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3EFF5EC-7BD1-40BE-8733-1AAA77E50F9D}">
  <a:tblStyle styleId="{D3EFF5EC-7BD1-40BE-8733-1AAA77E50F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onolulumagazine.com/makau-hawaiian-fishhooks/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pcouncil.org/wp-content/uploads/2023/12/2024_Hawaii-LunarCalendar-Fishermen_WEB.pdf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kohalacenter.org/spawning-guide/culture-and-history/hawaiian-moon-phases#:~:text=The%20third%20through%20sixth%20moon,days%20also%20indicates%20good%20fishing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lnr.hawaii.gov/ais/other-ais/smallmouth-bass/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lnr.hawaii.gov/wildlife/files/2019/03/SWAP-2015-Awaous-oopu-nakea-Final-1.pdf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magesofoldhawaii.com/before-the-ala-wai/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kaainamomona.org/olelo-noeau-land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hmu.utah.edu/sites/default/files/attachments/HO%202%20-%20I2%20Strategy.pdf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lawaicentennial.org/ESSAY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lnr.hawaii.gov/dar/fishing/freshwater-fishing/introduced-sport-fishes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nspiringinquiry.com/learningteaching/toolsstrategies/kwhlaq-chart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uke.ulukau.org/ulukau-books/?a=d&amp;d=EBOOK-TITCOMB.2.4.69&amp;e=-------en-20--1--txt-txPT-o%ca%bbopu----------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uke.ulukau.org/ulukau-books/?a=d&amp;d=EBOOK-FORNANDER5.2.4.2.5&amp;e=-------en-20--1--txt-txPT-o%ca%bbopu+god----------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36dcc0029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36dcc0029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36dcc0029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e36dcc0029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https://www.honolulumagazine.com/makau-hawaiian-fishhooks/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36dcc0029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36dcc0029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e36dcc0029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e36dcc0029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36dcc0029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e36dcc0029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https://www.wpcouncil.org/wp-content/uploads/2023/12/2024_Hawaii-LunarCalendar-Fishermen_WEB.pdf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e36dcc0029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e36dcc0029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https://kohalacenter.org/spawning-guide/culture-and-history/hawaiian-moon-phases#:~:text=The%20third%20through%20sixth%20moon,days%20also%20indicates%20good%20fishing</a:t>
            </a:r>
            <a:r>
              <a:rPr lang="en"/>
              <a:t>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36dcc0029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e36dcc0029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36dcc0029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36dcc0029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https://dlnr.hawaii.gov/ais/other-ais/smallmouth-bass/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36dcc0029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e36dcc0029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https://dlnr.hawaii.gov/wildlife/files/2019/03/SWAP-2015-Awaous-oopu-nakea-Final-1.pdf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e36dcc0029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e36dcc0029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36dcc002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36dcc002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36dcc0029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e36dcc002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https://imagesofoldhawaii.com/before-the-ala-wai/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36dcc0029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36dcc0029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https://www.kaainamomona.org/olelo-noeau-land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e36dcc00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e36dcc00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36dcc002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e36dcc002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https://nhmu.utah.edu/sites/default/files/attachments/HO%202%20-%20I2%20Strategy.pdf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e36dcc002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e36dcc002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https://www.alawaicentennial.org/ESSAY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e36dcc002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e36dcc002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e36dcc002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e36dcc002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e36dcc002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e36dcc002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e36dcc002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e36dcc002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36dcc002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36dcc002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e36dcc0029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e36dcc0029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e36dcc002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e36dcc002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e36dcc002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e36dcc002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BWET Grant Report – Cory Yap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e36dcc002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e36dcc002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https://dlnr.hawaii.gov/dar/fishing/freshwater-fishing/introduced-sport-fishes/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e36dcc002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e36dcc002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https://thelearnersway.net/ideas/2020/11/23/taking-a-reflective-stance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e36dcc0029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e36dcc0029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36dcc0029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36dcc0029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https://www.inspiringinquiry.com/learningteaching/toolsstrategies/kwhlaq-chart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36dcc0029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e36dcc0029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https://puke.ulukau.org/ulukau-books/?a=d&amp;d=EBOOK-TITCOMB.2.4.69&amp;e=-------en-20--1--txt-txPT-o%ca%bbopu----------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e36dcc0029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e36dcc0029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https://puke.ulukau.org/ulukau-books/?a=d&amp;d=EBOOK-FORNANDER5.2.4.2.5&amp;e=-------en-20--1--txt-txPT-o%ca%bbopu+god----------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36dcc0029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e36dcc0029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30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DBAIT Lure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1 Resources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#3a: Definition of fishhook</a:t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 rotWithShape="1">
          <a:blip r:embed="rId3">
            <a:alphaModFix/>
          </a:blip>
          <a:srcRect b="20278" l="724" r="0" t="24824"/>
          <a:stretch/>
        </p:blipFill>
        <p:spPr>
          <a:xfrm>
            <a:off x="66150" y="1276975"/>
            <a:ext cx="9077851" cy="282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#3b: Fish hooks and Lures</a:t>
            </a:r>
            <a:endParaRPr/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 b="27697" l="13072" r="45531" t="14139"/>
          <a:stretch/>
        </p:blipFill>
        <p:spPr>
          <a:xfrm>
            <a:off x="127200" y="1493075"/>
            <a:ext cx="4322784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4">
            <a:alphaModFix/>
          </a:blip>
          <a:srcRect b="27694" l="11071" r="43027" t="16219"/>
          <a:stretch/>
        </p:blipFill>
        <p:spPr>
          <a:xfrm>
            <a:off x="4477025" y="1684225"/>
            <a:ext cx="4197226" cy="28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94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Station #3c: ʻōlelo noʻeau - Lure &amp; fishing-related</a:t>
            </a:r>
            <a:endParaRPr/>
          </a:p>
        </p:txBody>
      </p:sp>
      <p:sp>
        <p:nvSpPr>
          <p:cNvPr id="135" name="Google Shape;13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b="39861" l="62982" r="17488" t="43224"/>
          <a:stretch/>
        </p:blipFill>
        <p:spPr>
          <a:xfrm>
            <a:off x="137375" y="576500"/>
            <a:ext cx="4095475" cy="199524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p24"/>
          <p:cNvPicPr preferRelativeResize="0"/>
          <p:nvPr/>
        </p:nvPicPr>
        <p:blipFill rotWithShape="1">
          <a:blip r:embed="rId4">
            <a:alphaModFix/>
          </a:blip>
          <a:srcRect b="21758" l="56472" r="16153" t="50001"/>
          <a:stretch/>
        </p:blipFill>
        <p:spPr>
          <a:xfrm>
            <a:off x="4383325" y="666700"/>
            <a:ext cx="4760674" cy="2762551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5">
            <a:alphaModFix/>
          </a:blip>
          <a:srcRect b="56177" l="5733" r="69562" t="7620"/>
          <a:stretch/>
        </p:blipFill>
        <p:spPr>
          <a:xfrm>
            <a:off x="3715275" y="3150325"/>
            <a:ext cx="2258851" cy="18620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6">
            <a:alphaModFix/>
          </a:blip>
          <a:srcRect b="33036" l="62814" r="13817" t="28387"/>
          <a:stretch/>
        </p:blipFill>
        <p:spPr>
          <a:xfrm>
            <a:off x="137375" y="2497975"/>
            <a:ext cx="2849050" cy="264552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109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#3d: Definition of Bait</a:t>
            </a:r>
            <a:endParaRPr/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3">
            <a:alphaModFix/>
          </a:blip>
          <a:srcRect b="22650" l="0" r="3409" t="57468"/>
          <a:stretch/>
        </p:blipFill>
        <p:spPr>
          <a:xfrm>
            <a:off x="155850" y="709850"/>
            <a:ext cx="8832298" cy="10226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4">
            <a:alphaModFix/>
          </a:blip>
          <a:srcRect b="10479" l="0" r="0" t="53911"/>
          <a:stretch/>
        </p:blipFill>
        <p:spPr>
          <a:xfrm>
            <a:off x="91575" y="1732450"/>
            <a:ext cx="9144000" cy="18315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p25"/>
          <p:cNvPicPr preferRelativeResize="0"/>
          <p:nvPr/>
        </p:nvPicPr>
        <p:blipFill rotWithShape="1">
          <a:blip r:embed="rId5">
            <a:alphaModFix/>
          </a:blip>
          <a:srcRect b="14378" l="0" r="0" t="55696"/>
          <a:stretch/>
        </p:blipFill>
        <p:spPr>
          <a:xfrm>
            <a:off x="91575" y="3352650"/>
            <a:ext cx="9144000" cy="15391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353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#4a: Hawaiian Moon Calendar</a:t>
            </a:r>
            <a:endParaRPr/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 b="17010" l="34605" r="13316" t="22408"/>
          <a:stretch/>
        </p:blipFill>
        <p:spPr>
          <a:xfrm>
            <a:off x="1073475" y="1013779"/>
            <a:ext cx="6135576" cy="40148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#4b: Moon Phases and Fishing</a:t>
            </a:r>
            <a:endParaRPr/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b="37487" l="63315" r="13649" t="30167"/>
          <a:stretch/>
        </p:blipFill>
        <p:spPr>
          <a:xfrm>
            <a:off x="2114728" y="1251550"/>
            <a:ext cx="4579574" cy="36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8"/>
          <p:cNvPicPr preferRelativeResize="0"/>
          <p:nvPr/>
        </p:nvPicPr>
        <p:blipFill rotWithShape="1">
          <a:blip r:embed="rId3">
            <a:alphaModFix/>
          </a:blip>
          <a:srcRect b="24137" l="20254" r="20661" t="27790"/>
          <a:stretch/>
        </p:blipFill>
        <p:spPr>
          <a:xfrm>
            <a:off x="0" y="0"/>
            <a:ext cx="5402952" cy="247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 rotWithShape="1">
          <a:blip r:embed="rId4">
            <a:alphaModFix/>
          </a:blip>
          <a:srcRect b="50241" l="20751" r="20160" t="30173"/>
          <a:stretch/>
        </p:blipFill>
        <p:spPr>
          <a:xfrm>
            <a:off x="0" y="2711675"/>
            <a:ext cx="5402952" cy="100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 rotWithShape="1">
          <a:blip r:embed="rId4">
            <a:alphaModFix/>
          </a:blip>
          <a:srcRect b="18786" l="20751" r="20160" t="63319"/>
          <a:stretch/>
        </p:blipFill>
        <p:spPr>
          <a:xfrm>
            <a:off x="0" y="3648500"/>
            <a:ext cx="5402952" cy="92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 rotWithShape="1">
          <a:blip r:embed="rId5">
            <a:alphaModFix/>
          </a:blip>
          <a:srcRect b="32138" l="20761" r="60712" t="48277"/>
          <a:stretch/>
        </p:blipFill>
        <p:spPr>
          <a:xfrm>
            <a:off x="5326750" y="3642800"/>
            <a:ext cx="1694150" cy="100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311700" y="100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#5a: Smallmouth Bass</a:t>
            </a:r>
            <a:endParaRPr/>
          </a:p>
        </p:txBody>
      </p:sp>
      <p:sp>
        <p:nvSpPr>
          <p:cNvPr id="178" name="Google Shape;178;p29"/>
          <p:cNvSpPr txBox="1"/>
          <p:nvPr>
            <p:ph idx="1" type="body"/>
          </p:nvPr>
        </p:nvSpPr>
        <p:spPr>
          <a:xfrm>
            <a:off x="7431950" y="4576925"/>
            <a:ext cx="1444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ct val="87339"/>
              <a:buNone/>
            </a:pPr>
            <a:r>
              <a:rPr lang="en" sz="1165"/>
              <a:t>Photo credit: DLNR</a:t>
            </a:r>
            <a:endParaRPr sz="1165"/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800" y="673348"/>
            <a:ext cx="6135956" cy="42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00" y="211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#5b: ʻOʻopu Nākea</a:t>
            </a:r>
            <a:endParaRPr/>
          </a:p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098" y="907972"/>
            <a:ext cx="5843375" cy="40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>
            <p:ph idx="1" type="body"/>
          </p:nvPr>
        </p:nvSpPr>
        <p:spPr>
          <a:xfrm>
            <a:off x="7431950" y="4576925"/>
            <a:ext cx="1444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ct val="87339"/>
              <a:buNone/>
            </a:pPr>
            <a:r>
              <a:rPr lang="en" sz="1165"/>
              <a:t>Photo credit: DLNR</a:t>
            </a:r>
            <a:endParaRPr sz="1165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#5c: ʻopae ʻoehaʻa </a:t>
            </a:r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533" y="962200"/>
            <a:ext cx="6220466" cy="40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 amt="42000"/>
          </a:blip>
          <a:srcRect b="9034" l="6588" r="10008" t="7625"/>
          <a:stretch/>
        </p:blipFill>
        <p:spPr>
          <a:xfrm>
            <a:off x="304800" y="0"/>
            <a:ext cx="8520600" cy="510869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TRAILS</a:t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Stations - Place, Water &amp; DBAIT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credit: DLNR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00" y="30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#6: Before the Ala Wai</a:t>
            </a:r>
            <a:endParaRPr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776" y="875025"/>
            <a:ext cx="6603325" cy="42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155550" y="111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#6b</a:t>
            </a:r>
            <a:endParaRPr/>
          </a:p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400" y="0"/>
            <a:ext cx="4508600" cy="51435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9" name="Google Shape;2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00" y="728900"/>
            <a:ext cx="4670000" cy="14733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0" name="Google Shape;21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00" y="2310450"/>
            <a:ext cx="3777400" cy="28330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Analysis for potential lure design</a:t>
            </a:r>
            <a:endParaRPr/>
          </a:p>
        </p:txBody>
      </p:sp>
      <p:sp>
        <p:nvSpPr>
          <p:cNvPr id="216" name="Google Shape;216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Mānoa – Makiki – Pālolo Stream Comparison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311700" y="13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In case you are not familiar – I</a:t>
            </a:r>
            <a:r>
              <a:rPr baseline="30000" lang="en" sz="2320"/>
              <a:t>2</a:t>
            </a:r>
            <a:r>
              <a:rPr lang="en" sz="2320"/>
              <a:t> Strategy - Identify &amp; Interpret</a:t>
            </a:r>
            <a:endParaRPr sz="2320"/>
          </a:p>
        </p:txBody>
      </p:sp>
      <p:sp>
        <p:nvSpPr>
          <p:cNvPr id="222" name="Google Shape;222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5"/>
          <p:cNvPicPr preferRelativeResize="0"/>
          <p:nvPr/>
        </p:nvPicPr>
        <p:blipFill rotWithShape="1">
          <a:blip r:embed="rId3">
            <a:alphaModFix/>
          </a:blip>
          <a:srcRect b="26211" l="34107" r="12146" t="25418"/>
          <a:stretch/>
        </p:blipFill>
        <p:spPr>
          <a:xfrm>
            <a:off x="111900" y="712475"/>
            <a:ext cx="5818699" cy="294547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4" name="Google Shape;224;p35"/>
          <p:cNvPicPr preferRelativeResize="0"/>
          <p:nvPr/>
        </p:nvPicPr>
        <p:blipFill rotWithShape="1">
          <a:blip r:embed="rId4">
            <a:alphaModFix/>
          </a:blip>
          <a:srcRect b="18490" l="34444" r="13144" t="30174"/>
          <a:stretch/>
        </p:blipFill>
        <p:spPr>
          <a:xfrm>
            <a:off x="3116375" y="1887475"/>
            <a:ext cx="5715926" cy="31491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073" y="895725"/>
            <a:ext cx="7010048" cy="42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04" y="0"/>
            <a:ext cx="80595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535" y="0"/>
            <a:ext cx="70029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201" y="0"/>
            <a:ext cx="69035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33" y="0"/>
            <a:ext cx="806553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419" y="0"/>
            <a:ext cx="509716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KWHLAQ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573350"/>
            <a:ext cx="4311600" cy="34164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K - What do we think we know about the subject?</a:t>
            </a:r>
            <a:endParaRPr b="1"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Brainstorm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Activate prior knowledge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Discover misconceptions</a:t>
            </a:r>
            <a:endParaRPr sz="14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W - What do we need to find out?</a:t>
            </a:r>
            <a:endParaRPr b="1"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Self-directed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“Who owns the learning?”</a:t>
            </a:r>
            <a:endParaRPr sz="14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H - How will we find out the answers to our questions?</a:t>
            </a:r>
            <a:endParaRPr b="1"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Curating information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Traditional methods and more modern sources of information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69" name="Google Shape;69;p15"/>
          <p:cNvSpPr txBox="1"/>
          <p:nvPr>
            <p:ph idx="2" type="body"/>
          </p:nvPr>
        </p:nvSpPr>
        <p:spPr>
          <a:xfrm>
            <a:off x="4832400" y="601975"/>
            <a:ext cx="4311600" cy="34164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L - What are we learning and what have we learned?</a:t>
            </a:r>
            <a:endParaRPr b="1"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Dewey – we learn from reflecting on the experience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Look back, look ahead, make connections</a:t>
            </a:r>
            <a:endParaRPr sz="14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A - What action will we take?</a:t>
            </a:r>
            <a:endParaRPr b="1"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How are learners applying what they learn?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Put learning into context</a:t>
            </a:r>
            <a:endParaRPr sz="14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Q - What new questions do we have?</a:t>
            </a:r>
            <a:endParaRPr b="1"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Learning is not done, continual process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13106" l="0" r="7944" t="17545"/>
          <a:stretch/>
        </p:blipFill>
        <p:spPr>
          <a:xfrm>
            <a:off x="1145507" y="3865975"/>
            <a:ext cx="7314918" cy="131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46963" y="-1205763"/>
            <a:ext cx="5097700" cy="756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Mānoa vs Makiki vs Pālolo Stream</a:t>
            </a:r>
            <a:endParaRPr/>
          </a:p>
        </p:txBody>
      </p:sp>
      <p:sp>
        <p:nvSpPr>
          <p:cNvPr id="279" name="Google Shape;279;p43"/>
          <p:cNvSpPr txBox="1"/>
          <p:nvPr>
            <p:ph idx="1" type="body"/>
          </p:nvPr>
        </p:nvSpPr>
        <p:spPr>
          <a:xfrm>
            <a:off x="311700" y="1152475"/>
            <a:ext cx="8520600" cy="39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Presence of Native Species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All streams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Mānoa Mānoa Stream scored the lowest for average counts, density, and %HS-IBI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Barriers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Physical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Pālolo Stream with the lowest score for physical stream habitat - highest temperature, pH, and turbidit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 Invasive species densities highest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Biological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Smallmouth bass consume native species - DNA and visual stomach content analyses confirmed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Low elevation/upper estuary – only study site to contain native prey items - prey selection by M. dolomieu is density dependent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Mānoa - only stream with smallmouth bass – biggest potential for increase of native species and instream biological integrity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4"/>
          <p:cNvSpPr txBox="1"/>
          <p:nvPr>
            <p:ph type="title"/>
          </p:nvPr>
        </p:nvSpPr>
        <p:spPr>
          <a:xfrm>
            <a:off x="311700" y="109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for Potential Lure Design??</a:t>
            </a:r>
            <a:endParaRPr/>
          </a:p>
        </p:txBody>
      </p:sp>
      <p:sp>
        <p:nvSpPr>
          <p:cNvPr id="285" name="Google Shape;285;p44"/>
          <p:cNvSpPr txBox="1"/>
          <p:nvPr>
            <p:ph idx="1" type="body"/>
          </p:nvPr>
        </p:nvSpPr>
        <p:spPr>
          <a:xfrm>
            <a:off x="311700" y="803825"/>
            <a:ext cx="3829500" cy="41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Smallmouth bass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Invasive species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Prohibits upstream movement of native amphidromous fish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Could we “lure” them out of the streams?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NOTE: Friday, Cory Yap will talk more about this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6" name="Google Shape;286;p44"/>
          <p:cNvPicPr preferRelativeResize="0"/>
          <p:nvPr/>
        </p:nvPicPr>
        <p:blipFill rotWithShape="1">
          <a:blip r:embed="rId3">
            <a:alphaModFix/>
          </a:blip>
          <a:srcRect b="5735" l="36944" r="11145" t="13253"/>
          <a:stretch/>
        </p:blipFill>
        <p:spPr>
          <a:xfrm>
            <a:off x="4232825" y="976800"/>
            <a:ext cx="4746677" cy="41666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7" name="Google Shape;287;p44"/>
          <p:cNvPicPr preferRelativeResize="0"/>
          <p:nvPr/>
        </p:nvPicPr>
        <p:blipFill rotWithShape="1">
          <a:blip r:embed="rId4">
            <a:alphaModFix/>
          </a:blip>
          <a:srcRect b="54996" l="34271" r="6974" t="32244"/>
          <a:stretch/>
        </p:blipFill>
        <p:spPr>
          <a:xfrm>
            <a:off x="3836000" y="3520575"/>
            <a:ext cx="5372424" cy="6563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204875" y="322925"/>
            <a:ext cx="1872600" cy="12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 as part of the process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734850"/>
            <a:ext cx="187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Building reflection into the process vs. just at the end, empowers, makes learning process more purposeful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7" name="Google Shape;77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3805" y="0"/>
            <a:ext cx="69301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109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758050"/>
            <a:ext cx="8520600" cy="43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Visit each station and observe the image and/or read the information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Think about the following questions as you engage with the material and each other at each station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How do I relate to this image/definition/ʻōlelo noʻeau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What do I </a:t>
            </a:r>
            <a:r>
              <a:rPr b="1" lang="en">
                <a:solidFill>
                  <a:schemeClr val="dk1"/>
                </a:solidFill>
              </a:rPr>
              <a:t>know</a:t>
            </a:r>
            <a:r>
              <a:rPr lang="en">
                <a:solidFill>
                  <a:schemeClr val="dk1"/>
                </a:solidFill>
              </a:rPr>
              <a:t> about the topic already? What manaʻo can I share?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What more do I </a:t>
            </a:r>
            <a:r>
              <a:rPr b="1" lang="en">
                <a:solidFill>
                  <a:schemeClr val="dk1"/>
                </a:solidFill>
              </a:rPr>
              <a:t>want to know </a:t>
            </a:r>
            <a:r>
              <a:rPr lang="en">
                <a:solidFill>
                  <a:schemeClr val="dk1"/>
                </a:solidFill>
              </a:rPr>
              <a:t>about it?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>
                <a:solidFill>
                  <a:schemeClr val="dk1"/>
                </a:solidFill>
              </a:rPr>
              <a:t>How will I learn</a:t>
            </a:r>
            <a:r>
              <a:rPr lang="en">
                <a:solidFill>
                  <a:schemeClr val="dk1"/>
                </a:solidFill>
              </a:rPr>
              <a:t> what I want to know/learn?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What new things have I</a:t>
            </a:r>
            <a:r>
              <a:rPr b="1" lang="en">
                <a:solidFill>
                  <a:schemeClr val="dk1"/>
                </a:solidFill>
              </a:rPr>
              <a:t> learned </a:t>
            </a:r>
            <a:r>
              <a:rPr lang="en">
                <a:solidFill>
                  <a:schemeClr val="dk1"/>
                </a:solidFill>
              </a:rPr>
              <a:t>after discussing the topic with my classmates, researching, exploring?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What</a:t>
            </a:r>
            <a:r>
              <a:rPr b="1" lang="en">
                <a:solidFill>
                  <a:schemeClr val="dk1"/>
                </a:solidFill>
              </a:rPr>
              <a:t> actions </a:t>
            </a:r>
            <a:r>
              <a:rPr lang="en">
                <a:solidFill>
                  <a:schemeClr val="dk1"/>
                </a:solidFill>
              </a:rPr>
              <a:t>do I want to take related to this topic?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What </a:t>
            </a:r>
            <a:r>
              <a:rPr b="1" lang="en">
                <a:solidFill>
                  <a:schemeClr val="dk1"/>
                </a:solidFill>
              </a:rPr>
              <a:t>questions</a:t>
            </a:r>
            <a:r>
              <a:rPr lang="en">
                <a:solidFill>
                  <a:schemeClr val="dk1"/>
                </a:solidFill>
              </a:rPr>
              <a:t> do I have now or after discussing/researching?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Fill in the best column(s) on the KWHLAQ chart as you rotate through the stations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78425"/>
            <a:ext cx="85206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KWHLAQ Chart</a:t>
            </a:r>
            <a:endParaRPr/>
          </a:p>
        </p:txBody>
      </p:sp>
      <p:graphicFrame>
        <p:nvGraphicFramePr>
          <p:cNvPr id="90" name="Google Shape;90;p18"/>
          <p:cNvGraphicFramePr/>
          <p:nvPr/>
        </p:nvGraphicFramePr>
        <p:xfrm>
          <a:off x="191550" y="555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{D3EFF5EC-7BD1-40BE-8733-1AAA77E50F9D}</a:tableStyleId>
              </a:tblPr>
              <a:tblGrid>
                <a:gridCol w="1460150"/>
                <a:gridCol w="1460150"/>
                <a:gridCol w="1460150"/>
                <a:gridCol w="1460150"/>
                <a:gridCol w="1460150"/>
                <a:gridCol w="1460150"/>
              </a:tblGrid>
              <a:tr h="559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Know?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Want to know?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How will I learn what I want to know?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Learned?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Actions I will take?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Questions?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15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#1: Oʻopu Moʻolelo 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951" y="0"/>
            <a:ext cx="45220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133950" y="100625"/>
            <a:ext cx="309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#1b: Oʻopu Moʻolelo</a:t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 b="0" l="2553" r="0" t="0"/>
          <a:stretch/>
        </p:blipFill>
        <p:spPr>
          <a:xfrm>
            <a:off x="3066100" y="0"/>
            <a:ext cx="6077901" cy="292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500" y="2921550"/>
            <a:ext cx="6077900" cy="140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8151" y="2811845"/>
            <a:ext cx="5055852" cy="16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Station #2: Native Uses of Fish</a:t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9350"/>
            <a:ext cx="6887626" cy="24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82725"/>
            <a:ext cx="6776526" cy="216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