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12192000"/>
  <p:notesSz cx="6858000" cy="9144000"/>
  <p:embeddedFontLst>
    <p:embeddedFont>
      <p:font typeface="Sorts Mill Goudy"/>
      <p:regular r:id="rId21"/>
      <p: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C0F617-C258-4008-B993-3E9871AEB941}">
  <a:tblStyle styleId="{E4C0F617-C258-4008-B993-3E9871AEB941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EEF6"/>
          </a:solidFill>
        </a:fill>
      </a:tcStyle>
    </a:wholeTbl>
    <a:band1H>
      <a:tcTxStyle/>
      <a:tcStyle>
        <a:fill>
          <a:solidFill>
            <a:srgbClr val="DBDBED"/>
          </a:solidFill>
        </a:fill>
      </a:tcStyle>
    </a:band1H>
    <a:band2H>
      <a:tcTxStyle/>
    </a:band2H>
    <a:band1V>
      <a:tcTxStyle/>
      <a:tcStyle>
        <a:fill>
          <a:solidFill>
            <a:srgbClr val="DBDBED"/>
          </a:solidFill>
        </a:fill>
      </a:tcStyle>
    </a:band1V>
    <a:band2V>
      <a:tcTxStyle/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font" Target="fonts/SortsMillGoudy-italic.fntdata"/><Relationship Id="rId10" Type="http://schemas.openxmlformats.org/officeDocument/2006/relationships/slide" Target="slides/slide3.xml"/><Relationship Id="rId21" Type="http://schemas.openxmlformats.org/officeDocument/2006/relationships/font" Target="fonts/SortsMillGoudy-regular.fntdata"/><Relationship Id="rId13" Type="http://schemas.openxmlformats.org/officeDocument/2006/relationships/slide" Target="slides/slide6.xml"/><Relationship Id="rId24" Type="http://schemas.openxmlformats.org/officeDocument/2006/relationships/font" Target="fonts/GillSans-bold.fntdata"/><Relationship Id="rId12" Type="http://schemas.openxmlformats.org/officeDocument/2006/relationships/slide" Target="slides/slide5.xml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a7f2bcf76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a7f2bcf7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ac90ee761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3ac90ee761_0_3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ac90ee761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3ac90ee761_0_3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a7f2bcf76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3a7f2bcf7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ac90ee761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3ac90ee761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ac90ee761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3ac90ee761_0_3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ac90ee761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3ac90ee761_0_3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ac90ee761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3ac90ee761_0_3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ac90ee761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3ac90ee761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ac90ee761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3ac90ee761_0_3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371600" y="795528"/>
            <a:ext cx="10241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371600" y="2112264"/>
            <a:ext cx="10241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2057400" y="685801"/>
            <a:ext cx="81153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sz="36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2057400" y="4114800"/>
            <a:ext cx="8115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i="1" sz="24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371599" y="2254103"/>
            <a:ext cx="94869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831850" y="1709738"/>
            <a:ext cx="10515600" cy="27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Sorts Mill Goudy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831850" y="4641624"/>
            <a:ext cx="105156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i="1"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1346071" y="566278"/>
            <a:ext cx="95124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909758" y="2057400"/>
            <a:ext cx="50316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6265408" y="2057401"/>
            <a:ext cx="50169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839788" y="365126"/>
            <a:ext cx="102765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i="0" sz="2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3200"/>
            </a:lvl1pPr>
            <a:lvl2pPr indent="-35306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60"/>
              <a:buChar char="•"/>
              <a:defRPr sz="2800"/>
            </a:lvl2pPr>
            <a:lvl3pPr indent="-33528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 sz="2400"/>
            </a:lvl3pPr>
            <a:lvl4pPr indent="-3175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4pPr>
            <a:lvl5pPr indent="-3175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4156050" y="-530347"/>
            <a:ext cx="3918000" cy="9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ctrTitle"/>
          </p:nvPr>
        </p:nvSpPr>
        <p:spPr>
          <a:xfrm>
            <a:off x="1524000" y="1033272"/>
            <a:ext cx="91440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" type="subTitle"/>
          </p:nvPr>
        </p:nvSpPr>
        <p:spPr>
          <a:xfrm>
            <a:off x="1524000" y="3822192"/>
            <a:ext cx="91440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2" name="Google Shape;142;p27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1371600" y="795528"/>
            <a:ext cx="10241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1371600" y="2112264"/>
            <a:ext cx="10241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1371600" y="795528"/>
            <a:ext cx="10241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1371600" y="1709738"/>
            <a:ext cx="9966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1371600" y="4974336"/>
            <a:ext cx="99669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9" name="Google Shape;159;p30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1371600" y="795528"/>
            <a:ext cx="10241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1371600" y="2112264"/>
            <a:ext cx="48462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2" type="body"/>
          </p:nvPr>
        </p:nvSpPr>
        <p:spPr>
          <a:xfrm>
            <a:off x="6766560" y="2112265"/>
            <a:ext cx="48462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1371600" y="2112264"/>
            <a:ext cx="4841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32"/>
          <p:cNvSpPr txBox="1"/>
          <p:nvPr>
            <p:ph idx="2" type="body"/>
          </p:nvPr>
        </p:nvSpPr>
        <p:spPr>
          <a:xfrm>
            <a:off x="1371600" y="3018472"/>
            <a:ext cx="48411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3" type="body"/>
          </p:nvPr>
        </p:nvSpPr>
        <p:spPr>
          <a:xfrm>
            <a:off x="6766560" y="2112264"/>
            <a:ext cx="4846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32"/>
          <p:cNvSpPr txBox="1"/>
          <p:nvPr>
            <p:ph idx="4" type="body"/>
          </p:nvPr>
        </p:nvSpPr>
        <p:spPr>
          <a:xfrm>
            <a:off x="6766560" y="3018471"/>
            <a:ext cx="48411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32"/>
          <p:cNvSpPr txBox="1"/>
          <p:nvPr>
            <p:ph type="title"/>
          </p:nvPr>
        </p:nvSpPr>
        <p:spPr>
          <a:xfrm>
            <a:off x="1371600" y="795528"/>
            <a:ext cx="10241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1371600" y="987425"/>
            <a:ext cx="39321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5650992" y="987425"/>
            <a:ext cx="56877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5" name="Google Shape;185;p34"/>
          <p:cNvSpPr txBox="1"/>
          <p:nvPr>
            <p:ph idx="2" type="body"/>
          </p:nvPr>
        </p:nvSpPr>
        <p:spPr>
          <a:xfrm>
            <a:off x="1371600" y="3058510"/>
            <a:ext cx="3932100" cy="28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6" name="Google Shape;186;p34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1371600" y="987552"/>
            <a:ext cx="39321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5"/>
          <p:cNvSpPr/>
          <p:nvPr>
            <p:ph idx="2" type="pic"/>
          </p:nvPr>
        </p:nvSpPr>
        <p:spPr>
          <a:xfrm>
            <a:off x="5505319" y="987425"/>
            <a:ext cx="5833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1371600" y="3033286"/>
            <a:ext cx="3932100" cy="28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3" name="Google Shape;193;p35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1371600" y="795528"/>
            <a:ext cx="10241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 rot="5400000">
            <a:off x="4512480" y="-1028736"/>
            <a:ext cx="3959400" cy="10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 rot="5400000">
            <a:off x="7614750" y="1949049"/>
            <a:ext cx="48492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 rot="5400000">
            <a:off x="2286300" y="-598100"/>
            <a:ext cx="4849200" cy="7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b="0" i="0" sz="3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71599" y="2254103"/>
            <a:ext cx="94869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0861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 rot="5400000">
            <a:off x="9800073" y="3223801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 rot="5400000">
            <a:off x="-1708085" y="3223800"/>
            <a:ext cx="41148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11116340" y="6356350"/>
            <a:ext cx="87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57C4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/>
          <p:nvPr/>
        </p:nvSpPr>
        <p:spPr>
          <a:xfrm flipH="1" rot="10800000">
            <a:off x="0" y="6401099"/>
            <a:ext cx="12192000" cy="456900"/>
          </a:xfrm>
          <a:prstGeom prst="rect">
            <a:avLst/>
          </a:prstGeom>
          <a:gradFill>
            <a:gsLst>
              <a:gs pos="0">
                <a:srgbClr val="6BB0A2">
                  <a:alpha val="27843"/>
                </a:srgbClr>
              </a:gs>
              <a:gs pos="14000">
                <a:srgbClr val="6BB0A2">
                  <a:alpha val="27843"/>
                </a:srgbClr>
              </a:gs>
              <a:gs pos="100000">
                <a:srgbClr val="7BB190">
                  <a:alpha val="84705"/>
                </a:srgbClr>
              </a:gs>
            </a:gsLst>
            <a:lin ang="59999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26"/>
          <p:cNvSpPr/>
          <p:nvPr/>
        </p:nvSpPr>
        <p:spPr>
          <a:xfrm flipH="1">
            <a:off x="4038600" y="6401228"/>
            <a:ext cx="8153400" cy="456900"/>
          </a:xfrm>
          <a:prstGeom prst="rect">
            <a:avLst/>
          </a:prstGeom>
          <a:gradFill>
            <a:gsLst>
              <a:gs pos="0">
                <a:srgbClr val="ABBDDA">
                  <a:alpha val="54901"/>
                </a:srgbClr>
              </a:gs>
              <a:gs pos="9000">
                <a:srgbClr val="ABBDDA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3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6"/>
          <p:cNvSpPr txBox="1"/>
          <p:nvPr>
            <p:ph type="title"/>
          </p:nvPr>
        </p:nvSpPr>
        <p:spPr>
          <a:xfrm>
            <a:off x="1371600" y="795528"/>
            <a:ext cx="10241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b="1" i="0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1371600" y="2112264"/>
            <a:ext cx="10241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0" type="dt"/>
          </p:nvPr>
        </p:nvSpPr>
        <p:spPr>
          <a:xfrm>
            <a:off x="7909560" y="6409944"/>
            <a:ext cx="3703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11667744" y="6409944"/>
            <a:ext cx="43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nextgenscience.org/" TargetMode="External"/><Relationship Id="rId4" Type="http://schemas.openxmlformats.org/officeDocument/2006/relationships/hyperlink" Target="https://www.edweek.org/teaching-learning/opinion-six-characteristics-of-a-great-stem-lesson/2014/06#:~:text=STEM%20lessons%20are%20guided%20by%20the%20engineering%20design%20process%20.&amp;text=In%20this%20process%2C%20students%20define,%2C%20evaluate%2C%20and%20redesign%20them.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hyperlink" Target="https://www.marylandmatters.org/2022/06/08/feds-to-launch-environmental-review-of-md-offshore-wind-energy-project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://uswindinc.com/maryland-offshore-wind-project/" TargetMode="External"/><Relationship Id="rId9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hyperlink" Target="https://mdcoastdispatch.com/2021/02/18/offshore-wind-turbine-location-concerns-resurface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www.baltimoresun.com/news/environment/bs-md-wind-turbines-20200820-20200821-gd4rtztcd5h2bkph7yteg35khu-story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udubon.org/news/the-common-swift-new-record-holder-longest-uninterrupted-flight#:~:text=News-,The%20Common%20Swift%20Is%20the%20New%20Record%20Holder%20for%20Longest,air%20for%2010%20months%20straight" TargetMode="External"/><Relationship Id="rId4" Type="http://schemas.openxmlformats.org/officeDocument/2006/relationships/hyperlink" Target="https://www.biorxiv.org/content/10.1101/099713v1.full.pdfhttps://www.biorxiv.org/content/10.1101/099713v1.full.pdf" TargetMode="External"/><Relationship Id="rId5" Type="http://schemas.openxmlformats.org/officeDocument/2006/relationships/hyperlink" Target="https://www.montananaturalist.org/blog-post/avian-adaptations/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ngscientistlab.com/sites/default/files/interactives/wind-energy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1371600" y="0"/>
            <a:ext cx="9486900" cy="611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Gill Sans"/>
                <a:ea typeface="Gill Sans"/>
                <a:cs typeface="Gill Sans"/>
                <a:sym typeface="Gill Sans"/>
              </a:rPr>
              <a:t>Standards</a:t>
            </a:r>
            <a:endParaRPr sz="5400"/>
          </a:p>
        </p:txBody>
      </p:sp>
      <p:sp>
        <p:nvSpPr>
          <p:cNvPr id="213" name="Google Shape;213;p38"/>
          <p:cNvSpPr txBox="1"/>
          <p:nvPr>
            <p:ph idx="1" type="body"/>
          </p:nvPr>
        </p:nvSpPr>
        <p:spPr>
          <a:xfrm>
            <a:off x="706650" y="857250"/>
            <a:ext cx="10152000" cy="600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41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NGSS</a:t>
            </a:r>
            <a:endParaRPr sz="2041">
              <a:latin typeface="Gill Sans"/>
              <a:ea typeface="Gill Sans"/>
              <a:cs typeface="Gill Sans"/>
              <a:sym typeface="Gill Sans"/>
            </a:endParaRPr>
          </a:p>
          <a:p>
            <a:pPr indent="-327145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Gill Sans"/>
              <a:buChar char="•"/>
            </a:pPr>
            <a:r>
              <a:rPr lang="en-US" sz="1825">
                <a:latin typeface="Gill Sans"/>
                <a:ea typeface="Gill Sans"/>
                <a:cs typeface="Gill Sans"/>
                <a:sym typeface="Gill Sans"/>
              </a:rPr>
              <a:t>HS-ESS3-2. Evaluate competing design solutions for developing, managing, and utilizing energy and mineral resources based on cost-benefit ratios.</a:t>
            </a:r>
            <a:endParaRPr sz="1825">
              <a:latin typeface="Gill Sans"/>
              <a:ea typeface="Gill Sans"/>
              <a:cs typeface="Gill Sans"/>
              <a:sym typeface="Gill Sans"/>
            </a:endParaRPr>
          </a:p>
          <a:p>
            <a:pPr indent="-32714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Gill Sans"/>
              <a:buChar char="•"/>
            </a:pPr>
            <a:r>
              <a:rPr lang="en-US" sz="1825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HS-ESS3-4. Evaluate or refine a technological solution that reduces impacts of human activities on natural systems. </a:t>
            </a:r>
            <a:endParaRPr sz="1825">
              <a:solidFill>
                <a:srgbClr val="33333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25">
              <a:solidFill>
                <a:srgbClr val="33333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25" u="sng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AP Units</a:t>
            </a:r>
            <a:endParaRPr sz="1825" u="sng">
              <a:solidFill>
                <a:srgbClr val="33333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7145" lvl="0" marL="457200" rtl="0" algn="l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Gill Sans"/>
              <a:buChar char="•"/>
            </a:pPr>
            <a:r>
              <a:rPr lang="en-US" sz="1825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Unit 7 Renewable Energy</a:t>
            </a:r>
            <a:endParaRPr sz="1825">
              <a:solidFill>
                <a:srgbClr val="33333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None/>
            </a:pPr>
            <a:r>
              <a:rPr b="1" lang="en-US" sz="2414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STEM</a:t>
            </a:r>
            <a:endParaRPr b="1" sz="2414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582" lvl="0" marL="457200" rtl="0" algn="l">
              <a:lnSpc>
                <a:spcPct val="115000"/>
              </a:lnSpc>
              <a:spcBef>
                <a:spcPts val="520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Georgia"/>
              <a:buAutoNum type="arabicPeriod"/>
            </a:pPr>
            <a:r>
              <a:rPr lang="en-US" sz="1833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STEM lessons focus on real-world issues and problems.</a:t>
            </a:r>
            <a:endParaRPr sz="1833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7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Georgia"/>
              <a:buAutoNum type="arabicPeriod"/>
            </a:pPr>
            <a:r>
              <a:rPr lang="en-US" sz="1833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STEM lessons are guided by the engineering design process. </a:t>
            </a:r>
            <a:endParaRPr sz="1833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7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Georgia"/>
              <a:buAutoNum type="arabicPeriod"/>
            </a:pPr>
            <a:r>
              <a:rPr lang="en-US" sz="1833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STEM lessons immerse students in hands-on inquiry and open-ended exploration. </a:t>
            </a:r>
            <a:endParaRPr sz="1833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7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Georgia"/>
              <a:buAutoNum type="arabicPeriod"/>
            </a:pPr>
            <a:r>
              <a:rPr lang="en-US" sz="1833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STEM lessons involve students in productive teamwork. </a:t>
            </a:r>
            <a:endParaRPr sz="1833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7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Georgia"/>
              <a:buAutoNum type="arabicPeriod"/>
            </a:pPr>
            <a:r>
              <a:rPr lang="en-US" sz="1833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STEM lessons apply rigorous math and science content your students are learning. </a:t>
            </a:r>
            <a:endParaRPr sz="1833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275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ct val="100000"/>
              <a:buFont typeface="Georgia"/>
              <a:buAutoNum type="arabicPeriod"/>
            </a:pPr>
            <a:r>
              <a:rPr lang="en-US" sz="1833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STEM lessons allow for multiple right answers and reframe failure as a necessary part of learning. Sometimes I designed my science labs so that all teams would replicate the same results or verify or refute a hypothesis. Students were studying specific science content and the whole idea was to provide insight into cause and effect by manipulating variables.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type="title"/>
          </p:nvPr>
        </p:nvSpPr>
        <p:spPr>
          <a:xfrm>
            <a:off x="0" y="-3729"/>
            <a:ext cx="10241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sz="4400" u="sng"/>
              <a:t>ANALYSIS</a:t>
            </a:r>
            <a:endParaRPr/>
          </a:p>
        </p:txBody>
      </p:sp>
      <p:sp>
        <p:nvSpPr>
          <p:cNvPr id="283" name="Google Shape;283;p47"/>
          <p:cNvSpPr txBox="1"/>
          <p:nvPr>
            <p:ph idx="1" type="body"/>
          </p:nvPr>
        </p:nvSpPr>
        <p:spPr>
          <a:xfrm>
            <a:off x="168676" y="763480"/>
            <a:ext cx="10476600" cy="5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What location did you choose?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What was the best choice for your area?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Why do you think it helped power the most homes?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Compare your data to your classmates, what design and location was best overall?</a:t>
            </a:r>
            <a:endParaRPr/>
          </a:p>
        </p:txBody>
      </p:sp>
      <p:sp>
        <p:nvSpPr>
          <p:cNvPr id="284" name="Google Shape;284;p47"/>
          <p:cNvSpPr/>
          <p:nvPr/>
        </p:nvSpPr>
        <p:spPr>
          <a:xfrm>
            <a:off x="470375" y="1129825"/>
            <a:ext cx="4477800" cy="9972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7"/>
          <p:cNvSpPr/>
          <p:nvPr/>
        </p:nvSpPr>
        <p:spPr>
          <a:xfrm>
            <a:off x="470375" y="2664175"/>
            <a:ext cx="11185500" cy="997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7"/>
          <p:cNvSpPr/>
          <p:nvPr/>
        </p:nvSpPr>
        <p:spPr>
          <a:xfrm>
            <a:off x="470375" y="4086575"/>
            <a:ext cx="11185500" cy="997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7"/>
          <p:cNvSpPr/>
          <p:nvPr/>
        </p:nvSpPr>
        <p:spPr>
          <a:xfrm>
            <a:off x="470375" y="5546625"/>
            <a:ext cx="11185500" cy="859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 txBox="1"/>
          <p:nvPr>
            <p:ph type="title"/>
          </p:nvPr>
        </p:nvSpPr>
        <p:spPr>
          <a:xfrm>
            <a:off x="0" y="0"/>
            <a:ext cx="91758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sz="4400" u="sng"/>
              <a:t>REAL WORLD SCENARIO</a:t>
            </a:r>
            <a:endParaRPr/>
          </a:p>
        </p:txBody>
      </p:sp>
      <p:sp>
        <p:nvSpPr>
          <p:cNvPr id="293" name="Google Shape;293;p48"/>
          <p:cNvSpPr txBox="1"/>
          <p:nvPr>
            <p:ph idx="1" type="body"/>
          </p:nvPr>
        </p:nvSpPr>
        <p:spPr>
          <a:xfrm>
            <a:off x="239696" y="1162812"/>
            <a:ext cx="8936100" cy="51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20000"/>
          </a:bodyPr>
          <a:lstStyle/>
          <a:p>
            <a:pPr indent="-2190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 the Eastern Shore (Maryland, Delaware, and Virginia), where is the best location for wind turbines?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90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Explain the pros and cons of placing a wind farm at this location?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94" name="Google Shape;29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802" y="0"/>
            <a:ext cx="3016198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8"/>
          <p:cNvSpPr/>
          <p:nvPr/>
        </p:nvSpPr>
        <p:spPr>
          <a:xfrm>
            <a:off x="432750" y="1921000"/>
            <a:ext cx="8598300" cy="15033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8"/>
          <p:cNvSpPr/>
          <p:nvPr/>
        </p:nvSpPr>
        <p:spPr>
          <a:xfrm>
            <a:off x="432750" y="3851400"/>
            <a:ext cx="8598300" cy="2395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210" y="1152525"/>
            <a:ext cx="5157787" cy="51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4000" y="914400"/>
            <a:ext cx="6858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24475" y="2438400"/>
            <a:ext cx="68675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23575" y="4305300"/>
            <a:ext cx="6858000" cy="165327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9"/>
          <p:cNvSpPr/>
          <p:nvPr/>
        </p:nvSpPr>
        <p:spPr>
          <a:xfrm>
            <a:off x="11575" y="0"/>
            <a:ext cx="11213700" cy="9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latin typeface="Gill Sans"/>
                <a:ea typeface="Gill Sans"/>
                <a:cs typeface="Gill Sans"/>
                <a:sym typeface="Gill Sans"/>
              </a:rPr>
              <a:t>Wind Power in the News</a:t>
            </a:r>
            <a:r>
              <a:rPr b="1" lang="en-US" sz="2100">
                <a:latin typeface="Gill Sans"/>
                <a:ea typeface="Gill Sans"/>
                <a:cs typeface="Gill Sans"/>
                <a:sym typeface="Gill Sans"/>
              </a:rPr>
              <a:t>… click on the article to read (must pick 1)!</a:t>
            </a:r>
            <a:endParaRPr b="1" sz="2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title"/>
          </p:nvPr>
        </p:nvSpPr>
        <p:spPr>
          <a:xfrm>
            <a:off x="0" y="0"/>
            <a:ext cx="7590000" cy="86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Nature as inspiration</a:t>
            </a:r>
            <a:r>
              <a:rPr lang="en-US" sz="4700"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sz="47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50"/>
          <p:cNvSpPr txBox="1"/>
          <p:nvPr>
            <p:ph idx="1" type="body"/>
          </p:nvPr>
        </p:nvSpPr>
        <p:spPr>
          <a:xfrm>
            <a:off x="0" y="1585714"/>
            <a:ext cx="10241400" cy="395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Helpful Hints: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Intro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Angle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Structure</a:t>
            </a:r>
            <a:endParaRPr/>
          </a:p>
        </p:txBody>
      </p:sp>
      <p:pic>
        <p:nvPicPr>
          <p:cNvPr id="312" name="Google Shape;312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1488" y="4330125"/>
            <a:ext cx="500062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0024" y="0"/>
            <a:ext cx="4601975" cy="38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55425" y="1234500"/>
            <a:ext cx="457200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0"/>
          <p:cNvSpPr/>
          <p:nvPr/>
        </p:nvSpPr>
        <p:spPr>
          <a:xfrm>
            <a:off x="521300" y="4448425"/>
            <a:ext cx="5328900" cy="23286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Why do engineers and design teams use bird wings (shape,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angle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, length, and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structure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) to help build wind turbine blades?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Wind turbines against blue sky"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32230" r="22277" t="0"/>
          <a:stretch/>
        </p:blipFill>
        <p:spPr>
          <a:xfrm>
            <a:off x="-1" y="10"/>
            <a:ext cx="4587899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9"/>
          <p:cNvSpPr/>
          <p:nvPr/>
        </p:nvSpPr>
        <p:spPr>
          <a:xfrm>
            <a:off x="4587902" y="-429"/>
            <a:ext cx="7604100" cy="6857700"/>
          </a:xfrm>
          <a:prstGeom prst="rect">
            <a:avLst/>
          </a:prstGeom>
          <a:gradFill>
            <a:gsLst>
              <a:gs pos="0">
                <a:srgbClr val="4C8F49">
                  <a:alpha val="72941"/>
                </a:srgbClr>
              </a:gs>
              <a:gs pos="100000">
                <a:schemeClr val="accent2"/>
              </a:gs>
            </a:gsLst>
            <a:lin ang="167999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1" name="Google Shape;221;p39"/>
          <p:cNvSpPr/>
          <p:nvPr/>
        </p:nvSpPr>
        <p:spPr>
          <a:xfrm>
            <a:off x="4587901" y="0"/>
            <a:ext cx="7604100" cy="6858000"/>
          </a:xfrm>
          <a:prstGeom prst="rect">
            <a:avLst/>
          </a:prstGeom>
          <a:gradFill>
            <a:gsLst>
              <a:gs pos="0">
                <a:srgbClr val="7BB190">
                  <a:alpha val="36862"/>
                </a:srgbClr>
              </a:gs>
              <a:gs pos="98000">
                <a:srgbClr val="7692C2">
                  <a:alpha val="65882"/>
                </a:srgbClr>
              </a:gs>
              <a:gs pos="100000">
                <a:srgbClr val="7692C2">
                  <a:alpha val="65882"/>
                </a:srgbClr>
              </a:gs>
            </a:gsLst>
            <a:lin ang="1260002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2" name="Google Shape;222;p39"/>
          <p:cNvSpPr/>
          <p:nvPr/>
        </p:nvSpPr>
        <p:spPr>
          <a:xfrm rot="10800000">
            <a:off x="4599898" y="4355100"/>
            <a:ext cx="7592100" cy="2502900"/>
          </a:xfrm>
          <a:prstGeom prst="rect">
            <a:avLst/>
          </a:prstGeom>
          <a:gradFill>
            <a:gsLst>
              <a:gs pos="0">
                <a:srgbClr val="70B46D">
                  <a:alpha val="38823"/>
                </a:srgbClr>
              </a:gs>
              <a:gs pos="22000">
                <a:srgbClr val="70B46D">
                  <a:alpha val="38823"/>
                </a:srgbClr>
              </a:gs>
              <a:gs pos="82000">
                <a:srgbClr val="7BB190">
                  <a:alpha val="18823"/>
                </a:srgbClr>
              </a:gs>
              <a:gs pos="100000">
                <a:srgbClr val="7BB190">
                  <a:alpha val="18823"/>
                </a:srgbClr>
              </a:gs>
            </a:gsLst>
            <a:lin ang="1740015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Google Shape;223;p39"/>
          <p:cNvSpPr/>
          <p:nvPr/>
        </p:nvSpPr>
        <p:spPr>
          <a:xfrm rot="-7895768">
            <a:off x="6080874" y="830662"/>
            <a:ext cx="4998376" cy="4998376"/>
          </a:xfrm>
          <a:prstGeom prst="ellipse">
            <a:avLst/>
          </a:prstGeom>
          <a:gradFill>
            <a:gsLst>
              <a:gs pos="0">
                <a:srgbClr val="E0EEEC">
                  <a:alpha val="0"/>
                </a:srgbClr>
              </a:gs>
              <a:gs pos="39000">
                <a:srgbClr val="E0EEEC">
                  <a:alpha val="0"/>
                </a:srgbClr>
              </a:gs>
              <a:gs pos="100000">
                <a:srgbClr val="70B46D">
                  <a:alpha val="17647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4" name="Google Shape;224;p39"/>
          <p:cNvSpPr txBox="1"/>
          <p:nvPr>
            <p:ph type="ctrTitle"/>
          </p:nvPr>
        </p:nvSpPr>
        <p:spPr>
          <a:xfrm>
            <a:off x="5275425" y="768485"/>
            <a:ext cx="6133800" cy="31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</a:pPr>
            <a:r>
              <a:rPr lang="en-US">
                <a:solidFill>
                  <a:schemeClr val="lt1"/>
                </a:solidFill>
              </a:rPr>
              <a:t>BUILD YOUR OWN WIND TURBINE</a:t>
            </a:r>
            <a:endParaRPr/>
          </a:p>
        </p:txBody>
      </p:sp>
      <p:sp>
        <p:nvSpPr>
          <p:cNvPr id="225" name="Google Shape;225;p39"/>
          <p:cNvSpPr txBox="1"/>
          <p:nvPr>
            <p:ph idx="1" type="subTitle"/>
          </p:nvPr>
        </p:nvSpPr>
        <p:spPr>
          <a:xfrm>
            <a:off x="5862918" y="4793128"/>
            <a:ext cx="54624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0" y="-12700"/>
            <a:ext cx="121920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 sz="4000" u="sng"/>
              <a:t>TYPES OF WIND POWER </a:t>
            </a:r>
            <a:r>
              <a:rPr lang="en-US" sz="4000" u="sng"/>
              <a:t>SETUPS</a:t>
            </a:r>
            <a:endParaRPr/>
          </a:p>
        </p:txBody>
      </p:sp>
      <p:sp>
        <p:nvSpPr>
          <p:cNvPr id="235" name="Google Shape;235;p41"/>
          <p:cNvSpPr txBox="1"/>
          <p:nvPr/>
        </p:nvSpPr>
        <p:spPr>
          <a:xfrm>
            <a:off x="57150" y="5122850"/>
            <a:ext cx="12135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On land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</a:t>
            </a: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ery versatile form of energy </a:t>
            </a:r>
            <a:r>
              <a:rPr lang="en-US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generation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6248400" y="5139750"/>
            <a:ext cx="4574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 water</a:t>
            </a:r>
            <a:endParaRPr b="0" i="0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Retrospect of Offshore Wind Power in Taiwan before the Imminent  Announcement of the Regulations for" id="237" name="Google Shape;23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399" y="1295400"/>
            <a:ext cx="5943600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0bn wind power industry could be the greatest scam of our age | Daily  Mail Online" id="238" name="Google Shape;23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" y="1284287"/>
            <a:ext cx="603885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>
            <p:ph type="title"/>
          </p:nvPr>
        </p:nvSpPr>
        <p:spPr>
          <a:xfrm>
            <a:off x="25400" y="762000"/>
            <a:ext cx="3325800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venir"/>
              <a:buNone/>
            </a:pPr>
            <a:r>
              <a:rPr lang="en-US" sz="2400">
                <a:solidFill>
                  <a:srgbClr val="FFFF00"/>
                </a:solidFill>
              </a:rPr>
              <a:t>80 METERS HIGH IS THE AVERAGE HEIGHT OF AN </a:t>
            </a:r>
            <a:r>
              <a:rPr lang="en-US" sz="2400">
                <a:solidFill>
                  <a:srgbClr val="FFFF00"/>
                </a:solidFill>
              </a:rPr>
              <a:t>ONSHORE</a:t>
            </a:r>
            <a:r>
              <a:rPr lang="en-US" sz="2400">
                <a:solidFill>
                  <a:srgbClr val="FFFF00"/>
                </a:solidFill>
              </a:rPr>
              <a:t> WIND TURBINE</a:t>
            </a:r>
            <a:br>
              <a:rPr lang="en-US">
                <a:solidFill>
                  <a:srgbClr val="FFFF00"/>
                </a:solidFill>
              </a:rPr>
            </a:br>
            <a:br>
              <a:rPr lang="en-US">
                <a:solidFill>
                  <a:srgbClr val="FFFF00"/>
                </a:solidFill>
              </a:rPr>
            </a:br>
            <a:br>
              <a:rPr lang="en-US">
                <a:solidFill>
                  <a:srgbClr val="FFFF00"/>
                </a:solidFill>
              </a:rPr>
            </a:br>
            <a:endParaRPr>
              <a:solidFill>
                <a:srgbClr val="FFFF00"/>
              </a:solidFill>
            </a:endParaRPr>
          </a:p>
        </p:txBody>
      </p:sp>
      <p:pic>
        <p:nvPicPr>
          <p:cNvPr descr="Wind energy's lopsided growth in the US, explained with 4 maps - Vox" id="244" name="Google Shape;2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1213" y="0"/>
            <a:ext cx="88407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/>
          <p:nvPr/>
        </p:nvSpPr>
        <p:spPr>
          <a:xfrm>
            <a:off x="10058400" y="2286000"/>
            <a:ext cx="990600" cy="9144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6" name="Google Shape;246;p42"/>
          <p:cNvSpPr/>
          <p:nvPr/>
        </p:nvSpPr>
        <p:spPr>
          <a:xfrm>
            <a:off x="88106" y="4143375"/>
            <a:ext cx="3200400" cy="91440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6A68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Is this the best choice for Maryland?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9144001" cy="687923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 txBox="1"/>
          <p:nvPr/>
        </p:nvSpPr>
        <p:spPr>
          <a:xfrm>
            <a:off x="-100" y="16875"/>
            <a:ext cx="3048000" cy="6879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venir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100 meters high is the average height of offshore </a:t>
            </a:r>
            <a:r>
              <a:rPr b="0" i="0" lang="en-US" sz="32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wind turbines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venir"/>
              <a:buNone/>
            </a:pPr>
            <a:r>
              <a:t/>
            </a:r>
            <a:endParaRPr b="0" i="0" sz="3200" u="none" cap="none" strike="noStrike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venir"/>
              <a:buNone/>
            </a:pPr>
            <a:r>
              <a:rPr lang="en-US" sz="320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9.2</a:t>
            </a:r>
            <a:r>
              <a:rPr b="0" i="0" lang="en-US" sz="32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% of USA power is from wind!</a:t>
            </a:r>
            <a:br>
              <a:rPr b="0" i="0" lang="en-US" sz="36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b="0" i="0" lang="en-US" sz="36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b="0" i="0" lang="en-US" sz="3600" u="none" cap="none" strike="noStrike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</a:br>
            <a:endParaRPr b="0" i="0" sz="3600" u="none" cap="none" strike="noStrike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3" name="Google Shape;253;p43"/>
          <p:cNvSpPr/>
          <p:nvPr/>
        </p:nvSpPr>
        <p:spPr>
          <a:xfrm>
            <a:off x="10591800" y="2286000"/>
            <a:ext cx="628500" cy="91440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4" name="Google Shape;254;p43"/>
          <p:cNvSpPr/>
          <p:nvPr/>
        </p:nvSpPr>
        <p:spPr>
          <a:xfrm>
            <a:off x="-12700" y="4686300"/>
            <a:ext cx="3048000" cy="2209800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6A68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Is this a better choice for Maryland?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0" y="0"/>
            <a:ext cx="8596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venir"/>
              <a:buNone/>
            </a:pPr>
            <a:r>
              <a:rPr lang="en-US" sz="4800" u="sng"/>
              <a:t>YOUR CHALLENGE</a:t>
            </a:r>
            <a:endParaRPr/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381000" y="981076"/>
            <a:ext cx="6515100" cy="53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Today you are in charge!</a:t>
            </a:r>
            <a:endParaRPr/>
          </a:p>
          <a:p>
            <a:pPr indent="-762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Your job is to create a wind turbine that will be able to give clean power to at least 400 homes!</a:t>
            </a:r>
            <a:endParaRPr/>
          </a:p>
          <a:p>
            <a:pPr indent="-762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 you have what it takes!</a:t>
            </a:r>
            <a:endParaRPr/>
          </a:p>
          <a:p>
            <a:pPr indent="-762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the information in the previous slides to help guide where and how you build!</a:t>
            </a:r>
            <a:endParaRPr/>
          </a:p>
        </p:txBody>
      </p:sp>
      <p:pic>
        <p:nvPicPr>
          <p:cNvPr id="261" name="Google Shape;26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700" y="457200"/>
            <a:ext cx="5219701" cy="351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type="title"/>
          </p:nvPr>
        </p:nvSpPr>
        <p:spPr>
          <a:xfrm>
            <a:off x="0" y="0"/>
            <a:ext cx="102414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sz="4400" u="sng"/>
              <a:t>DIRECTIONS</a:t>
            </a:r>
            <a:endParaRPr/>
          </a:p>
        </p:txBody>
      </p:sp>
      <p:sp>
        <p:nvSpPr>
          <p:cNvPr id="267" name="Google Shape;267;p45"/>
          <p:cNvSpPr txBox="1"/>
          <p:nvPr>
            <p:ph idx="1" type="body"/>
          </p:nvPr>
        </p:nvSpPr>
        <p:spPr>
          <a:xfrm>
            <a:off x="146475" y="984675"/>
            <a:ext cx="5663700" cy="54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85000" lnSpcReduction="10000"/>
          </a:bodyPr>
          <a:lstStyle/>
          <a:p>
            <a:pPr indent="-20955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Pick your location where you want to put your turbines</a:t>
            </a:r>
            <a:endParaRPr/>
          </a:p>
          <a:p>
            <a:pPr indent="-2095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 must use this same location for all 3 trials</a:t>
            </a:r>
            <a:endParaRPr/>
          </a:p>
          <a:p>
            <a:pPr indent="-20955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Read carefully about each location, each spot has good and bad factors to consider before building</a:t>
            </a:r>
            <a:endParaRPr/>
          </a:p>
          <a:p>
            <a:pPr indent="-2095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On the next slide you will be able to design your turbines. This is where you can modify your design to make it more efficient!</a:t>
            </a:r>
            <a:endParaRPr/>
          </a:p>
          <a:p>
            <a:pPr indent="-2095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 not apply 3M materials to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your design!</a:t>
            </a:r>
            <a:endParaRPr/>
          </a:p>
          <a:p>
            <a:pPr indent="-2095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Good luck and have fun!</a:t>
            </a:r>
            <a:endParaRPr/>
          </a:p>
          <a:p>
            <a:pPr indent="-2095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Click here to begin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68" name="Google Shape;26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850" y="0"/>
            <a:ext cx="5010149" cy="340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1849" y="3489794"/>
            <a:ext cx="5010149" cy="336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7294" y="4638675"/>
            <a:ext cx="3324555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5"/>
          <p:cNvSpPr/>
          <p:nvPr/>
        </p:nvSpPr>
        <p:spPr>
          <a:xfrm>
            <a:off x="3996523" y="5000625"/>
            <a:ext cx="3171900" cy="18573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2700">
            <a:solidFill>
              <a:srgbClr val="6A68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/>
          <p:nvPr>
            <p:ph type="title"/>
          </p:nvPr>
        </p:nvSpPr>
        <p:spPr>
          <a:xfrm>
            <a:off x="435006" y="257452"/>
            <a:ext cx="9806274" cy="67470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</a:pPr>
            <a:r>
              <a:rPr lang="en-US" u="sng"/>
              <a:t>DATA TABLE</a:t>
            </a:r>
            <a:endParaRPr/>
          </a:p>
        </p:txBody>
      </p:sp>
      <p:graphicFrame>
        <p:nvGraphicFramePr>
          <p:cNvPr id="277" name="Google Shape;277;p46"/>
          <p:cNvGraphicFramePr/>
          <p:nvPr/>
        </p:nvGraphicFramePr>
        <p:xfrm>
          <a:off x="346229" y="13761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{E4C0F617-C258-4008-B993-3E9871AEB941}</a:tableStyleId>
              </a:tblPr>
              <a:tblGrid>
                <a:gridCol w="1458150"/>
                <a:gridCol w="1458150"/>
                <a:gridCol w="1458150"/>
                <a:gridCol w="1458150"/>
                <a:gridCol w="1458150"/>
                <a:gridCol w="1458150"/>
                <a:gridCol w="1458150"/>
                <a:gridCol w="1458150"/>
              </a:tblGrid>
              <a:tr h="10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Location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Blade Length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Blade Pitch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Tip Shape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Airfoil Shape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Turbine Height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Homes Powered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Best choice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23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23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231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adientRiseVTI">
  <a:themeElements>
    <a:clrScheme name="AnalogousFromLightSeedLeftStep">
      <a:dk1>
        <a:srgbClr val="000000"/>
      </a:dk1>
      <a:lt1>
        <a:srgbClr val="FFFFFF"/>
      </a:lt1>
      <a:dk2>
        <a:srgbClr val="22363C"/>
      </a:dk2>
      <a:lt2>
        <a:srgbClr val="E8E8E2"/>
      </a:lt2>
      <a:accent1>
        <a:srgbClr val="928FCD"/>
      </a:accent1>
      <a:accent2>
        <a:srgbClr val="7692C2"/>
      </a:accent2>
      <a:accent3>
        <a:srgbClr val="6DACBE"/>
      </a:accent3>
      <a:accent4>
        <a:srgbClr val="6BB0A2"/>
      </a:accent4>
      <a:accent5>
        <a:srgbClr val="7BB190"/>
      </a:accent5>
      <a:accent6>
        <a:srgbClr val="70B46D"/>
      </a:accent6>
      <a:hlink>
        <a:srgbClr val="83865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lassicFrameVTI">
  <a:themeElements>
    <a:clrScheme name="AnalogousFromDarkSeedLeftStep">
      <a:dk1>
        <a:srgbClr val="000000"/>
      </a:dk1>
      <a:lt1>
        <a:srgbClr val="FFFFFF"/>
      </a:lt1>
      <a:dk2>
        <a:srgbClr val="213A22"/>
      </a:dk2>
      <a:lt2>
        <a:srgbClr val="E8E2E2"/>
      </a:lt2>
      <a:accent1>
        <a:srgbClr val="28B0B5"/>
      </a:accent1>
      <a:accent2>
        <a:srgbClr val="1BB67B"/>
      </a:accent2>
      <a:accent3>
        <a:srgbClr val="28B845"/>
      </a:accent3>
      <a:accent4>
        <a:srgbClr val="3EB91C"/>
      </a:accent4>
      <a:accent5>
        <a:srgbClr val="7DB026"/>
      </a:accent5>
      <a:accent6>
        <a:srgbClr val="ABA31A"/>
      </a:accent6>
      <a:hlink>
        <a:srgbClr val="5B8E2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