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ng&amp;ehk=ea6suWg6luyUmsli" ContentType="image/p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56" r:id="rId3"/>
    <p:sldId id="277" r:id="rId4"/>
    <p:sldId id="257" r:id="rId5"/>
    <p:sldId id="258" r:id="rId6"/>
    <p:sldId id="265" r:id="rId7"/>
    <p:sldId id="260" r:id="rId8"/>
    <p:sldId id="271" r:id="rId9"/>
    <p:sldId id="272" r:id="rId10"/>
    <p:sldId id="273" r:id="rId11"/>
    <p:sldId id="261" r:id="rId12"/>
    <p:sldId id="274" r:id="rId13"/>
    <p:sldId id="262" r:id="rId14"/>
    <p:sldId id="267" r:id="rId15"/>
    <p:sldId id="263" r:id="rId16"/>
    <p:sldId id="264" r:id="rId17"/>
    <p:sldId id="275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6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6025C-B9CF-4F3C-891E-E736C0460FA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3ABB-3DDB-4833-8E04-8D577D206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4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713FF5-9F28-470A-A1E0-53C0FEBC72A0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24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2F6643-CB3F-481E-A83D-C207B89C3B64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41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A99B75-0B35-4A5A-848B-AB2A3EED72B0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29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60DD7-8B94-4A89-8699-1C31C9554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AD1F81-E8E7-44C6-9DD2-293869435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E13617-D74E-4A94-B0F5-6495361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2008-2988-45F1-A7E4-D7A3827B504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F12398-7BC5-4F59-8AB2-867494CF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3FEC1D-A5C8-40D7-BB52-F5872689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8071-1428-484B-BCF3-2DB3B998F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8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49B375-60B4-4920-9CD9-8BD689F0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BF1A3A-E4A6-457C-832B-A2D61C528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2B1B03-504A-4D20-812F-3B46E812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2008-2988-45F1-A7E4-D7A3827B504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4747B4-3F7C-4855-9499-837D0878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D36E82-5640-4ED8-966C-6FD8F8CB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8071-1428-484B-BCF3-2DB3B998F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5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FBCD4D7-25AF-4246-B080-562413724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B254BC-8C9F-4652-9787-FC4AE6566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D97BE2-78B5-4DAC-ABFB-5211B736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2008-2988-45F1-A7E4-D7A3827B504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15DC3B-72D4-4D4D-9FB1-CB410CB8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329257-5DC1-4E6F-A7BD-09C0817F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8071-1428-484B-BCF3-2DB3B998F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DC885-0045-47DF-BB6F-8E7BF38CDCD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1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BAB8E-FCA4-48B8-B632-5F84092E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EF9A25-CD46-477A-A841-D5BDD9DBD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D0AAA9-8E1B-4AFE-B589-AA3EDFA3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2008-2988-45F1-A7E4-D7A3827B504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EB65CC-AD1B-4C57-B962-45A6DCD3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10D8B0-B9F3-48E7-BB3E-9EAB1BA5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8071-1428-484B-BCF3-2DB3B998F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7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F35203-6548-4F56-9F9A-16103AFB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D5D69D-999E-42DC-A041-EC824906C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B9BDE-0B77-4450-8B8F-950130C5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2008-2988-45F1-A7E4-D7A3827B504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1838A8-7DD9-441B-AFC5-56D63A03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6854A7-9BE0-4527-A824-E298A012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8071-1428-484B-BCF3-2DB3B998F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1EF44-F8E2-450A-8DC9-D7B40373F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B5E444-7956-4FE6-BC99-0E0C36E6A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B8D6BD-1C20-4772-8069-5B533B52B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D3BF8-159D-4867-BFA6-2D57BBDF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2008-2988-45F1-A7E4-D7A3827B504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561C09-4CD6-4535-B567-2F8B02D5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AE4DBD-6D7A-49D2-97F2-05C0F27D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8071-1428-484B-BCF3-2DB3B998F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8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2AABE3-2E97-4885-BA6C-FDA48FC8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27A4C5-E7F4-4D0E-9176-25320F272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9D2F53-542B-48BB-9236-86C30B71B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743114-BF98-44A4-B597-1AA3E349A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85C082-AA06-4678-878E-A404A2E97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B0E265-6A95-4A94-9071-CE5B15D4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2008-2988-45F1-A7E4-D7A3827B504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E922B62-928E-4434-B8EB-C210DB4D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E4B3F9-DF50-4F69-A0DF-6FABBDED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8071-1428-484B-BCF3-2DB3B998F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90D66-EAE5-445A-867B-44A1AF6E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5E8F98-263D-4936-84C7-F02E2838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2008-2988-45F1-A7E4-D7A3827B504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B97675-867E-4740-874D-F01FEC2F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37E746-1B71-444F-901C-33DD0ADD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8071-1428-484B-BCF3-2DB3B998F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4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313F7F-121A-4A23-9977-1AF8C798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2008-2988-45F1-A7E4-D7A3827B504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2E1D33-C91B-4569-8A9D-B779E413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C1851E-270D-4733-B15C-8F41A7D4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8071-1428-484B-BCF3-2DB3B998F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9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D1FCC-EC2E-4D59-91FB-EE7272C1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736974-66ED-41E8-816B-3B4418045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61305F-80C4-468A-8EAB-43E4636ED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D58149-31D0-4D39-97C4-96CA221F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2008-2988-45F1-A7E4-D7A3827B504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3CA01-3322-4A3B-9577-E39C8C24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D1FA57-07D6-48E8-9342-9182DB2E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8071-1428-484B-BCF3-2DB3B998F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4F7D1-5E1C-4DE9-B1D9-527E8680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84435BB-2073-4661-8358-CAA3AD92D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CEE889-BB65-4225-96E0-48EFA0648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15EB4-6FA7-46B4-B460-96A31FB9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2008-2988-45F1-A7E4-D7A3827B504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5C39F-B8CB-4E6C-B971-C119F602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F3A8F5-09F8-4679-8555-8171C100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8071-1428-484B-BCF3-2DB3B998F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6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en.wikipedia.org/wiki/solar_cell?level=1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&amp;ehk=ea6suWg6luyUmsli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5000"/>
            <a:lum/>
            <a:extLs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rcRect/>
          <a:stretch>
            <a:fillRect l="60000" t="-1000" r="1000" b="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6E92E0-8D5B-4599-A6BA-D7781D0F9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5827A6-45B7-4813-9577-22193BBD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DACC0B-5007-47DB-A925-282DC295E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2008-2988-45F1-A7E4-D7A3827B504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2D33B6-CFEA-4D75-9E9F-4F811DCBF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824A9E-B28C-4A18-A667-38BE76224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8071-1428-484B-BCF3-2DB3B998F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4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Kxrkht7Cp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8d5Pf7VIi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7432" y="3408363"/>
            <a:ext cx="9144000" cy="2387600"/>
          </a:xfrm>
        </p:spPr>
        <p:txBody>
          <a:bodyPr/>
          <a:lstStyle/>
          <a:p>
            <a:r>
              <a:rPr lang="en-US" dirty="0" smtClean="0"/>
              <a:t>Solar Panels and Electric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1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0" y="5715000"/>
            <a:ext cx="8763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dirty="0"/>
              <a:t>The heart of a photovoltaic system is a solid-state device called a solar cell.  </a:t>
            </a:r>
          </a:p>
        </p:txBody>
      </p:sp>
      <p:pic>
        <p:nvPicPr>
          <p:cNvPr id="14339" name="Picture 3" descr="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/>
          <a:stretch>
            <a:fillRect/>
          </a:stretch>
        </p:blipFill>
        <p:spPr bwMode="auto">
          <a:xfrm>
            <a:off x="1524000" y="1524000"/>
            <a:ext cx="45720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Illustration of a typical solar cell: glass, transparent adhesive, antireflection coating, front contact, n-Type semiconductor, p-Type seminconductor and back contac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5"/>
          <p:cNvSpPr>
            <a:spLocks noRot="1" noChangeArrowheads="1"/>
          </p:cNvSpPr>
          <p:nvPr/>
        </p:nvSpPr>
        <p:spPr bwMode="auto">
          <a:xfrm>
            <a:off x="2286000" y="304800"/>
            <a:ext cx="731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Arial" charset="0"/>
              </a:rPr>
              <a:t>How does it work</a:t>
            </a:r>
          </a:p>
        </p:txBody>
      </p:sp>
    </p:spTree>
    <p:extLst>
      <p:ext uri="{BB962C8B-B14F-4D97-AF65-F5344CB8AC3E}">
        <p14:creationId xmlns:p14="http://schemas.microsoft.com/office/powerpoint/2010/main" val="16555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URE1">
            <a:extLst>
              <a:ext uri="{FF2B5EF4-FFF2-40B4-BE49-F238E27FC236}">
                <a16:creationId xmlns:a16="http://schemas.microsoft.com/office/drawing/2014/main" xmlns="" id="{0B6CE478-3468-422F-80B0-7B52D3201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883" y="1297173"/>
            <a:ext cx="8574464" cy="5560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30E2A4-2C25-4104-9583-435079CFA6FF}"/>
              </a:ext>
            </a:extLst>
          </p:cNvPr>
          <p:cNvSpPr txBox="1"/>
          <p:nvPr/>
        </p:nvSpPr>
        <p:spPr>
          <a:xfrm>
            <a:off x="563357" y="276447"/>
            <a:ext cx="58832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Photovoltaic Cells </a:t>
            </a:r>
          </a:p>
        </p:txBody>
      </p:sp>
    </p:spTree>
    <p:extLst>
      <p:ext uri="{BB962C8B-B14F-4D97-AF65-F5344CB8AC3E}">
        <p14:creationId xmlns:p14="http://schemas.microsoft.com/office/powerpoint/2010/main" val="223320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How Do Solar Panels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9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V System Components.jpg">
            <a:extLst>
              <a:ext uri="{FF2B5EF4-FFF2-40B4-BE49-F238E27FC236}">
                <a16:creationId xmlns:a16="http://schemas.microsoft.com/office/drawing/2014/main" xmlns="" id="{6AA3A6A8-13A1-459A-8450-C0C95D639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203" y="1318437"/>
            <a:ext cx="8543214" cy="483543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B8848F-67A8-47DC-A629-1EC7F769441B}"/>
              </a:ext>
            </a:extLst>
          </p:cNvPr>
          <p:cNvSpPr txBox="1"/>
          <p:nvPr/>
        </p:nvSpPr>
        <p:spPr>
          <a:xfrm>
            <a:off x="2509283" y="302774"/>
            <a:ext cx="64861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Photovoltaic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958" y="6153868"/>
            <a:ext cx="979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Controller = a piece of equipment that allows you to interface between a battery, a solar collector, and an energy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6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olar charge controller without inverter wiring diagram">
            <a:extLst>
              <a:ext uri="{FF2B5EF4-FFF2-40B4-BE49-F238E27FC236}">
                <a16:creationId xmlns:a16="http://schemas.microsoft.com/office/drawing/2014/main" xmlns="" id="{1E38A4BD-F6A9-4564-84FB-72BA6166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7745" cy="62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0A732876-7F49-435F-AE36-27B908F38226}"/>
              </a:ext>
            </a:extLst>
          </p:cNvPr>
          <p:cNvSpPr/>
          <p:nvPr/>
        </p:nvSpPr>
        <p:spPr>
          <a:xfrm>
            <a:off x="2566703" y="0"/>
            <a:ext cx="6741042" cy="51886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are not using this</a:t>
            </a:r>
          </a:p>
        </p:txBody>
      </p:sp>
    </p:spTree>
    <p:extLst>
      <p:ext uri="{BB962C8B-B14F-4D97-AF65-F5344CB8AC3E}">
        <p14:creationId xmlns:p14="http://schemas.microsoft.com/office/powerpoint/2010/main" val="33834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AFC80-32C6-41D1-AAC6-489D4BC4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Solar Power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C41456AF-712D-4827-AA59-7770A5AC5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Franklin Gothic Book" charset="0"/>
              </a:rPr>
              <a:t>Clean</a:t>
            </a:r>
          </a:p>
          <a:p>
            <a:pPr marL="571500" indent="-5715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Franklin Gothic Book" charset="0"/>
              </a:rPr>
              <a:t>Sustainable</a:t>
            </a:r>
          </a:p>
          <a:p>
            <a:pPr marL="571500" indent="-5715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Franklin Gothic Book" charset="0"/>
              </a:rPr>
              <a:t>Free</a:t>
            </a:r>
          </a:p>
          <a:p>
            <a:pPr marL="571500" indent="-5715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Franklin Gothic Book" charset="0"/>
              </a:rPr>
              <a:t>Provide electricity to remote places</a:t>
            </a:r>
          </a:p>
          <a:p>
            <a:pPr marL="571500" indent="-5715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4000" dirty="0">
                <a:latin typeface="Franklin Gothic Book" charset="0"/>
              </a:rPr>
              <a:t>No reliance on the power grid.</a:t>
            </a:r>
            <a:endParaRPr lang="en-US" sz="4000" dirty="0">
              <a:solidFill>
                <a:schemeClr val="tx1"/>
              </a:solidFill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1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2C205-78B7-4F09-B4A5-5FBB8DCB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Solar Power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BD234F-3EE4-4130-AA9F-B2C180999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4000" dirty="0"/>
              <a:t>Less efficient and costly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000" dirty="0"/>
              <a:t>equipment</a:t>
            </a:r>
          </a:p>
          <a:p>
            <a:pPr>
              <a:spcBef>
                <a:spcPts val="1200"/>
              </a:spcBef>
            </a:pPr>
            <a:r>
              <a:rPr lang="en-US" sz="4000" dirty="0"/>
              <a:t>Part Time</a:t>
            </a:r>
          </a:p>
          <a:p>
            <a:pPr>
              <a:spcBef>
                <a:spcPts val="1200"/>
              </a:spcBef>
            </a:pPr>
            <a:r>
              <a:rPr lang="en-US" sz="4000" dirty="0"/>
              <a:t>Reliability Depends On Location</a:t>
            </a:r>
          </a:p>
          <a:p>
            <a:pPr>
              <a:spcBef>
                <a:spcPts val="1200"/>
              </a:spcBef>
            </a:pPr>
            <a:r>
              <a:rPr lang="en-US" sz="4000" dirty="0"/>
              <a:t>Environmental Impact of PV Cell 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Why Do We Not Only Use Solar Panels?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88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A1D0E6-A1CB-4840-884A-F0F3113C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23BFBD-1AD3-480A-9351-6E7B66245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SparkFun</a:t>
            </a:r>
            <a:r>
              <a:rPr lang="en-US" dirty="0"/>
              <a:t> Electronics </a:t>
            </a:r>
          </a:p>
          <a:p>
            <a:r>
              <a:rPr lang="en-US" dirty="0"/>
              <a:t>UC Berkley </a:t>
            </a:r>
          </a:p>
          <a:p>
            <a:r>
              <a:rPr lang="en-US" dirty="0"/>
              <a:t>Bucknell University </a:t>
            </a:r>
          </a:p>
        </p:txBody>
      </p:sp>
    </p:spTree>
    <p:extLst>
      <p:ext uri="{BB962C8B-B14F-4D97-AF65-F5344CB8AC3E}">
        <p14:creationId xmlns:p14="http://schemas.microsoft.com/office/powerpoint/2010/main" val="227841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A6C8E-9E2F-4CE2-B268-1EC1B2AA1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47688" y="0"/>
            <a:ext cx="9144000" cy="1163637"/>
          </a:xfrm>
        </p:spPr>
        <p:txBody>
          <a:bodyPr/>
          <a:lstStyle/>
          <a:p>
            <a:r>
              <a:rPr lang="en-US" dirty="0"/>
              <a:t>Basics of Electric Circuits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1EB56C-49F3-461C-A6BE-847C0F9EA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79312"/>
            <a:ext cx="6858000" cy="532628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A circuit is:</a:t>
            </a:r>
          </a:p>
          <a:p>
            <a:pPr algn="l"/>
            <a:r>
              <a:rPr lang="en-US" sz="4000" dirty="0" smtClean="0"/>
              <a:t>A group of components connected together to perform a given task</a:t>
            </a:r>
          </a:p>
          <a:p>
            <a:pPr algn="l"/>
            <a:endParaRPr lang="en-US" sz="4000" dirty="0"/>
          </a:p>
          <a:p>
            <a:pPr algn="l"/>
            <a:r>
              <a:rPr lang="en-US" sz="4000" dirty="0" smtClean="0"/>
              <a:t>We will be wiring together a circuit to make our solar panel product.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980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A6C8E-9E2F-4CE2-B268-1EC1B2AA1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47688" y="0"/>
            <a:ext cx="9144000" cy="1163637"/>
          </a:xfrm>
        </p:spPr>
        <p:txBody>
          <a:bodyPr/>
          <a:lstStyle/>
          <a:p>
            <a:r>
              <a:rPr lang="en-US" dirty="0"/>
              <a:t>Basics of Electric Circuits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1EB56C-49F3-461C-A6BE-847C0F9EA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79312"/>
            <a:ext cx="9040586" cy="5326288"/>
          </a:xfrm>
        </p:spPr>
        <p:txBody>
          <a:bodyPr>
            <a:normAutofit/>
          </a:bodyPr>
          <a:lstStyle/>
          <a:p>
            <a:r>
              <a:rPr lang="en-US" dirty="0"/>
              <a:t>Think them like a water system to supply your house </a:t>
            </a:r>
          </a:p>
          <a:p>
            <a:r>
              <a:rPr lang="en-US" dirty="0"/>
              <a:t>with fresh water.</a:t>
            </a:r>
          </a:p>
          <a:p>
            <a:pPr algn="l"/>
            <a:r>
              <a:rPr lang="en-US" b="1" u="sng" dirty="0"/>
              <a:t>Current</a:t>
            </a:r>
            <a:r>
              <a:rPr lang="en-US" dirty="0"/>
              <a:t>:  </a:t>
            </a:r>
            <a:r>
              <a:rPr lang="en-US" i="1" dirty="0"/>
              <a:t>The flow:</a:t>
            </a:r>
            <a:r>
              <a:rPr lang="en-US" dirty="0"/>
              <a:t>  This is how much water is going thru</a:t>
            </a:r>
          </a:p>
          <a:p>
            <a:pPr algn="l"/>
            <a:r>
              <a:rPr lang="en-US" dirty="0"/>
              <a:t>		          the pipe.</a:t>
            </a:r>
          </a:p>
          <a:p>
            <a:pPr algn="l"/>
            <a:r>
              <a:rPr lang="en-US" b="1" u="sng" dirty="0"/>
              <a:t>Voltage:  </a:t>
            </a:r>
            <a:r>
              <a:rPr lang="en-US" i="1" dirty="0"/>
              <a:t>The push</a:t>
            </a:r>
            <a:r>
              <a:rPr lang="en-US" dirty="0"/>
              <a:t>:  This is how high the water tower is </a:t>
            </a:r>
          </a:p>
          <a:p>
            <a:pPr algn="l"/>
            <a:r>
              <a:rPr lang="en-US" dirty="0"/>
              <a:t>		           compared to your home.</a:t>
            </a:r>
          </a:p>
          <a:p>
            <a:pPr algn="l"/>
            <a:r>
              <a:rPr lang="en-US" b="1" u="sng" dirty="0"/>
              <a:t>Resistance: </a:t>
            </a:r>
            <a:r>
              <a:rPr lang="en-US" i="1" dirty="0"/>
              <a:t>The opposition to the flow</a:t>
            </a:r>
            <a:r>
              <a:rPr lang="en-US" dirty="0"/>
              <a:t>: This is the diameter of the pipe.</a:t>
            </a:r>
          </a:p>
          <a:p>
            <a:pPr algn="l"/>
            <a:r>
              <a:rPr lang="en-US" b="1" u="sng" dirty="0"/>
              <a:t>Series:  </a:t>
            </a:r>
            <a:r>
              <a:rPr lang="en-US" i="1" dirty="0"/>
              <a:t>1 pipe</a:t>
            </a:r>
            <a:r>
              <a:rPr lang="en-US" dirty="0"/>
              <a:t>:  If you had 1 pipe in your house that had a lot of faucets in series, turning off 1 faucet would have a effect on all the other faucets.</a:t>
            </a:r>
          </a:p>
          <a:p>
            <a:pPr algn="l"/>
            <a:r>
              <a:rPr lang="en-US" b="1" u="sng" dirty="0"/>
              <a:t>Parallel: </a:t>
            </a:r>
            <a:r>
              <a:rPr lang="en-US" i="1" dirty="0"/>
              <a:t>Multiple pipes</a:t>
            </a:r>
            <a:r>
              <a:rPr lang="en-US" dirty="0"/>
              <a:t>: Water can flow to each faucet individually and 1 faucet has no effect on the other.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3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sparkfun.com/assets/6/f/b/5/3/5113d1c3ce395fcc7d000000.png">
            <a:extLst>
              <a:ext uri="{FF2B5EF4-FFF2-40B4-BE49-F238E27FC236}">
                <a16:creationId xmlns:a16="http://schemas.microsoft.com/office/drawing/2014/main" xmlns="" id="{36B1235E-4026-44D5-9631-3E9026E1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25" y="2117537"/>
            <a:ext cx="2998381" cy="30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ltage is like the pressure created by the water.">
            <a:extLst>
              <a:ext uri="{FF2B5EF4-FFF2-40B4-BE49-F238E27FC236}">
                <a16:creationId xmlns:a16="http://schemas.microsoft.com/office/drawing/2014/main" xmlns="" id="{78ECC8A7-8805-488D-9E04-AC1506498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6" y="115739"/>
            <a:ext cx="3291519" cy="32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sparkfun.com/assets/d/8/e/8/b/5114247dce395f1e7e000008.png">
            <a:extLst>
              <a:ext uri="{FF2B5EF4-FFF2-40B4-BE49-F238E27FC236}">
                <a16:creationId xmlns:a16="http://schemas.microsoft.com/office/drawing/2014/main" xmlns="" id="{120D6985-C105-496D-87E0-940FF48BB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5" y="3429000"/>
            <a:ext cx="3267220" cy="32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B8D162-D9DF-4BA8-B859-36532A07F7B3}"/>
              </a:ext>
            </a:extLst>
          </p:cNvPr>
          <p:cNvSpPr txBox="1"/>
          <p:nvPr/>
        </p:nvSpPr>
        <p:spPr>
          <a:xfrm>
            <a:off x="3976577" y="340241"/>
            <a:ext cx="3291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potential energy =more voltage</a:t>
            </a:r>
          </a:p>
          <a:p>
            <a:r>
              <a:rPr lang="en-US" sz="2400" dirty="0"/>
              <a:t>=bigger battery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538A7-6B52-432E-8B4F-125FB0DAC98F}"/>
              </a:ext>
            </a:extLst>
          </p:cNvPr>
          <p:cNvSpPr txBox="1"/>
          <p:nvPr/>
        </p:nvSpPr>
        <p:spPr>
          <a:xfrm>
            <a:off x="6910645" y="3887509"/>
            <a:ext cx="2905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Same PE; bigger pipe</a:t>
            </a:r>
          </a:p>
          <a:p>
            <a:r>
              <a:rPr lang="en-US" sz="2400" dirty="0"/>
              <a:t> = more current </a:t>
            </a:r>
          </a:p>
          <a:p>
            <a:r>
              <a:rPr lang="en-US" sz="2400" dirty="0"/>
              <a:t>Same PE; smaller pipe</a:t>
            </a:r>
          </a:p>
          <a:p>
            <a:r>
              <a:rPr lang="en-US" sz="2400" dirty="0"/>
              <a:t>=less current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EB5BC4-F0A4-460A-81A6-9147D8087E24}"/>
              </a:ext>
            </a:extLst>
          </p:cNvPr>
          <p:cNvSpPr txBox="1"/>
          <p:nvPr/>
        </p:nvSpPr>
        <p:spPr>
          <a:xfrm>
            <a:off x="3912264" y="5140733"/>
            <a:ext cx="2445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Bigger </a:t>
            </a:r>
            <a:r>
              <a:rPr lang="en-US" sz="2400" dirty="0"/>
              <a:t>pipe</a:t>
            </a:r>
          </a:p>
          <a:p>
            <a:r>
              <a:rPr lang="en-US" sz="2400" dirty="0"/>
              <a:t>=less resistance </a:t>
            </a:r>
          </a:p>
          <a:p>
            <a:r>
              <a:rPr lang="en-US" sz="2400" dirty="0"/>
              <a:t>Smaller pipe</a:t>
            </a:r>
          </a:p>
          <a:p>
            <a:r>
              <a:rPr lang="en-US" sz="2400" dirty="0"/>
              <a:t>= more </a:t>
            </a:r>
            <a:r>
              <a:rPr lang="en-US" sz="2400" dirty="0" smtClean="0"/>
              <a:t>resistance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120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9458F8-A5B4-4E58-B3E7-319163CD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vs Parallel Circuits 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E6E48F97-5A5A-4C31-AC5F-5AFC3C001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0"/>
            <a:ext cx="4191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Parallel circuits</a:t>
            </a:r>
          </a:p>
          <a:p>
            <a:r>
              <a:rPr lang="en-US" dirty="0"/>
              <a:t>maintain potential (voltage is constant)</a:t>
            </a:r>
          </a:p>
          <a:p>
            <a:r>
              <a:rPr lang="en-US" dirty="0"/>
              <a:t>Current is divided among components</a:t>
            </a:r>
          </a:p>
          <a:p>
            <a:r>
              <a:rPr lang="en-US" dirty="0"/>
              <a:t>If one light goes out, the others stay lit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3A0C6EF-AA17-444C-84DA-CA43EA8A2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5351" r="4860" b="4367"/>
          <a:stretch/>
        </p:blipFill>
        <p:spPr>
          <a:xfrm>
            <a:off x="6530454" y="4742596"/>
            <a:ext cx="2156346" cy="2115404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F12D9794-E54D-4353-949F-050876A3A4FF}"/>
              </a:ext>
            </a:extLst>
          </p:cNvPr>
          <p:cNvSpPr txBox="1">
            <a:spLocks/>
          </p:cNvSpPr>
          <p:nvPr/>
        </p:nvSpPr>
        <p:spPr>
          <a:xfrm>
            <a:off x="4191000" y="1600200"/>
            <a:ext cx="3625645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Series circuits</a:t>
            </a:r>
          </a:p>
          <a:p>
            <a:r>
              <a:rPr lang="en-US" dirty="0"/>
              <a:t>maintain electrical flow (current is constant)</a:t>
            </a:r>
          </a:p>
          <a:p>
            <a:r>
              <a:rPr lang="en-US" dirty="0"/>
              <a:t>Voltage is divided among components</a:t>
            </a:r>
          </a:p>
          <a:p>
            <a:r>
              <a:rPr lang="en-US" dirty="0"/>
              <a:t>Easy to open circuit quickly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9F0196F-25E9-4BEE-8E18-BDF62595A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5047580"/>
            <a:ext cx="33337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0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F9E6FD32-181F-4230-A5BF-8E9BC495A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2" y="0"/>
            <a:ext cx="534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AB872434-F7E8-4171-A263-9248B5A533A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790700"/>
            <a:ext cx="6843712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/>
              <a:t>Loads/sources wired in </a:t>
            </a:r>
            <a:r>
              <a:rPr lang="en-US" altLang="en-US" sz="4000" b="1" dirty="0"/>
              <a:t>series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 </a:t>
            </a:r>
          </a:p>
          <a:p>
            <a:pPr lvl="1"/>
            <a:r>
              <a:rPr lang="en-US" altLang="en-US" dirty="0"/>
              <a:t>VOLTAGES ARE ADDITIVE </a:t>
            </a:r>
          </a:p>
          <a:p>
            <a:pPr lvl="1"/>
            <a:r>
              <a:rPr lang="en-US" altLang="en-US" dirty="0"/>
              <a:t>CURRENT IS </a:t>
            </a:r>
            <a:r>
              <a:rPr lang="en-US" altLang="en-US" dirty="0" smtClean="0"/>
              <a:t>EQUAL</a:t>
            </a:r>
          </a:p>
          <a:p>
            <a:pPr lvl="1"/>
            <a:r>
              <a:rPr lang="en-US" altLang="en-US" dirty="0" smtClean="0"/>
              <a:t>ALLOWS FOR MORE POWER STORAGE AT HIGHER VOLTAGES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88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3317E-F6AD-4373-A006-26D489A1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vs AC Current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7FC865-3E78-4740-B6F7-712E6FD7CEF5}"/>
              </a:ext>
            </a:extLst>
          </p:cNvPr>
          <p:cNvSpPr txBox="1"/>
          <p:nvPr/>
        </p:nvSpPr>
        <p:spPr>
          <a:xfrm>
            <a:off x="314325" y="1928812"/>
            <a:ext cx="3429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Direct Current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This is the type of voltage you get from a battery or a photovoltaic cell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Used in this class and in handheld electronics.</a:t>
            </a:r>
          </a:p>
          <a:p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Requires high voltage to transmit over a relatively small distance.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FDD8C2C-9AD8-4469-8D05-28E305267192}"/>
              </a:ext>
            </a:extLst>
          </p:cNvPr>
          <p:cNvSpPr/>
          <p:nvPr/>
        </p:nvSpPr>
        <p:spPr>
          <a:xfrm>
            <a:off x="3743325" y="1928812"/>
            <a:ext cx="3429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Alternating Current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This is the type of voltage that comes from your wall outlet.</a:t>
            </a:r>
          </a:p>
          <a:p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Used in commercial and residential wiring.</a:t>
            </a:r>
          </a:p>
          <a:p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Requires lower voltage to transmit over long distance.</a:t>
            </a:r>
          </a:p>
        </p:txBody>
      </p:sp>
      <p:sp>
        <p:nvSpPr>
          <p:cNvPr id="11" name="AutoShape 2" descr="Image result for tesla the man">
            <a:extLst>
              <a:ext uri="{FF2B5EF4-FFF2-40B4-BE49-F238E27FC236}">
                <a16:creationId xmlns:a16="http://schemas.microsoft.com/office/drawing/2014/main" xmlns="" id="{0229DEDB-89A0-4329-972A-7E436458D4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xmlns="" id="{87CE5CCB-9BDC-4E29-A4D2-D469F3F93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276145"/>
            <a:ext cx="2157412" cy="263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mc.kalteng.go.id/files/berita/11022018085443.jpg">
            <a:extLst>
              <a:ext uri="{FF2B5EF4-FFF2-40B4-BE49-F238E27FC236}">
                <a16:creationId xmlns:a16="http://schemas.microsoft.com/office/drawing/2014/main" xmlns="" id="{3FF034F1-5B2C-4B8A-AFB4-B6E467CCB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37" y="4276145"/>
            <a:ext cx="3217899" cy="256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5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8968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 err="1"/>
              <a:t>Photovoltaics</a:t>
            </a:r>
            <a:r>
              <a:rPr lang="en-US" sz="4800" dirty="0"/>
              <a:t/>
            </a:r>
            <a:br>
              <a:rPr lang="en-US" sz="4800" dirty="0"/>
            </a:br>
            <a:endParaRPr lang="en-US" sz="5400" dirty="0"/>
          </a:p>
        </p:txBody>
      </p:sp>
      <p:pic>
        <p:nvPicPr>
          <p:cNvPr id="11267" name="Picture 4" descr="1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518" y="3024188"/>
            <a:ext cx="4960212" cy="3317875"/>
          </a:xfrm>
        </p:spPr>
      </p:pic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5782469" y="3024188"/>
            <a:ext cx="4877510" cy="3833812"/>
            <a:chOff x="429" y="2290"/>
            <a:chExt cx="2160" cy="1944"/>
          </a:xfrm>
        </p:grpSpPr>
        <p:pic>
          <p:nvPicPr>
            <p:cNvPr id="11270" name="Picture 6" descr="Slide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" y="2290"/>
              <a:ext cx="2160" cy="16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710" y="3966"/>
              <a:ext cx="10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endParaRPr lang="en-US" sz="2400" b="1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269081" y="1447800"/>
            <a:ext cx="74564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u="sng" dirty="0" err="1">
                <a:latin typeface="Arial" charset="0"/>
              </a:rPr>
              <a:t>Photo</a:t>
            </a:r>
            <a:r>
              <a:rPr lang="en-US" sz="2800" b="1" dirty="0" err="1">
                <a:latin typeface="Arial" charset="0"/>
              </a:rPr>
              <a:t>+</a:t>
            </a:r>
            <a:r>
              <a:rPr lang="en-US" sz="2800" b="1" u="sng" dirty="0" err="1">
                <a:latin typeface="Arial" charset="0"/>
              </a:rPr>
              <a:t>voltaic</a:t>
            </a:r>
            <a:r>
              <a:rPr lang="en-US" sz="2800" b="1" dirty="0">
                <a:latin typeface="Arial" charset="0"/>
              </a:rPr>
              <a:t> = convert </a:t>
            </a:r>
            <a:r>
              <a:rPr lang="en-US" sz="2800" b="1" u="sng" dirty="0">
                <a:latin typeface="Arial" charset="0"/>
              </a:rPr>
              <a:t>light</a:t>
            </a:r>
            <a:r>
              <a:rPr lang="en-US" sz="2800" b="1" dirty="0">
                <a:latin typeface="Arial" charset="0"/>
              </a:rPr>
              <a:t> to </a:t>
            </a:r>
            <a:r>
              <a:rPr lang="en-US" sz="2800" b="1" u="sng" dirty="0">
                <a:latin typeface="Arial" charset="0"/>
              </a:rPr>
              <a:t>electricity</a:t>
            </a:r>
          </a:p>
        </p:txBody>
      </p:sp>
    </p:spTree>
    <p:extLst>
      <p:ext uri="{BB962C8B-B14F-4D97-AF65-F5344CB8AC3E}">
        <p14:creationId xmlns:p14="http://schemas.microsoft.com/office/powerpoint/2010/main" val="32034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524001"/>
            <a:ext cx="7491663" cy="498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5"/>
          <p:cNvSpPr>
            <a:spLocks noRot="1" noChangeArrowheads="1"/>
          </p:cNvSpPr>
          <p:nvPr/>
        </p:nvSpPr>
        <p:spPr bwMode="auto">
          <a:xfrm>
            <a:off x="252663" y="2045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Arial" charset="0"/>
              </a:rPr>
              <a:t>Driven by Space Applications in Early Days</a:t>
            </a:r>
          </a:p>
        </p:txBody>
      </p:sp>
    </p:spTree>
    <p:extLst>
      <p:ext uri="{BB962C8B-B14F-4D97-AF65-F5344CB8AC3E}">
        <p14:creationId xmlns:p14="http://schemas.microsoft.com/office/powerpoint/2010/main" val="4547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376</Words>
  <Application>Microsoft Office PowerPoint</Application>
  <PresentationFormat>Widescreen</PresentationFormat>
  <Paragraphs>83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Wingdings</vt:lpstr>
      <vt:lpstr>Office Theme</vt:lpstr>
      <vt:lpstr>Solar Panels and Electric Circuits</vt:lpstr>
      <vt:lpstr>Basics of Electric Circuits </vt:lpstr>
      <vt:lpstr>Basics of Electric Circuits </vt:lpstr>
      <vt:lpstr>PowerPoint Presentation</vt:lpstr>
      <vt:lpstr>Series vs Parallel Circuits </vt:lpstr>
      <vt:lpstr>PowerPoint Presentation</vt:lpstr>
      <vt:lpstr>DC vs AC Current</vt:lpstr>
      <vt:lpstr>Photovoltaics </vt:lpstr>
      <vt:lpstr>PowerPoint Presentation</vt:lpstr>
      <vt:lpstr>The heart of a photovoltaic system is a solid-state device called a solar cell.  </vt:lpstr>
      <vt:lpstr>PowerPoint Presentation</vt:lpstr>
      <vt:lpstr>PowerPoint Presentation</vt:lpstr>
      <vt:lpstr>PowerPoint Presentation</vt:lpstr>
      <vt:lpstr>PowerPoint Presentation</vt:lpstr>
      <vt:lpstr>Advantages of Solar Power </vt:lpstr>
      <vt:lpstr>Disadvantages of Solar Power  </vt:lpstr>
      <vt:lpstr>PowerPoint Presentation</vt:lpstr>
      <vt:lpstr>References: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Electric Circuits</dc:title>
  <dc:creator>Dennis Sterrett</dc:creator>
  <cp:lastModifiedBy>kvsc</cp:lastModifiedBy>
  <cp:revision>15</cp:revision>
  <dcterms:created xsi:type="dcterms:W3CDTF">2018-06-12T16:46:41Z</dcterms:created>
  <dcterms:modified xsi:type="dcterms:W3CDTF">2019-04-01T22:58:56Z</dcterms:modified>
</cp:coreProperties>
</file>