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  <p:sldMasterId id="2147483653" r:id="rId2"/>
    <p:sldMasterId id="2147483654" r:id="rId3"/>
    <p:sldMasterId id="2147483655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173162" y="62658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173162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1173162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1173162" y="62658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173162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173162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173162" y="62658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173162" y="457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173162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116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173162" y="626586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ton.ex.ac.uk/research/emag/butterflies/imagespage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Nr-xee4Ux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/>
        </p:nvSpPr>
        <p:spPr>
          <a:xfrm>
            <a:off x="614362" y="339725"/>
            <a:ext cx="376237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"/>
              <a:buNone/>
            </a:pPr>
            <a:r>
              <a:rPr lang="en-US" sz="4400" b="1" i="0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Insect Armor</a:t>
            </a:r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862012" y="1109662"/>
            <a:ext cx="3735387" cy="258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Exoskeletons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Structure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Function</a:t>
            </a:r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1225" y="2703512"/>
            <a:ext cx="5595937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/>
          <p:nvPr/>
        </p:nvSpPr>
        <p:spPr>
          <a:xfrm>
            <a:off x="3451225" y="2411412"/>
            <a:ext cx="2390775" cy="5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Nice armor!</a:t>
            </a:r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6753225" y="2411412"/>
            <a:ext cx="2390775" cy="58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Hisssssssss!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685800" y="379412"/>
            <a:ext cx="2227262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1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Colors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1071562" y="1331912"/>
            <a:ext cx="73025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-"/>
            </a:pPr>
            <a:r>
              <a:rPr lang="en-US" sz="32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Colors can be for camouflage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1071562" y="4010025"/>
            <a:ext cx="730250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-"/>
            </a:pPr>
            <a:r>
              <a:rPr lang="en-US" sz="32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Colors can attract mates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                                or warn predators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 r="1618" b="13310"/>
          <a:stretch/>
        </p:blipFill>
        <p:spPr>
          <a:xfrm>
            <a:off x="5456187" y="1917700"/>
            <a:ext cx="3373437" cy="2014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5462" y="4697425"/>
            <a:ext cx="2609850" cy="18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609600" y="57912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http://newton.ex.ac.uk/research/emag/butterflies/imagespage.htm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Mag of Iridescent butterfly scale</a:t>
            </a:r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187" y="2249487"/>
            <a:ext cx="4171950" cy="328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3587" y="2293937"/>
            <a:ext cx="4265612" cy="319881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749300" y="679450"/>
            <a:ext cx="73025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Char char="-"/>
            </a:pPr>
            <a:r>
              <a:rPr lang="en-US" sz="32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Colors are often determined by the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      SHAPE of the exoskeleton reflecting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1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              light like a CD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15925" y="6794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Times New Roman"/>
              <a:buNone/>
            </a:pPr>
            <a:r>
              <a:rPr lang="en-US" sz="4400" b="0" i="0" u="sng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Exoskeleton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rigid external covering of many invertebrates</a:t>
            </a:r>
            <a:endParaRPr/>
          </a:p>
        </p:txBody>
      </p:sp>
      <p:pic>
        <p:nvPicPr>
          <p:cNvPr id="67" name="Google Shape;67;p10" descr="ScorpionFly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762" y="2765425"/>
            <a:ext cx="4341812" cy="287813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854575" y="2832100"/>
            <a:ext cx="4041775" cy="251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Muscle attachment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Protection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Colors</a:t>
            </a:r>
            <a:endParaRPr/>
          </a:p>
        </p:txBody>
      </p:sp>
      <p:sp>
        <p:nvSpPr>
          <p:cNvPr id="69" name="Google Shape;69;p10"/>
          <p:cNvSpPr txBox="1"/>
          <p:nvPr/>
        </p:nvSpPr>
        <p:spPr>
          <a:xfrm>
            <a:off x="4757737" y="2181225"/>
            <a:ext cx="408781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0" i="0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Functions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/>
        </p:nvSpPr>
        <p:spPr>
          <a:xfrm>
            <a:off x="635737" y="1259725"/>
            <a:ext cx="2247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"/>
              <a:buNone/>
            </a:pPr>
            <a:r>
              <a:rPr lang="en-US" sz="4000" b="1" i="0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Muscles</a:t>
            </a:r>
            <a:endParaRPr/>
          </a:p>
        </p:txBody>
      </p:sp>
      <p:sp>
        <p:nvSpPr>
          <p:cNvPr id="75" name="Google Shape;75;p11"/>
          <p:cNvSpPr txBox="1"/>
          <p:nvPr/>
        </p:nvSpPr>
        <p:spPr>
          <a:xfrm>
            <a:off x="769937" y="4802187"/>
            <a:ext cx="73025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Exoskeleton must be hard where muscles attach and flexible at joints</a:t>
            </a:r>
            <a:endParaRPr/>
          </a:p>
        </p:txBody>
      </p:sp>
      <p:pic>
        <p:nvPicPr>
          <p:cNvPr id="76" name="Google Shape;7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300" y="724050"/>
            <a:ext cx="5449225" cy="40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/>
          <p:nvPr/>
        </p:nvSpPr>
        <p:spPr>
          <a:xfrm>
            <a:off x="635726" y="2301975"/>
            <a:ext cx="36795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Insect need lots more muscles to bend all their joints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/>
        </p:nvSpPr>
        <p:spPr>
          <a:xfrm>
            <a:off x="769937" y="469900"/>
            <a:ext cx="287496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"/>
              <a:buNone/>
            </a:pPr>
            <a:r>
              <a:rPr lang="en-US" sz="4000" b="1" i="0" u="sng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Protection</a:t>
            </a:r>
            <a:endParaRPr/>
          </a:p>
        </p:txBody>
      </p:sp>
      <p:sp>
        <p:nvSpPr>
          <p:cNvPr id="83" name="Google Shape;83;p12"/>
          <p:cNvSpPr txBox="1"/>
          <p:nvPr/>
        </p:nvSpPr>
        <p:spPr>
          <a:xfrm>
            <a:off x="992187" y="1235075"/>
            <a:ext cx="4638675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This is hard to protect against damage</a:t>
            </a:r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836612" y="5600700"/>
            <a:ext cx="73009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It is waterproof to keep in moisture</a:t>
            </a:r>
            <a:endParaRPr/>
          </a:p>
        </p:txBody>
      </p:sp>
      <p:sp>
        <p:nvSpPr>
          <p:cNvPr id="85" name="Google Shape;85;p12"/>
          <p:cNvSpPr txBox="1"/>
          <p:nvPr/>
        </p:nvSpPr>
        <p:spPr>
          <a:xfrm>
            <a:off x="836612" y="2620962"/>
            <a:ext cx="7300912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Often has spikes to catch prey or discourage predators</a:t>
            </a:r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40412" y="469900"/>
            <a:ext cx="2562225" cy="192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0862" y="3159125"/>
            <a:ext cx="2506662" cy="1674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5">
            <a:alphaModFix/>
          </a:blip>
          <a:srcRect l="8259" r="9596" b="16208"/>
          <a:stretch/>
        </p:blipFill>
        <p:spPr>
          <a:xfrm>
            <a:off x="3257550" y="3760787"/>
            <a:ext cx="22764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 descr="The unusual way ladybird wings fold and unfold could help us design solar array paddles that unfold in space and even pave the way to better umbrellas. Read more: http://ow.ly/ocQJ30bLfB6" title="Ladybugs fold their wings like origami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7650" y="2221500"/>
            <a:ext cx="5051825" cy="37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964762" y="632793"/>
            <a:ext cx="7955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46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Char char="-"/>
            </a:pPr>
            <a:r>
              <a:rPr lang="en-US" sz="36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be used to protect softer equipment</a:t>
            </a:r>
            <a:endParaRPr sz="36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2552800" y="6010376"/>
            <a:ext cx="47793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https://www.youtube.com/watch?v=YNr-xee4UxE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533400" y="28892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l="9998"/>
          <a:stretch/>
        </p:blipFill>
        <p:spPr>
          <a:xfrm>
            <a:off x="98322" y="1492250"/>
            <a:ext cx="4886427" cy="17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5002212" y="1674812"/>
            <a:ext cx="3579812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Cuticle (secreted)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endParaRPr sz="28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Epidermis (like skin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                        cells)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219200" y="3733800"/>
            <a:ext cx="640080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 The cuticle is made of proteins all woven together into a mesh that hardens when exposed to air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703262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Times New Roman"/>
              <a:buNone/>
            </a:pPr>
            <a:r>
              <a:rPr lang="en-US" sz="4400" b="1" i="0" u="sng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Chitin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the main protein/sugar comple</a:t>
            </a:r>
            <a:r>
              <a:rPr lang="en-US"/>
              <a:t>x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exoskeleton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1173162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803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9012" y="1828800"/>
            <a:ext cx="7621587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860425" y="261937"/>
            <a:ext cx="7772400" cy="171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0" i="0" u="sng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Sclerotin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harder protein in the </a:t>
            </a:r>
            <a:b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matrix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1900227" y="2960675"/>
            <a:ext cx="6522000" cy="18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0" i="0" u="sng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Resilin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flexible protein in </a:t>
            </a:r>
            <a:endParaRPr sz="4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matrix </a:t>
            </a:r>
            <a: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2655887" y="1809750"/>
            <a:ext cx="456882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 Acts like a hard plastic like our PLA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3361225" y="4771925"/>
            <a:ext cx="45687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- Acts like rubber</a:t>
            </a:r>
            <a:endParaRPr/>
          </a:p>
        </p:txBody>
      </p:sp>
      <p:pic>
        <p:nvPicPr>
          <p:cNvPr id="119" name="Google Shape;119;p16" descr="Slide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64170" t="9901" b="47276"/>
          <a:stretch/>
        </p:blipFill>
        <p:spPr>
          <a:xfrm>
            <a:off x="311150" y="4129087"/>
            <a:ext cx="2520950" cy="225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17"/>
          <p:cNvCxnSpPr/>
          <p:nvPr/>
        </p:nvCxnSpPr>
        <p:spPr>
          <a:xfrm>
            <a:off x="2767012" y="1965325"/>
            <a:ext cx="0" cy="2057400"/>
          </a:xfrm>
          <a:prstGeom prst="straightConnector1">
            <a:avLst/>
          </a:prstGeom>
          <a:noFill/>
          <a:ln w="28575" cap="flat" cmpd="sng">
            <a:solidFill>
              <a:srgbClr val="804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5" name="Google Shape;125;p17"/>
          <p:cNvSpPr/>
          <p:nvPr/>
        </p:nvSpPr>
        <p:spPr>
          <a:xfrm>
            <a:off x="5815012" y="2193925"/>
            <a:ext cx="6096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5815012" y="3184525"/>
            <a:ext cx="6096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27" name="Google Shape;127;p17"/>
          <p:cNvCxnSpPr/>
          <p:nvPr/>
        </p:nvCxnSpPr>
        <p:spPr>
          <a:xfrm>
            <a:off x="3376612" y="2033587"/>
            <a:ext cx="0" cy="2057400"/>
          </a:xfrm>
          <a:prstGeom prst="straightConnector1">
            <a:avLst/>
          </a:prstGeom>
          <a:noFill/>
          <a:ln w="28575" cap="flat" cmpd="sng">
            <a:solidFill>
              <a:srgbClr val="804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28" name="Google Shape;128;p17"/>
          <p:cNvSpPr txBox="1"/>
          <p:nvPr/>
        </p:nvSpPr>
        <p:spPr>
          <a:xfrm>
            <a:off x="2690812" y="4243387"/>
            <a:ext cx="1295400" cy="1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>
                <a:solidFill>
                  <a:srgbClr val="804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2400" b="0" i="0" u="none">
                <a:solidFill>
                  <a:srgbClr val="804000"/>
                </a:solidFill>
                <a:latin typeface="Times"/>
                <a:ea typeface="Times"/>
                <a:cs typeface="Times"/>
                <a:sym typeface="Times"/>
              </a:rPr>
              <a:t>uticle</a:t>
            </a: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4000"/>
              </a:buClr>
              <a:buSzPts val="2400"/>
              <a:buFont typeface="Times"/>
              <a:buNone/>
            </a:pPr>
            <a:r>
              <a:rPr lang="en-US" sz="2400" b="0" i="0" u="none">
                <a:solidFill>
                  <a:srgbClr val="804000"/>
                </a:solidFill>
                <a:latin typeface="Times"/>
                <a:ea typeface="Times"/>
                <a:cs typeface="Times"/>
                <a:sym typeface="Times"/>
              </a:rPr>
              <a:t>Proteins</a:t>
            </a:r>
            <a:endParaRPr/>
          </a:p>
        </p:txBody>
      </p:sp>
      <p:cxnSp>
        <p:nvCxnSpPr>
          <p:cNvPr id="129" name="Google Shape;129;p17"/>
          <p:cNvCxnSpPr/>
          <p:nvPr/>
        </p:nvCxnSpPr>
        <p:spPr>
          <a:xfrm>
            <a:off x="4824412" y="1279525"/>
            <a:ext cx="0" cy="4114800"/>
          </a:xfrm>
          <a:prstGeom prst="straightConnector1">
            <a:avLst/>
          </a:prstGeom>
          <a:noFill/>
          <a:ln w="76200" cap="flat" cmpd="tri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0" name="Google Shape;130;p17"/>
          <p:cNvSpPr/>
          <p:nvPr/>
        </p:nvSpPr>
        <p:spPr>
          <a:xfrm>
            <a:off x="4367212" y="3260725"/>
            <a:ext cx="9144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31" name="Google Shape;131;p17"/>
          <p:cNvCxnSpPr/>
          <p:nvPr/>
        </p:nvCxnSpPr>
        <p:spPr>
          <a:xfrm>
            <a:off x="5815012" y="1965325"/>
            <a:ext cx="0" cy="2057400"/>
          </a:xfrm>
          <a:prstGeom prst="straightConnector1">
            <a:avLst/>
          </a:prstGeom>
          <a:noFill/>
          <a:ln w="28575" cap="flat" cmpd="sng">
            <a:solidFill>
              <a:srgbClr val="804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2" name="Google Shape;132;p17"/>
          <p:cNvCxnSpPr/>
          <p:nvPr/>
        </p:nvCxnSpPr>
        <p:spPr>
          <a:xfrm>
            <a:off x="6424612" y="1965325"/>
            <a:ext cx="0" cy="2057400"/>
          </a:xfrm>
          <a:prstGeom prst="straightConnector1">
            <a:avLst/>
          </a:prstGeom>
          <a:noFill/>
          <a:ln w="28575" cap="flat" cmpd="sng">
            <a:solidFill>
              <a:srgbClr val="804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3" name="Google Shape;133;p17"/>
          <p:cNvSpPr txBox="1"/>
          <p:nvPr/>
        </p:nvSpPr>
        <p:spPr>
          <a:xfrm>
            <a:off x="4915875" y="4022725"/>
            <a:ext cx="1881600" cy="13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Cross-linked</a:t>
            </a: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4000"/>
              </a:buClr>
              <a:buSzPts val="2400"/>
              <a:buFont typeface="Times"/>
              <a:buNone/>
            </a:pPr>
            <a:r>
              <a:rPr lang="en-US" sz="2400" b="0" i="0" u="none">
                <a:solidFill>
                  <a:srgbClr val="804000"/>
                </a:solidFill>
                <a:latin typeface="Times"/>
                <a:ea typeface="Times"/>
                <a:cs typeface="Times"/>
                <a:sym typeface="Times"/>
              </a:rPr>
              <a:t>Proteins</a:t>
            </a:r>
            <a:endParaRPr/>
          </a:p>
        </p:txBody>
      </p:sp>
      <p:cxnSp>
        <p:nvCxnSpPr>
          <p:cNvPr id="134" name="Google Shape;134;p17"/>
          <p:cNvCxnSpPr/>
          <p:nvPr/>
        </p:nvCxnSpPr>
        <p:spPr>
          <a:xfrm>
            <a:off x="4062412" y="2193925"/>
            <a:ext cx="0" cy="2057400"/>
          </a:xfrm>
          <a:prstGeom prst="straightConnector1">
            <a:avLst/>
          </a:prstGeom>
          <a:noFill/>
          <a:ln w="28575" cap="flat" cmpd="sng">
            <a:solidFill>
              <a:srgbClr val="804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35" name="Google Shape;135;p17"/>
          <p:cNvCxnSpPr/>
          <p:nvPr/>
        </p:nvCxnSpPr>
        <p:spPr>
          <a:xfrm>
            <a:off x="7034212" y="2270125"/>
            <a:ext cx="0" cy="2057400"/>
          </a:xfrm>
          <a:prstGeom prst="straightConnector1">
            <a:avLst/>
          </a:prstGeom>
          <a:noFill/>
          <a:ln w="28575" cap="flat" cmpd="sng">
            <a:solidFill>
              <a:srgbClr val="804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36" name="Google Shape;136;p17"/>
          <p:cNvSpPr/>
          <p:nvPr/>
        </p:nvSpPr>
        <p:spPr>
          <a:xfrm>
            <a:off x="6424612" y="2574925"/>
            <a:ext cx="6096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6424612" y="3641725"/>
            <a:ext cx="609600" cy="4572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_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ad's Tie">
  <a:themeElements>
    <a:clrScheme name="Dad'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180</Words>
  <Application>Microsoft Office PowerPoint</Application>
  <PresentationFormat>On-screen Show (4:3)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Noto Sans Symbols</vt:lpstr>
      <vt:lpstr>Times</vt:lpstr>
      <vt:lpstr>Times New Roman</vt:lpstr>
      <vt:lpstr>7_Dad's Tie</vt:lpstr>
      <vt:lpstr>2_Dad's Tie</vt:lpstr>
      <vt:lpstr>2_Blank Presentation</vt:lpstr>
      <vt:lpstr>7_Blank Presentation</vt:lpstr>
      <vt:lpstr>PowerPoint Presentation</vt:lpstr>
      <vt:lpstr>Exoskeleton - rigid external covering of many invertebrates</vt:lpstr>
      <vt:lpstr>PowerPoint Presentation</vt:lpstr>
      <vt:lpstr>PowerPoint Presentation</vt:lpstr>
      <vt:lpstr>PowerPoint Presentation</vt:lpstr>
      <vt:lpstr>Structure</vt:lpstr>
      <vt:lpstr>Chitin – the main protein/sugar complex in the exoskeleton</vt:lpstr>
      <vt:lpstr>  Sclerotin – harder protein in the   matrix </vt:lpstr>
      <vt:lpstr>PowerPoint Presentation</vt:lpstr>
      <vt:lpstr>Colors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Charlwood</dc:creator>
  <cp:lastModifiedBy>Amy Charlwood</cp:lastModifiedBy>
  <cp:revision>1</cp:revision>
  <dcterms:modified xsi:type="dcterms:W3CDTF">2019-06-04T18:50:31Z</dcterms:modified>
</cp:coreProperties>
</file>