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8" r:id="rId6"/>
    <p:sldId id="266" r:id="rId7"/>
    <p:sldId id="268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8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2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8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7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E708-8FB1-48E6-B95A-9676E111CD8D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EC536-FA9A-439F-92C5-F2103E5D4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Word_Document1.docx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Word_Document2.docx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Word_Document3.docx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Word_Document4.docx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5.docx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Decision Matrix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59"/>
    </mc:Choice>
    <mc:Fallback>
      <p:transition spd="slow" advTm="3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b="1" dirty="0" smtClean="0"/>
              <a:t>Decision Matrix </a:t>
            </a:r>
            <a:r>
              <a:rPr lang="en-US" dirty="0" smtClean="0"/>
              <a:t>is a design tool that enables a fair comparison of all alternative designs to help determine the best solution under the current conditions. </a:t>
            </a:r>
          </a:p>
          <a:p>
            <a:r>
              <a:rPr lang="en-US" dirty="0" smtClean="0"/>
              <a:t>The procedure allows each design team member to have equal input into the final decision process.</a:t>
            </a:r>
          </a:p>
          <a:p>
            <a:r>
              <a:rPr lang="en-US" dirty="0" smtClean="0"/>
              <a:t>The team must determine the design criteria and constraints </a:t>
            </a:r>
          </a:p>
          <a:p>
            <a:r>
              <a:rPr lang="en-US" dirty="0" smtClean="0"/>
              <a:t>The team must next determine the value or weight in % for each category</a:t>
            </a:r>
          </a:p>
          <a:p>
            <a:r>
              <a:rPr lang="en-US" dirty="0" smtClean="0"/>
              <a:t>The team must also set the evaluation scale (</a:t>
            </a:r>
            <a:r>
              <a:rPr lang="en-US" dirty="0" err="1" smtClean="0"/>
              <a:t>ie</a:t>
            </a:r>
            <a:r>
              <a:rPr lang="en-US" dirty="0" smtClean="0"/>
              <a:t>: 1-5, 1 = poor, 5 = best)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47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83"/>
    </mc:Choice>
    <mc:Fallback>
      <p:transition spd="slow" advTm="11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team must describe all </a:t>
            </a:r>
            <a:r>
              <a:rPr lang="en-US" dirty="0"/>
              <a:t>necessary technical information about the each </a:t>
            </a:r>
            <a:r>
              <a:rPr lang="en-US" dirty="0" smtClean="0"/>
              <a:t>design solution being </a:t>
            </a:r>
            <a:r>
              <a:rPr lang="en-US" dirty="0"/>
              <a:t>assessed.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information </a:t>
            </a:r>
            <a:r>
              <a:rPr lang="en-US" dirty="0" smtClean="0"/>
              <a:t>includes:</a:t>
            </a:r>
          </a:p>
          <a:p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b="1" i="1" dirty="0"/>
              <a:t>physical</a:t>
            </a:r>
            <a:r>
              <a:rPr lang="en-US" b="1" dirty="0"/>
              <a:t> description </a:t>
            </a:r>
            <a:r>
              <a:rPr lang="en-US" dirty="0"/>
              <a:t>(size, shape, color, capacity, </a:t>
            </a:r>
            <a:r>
              <a:rPr lang="en-US" dirty="0" err="1"/>
              <a:t>etc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</a:t>
            </a:r>
            <a:r>
              <a:rPr lang="en-US" b="1" i="1" dirty="0"/>
              <a:t>technical </a:t>
            </a:r>
            <a:r>
              <a:rPr lang="en-US" b="1" dirty="0"/>
              <a:t>description </a:t>
            </a:r>
            <a:r>
              <a:rPr lang="en-US" dirty="0"/>
              <a:t>(for electronics- energy capacity, </a:t>
            </a:r>
            <a:r>
              <a:rPr lang="en-US" dirty="0" err="1"/>
              <a:t>etc</a:t>
            </a:r>
            <a:r>
              <a:rPr lang="en-US" dirty="0" smtClean="0"/>
              <a:t>),;</a:t>
            </a:r>
          </a:p>
          <a:p>
            <a:r>
              <a:rPr lang="en-US" b="1" i="1" dirty="0" smtClean="0"/>
              <a:t>special </a:t>
            </a:r>
            <a:r>
              <a:rPr lang="en-US" b="1" i="1" dirty="0"/>
              <a:t>feature</a:t>
            </a:r>
            <a:r>
              <a:rPr lang="en-US" b="1" dirty="0"/>
              <a:t> </a:t>
            </a:r>
            <a:r>
              <a:rPr lang="en-US" dirty="0"/>
              <a:t>descriptions (unique capabilities of the </a:t>
            </a:r>
            <a:r>
              <a:rPr lang="en-US" dirty="0" smtClean="0"/>
              <a:t>design solution).  </a:t>
            </a:r>
            <a:r>
              <a:rPr lang="en-US" dirty="0"/>
              <a:t>Include a picture </a:t>
            </a:r>
            <a:r>
              <a:rPr lang="en-US" dirty="0" smtClean="0"/>
              <a:t>or sketch of </a:t>
            </a:r>
            <a:r>
              <a:rPr lang="en-US" dirty="0"/>
              <a:t>each </a:t>
            </a:r>
            <a:r>
              <a:rPr lang="en-US" dirty="0" smtClean="0"/>
              <a:t>design solution .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44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59"/>
    </mc:Choice>
    <mc:Fallback>
      <p:transition spd="slow" advTm="10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Constraints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Constraint are limits within the design solution.  Sometimes constraints are imposed by the designer </a:t>
            </a:r>
            <a:r>
              <a:rPr lang="en-US" dirty="0" err="1" smtClean="0"/>
              <a:t>ie</a:t>
            </a:r>
            <a:r>
              <a:rPr lang="en-US" dirty="0" smtClean="0"/>
              <a:t>: must be under $10 in cost. </a:t>
            </a:r>
          </a:p>
          <a:p>
            <a:r>
              <a:rPr lang="en-US" dirty="0" smtClean="0"/>
              <a:t>Here are some typical constraints (*caution, could also be criteria)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Weight</a:t>
            </a:r>
          </a:p>
          <a:p>
            <a:pPr lvl="1"/>
            <a:r>
              <a:rPr lang="en-US" dirty="0" smtClean="0"/>
              <a:t>Capacity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7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59"/>
    </mc:Choice>
    <mc:Fallback>
      <p:transition spd="slow" advTm="10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 Example </a:t>
            </a:r>
            <a:endParaRPr lang="en-US" dirty="0"/>
          </a:p>
        </p:txBody>
      </p:sp>
      <p:graphicFrame>
        <p:nvGraphicFramePr>
          <p:cNvPr id="2087" name="Object 20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717098"/>
              </p:ext>
            </p:extLst>
          </p:nvPr>
        </p:nvGraphicFramePr>
        <p:xfrm>
          <a:off x="1322645" y="1447243"/>
          <a:ext cx="10720387" cy="570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5" imgW="6861564" imgH="3553364" progId="Word.Document.12">
                  <p:embed/>
                </p:oleObj>
              </mc:Choice>
              <mc:Fallback>
                <p:oleObj name="Document" r:id="rId5" imgW="6861564" imgH="3553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2645" y="1447243"/>
                        <a:ext cx="10720387" cy="570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1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70"/>
    </mc:Choice>
    <mc:Fallback>
      <p:transition spd="slow" advTm="10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 Example </a:t>
            </a:r>
            <a:endParaRPr lang="en-US" dirty="0"/>
          </a:p>
        </p:txBody>
      </p:sp>
      <p:graphicFrame>
        <p:nvGraphicFramePr>
          <p:cNvPr id="2087" name="Object 20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55312"/>
              </p:ext>
            </p:extLst>
          </p:nvPr>
        </p:nvGraphicFramePr>
        <p:xfrm>
          <a:off x="1323975" y="1446213"/>
          <a:ext cx="10658475" cy="552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Document" r:id="rId5" imgW="6861564" imgH="3553364" progId="Word.Document.12">
                  <p:embed/>
                </p:oleObj>
              </mc:Choice>
              <mc:Fallback>
                <p:oleObj name="Document" r:id="rId5" imgW="6861564" imgH="3553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3975" y="1446213"/>
                        <a:ext cx="10658475" cy="552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4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51"/>
    </mc:Choice>
    <mc:Fallback>
      <p:transition spd="slow" advTm="4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 Example </a:t>
            </a:r>
            <a:endParaRPr lang="en-US" dirty="0"/>
          </a:p>
        </p:txBody>
      </p:sp>
      <p:graphicFrame>
        <p:nvGraphicFramePr>
          <p:cNvPr id="2087" name="Object 20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413100"/>
              </p:ext>
            </p:extLst>
          </p:nvPr>
        </p:nvGraphicFramePr>
        <p:xfrm>
          <a:off x="1273218" y="1439004"/>
          <a:ext cx="10720387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Document" r:id="rId5" imgW="6861564" imgH="3553364" progId="Word.Document.12">
                  <p:embed/>
                </p:oleObj>
              </mc:Choice>
              <mc:Fallback>
                <p:oleObj name="Document" r:id="rId5" imgW="6861564" imgH="3553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3218" y="1439004"/>
                        <a:ext cx="10720387" cy="572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3"/>
    </mc:Choice>
    <mc:Fallback>
      <p:transition spd="slow" advTm="3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 Example </a:t>
            </a:r>
            <a:endParaRPr lang="en-US" dirty="0"/>
          </a:p>
        </p:txBody>
      </p:sp>
      <p:graphicFrame>
        <p:nvGraphicFramePr>
          <p:cNvPr id="2087" name="Object 20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697583"/>
              </p:ext>
            </p:extLst>
          </p:nvPr>
        </p:nvGraphicFramePr>
        <p:xfrm>
          <a:off x="1471613" y="1463718"/>
          <a:ext cx="10720387" cy="622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" r:id="rId5" imgW="6861564" imgH="3875776" progId="Word.Document.12">
                  <p:embed/>
                </p:oleObj>
              </mc:Choice>
              <mc:Fallback>
                <p:oleObj name="Document" r:id="rId5" imgW="6861564" imgH="38757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1613" y="1463718"/>
                        <a:ext cx="10720387" cy="622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9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6"/>
    </mc:Choice>
    <mc:Fallback>
      <p:transition spd="slow" advTm="3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Decision Matrix Example </a:t>
            </a:r>
            <a:endParaRPr lang="en-US" dirty="0"/>
          </a:p>
        </p:txBody>
      </p:sp>
      <p:graphicFrame>
        <p:nvGraphicFramePr>
          <p:cNvPr id="2087" name="Object 20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585500"/>
              </p:ext>
            </p:extLst>
          </p:nvPr>
        </p:nvGraphicFramePr>
        <p:xfrm>
          <a:off x="1470926" y="1430767"/>
          <a:ext cx="10780712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Document" r:id="rId5" imgW="6861564" imgH="3553364" progId="Word.Document.12">
                  <p:embed/>
                </p:oleObj>
              </mc:Choice>
              <mc:Fallback>
                <p:oleObj name="Document" r:id="rId5" imgW="6861564" imgH="3553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926" y="1430767"/>
                        <a:ext cx="10780712" cy="559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89"/>
    </mc:Choice>
    <mc:Fallback>
      <p:transition spd="slow" advTm="11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2.9|15.1|22.7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1.5|1.5|5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3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</TotalTime>
  <Words>220</Words>
  <Application>Microsoft Office PowerPoint</Application>
  <PresentationFormat>Widescreen</PresentationFormat>
  <Paragraphs>25</Paragraphs>
  <Slides>9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Microsoft Word Document</vt:lpstr>
      <vt:lpstr>Decision Matrix </vt:lpstr>
      <vt:lpstr>Decision Matrix</vt:lpstr>
      <vt:lpstr>Design Criteria</vt:lpstr>
      <vt:lpstr>Design Constraints </vt:lpstr>
      <vt:lpstr>Decision Matrix Example </vt:lpstr>
      <vt:lpstr>Decision Matrix Example </vt:lpstr>
      <vt:lpstr>Decision Matrix Example </vt:lpstr>
      <vt:lpstr>Decision Matrix Example </vt:lpstr>
      <vt:lpstr>Decision Matrix Example 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Matrix</dc:title>
  <dc:creator>TRKelley</dc:creator>
  <cp:lastModifiedBy>TRKelley</cp:lastModifiedBy>
  <cp:revision>5</cp:revision>
  <dcterms:created xsi:type="dcterms:W3CDTF">2016-11-30T19:18:46Z</dcterms:created>
  <dcterms:modified xsi:type="dcterms:W3CDTF">2016-11-30T20:27:14Z</dcterms:modified>
</cp:coreProperties>
</file>