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70104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62C4994-7336-49B3-B89C-106929160321}">
  <a:tblStyle styleId="{A62C4994-7336-49B3-B89C-10692916032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593e904043_0_7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200" cy="4183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g593e904043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4" name="Google Shape;84;p13"/>
          <p:cNvGraphicFramePr/>
          <p:nvPr>
            <p:extLst>
              <p:ext uri="{D42A27DB-BD31-4B8C-83A1-F6EECF244321}">
                <p14:modId xmlns:p14="http://schemas.microsoft.com/office/powerpoint/2010/main" val="2021650349"/>
              </p:ext>
            </p:extLst>
          </p:nvPr>
        </p:nvGraphicFramePr>
        <p:xfrm>
          <a:off x="488800" y="281516"/>
          <a:ext cx="11385625" cy="6323765"/>
        </p:xfrm>
        <a:graphic>
          <a:graphicData uri="http://schemas.openxmlformats.org/drawingml/2006/table">
            <a:tbl>
              <a:tblPr firstRow="1" bandRow="1">
                <a:noFill/>
                <a:tableStyleId>{A62C4994-7336-49B3-B89C-106929160321}</a:tableStyleId>
              </a:tblPr>
              <a:tblGrid>
                <a:gridCol w="20085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45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5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1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15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>
                          <a:solidFill>
                            <a:srgbClr val="000000"/>
                          </a:solidFill>
                        </a:rPr>
                        <a:t>Criteria</a:t>
                      </a:r>
                      <a:endParaRPr sz="24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rgbClr val="000000"/>
                          </a:solidFill>
                        </a:rPr>
                        <a:t>Weight</a:t>
                      </a:r>
                      <a:endParaRPr sz="24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rgbClr val="000000"/>
                          </a:solidFill>
                        </a:rPr>
                        <a:t>Design 1</a:t>
                      </a:r>
                      <a:endParaRPr sz="24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rgbClr val="000000"/>
                          </a:solidFill>
                        </a:rPr>
                        <a:t>Design 2</a:t>
                      </a:r>
                      <a:endParaRPr sz="24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rgbClr val="000000"/>
                          </a:solidFill>
                        </a:rPr>
                        <a:t>Design3 </a:t>
                      </a:r>
                      <a:endParaRPr sz="24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Durable and safe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15%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000000"/>
                          </a:solidFill>
                        </a:rPr>
                        <a:t>Has two or more windows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10%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000000"/>
                          </a:solidFill>
                        </a:rPr>
                        <a:t>Has handle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10%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000000"/>
                          </a:solidFill>
                        </a:rPr>
                        <a:t>Has climbing structure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10%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000000"/>
                          </a:solidFill>
                        </a:rPr>
                        <a:t>Gaps within 1 mm tolerance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20%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000000"/>
                          </a:solidFill>
                        </a:rPr>
                        <a:t>No more than 6 pieces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5%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Pieces  not &gt; than 6” x 6” x 6”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10%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000000"/>
                          </a:solidFill>
                        </a:rPr>
                        <a:t>Pieces not &gt; than .1” thick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10%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000000"/>
                          </a:solidFill>
                        </a:rPr>
                        <a:t>Additional materials not &gt; ⅓ product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10%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46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800" b="1"/>
                        <a:t>TOTAL </a:t>
                      </a:r>
                      <a:endParaRPr lang="en-US" sz="1800" b="1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lang="en-US" sz="1800" b="1" smtClean="0"/>
                        <a:t>Rank </a:t>
                      </a:r>
                      <a:r>
                        <a:rPr lang="en-US" sz="1800" b="1"/>
                        <a:t>out of 5</a:t>
                      </a:r>
                      <a:endParaRPr sz="1800" b="1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100%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cxnSp>
        <p:nvCxnSpPr>
          <p:cNvPr id="85" name="Google Shape;85;p13"/>
          <p:cNvCxnSpPr/>
          <p:nvPr/>
        </p:nvCxnSpPr>
        <p:spPr>
          <a:xfrm>
            <a:off x="3861946" y="739055"/>
            <a:ext cx="2710200" cy="526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6" name="Google Shape;86;p13"/>
          <p:cNvCxnSpPr/>
          <p:nvPr/>
        </p:nvCxnSpPr>
        <p:spPr>
          <a:xfrm>
            <a:off x="6572145" y="1265417"/>
            <a:ext cx="2590800" cy="571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7" name="Google Shape;87;p13"/>
          <p:cNvCxnSpPr/>
          <p:nvPr/>
        </p:nvCxnSpPr>
        <p:spPr>
          <a:xfrm>
            <a:off x="9159139" y="1265413"/>
            <a:ext cx="2728200" cy="590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8" name="Google Shape;88;p13"/>
          <p:cNvCxnSpPr/>
          <p:nvPr/>
        </p:nvCxnSpPr>
        <p:spPr>
          <a:xfrm>
            <a:off x="3861941" y="1294826"/>
            <a:ext cx="2729400" cy="542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89" name="Google Shape;89;p13"/>
          <p:cNvCxnSpPr/>
          <p:nvPr/>
        </p:nvCxnSpPr>
        <p:spPr>
          <a:xfrm>
            <a:off x="6577219" y="1864796"/>
            <a:ext cx="2585700" cy="524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0" name="Google Shape;90;p13"/>
          <p:cNvCxnSpPr/>
          <p:nvPr/>
        </p:nvCxnSpPr>
        <p:spPr>
          <a:xfrm>
            <a:off x="9163039" y="1836913"/>
            <a:ext cx="2724300" cy="552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1" name="Google Shape;91;p13"/>
          <p:cNvCxnSpPr/>
          <p:nvPr/>
        </p:nvCxnSpPr>
        <p:spPr>
          <a:xfrm>
            <a:off x="9159139" y="2994021"/>
            <a:ext cx="2728200" cy="530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2" name="Google Shape;92;p13"/>
          <p:cNvCxnSpPr/>
          <p:nvPr/>
        </p:nvCxnSpPr>
        <p:spPr>
          <a:xfrm>
            <a:off x="3988344" y="1868309"/>
            <a:ext cx="2603100" cy="501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3" name="Google Shape;93;p13"/>
          <p:cNvCxnSpPr/>
          <p:nvPr/>
        </p:nvCxnSpPr>
        <p:spPr>
          <a:xfrm>
            <a:off x="6610350" y="2952750"/>
            <a:ext cx="2552700" cy="552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4" name="Google Shape;94;p13"/>
          <p:cNvCxnSpPr/>
          <p:nvPr/>
        </p:nvCxnSpPr>
        <p:spPr>
          <a:xfrm>
            <a:off x="3861943" y="2420635"/>
            <a:ext cx="2710200" cy="521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5" name="Google Shape;95;p13"/>
          <p:cNvCxnSpPr/>
          <p:nvPr/>
        </p:nvCxnSpPr>
        <p:spPr>
          <a:xfrm>
            <a:off x="6572144" y="3525429"/>
            <a:ext cx="2610000" cy="521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6" name="Google Shape;96;p13"/>
          <p:cNvCxnSpPr/>
          <p:nvPr/>
        </p:nvCxnSpPr>
        <p:spPr>
          <a:xfrm>
            <a:off x="9182158" y="3544594"/>
            <a:ext cx="2685900" cy="5022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7" name="Google Shape;97;p13"/>
          <p:cNvCxnSpPr/>
          <p:nvPr/>
        </p:nvCxnSpPr>
        <p:spPr>
          <a:xfrm>
            <a:off x="3861943" y="2992149"/>
            <a:ext cx="2729400" cy="521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8" name="Google Shape;98;p13"/>
          <p:cNvCxnSpPr/>
          <p:nvPr/>
        </p:nvCxnSpPr>
        <p:spPr>
          <a:xfrm>
            <a:off x="9159140" y="4042502"/>
            <a:ext cx="2709000" cy="556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99" name="Google Shape;99;p13"/>
          <p:cNvCxnSpPr/>
          <p:nvPr/>
        </p:nvCxnSpPr>
        <p:spPr>
          <a:xfrm>
            <a:off x="6572140" y="4117136"/>
            <a:ext cx="2590800" cy="501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0" name="Google Shape;100;p13"/>
          <p:cNvCxnSpPr/>
          <p:nvPr/>
        </p:nvCxnSpPr>
        <p:spPr>
          <a:xfrm>
            <a:off x="9159157" y="4618129"/>
            <a:ext cx="2709000" cy="571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1" name="Google Shape;101;p13"/>
          <p:cNvCxnSpPr/>
          <p:nvPr/>
        </p:nvCxnSpPr>
        <p:spPr>
          <a:xfrm>
            <a:off x="3861941" y="3525422"/>
            <a:ext cx="2710200" cy="521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2" name="Google Shape;102;p13"/>
          <p:cNvCxnSpPr/>
          <p:nvPr/>
        </p:nvCxnSpPr>
        <p:spPr>
          <a:xfrm>
            <a:off x="3861940" y="5239846"/>
            <a:ext cx="2710200" cy="464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3" name="Google Shape;103;p13"/>
          <p:cNvCxnSpPr/>
          <p:nvPr/>
        </p:nvCxnSpPr>
        <p:spPr>
          <a:xfrm>
            <a:off x="6577218" y="4618360"/>
            <a:ext cx="2585700" cy="571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4" name="Google Shape;104;p13"/>
          <p:cNvCxnSpPr/>
          <p:nvPr/>
        </p:nvCxnSpPr>
        <p:spPr>
          <a:xfrm>
            <a:off x="3861940" y="4668486"/>
            <a:ext cx="2729400" cy="521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5" name="Google Shape;105;p13"/>
          <p:cNvCxnSpPr/>
          <p:nvPr/>
        </p:nvCxnSpPr>
        <p:spPr>
          <a:xfrm>
            <a:off x="6591344" y="5165011"/>
            <a:ext cx="2571600" cy="558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6" name="Google Shape;106;p13"/>
          <p:cNvCxnSpPr/>
          <p:nvPr/>
        </p:nvCxnSpPr>
        <p:spPr>
          <a:xfrm>
            <a:off x="9182140" y="5165011"/>
            <a:ext cx="2705100" cy="558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7" name="Google Shape;107;p13"/>
          <p:cNvCxnSpPr/>
          <p:nvPr/>
        </p:nvCxnSpPr>
        <p:spPr>
          <a:xfrm>
            <a:off x="6572250" y="732025"/>
            <a:ext cx="2586900" cy="533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8" name="Google Shape;108;p13"/>
          <p:cNvCxnSpPr/>
          <p:nvPr/>
        </p:nvCxnSpPr>
        <p:spPr>
          <a:xfrm>
            <a:off x="9163050" y="732025"/>
            <a:ext cx="2625000" cy="533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09" name="Google Shape;109;p13"/>
          <p:cNvCxnSpPr/>
          <p:nvPr/>
        </p:nvCxnSpPr>
        <p:spPr>
          <a:xfrm>
            <a:off x="3861941" y="4096947"/>
            <a:ext cx="2710200" cy="521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0" name="Google Shape;110;p13"/>
          <p:cNvCxnSpPr/>
          <p:nvPr/>
        </p:nvCxnSpPr>
        <p:spPr>
          <a:xfrm>
            <a:off x="9182339" y="2463921"/>
            <a:ext cx="2728200" cy="530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1" name="Google Shape;111;p13"/>
          <p:cNvCxnSpPr/>
          <p:nvPr/>
        </p:nvCxnSpPr>
        <p:spPr>
          <a:xfrm>
            <a:off x="6589350" y="2414675"/>
            <a:ext cx="2552700" cy="552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6" name="Google Shape;116;p14"/>
          <p:cNvGraphicFramePr/>
          <p:nvPr>
            <p:extLst>
              <p:ext uri="{D42A27DB-BD31-4B8C-83A1-F6EECF244321}">
                <p14:modId xmlns:p14="http://schemas.microsoft.com/office/powerpoint/2010/main" val="2497800272"/>
              </p:ext>
            </p:extLst>
          </p:nvPr>
        </p:nvGraphicFramePr>
        <p:xfrm>
          <a:off x="488800" y="281516"/>
          <a:ext cx="11385625" cy="6323765"/>
        </p:xfrm>
        <a:graphic>
          <a:graphicData uri="http://schemas.openxmlformats.org/drawingml/2006/table">
            <a:tbl>
              <a:tblPr firstRow="1" bandRow="1">
                <a:noFill/>
                <a:tableStyleId>{A62C4994-7336-49B3-B89C-106929160321}</a:tableStyleId>
              </a:tblPr>
              <a:tblGrid>
                <a:gridCol w="20970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76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5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81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715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52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 u="none" strike="noStrike" cap="none">
                          <a:solidFill>
                            <a:srgbClr val="000000"/>
                          </a:solidFill>
                        </a:rPr>
                        <a:t>Criteria</a:t>
                      </a:r>
                      <a:endParaRPr sz="24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rgbClr val="000000"/>
                          </a:solidFill>
                        </a:rPr>
                        <a:t>Weight</a:t>
                      </a:r>
                      <a:endParaRPr sz="24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rgbClr val="000000"/>
                          </a:solidFill>
                        </a:rPr>
                        <a:t>Design 1</a:t>
                      </a:r>
                      <a:endParaRPr sz="24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rgbClr val="000000"/>
                          </a:solidFill>
                        </a:rPr>
                        <a:t>Design 2</a:t>
                      </a:r>
                      <a:endParaRPr sz="24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400">
                          <a:solidFill>
                            <a:srgbClr val="000000"/>
                          </a:solidFill>
                        </a:rPr>
                        <a:t>Design3 </a:t>
                      </a:r>
                      <a:endParaRPr sz="24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Durable and safe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15%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                                   rate x weight =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Rating out of 5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                                     3 x .15 = .45  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3                          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000000"/>
                          </a:solidFill>
                        </a:rPr>
                        <a:t>Has two or more windows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10%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                                        5 x .1 = .5                   5        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000000"/>
                          </a:solidFill>
                        </a:rPr>
                        <a:t>Has handle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10%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                                      5 x .1 = 5                        5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000000"/>
                          </a:solidFill>
                        </a:rPr>
                        <a:t>Has climbing structure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10%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                                       4 x .1 = .4                   4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000000"/>
                          </a:solidFill>
                        </a:rPr>
                        <a:t>Gaps within 1 mm tolerance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20%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                                        5 x .2 = 1                   5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000000"/>
                          </a:solidFill>
                        </a:rPr>
                        <a:t>No more than 6 pieces</a:t>
                      </a:r>
                      <a:endParaRPr/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5%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                                         0 x .05 = 0                         0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/>
                        <a:t>Pieces  not &gt; than 6” x 6” x 6”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10%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                                           5 x .1  = ..5                5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5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000000"/>
                          </a:solidFill>
                        </a:rPr>
                        <a:t>Pieces not &gt; than .1” thick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10%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                                           </a:t>
                      </a:r>
                      <a:r>
                        <a:rPr lang="en-US" sz="1200"/>
                        <a:t>5 x .1  = .5                5</a:t>
                      </a: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                       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557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>
                          <a:solidFill>
                            <a:srgbClr val="000000"/>
                          </a:solidFill>
                        </a:rPr>
                        <a:t>Additional materials not &gt; ⅓ product</a:t>
                      </a:r>
                      <a:endParaRPr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10%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                                             5 x .1 = .5        5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417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6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4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TOTAL </a:t>
                      </a:r>
                      <a:endParaRPr lang="en-US" sz="1800" b="1" dirty="0" smtClean="0">
                        <a:solidFill>
                          <a:srgbClr val="000000"/>
                        </a:solidFill>
                      </a:endParaRPr>
                    </a:p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b="1" dirty="0" smtClean="0">
                          <a:solidFill>
                            <a:srgbClr val="000000"/>
                          </a:solidFill>
                        </a:rPr>
                        <a:t>Rank </a:t>
                      </a:r>
                      <a:r>
                        <a:rPr lang="en-US" sz="1800" b="1" dirty="0">
                          <a:solidFill>
                            <a:srgbClr val="000000"/>
                          </a:solidFill>
                        </a:rPr>
                        <a:t>out of 5</a:t>
                      </a:r>
                      <a:endParaRPr sz="1800" b="1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100%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Add up the right sections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>
                          <a:solidFill>
                            <a:srgbClr val="000000"/>
                          </a:solidFill>
                        </a:rPr>
                        <a:t>4.35</a:t>
                      </a:r>
                      <a:endParaRPr sz="120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dirty="0">
                        <a:solidFill>
                          <a:srgbClr val="000000"/>
                        </a:solidFill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cxnSp>
        <p:nvCxnSpPr>
          <p:cNvPr id="117" name="Google Shape;117;p14"/>
          <p:cNvCxnSpPr/>
          <p:nvPr/>
        </p:nvCxnSpPr>
        <p:spPr>
          <a:xfrm>
            <a:off x="3861946" y="739055"/>
            <a:ext cx="2710200" cy="526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8" name="Google Shape;118;p14"/>
          <p:cNvCxnSpPr/>
          <p:nvPr/>
        </p:nvCxnSpPr>
        <p:spPr>
          <a:xfrm>
            <a:off x="6572145" y="1265417"/>
            <a:ext cx="2590800" cy="571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19" name="Google Shape;119;p14"/>
          <p:cNvCxnSpPr/>
          <p:nvPr/>
        </p:nvCxnSpPr>
        <p:spPr>
          <a:xfrm>
            <a:off x="9159139" y="1265413"/>
            <a:ext cx="2728200" cy="590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0" name="Google Shape;120;p14"/>
          <p:cNvCxnSpPr/>
          <p:nvPr/>
        </p:nvCxnSpPr>
        <p:spPr>
          <a:xfrm>
            <a:off x="3861941" y="1294826"/>
            <a:ext cx="2729400" cy="542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1" name="Google Shape;121;p14"/>
          <p:cNvCxnSpPr/>
          <p:nvPr/>
        </p:nvCxnSpPr>
        <p:spPr>
          <a:xfrm>
            <a:off x="6577219" y="1864796"/>
            <a:ext cx="2585700" cy="5247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2" name="Google Shape;122;p14"/>
          <p:cNvCxnSpPr/>
          <p:nvPr/>
        </p:nvCxnSpPr>
        <p:spPr>
          <a:xfrm>
            <a:off x="9163039" y="1836913"/>
            <a:ext cx="2724300" cy="552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3" name="Google Shape;123;p14"/>
          <p:cNvCxnSpPr/>
          <p:nvPr/>
        </p:nvCxnSpPr>
        <p:spPr>
          <a:xfrm>
            <a:off x="9159139" y="2994021"/>
            <a:ext cx="2728200" cy="530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4" name="Google Shape;124;p14"/>
          <p:cNvCxnSpPr/>
          <p:nvPr/>
        </p:nvCxnSpPr>
        <p:spPr>
          <a:xfrm>
            <a:off x="3988344" y="1868309"/>
            <a:ext cx="2603100" cy="5019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5" name="Google Shape;125;p14"/>
          <p:cNvCxnSpPr/>
          <p:nvPr/>
        </p:nvCxnSpPr>
        <p:spPr>
          <a:xfrm>
            <a:off x="6610350" y="2952750"/>
            <a:ext cx="2552700" cy="552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6" name="Google Shape;126;p14"/>
          <p:cNvCxnSpPr/>
          <p:nvPr/>
        </p:nvCxnSpPr>
        <p:spPr>
          <a:xfrm>
            <a:off x="3861943" y="2420635"/>
            <a:ext cx="2710200" cy="521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7" name="Google Shape;127;p14"/>
          <p:cNvCxnSpPr/>
          <p:nvPr/>
        </p:nvCxnSpPr>
        <p:spPr>
          <a:xfrm>
            <a:off x="6572144" y="3525429"/>
            <a:ext cx="2610000" cy="521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8" name="Google Shape;128;p14"/>
          <p:cNvCxnSpPr/>
          <p:nvPr/>
        </p:nvCxnSpPr>
        <p:spPr>
          <a:xfrm>
            <a:off x="9182158" y="3544594"/>
            <a:ext cx="2685900" cy="5022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29" name="Google Shape;129;p14"/>
          <p:cNvCxnSpPr/>
          <p:nvPr/>
        </p:nvCxnSpPr>
        <p:spPr>
          <a:xfrm>
            <a:off x="3861943" y="2992149"/>
            <a:ext cx="2729400" cy="521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0" name="Google Shape;130;p14"/>
          <p:cNvCxnSpPr/>
          <p:nvPr/>
        </p:nvCxnSpPr>
        <p:spPr>
          <a:xfrm>
            <a:off x="9159140" y="4042502"/>
            <a:ext cx="2709000" cy="5568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1" name="Google Shape;131;p14"/>
          <p:cNvCxnSpPr/>
          <p:nvPr/>
        </p:nvCxnSpPr>
        <p:spPr>
          <a:xfrm>
            <a:off x="6570290" y="4082098"/>
            <a:ext cx="2590800" cy="501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2" name="Google Shape;132;p14"/>
          <p:cNvCxnSpPr/>
          <p:nvPr/>
        </p:nvCxnSpPr>
        <p:spPr>
          <a:xfrm>
            <a:off x="9159157" y="4618129"/>
            <a:ext cx="2709000" cy="571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3" name="Google Shape;133;p14"/>
          <p:cNvCxnSpPr/>
          <p:nvPr/>
        </p:nvCxnSpPr>
        <p:spPr>
          <a:xfrm>
            <a:off x="3861941" y="3525422"/>
            <a:ext cx="2710200" cy="521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4" name="Google Shape;134;p14"/>
          <p:cNvCxnSpPr/>
          <p:nvPr/>
        </p:nvCxnSpPr>
        <p:spPr>
          <a:xfrm>
            <a:off x="3861940" y="5239846"/>
            <a:ext cx="2710200" cy="464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5" name="Google Shape;135;p14"/>
          <p:cNvCxnSpPr/>
          <p:nvPr/>
        </p:nvCxnSpPr>
        <p:spPr>
          <a:xfrm>
            <a:off x="6577218" y="4618360"/>
            <a:ext cx="2585700" cy="5715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6" name="Google Shape;136;p14"/>
          <p:cNvCxnSpPr/>
          <p:nvPr/>
        </p:nvCxnSpPr>
        <p:spPr>
          <a:xfrm>
            <a:off x="3861940" y="4668486"/>
            <a:ext cx="2729400" cy="521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7" name="Google Shape;137;p14"/>
          <p:cNvCxnSpPr/>
          <p:nvPr/>
        </p:nvCxnSpPr>
        <p:spPr>
          <a:xfrm>
            <a:off x="6591344" y="5165011"/>
            <a:ext cx="2571600" cy="558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8" name="Google Shape;138;p14"/>
          <p:cNvCxnSpPr/>
          <p:nvPr/>
        </p:nvCxnSpPr>
        <p:spPr>
          <a:xfrm>
            <a:off x="9182140" y="5165011"/>
            <a:ext cx="2705100" cy="558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39" name="Google Shape;139;p14"/>
          <p:cNvCxnSpPr/>
          <p:nvPr/>
        </p:nvCxnSpPr>
        <p:spPr>
          <a:xfrm>
            <a:off x="6572250" y="733550"/>
            <a:ext cx="2586900" cy="533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0" name="Google Shape;140;p14"/>
          <p:cNvCxnSpPr/>
          <p:nvPr/>
        </p:nvCxnSpPr>
        <p:spPr>
          <a:xfrm>
            <a:off x="9163050" y="732025"/>
            <a:ext cx="2625000" cy="533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1" name="Google Shape;141;p14"/>
          <p:cNvCxnSpPr/>
          <p:nvPr/>
        </p:nvCxnSpPr>
        <p:spPr>
          <a:xfrm>
            <a:off x="3861941" y="4096947"/>
            <a:ext cx="2710200" cy="521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2" name="Google Shape;142;p14"/>
          <p:cNvCxnSpPr/>
          <p:nvPr/>
        </p:nvCxnSpPr>
        <p:spPr>
          <a:xfrm>
            <a:off x="9182339" y="2463921"/>
            <a:ext cx="2728200" cy="5301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143" name="Google Shape;143;p14"/>
          <p:cNvCxnSpPr/>
          <p:nvPr/>
        </p:nvCxnSpPr>
        <p:spPr>
          <a:xfrm>
            <a:off x="6589350" y="2414675"/>
            <a:ext cx="2552700" cy="552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255</Words>
  <Application>Microsoft Office PowerPoint</Application>
  <PresentationFormat>Widescreen</PresentationFormat>
  <Paragraphs>66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Amy Charlwood</dc:creator>
  <cp:lastModifiedBy>Amy Charlwood</cp:lastModifiedBy>
  <cp:revision>1</cp:revision>
  <dcterms:modified xsi:type="dcterms:W3CDTF">2019-06-04T02:55:58Z</dcterms:modified>
</cp:coreProperties>
</file>