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ctrTitle"/>
          </p:nvPr>
        </p:nvSpPr>
        <p:spPr>
          <a:xfrm>
            <a:off x="691140" y="252178"/>
            <a:ext cx="5597118" cy="9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rebuchet MS"/>
              <a:buNone/>
            </a:pPr>
            <a:r>
              <a:rPr lang="en-US" sz="6600">
                <a:solidFill>
                  <a:schemeClr val="dk1"/>
                </a:solidFill>
              </a:rPr>
              <a:t>Brainstorming</a:t>
            </a:r>
            <a:endParaRPr sz="6600">
              <a:solidFill>
                <a:schemeClr val="dk1"/>
              </a:solidFill>
            </a:endParaRPr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1"/>
          </p:nvPr>
        </p:nvSpPr>
        <p:spPr>
          <a:xfrm>
            <a:off x="1732281" y="1167619"/>
            <a:ext cx="6778804" cy="475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lang="en-US" sz="6000">
                <a:solidFill>
                  <a:schemeClr val="dk1"/>
                </a:solidFill>
              </a:rPr>
              <a:t>Reasons</a:t>
            </a:r>
            <a:endParaRPr/>
          </a:p>
          <a:p>
            <a:pPr marL="857250" lvl="0" indent="-8572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lang="en-US" sz="6000">
                <a:solidFill>
                  <a:schemeClr val="dk1"/>
                </a:solidFill>
              </a:rPr>
              <a:t>Types</a:t>
            </a:r>
            <a:endParaRPr/>
          </a:p>
          <a:p>
            <a:pPr marL="857250" lvl="0" indent="-8572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lang="en-US" sz="6000">
                <a:solidFill>
                  <a:schemeClr val="dk1"/>
                </a:solidFill>
              </a:rPr>
              <a:t>Rules</a:t>
            </a:r>
            <a:endParaRPr/>
          </a:p>
          <a:p>
            <a:pPr marL="857250" lvl="0" indent="-8572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lang="en-US" sz="6000">
                <a:solidFill>
                  <a:schemeClr val="dk1"/>
                </a:solidFill>
              </a:rPr>
              <a:t>Sketching</a:t>
            </a:r>
            <a:endParaRPr/>
          </a:p>
          <a:p>
            <a:pPr marL="857250" lvl="0" indent="-8572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lang="en-US" sz="6000">
                <a:solidFill>
                  <a:schemeClr val="dk1"/>
                </a:solidFill>
              </a:rPr>
              <a:t>Project</a:t>
            </a:r>
            <a:endParaRPr sz="6000">
              <a:solidFill>
                <a:schemeClr val="dk1"/>
              </a:solidFill>
            </a:endParaRPr>
          </a:p>
        </p:txBody>
      </p:sp>
      <p:pic>
        <p:nvPicPr>
          <p:cNvPr id="145" name="Google Shape;14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1085" y="252178"/>
            <a:ext cx="3194407" cy="3194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ctrTitle"/>
          </p:nvPr>
        </p:nvSpPr>
        <p:spPr>
          <a:xfrm>
            <a:off x="691140" y="252178"/>
            <a:ext cx="5597118" cy="9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rebuchet MS"/>
              <a:buNone/>
            </a:pPr>
            <a:r>
              <a:rPr lang="en-US" sz="6600">
                <a:solidFill>
                  <a:schemeClr val="dk1"/>
                </a:solidFill>
              </a:rPr>
              <a:t>Reason:</a:t>
            </a:r>
            <a:endParaRPr sz="6600">
              <a:solidFill>
                <a:schemeClr val="dk1"/>
              </a:solidFill>
            </a:endParaRPr>
          </a:p>
        </p:txBody>
      </p:sp>
      <p:sp>
        <p:nvSpPr>
          <p:cNvPr id="151" name="Google Shape;151;p19"/>
          <p:cNvSpPr txBox="1">
            <a:spLocks noGrp="1"/>
          </p:cNvSpPr>
          <p:nvPr>
            <p:ph type="subTitle" idx="1"/>
          </p:nvPr>
        </p:nvSpPr>
        <p:spPr>
          <a:xfrm>
            <a:off x="565459" y="1255690"/>
            <a:ext cx="7766847" cy="1096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</a:rPr>
              <a:t>A group technique for solving problems, generating ideas, stimulating creative thinking, etc.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</a:rPr>
              <a:t>It involves collecting ideas without regard to feasibility.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4320"/>
              <a:buNone/>
            </a:pPr>
            <a:endParaRPr sz="5400">
              <a:solidFill>
                <a:schemeClr val="dk1"/>
              </a:solidFill>
            </a:endParaRPr>
          </a:p>
        </p:txBody>
      </p:sp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8217" y="852055"/>
            <a:ext cx="3617474" cy="241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>
            <a:spLocks noGrp="1"/>
          </p:cNvSpPr>
          <p:nvPr>
            <p:ph type="ctrTitle"/>
          </p:nvPr>
        </p:nvSpPr>
        <p:spPr>
          <a:xfrm>
            <a:off x="691140" y="252178"/>
            <a:ext cx="5597118" cy="9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rebuchet MS"/>
              <a:buNone/>
            </a:pPr>
            <a:r>
              <a:rPr lang="en-US" sz="6600">
                <a:solidFill>
                  <a:schemeClr val="dk1"/>
                </a:solidFill>
              </a:rPr>
              <a:t>Types</a:t>
            </a:r>
            <a:endParaRPr sz="6600">
              <a:solidFill>
                <a:schemeClr val="dk1"/>
              </a:solidFill>
            </a:endParaRPr>
          </a:p>
        </p:txBody>
      </p:sp>
      <p:sp>
        <p:nvSpPr>
          <p:cNvPr id="158" name="Google Shape;158;p20"/>
          <p:cNvSpPr txBox="1">
            <a:spLocks noGrp="1"/>
          </p:cNvSpPr>
          <p:nvPr>
            <p:ph type="subTitle" idx="1"/>
          </p:nvPr>
        </p:nvSpPr>
        <p:spPr>
          <a:xfrm>
            <a:off x="691140" y="1828800"/>
            <a:ext cx="6561716" cy="46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78"/>
              <a:buNone/>
            </a:pPr>
            <a:r>
              <a:rPr lang="en-US" sz="5347">
                <a:solidFill>
                  <a:schemeClr val="dk1"/>
                </a:solidFill>
              </a:rPr>
              <a:t>Just a few:</a:t>
            </a:r>
            <a:endParaRPr/>
          </a:p>
          <a:p>
            <a:pPr marL="457200" lvl="0" indent="-56816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348"/>
              <a:buChar char="●"/>
            </a:pPr>
            <a:r>
              <a:rPr lang="en-US" sz="5347">
                <a:solidFill>
                  <a:schemeClr val="dk1"/>
                </a:solidFill>
              </a:rPr>
              <a:t>Free for All</a:t>
            </a:r>
            <a:endParaRPr/>
          </a:p>
          <a:p>
            <a:pPr marL="457200" lvl="0" indent="-56816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48"/>
              <a:buChar char="●"/>
            </a:pPr>
            <a:r>
              <a:rPr lang="en-US" sz="5347">
                <a:solidFill>
                  <a:schemeClr val="dk1"/>
                </a:solidFill>
              </a:rPr>
              <a:t>Free-Form</a:t>
            </a:r>
            <a:endParaRPr/>
          </a:p>
          <a:p>
            <a:pPr marL="457200" lvl="0" indent="-56816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48"/>
              <a:buChar char="●"/>
            </a:pPr>
            <a:r>
              <a:rPr lang="en-US" sz="5347">
                <a:solidFill>
                  <a:schemeClr val="dk1"/>
                </a:solidFill>
              </a:rPr>
              <a:t>Forced Association</a:t>
            </a:r>
            <a:endParaRPr/>
          </a:p>
          <a:p>
            <a:pPr marL="457200" lvl="0" indent="-56816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48"/>
              <a:buChar char="●"/>
            </a:pPr>
            <a:r>
              <a:rPr lang="en-US" sz="5347">
                <a:solidFill>
                  <a:schemeClr val="dk1"/>
                </a:solidFill>
              </a:rPr>
              <a:t>SCAMMPERR</a:t>
            </a:r>
            <a:endParaRPr/>
          </a:p>
          <a:p>
            <a:pPr marL="457200" lvl="0" indent="-56816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48"/>
              <a:buChar char="●"/>
            </a:pPr>
            <a:r>
              <a:rPr lang="en-US" sz="5347">
                <a:solidFill>
                  <a:schemeClr val="dk1"/>
                </a:solidFill>
              </a:rPr>
              <a:t>Mind Mapping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16"/>
              <a:buNone/>
            </a:pPr>
            <a:endParaRPr sz="1395">
              <a:solidFill>
                <a:schemeClr val="dk1"/>
              </a:solidFill>
            </a:endParaRPr>
          </a:p>
        </p:txBody>
      </p:sp>
      <p:pic>
        <p:nvPicPr>
          <p:cNvPr id="159" name="Google Shape;15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3302" y="252179"/>
            <a:ext cx="2838995" cy="2129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5688" y="4689566"/>
            <a:ext cx="2806826" cy="196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91972" y="2620188"/>
            <a:ext cx="2532632" cy="189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ctrTitle"/>
          </p:nvPr>
        </p:nvSpPr>
        <p:spPr>
          <a:xfrm>
            <a:off x="691140" y="252178"/>
            <a:ext cx="2820987" cy="109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rebuchet MS"/>
              <a:buNone/>
            </a:pPr>
            <a:r>
              <a:rPr lang="en-US" sz="6600">
                <a:solidFill>
                  <a:schemeClr val="dk1"/>
                </a:solidFill>
              </a:rPr>
              <a:t>Rules:</a:t>
            </a:r>
            <a:endParaRPr sz="6600">
              <a:solidFill>
                <a:schemeClr val="dk1"/>
              </a:solidFill>
            </a:endParaRPr>
          </a:p>
        </p:txBody>
      </p:sp>
      <p:sp>
        <p:nvSpPr>
          <p:cNvPr id="167" name="Google Shape;167;p21"/>
          <p:cNvSpPr txBox="1">
            <a:spLocks noGrp="1"/>
          </p:cNvSpPr>
          <p:nvPr>
            <p:ph type="subTitle" idx="1"/>
          </p:nvPr>
        </p:nvSpPr>
        <p:spPr>
          <a:xfrm>
            <a:off x="390695" y="1629295"/>
            <a:ext cx="8582863" cy="4364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</a:pPr>
            <a:r>
              <a:rPr lang="en-US" sz="5400">
                <a:solidFill>
                  <a:schemeClr val="dk1"/>
                </a:solidFill>
              </a:rPr>
              <a:t>No criticism allowed</a:t>
            </a:r>
            <a:endParaRPr/>
          </a:p>
          <a:p>
            <a:pPr marL="1143000" lvl="0" indent="-685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</a:pPr>
            <a:r>
              <a:rPr lang="en-US" sz="5400">
                <a:solidFill>
                  <a:schemeClr val="dk1"/>
                </a:solidFill>
              </a:rPr>
              <a:t>Work for quantity</a:t>
            </a:r>
            <a:endParaRPr/>
          </a:p>
          <a:p>
            <a:pPr marL="1143000" lvl="0" indent="-685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</a:pPr>
            <a:r>
              <a:rPr lang="en-US" sz="5400">
                <a:solidFill>
                  <a:schemeClr val="dk1"/>
                </a:solidFill>
              </a:rPr>
              <a:t>Welcome piling-on</a:t>
            </a:r>
            <a:endParaRPr/>
          </a:p>
          <a:p>
            <a:pPr marL="1143000" lvl="0" indent="-685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</a:pPr>
            <a:r>
              <a:rPr lang="en-US" sz="5400">
                <a:solidFill>
                  <a:schemeClr val="dk1"/>
                </a:solidFill>
              </a:rPr>
              <a:t>Allow free-for-all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68" name="Google Shape;16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6437" y="2913018"/>
            <a:ext cx="4026822" cy="2679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ctrTitle"/>
          </p:nvPr>
        </p:nvSpPr>
        <p:spPr>
          <a:xfrm>
            <a:off x="177940" y="182203"/>
            <a:ext cx="4379700" cy="12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rebuchet MS"/>
              <a:buNone/>
            </a:pPr>
            <a:r>
              <a:rPr lang="en-US" sz="6600">
                <a:solidFill>
                  <a:schemeClr val="dk1"/>
                </a:solidFill>
              </a:rPr>
              <a:t>Sketching:</a:t>
            </a:r>
            <a:endParaRPr sz="6600">
              <a:solidFill>
                <a:schemeClr val="dk1"/>
              </a:solidFill>
            </a:endParaRPr>
          </a:p>
        </p:txBody>
      </p:sp>
      <p:sp>
        <p:nvSpPr>
          <p:cNvPr id="174" name="Google Shape;174;p22"/>
          <p:cNvSpPr txBox="1">
            <a:spLocks noGrp="1"/>
          </p:cNvSpPr>
          <p:nvPr>
            <p:ph type="subTitle" idx="1"/>
          </p:nvPr>
        </p:nvSpPr>
        <p:spPr>
          <a:xfrm>
            <a:off x="390371" y="1733074"/>
            <a:ext cx="6784800" cy="3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6000">
                <a:solidFill>
                  <a:schemeClr val="dk1"/>
                </a:solidFill>
              </a:rPr>
              <a:t>Often the BEST way to share ideas</a:t>
            </a:r>
            <a:endParaRPr sz="6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6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6000">
                <a:solidFill>
                  <a:schemeClr val="dk1"/>
                </a:solidFill>
              </a:rPr>
              <a:t>Okay to use graphic sketches</a:t>
            </a:r>
            <a:endParaRPr sz="6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6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6000">
              <a:solidFill>
                <a:schemeClr val="dk1"/>
              </a:solidFill>
            </a:endParaRPr>
          </a:p>
        </p:txBody>
      </p:sp>
      <p:pic>
        <p:nvPicPr>
          <p:cNvPr id="175" name="Google Shape;17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1910" y="436417"/>
            <a:ext cx="4779862" cy="6177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>
            <a:spLocks noGrp="1"/>
          </p:cNvSpPr>
          <p:nvPr>
            <p:ph type="title"/>
          </p:nvPr>
        </p:nvSpPr>
        <p:spPr>
          <a:xfrm>
            <a:off x="781836" y="230777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rebuchet MS"/>
              <a:buNone/>
            </a:pPr>
            <a:r>
              <a:rPr lang="en-US" sz="4800">
                <a:solidFill>
                  <a:schemeClr val="dk1"/>
                </a:solidFill>
              </a:rPr>
              <a:t>Activity: The Tower of Benton</a:t>
            </a:r>
            <a:endParaRPr/>
          </a:p>
        </p:txBody>
      </p:sp>
      <p:sp>
        <p:nvSpPr>
          <p:cNvPr id="181" name="Google Shape;181;p23"/>
          <p:cNvSpPr txBox="1">
            <a:spLocks noGrp="1"/>
          </p:cNvSpPr>
          <p:nvPr>
            <p:ph type="body" idx="1"/>
          </p:nvPr>
        </p:nvSpPr>
        <p:spPr>
          <a:xfrm>
            <a:off x="337699" y="1298440"/>
            <a:ext cx="9851329" cy="4762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6"/>
              <a:buFont typeface="Arial"/>
              <a:buChar char="•"/>
            </a:pPr>
            <a:r>
              <a:rPr lang="en-US" sz="3607">
                <a:solidFill>
                  <a:schemeClr val="dk1"/>
                </a:solidFill>
              </a:rPr>
              <a:t>Build a tower 24" tall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86"/>
              <a:buFont typeface="Arial"/>
              <a:buChar char="•"/>
            </a:pPr>
            <a:r>
              <a:rPr lang="en-US" sz="3607">
                <a:solidFill>
                  <a:schemeClr val="dk1"/>
                </a:solidFill>
              </a:rPr>
              <a:t>Must stand for at least 60 seconds on its own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86"/>
              <a:buFont typeface="Arial"/>
              <a:buChar char="•"/>
            </a:pPr>
            <a:r>
              <a:rPr lang="en-US" sz="3607">
                <a:solidFill>
                  <a:schemeClr val="dk1"/>
                </a:solidFill>
              </a:rPr>
              <a:t>2" tolerance on height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86"/>
              <a:buFont typeface="Arial"/>
              <a:buChar char="•"/>
            </a:pPr>
            <a:r>
              <a:rPr lang="en-US" sz="3607">
                <a:solidFill>
                  <a:schemeClr val="dk1"/>
                </a:solidFill>
              </a:rPr>
              <a:t>Use only materials provided, spaghetti and marshmallows</a:t>
            </a:r>
            <a:endParaRPr sz="3607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86"/>
              <a:buFont typeface="Arial"/>
              <a:buChar char="•"/>
            </a:pPr>
            <a:r>
              <a:rPr lang="en-US" sz="3607">
                <a:solidFill>
                  <a:schemeClr val="dk1"/>
                </a:solidFill>
              </a:rPr>
              <a:t>5 minutes to brainstorm, sketches in notebook, final group sketch</a:t>
            </a:r>
            <a:endParaRPr/>
          </a:p>
          <a:p>
            <a:pPr marL="342900" lvl="0" indent="-258318" algn="l" rtl="0">
              <a:spcBef>
                <a:spcPts val="1000"/>
              </a:spcBef>
              <a:spcAft>
                <a:spcPts val="0"/>
              </a:spcAft>
              <a:buSzPts val="1332"/>
              <a:buNone/>
            </a:pPr>
            <a:endParaRPr sz="1665"/>
          </a:p>
        </p:txBody>
      </p:sp>
      <p:pic>
        <p:nvPicPr>
          <p:cNvPr id="182" name="Google Shape;182;p23"/>
          <p:cNvPicPr preferRelativeResize="0"/>
          <p:nvPr/>
        </p:nvPicPr>
        <p:blipFill rotWithShape="1">
          <a:blip r:embed="rId3">
            <a:alphaModFix/>
          </a:blip>
          <a:srcRect l="27552" r="29899"/>
          <a:stretch/>
        </p:blipFill>
        <p:spPr>
          <a:xfrm>
            <a:off x="10319657" y="570410"/>
            <a:ext cx="1593669" cy="5777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title"/>
          </p:nvPr>
        </p:nvSpPr>
        <p:spPr>
          <a:xfrm>
            <a:off x="1187284" y="114097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rebuchet MS"/>
              <a:buNone/>
            </a:pPr>
            <a:r>
              <a:rPr lang="en-US" sz="4800">
                <a:solidFill>
                  <a:schemeClr val="dk1"/>
                </a:solidFill>
              </a:rPr>
              <a:t>Activity: The Tower of Benton</a:t>
            </a:r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body" idx="1"/>
          </p:nvPr>
        </p:nvSpPr>
        <p:spPr>
          <a:xfrm>
            <a:off x="677275" y="1115200"/>
            <a:ext cx="910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</a:rPr>
              <a:t>List the building procedure in steps to match the final sketch </a:t>
            </a:r>
            <a:endParaRPr sz="3600">
              <a:solidFill>
                <a:schemeClr val="dk1"/>
              </a:solidFill>
            </a:endParaRPr>
          </a:p>
          <a:p>
            <a:pPr marL="3429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</a:rPr>
              <a:t>Must show final sketch to get materials </a:t>
            </a:r>
            <a:endParaRPr sz="3600">
              <a:solidFill>
                <a:schemeClr val="dk1"/>
              </a:solidFill>
            </a:endParaRPr>
          </a:p>
          <a:p>
            <a:pPr marL="3429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</a:rPr>
              <a:t>10 minutes to collaboratively build tower</a:t>
            </a:r>
            <a:endParaRPr sz="3600">
              <a:solidFill>
                <a:schemeClr val="dk1"/>
              </a:solidFill>
            </a:endParaRPr>
          </a:p>
          <a:p>
            <a:pPr marL="3429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</a:rPr>
              <a:t>Test and revise during the 10 minutes</a:t>
            </a:r>
            <a:endParaRPr sz="3600">
              <a:solidFill>
                <a:schemeClr val="dk1"/>
              </a:solidFill>
            </a:endParaRPr>
          </a:p>
          <a:p>
            <a:pPr marL="3429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3429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0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</a:rPr>
              <a:t>Tower must stand on table with no other supports</a:t>
            </a:r>
            <a:endParaRPr sz="450"/>
          </a:p>
        </p:txBody>
      </p:sp>
      <p:pic>
        <p:nvPicPr>
          <p:cNvPr id="189" name="Google Shape;18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84080" y="4571999"/>
            <a:ext cx="2266444" cy="169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4"/>
          <p:cNvPicPr preferRelativeResize="0"/>
          <p:nvPr/>
        </p:nvPicPr>
        <p:blipFill rotWithShape="1">
          <a:blip r:embed="rId4">
            <a:alphaModFix/>
          </a:blip>
          <a:srcRect l="19970" b="21147"/>
          <a:stretch/>
        </p:blipFill>
        <p:spPr>
          <a:xfrm>
            <a:off x="9785776" y="1434994"/>
            <a:ext cx="2264748" cy="1647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Widescreen</PresentationFormat>
  <Paragraphs>43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Noto Sans Symbols</vt:lpstr>
      <vt:lpstr>Trebuchet MS</vt:lpstr>
      <vt:lpstr>Facet</vt:lpstr>
      <vt:lpstr>Brainstorming</vt:lpstr>
      <vt:lpstr>Reason:</vt:lpstr>
      <vt:lpstr>Types</vt:lpstr>
      <vt:lpstr>Rules:</vt:lpstr>
      <vt:lpstr>Sketching:</vt:lpstr>
      <vt:lpstr>Activity: The Tower of Benton</vt:lpstr>
      <vt:lpstr>Activity: The Tower of Benton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Brainstorming</dc:title>
  <dc:creator>Amy Charlwood</dc:creator>
  <cp:lastModifiedBy>Amy Charlwood</cp:lastModifiedBy>
  <cp:revision>1</cp:revision>
  <dcterms:modified xsi:type="dcterms:W3CDTF">2019-06-03T23:59:43Z</dcterms:modified>
</cp:coreProperties>
</file>