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AF5C-5E76-48EE-B503-E0AC35F588C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54D2-CFCA-4613-8DA3-C77C5678D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69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AF5C-5E76-48EE-B503-E0AC35F588C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54D2-CFCA-4613-8DA3-C77C5678D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3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AF5C-5E76-48EE-B503-E0AC35F588C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54D2-CFCA-4613-8DA3-C77C5678D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6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AF5C-5E76-48EE-B503-E0AC35F588C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54D2-CFCA-4613-8DA3-C77C5678D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2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AF5C-5E76-48EE-B503-E0AC35F588C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54D2-CFCA-4613-8DA3-C77C5678D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4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AF5C-5E76-48EE-B503-E0AC35F588C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54D2-CFCA-4613-8DA3-C77C5678D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66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AF5C-5E76-48EE-B503-E0AC35F588C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54D2-CFCA-4613-8DA3-C77C5678D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7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AF5C-5E76-48EE-B503-E0AC35F588C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54D2-CFCA-4613-8DA3-C77C5678D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5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AF5C-5E76-48EE-B503-E0AC35F588C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54D2-CFCA-4613-8DA3-C77C5678D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17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AF5C-5E76-48EE-B503-E0AC35F588C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54D2-CFCA-4613-8DA3-C77C5678D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02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AF5C-5E76-48EE-B503-E0AC35F588C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054D2-CFCA-4613-8DA3-C77C5678D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5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9AF5C-5E76-48EE-B503-E0AC35F588C2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054D2-CFCA-4613-8DA3-C77C5678D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7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10743" y="182880"/>
            <a:ext cx="19071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Kingdom Animalia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23656" y="857795"/>
            <a:ext cx="20813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Phylum </a:t>
            </a:r>
            <a:r>
              <a:rPr lang="en-US" dirty="0" err="1" smtClean="0"/>
              <a:t>Arthropoda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1202" y="312963"/>
            <a:ext cx="2063932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Subphylum </a:t>
            </a:r>
            <a:r>
              <a:rPr lang="en-US" dirty="0" err="1" smtClean="0"/>
              <a:t>Trilobita</a:t>
            </a:r>
            <a:endParaRPr lang="en-US" dirty="0" smtClean="0"/>
          </a:p>
          <a:p>
            <a:pPr algn="ctr"/>
            <a:r>
              <a:rPr lang="en-US" sz="1200" dirty="0" smtClean="0"/>
              <a:t>(extinct)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585678" y="1663824"/>
            <a:ext cx="2133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Subphylum </a:t>
            </a:r>
            <a:r>
              <a:rPr lang="en-US" dirty="0" err="1" smtClean="0"/>
              <a:t>Uniramia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11073" t="6819" r="13118" b="4878"/>
          <a:stretch/>
        </p:blipFill>
        <p:spPr>
          <a:xfrm>
            <a:off x="306036" y="713778"/>
            <a:ext cx="1182835" cy="104502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0186" y="2430864"/>
            <a:ext cx="1685109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Class </a:t>
            </a:r>
            <a:r>
              <a:rPr lang="en-US" b="1" u="sng" dirty="0" err="1"/>
              <a:t>Chilopoda</a:t>
            </a:r>
            <a:endParaRPr lang="en-US" b="1" u="sng" dirty="0"/>
          </a:p>
          <a:p>
            <a:pPr algn="ctr"/>
            <a:r>
              <a:rPr lang="en-US" sz="1200" dirty="0" smtClean="0"/>
              <a:t>(centipedes)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131469" y="3076757"/>
            <a:ext cx="1685109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Class </a:t>
            </a:r>
            <a:r>
              <a:rPr lang="en-US" b="1" u="sng" dirty="0" err="1" smtClean="0"/>
              <a:t>Diplopoda</a:t>
            </a:r>
            <a:endParaRPr lang="en-US" b="1" u="sng" dirty="0" smtClean="0"/>
          </a:p>
          <a:p>
            <a:pPr algn="ctr"/>
            <a:r>
              <a:rPr lang="en-US" sz="1200" dirty="0" smtClean="0"/>
              <a:t>(millipedes)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317966" y="3130675"/>
            <a:ext cx="165898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Class </a:t>
            </a:r>
            <a:r>
              <a:rPr lang="en-US" dirty="0" err="1" smtClean="0"/>
              <a:t>Insecta</a:t>
            </a:r>
            <a:endParaRPr lang="en-US" dirty="0" smtClean="0"/>
          </a:p>
        </p:txBody>
      </p:sp>
      <p:cxnSp>
        <p:nvCxnSpPr>
          <p:cNvPr id="15" name="Straight Connector 14"/>
          <p:cNvCxnSpPr>
            <a:stCxn id="4" idx="2"/>
          </p:cNvCxnSpPr>
          <p:nvPr/>
        </p:nvCxnSpPr>
        <p:spPr>
          <a:xfrm flipH="1">
            <a:off x="5238204" y="552212"/>
            <a:ext cx="26128" cy="30558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1"/>
            <a:endCxn id="7" idx="3"/>
          </p:cNvCxnSpPr>
          <p:nvPr/>
        </p:nvCxnSpPr>
        <p:spPr>
          <a:xfrm flipH="1" flipV="1">
            <a:off x="2895134" y="589962"/>
            <a:ext cx="1328522" cy="45249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1"/>
            <a:endCxn id="9" idx="0"/>
          </p:cNvCxnSpPr>
          <p:nvPr/>
        </p:nvCxnSpPr>
        <p:spPr>
          <a:xfrm flipH="1">
            <a:off x="2652478" y="1042461"/>
            <a:ext cx="1571178" cy="6213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1" idx="0"/>
          </p:cNvCxnSpPr>
          <p:nvPr/>
        </p:nvCxnSpPr>
        <p:spPr>
          <a:xfrm flipH="1">
            <a:off x="1032741" y="2033156"/>
            <a:ext cx="750740" cy="39770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094616" y="2062520"/>
            <a:ext cx="216159" cy="101423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401611" y="2060100"/>
            <a:ext cx="1488500" cy="107057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46060" y="5614827"/>
            <a:ext cx="162241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Order </a:t>
            </a:r>
            <a:r>
              <a:rPr lang="en-US" b="1" u="sng" dirty="0" err="1" smtClean="0"/>
              <a:t>Orthoptera</a:t>
            </a:r>
            <a:endParaRPr lang="en-US" b="1" u="sng" dirty="0" smtClean="0"/>
          </a:p>
          <a:p>
            <a:pPr algn="ctr"/>
            <a:r>
              <a:rPr lang="en-US" sz="1200" dirty="0" smtClean="0"/>
              <a:t>(grasshoppers)</a:t>
            </a:r>
          </a:p>
        </p:txBody>
      </p:sp>
      <p:cxnSp>
        <p:nvCxnSpPr>
          <p:cNvPr id="30" name="Straight Connector 29"/>
          <p:cNvCxnSpPr>
            <a:endCxn id="29" idx="0"/>
          </p:cNvCxnSpPr>
          <p:nvPr/>
        </p:nvCxnSpPr>
        <p:spPr>
          <a:xfrm flipH="1">
            <a:off x="1157268" y="4792117"/>
            <a:ext cx="1136698" cy="82271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54434" y="1996635"/>
            <a:ext cx="239092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Subphylum </a:t>
            </a:r>
            <a:r>
              <a:rPr lang="en-US" dirty="0" err="1" smtClean="0"/>
              <a:t>Chelicerata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046774" y="2686229"/>
            <a:ext cx="1658983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Class Arachnida</a:t>
            </a:r>
          </a:p>
          <a:p>
            <a:pPr algn="ctr"/>
            <a:r>
              <a:rPr lang="en-US" sz="1200" dirty="0" smtClean="0"/>
              <a:t>(spiders, mites, scorpions, ticks)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895684" y="2307695"/>
            <a:ext cx="1658983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Class </a:t>
            </a:r>
            <a:r>
              <a:rPr lang="en-US" dirty="0" err="1" smtClean="0"/>
              <a:t>Xiphosura</a:t>
            </a:r>
            <a:endParaRPr lang="en-US" dirty="0" smtClean="0"/>
          </a:p>
          <a:p>
            <a:pPr algn="ctr"/>
            <a:r>
              <a:rPr lang="en-US" sz="1200" dirty="0" smtClean="0"/>
              <a:t>(Horseshoe crabs)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54068" y="705003"/>
            <a:ext cx="239092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Subphylum </a:t>
            </a:r>
            <a:r>
              <a:rPr lang="en-US" dirty="0" err="1" smtClean="0"/>
              <a:t>Crustacea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055915" y="4657944"/>
            <a:ext cx="1622415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Order </a:t>
            </a:r>
            <a:r>
              <a:rPr lang="en-US" b="1" u="sng" dirty="0" err="1" smtClean="0"/>
              <a:t>Diptera</a:t>
            </a:r>
            <a:endParaRPr lang="en-US" b="1" u="sng" dirty="0" smtClean="0"/>
          </a:p>
          <a:p>
            <a:pPr algn="ctr"/>
            <a:r>
              <a:rPr lang="en-US" sz="1200" dirty="0" smtClean="0"/>
              <a:t>(flies &amp; mosquitoes)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209705" y="5313373"/>
            <a:ext cx="162241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Order Hymenoptera</a:t>
            </a:r>
          </a:p>
          <a:p>
            <a:pPr algn="ctr"/>
            <a:r>
              <a:rPr lang="en-US" sz="1200" dirty="0" smtClean="0"/>
              <a:t>(bees, wasp, ants)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915127" y="5728871"/>
            <a:ext cx="162241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Order </a:t>
            </a:r>
            <a:r>
              <a:rPr lang="en-US" b="1" u="sng" dirty="0" err="1" smtClean="0"/>
              <a:t>Coleoptera</a:t>
            </a:r>
            <a:endParaRPr lang="en-US" b="1" u="sng" dirty="0" smtClean="0"/>
          </a:p>
          <a:p>
            <a:pPr algn="ctr"/>
            <a:r>
              <a:rPr lang="en-US" sz="1200" dirty="0" smtClean="0"/>
              <a:t>(beetles)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0286693" y="2609744"/>
            <a:ext cx="162241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Order </a:t>
            </a:r>
            <a:r>
              <a:rPr lang="en-US" b="1" u="sng" dirty="0" err="1" smtClean="0"/>
              <a:t>Decapoda</a:t>
            </a:r>
            <a:endParaRPr lang="en-US" b="1" u="sng" dirty="0" smtClean="0"/>
          </a:p>
          <a:p>
            <a:pPr algn="ctr"/>
            <a:r>
              <a:rPr lang="en-US" sz="1200" dirty="0" smtClean="0"/>
              <a:t>(Lobsters, crabs, crayfish, shrimp)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0724" y="1285732"/>
            <a:ext cx="189673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Class Malacostraca</a:t>
            </a:r>
          </a:p>
        </p:txBody>
      </p:sp>
      <p:cxnSp>
        <p:nvCxnSpPr>
          <p:cNvPr id="46" name="Straight Connector 45"/>
          <p:cNvCxnSpPr>
            <a:stCxn id="44" idx="3"/>
          </p:cNvCxnSpPr>
          <p:nvPr/>
        </p:nvCxnSpPr>
        <p:spPr>
          <a:xfrm>
            <a:off x="9697461" y="1608898"/>
            <a:ext cx="582654" cy="30811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764380" y="1087845"/>
            <a:ext cx="234701" cy="22212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854068" y="2178091"/>
            <a:ext cx="1032908" cy="35275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598814" y="1244974"/>
            <a:ext cx="401594" cy="74680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162281" y="2392724"/>
            <a:ext cx="376987" cy="31878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633408" y="3499618"/>
            <a:ext cx="896212" cy="181375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719971" y="3531214"/>
            <a:ext cx="244228" cy="114519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940935" y="3476214"/>
            <a:ext cx="1364070" cy="225265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13" idx="3"/>
            <a:endCxn id="58" idx="1"/>
          </p:cNvCxnSpPr>
          <p:nvPr/>
        </p:nvCxnSpPr>
        <p:spPr>
          <a:xfrm>
            <a:off x="4976949" y="3315341"/>
            <a:ext cx="5369467" cy="172103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38" idx="1"/>
          </p:cNvCxnSpPr>
          <p:nvPr/>
        </p:nvCxnSpPr>
        <p:spPr>
          <a:xfrm flipV="1">
            <a:off x="6287458" y="889669"/>
            <a:ext cx="566610" cy="13295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9" name="Picture 78"/>
          <p:cNvPicPr>
            <a:picLocks noChangeAspect="1"/>
          </p:cNvPicPr>
          <p:nvPr/>
        </p:nvPicPr>
        <p:blipFill rotWithShape="1">
          <a:blip r:embed="rId3"/>
          <a:srcRect t="8338"/>
          <a:stretch/>
        </p:blipFill>
        <p:spPr>
          <a:xfrm>
            <a:off x="8275538" y="2813947"/>
            <a:ext cx="1559229" cy="1052063"/>
          </a:xfrm>
          <a:prstGeom prst="rect">
            <a:avLst/>
          </a:prstGeom>
        </p:spPr>
      </p:pic>
      <p:sp>
        <p:nvSpPr>
          <p:cNvPr id="80" name="Rectangle 79"/>
          <p:cNvSpPr/>
          <p:nvPr/>
        </p:nvSpPr>
        <p:spPr>
          <a:xfrm>
            <a:off x="10649379" y="5650747"/>
            <a:ext cx="1016491" cy="2102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10295402" y="1925717"/>
            <a:ext cx="1622415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Order Isopoda</a:t>
            </a:r>
          </a:p>
          <a:p>
            <a:pPr algn="ctr"/>
            <a:r>
              <a:rPr lang="en-US" sz="1200" dirty="0" smtClean="0"/>
              <a:t>(</a:t>
            </a:r>
            <a:r>
              <a:rPr lang="en-US" sz="1200" dirty="0" err="1" smtClean="0"/>
              <a:t>pillbugs</a:t>
            </a:r>
            <a:r>
              <a:rPr lang="en-US" sz="1200" dirty="0" smtClean="0"/>
              <a:t> &amp; scuds)</a:t>
            </a:r>
          </a:p>
        </p:txBody>
      </p:sp>
      <p:cxnSp>
        <p:nvCxnSpPr>
          <p:cNvPr id="88" name="Straight Connector 87"/>
          <p:cNvCxnSpPr>
            <a:endCxn id="43" idx="1"/>
          </p:cNvCxnSpPr>
          <p:nvPr/>
        </p:nvCxnSpPr>
        <p:spPr>
          <a:xfrm>
            <a:off x="9475771" y="1991778"/>
            <a:ext cx="810922" cy="112579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9697461" y="229046"/>
            <a:ext cx="189673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Class </a:t>
            </a:r>
            <a:r>
              <a:rPr lang="en-US" dirty="0" err="1" smtClean="0"/>
              <a:t>Branchiopoda</a:t>
            </a:r>
            <a:endParaRPr lang="en-US" dirty="0" smtClean="0"/>
          </a:p>
        </p:txBody>
      </p:sp>
      <p:cxnSp>
        <p:nvCxnSpPr>
          <p:cNvPr id="99" name="Straight Connector 98"/>
          <p:cNvCxnSpPr/>
          <p:nvPr/>
        </p:nvCxnSpPr>
        <p:spPr>
          <a:xfrm flipV="1">
            <a:off x="9244994" y="401628"/>
            <a:ext cx="452467" cy="29801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4" name="Picture 103"/>
          <p:cNvPicPr>
            <a:picLocks noChangeAspect="1"/>
          </p:cNvPicPr>
          <p:nvPr/>
        </p:nvPicPr>
        <p:blipFill rotWithShape="1">
          <a:blip r:embed="rId4"/>
          <a:srcRect l="5109" t="7300" b="13611"/>
          <a:stretch/>
        </p:blipFill>
        <p:spPr>
          <a:xfrm>
            <a:off x="10521605" y="846421"/>
            <a:ext cx="1531183" cy="832072"/>
          </a:xfrm>
          <a:prstGeom prst="rect">
            <a:avLst/>
          </a:prstGeom>
        </p:spPr>
      </p:pic>
      <p:cxnSp>
        <p:nvCxnSpPr>
          <p:cNvPr id="108" name="Straight Connector 107"/>
          <p:cNvCxnSpPr/>
          <p:nvPr/>
        </p:nvCxnSpPr>
        <p:spPr>
          <a:xfrm>
            <a:off x="4962495" y="3339979"/>
            <a:ext cx="3898243" cy="93914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8897306" y="3814902"/>
            <a:ext cx="1622415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 all Insect orders shown</a:t>
            </a:r>
            <a:endParaRPr lang="en-US" sz="1200" dirty="0" smtClean="0"/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2303241" y="3476214"/>
            <a:ext cx="1056970" cy="131590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166167" y="5451872"/>
            <a:ext cx="183279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Order </a:t>
            </a:r>
            <a:r>
              <a:rPr lang="en-US" b="1" u="sng" dirty="0" err="1" smtClean="0"/>
              <a:t>Ephemeroptera</a:t>
            </a:r>
            <a:endParaRPr lang="en-US" b="1" u="sng" dirty="0" smtClean="0"/>
          </a:p>
          <a:p>
            <a:pPr algn="ctr"/>
            <a:r>
              <a:rPr lang="en-US" sz="1200" dirty="0" smtClean="0"/>
              <a:t>(mayflies)</a:t>
            </a:r>
            <a:endParaRPr lang="en-US" sz="1200" dirty="0" smtClean="0"/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2392714" y="3488983"/>
            <a:ext cx="1145322" cy="193594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0346416" y="4620875"/>
            <a:ext cx="162241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Order Lepidoptera</a:t>
            </a:r>
          </a:p>
          <a:p>
            <a:pPr algn="ctr"/>
            <a:r>
              <a:rPr lang="en-US" sz="1200" dirty="0" smtClean="0"/>
              <a:t>(butterflies)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562072" y="5609562"/>
            <a:ext cx="162241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Order </a:t>
            </a:r>
            <a:r>
              <a:rPr lang="en-US" b="1" u="sng" dirty="0" err="1" smtClean="0"/>
              <a:t>Blattodea</a:t>
            </a:r>
            <a:endParaRPr lang="en-US" b="1" u="sng" dirty="0" smtClean="0"/>
          </a:p>
          <a:p>
            <a:pPr algn="ctr"/>
            <a:r>
              <a:rPr lang="en-US" sz="1200" dirty="0" smtClean="0"/>
              <a:t>(</a:t>
            </a:r>
            <a:r>
              <a:rPr lang="en-US" sz="1200" dirty="0" smtClean="0"/>
              <a:t>cockroaches &amp; termites</a:t>
            </a:r>
            <a:r>
              <a:rPr lang="en-US" sz="1200" dirty="0" smtClean="0"/>
              <a:t>)</a:t>
            </a:r>
            <a:endParaRPr lang="en-US" sz="1200" dirty="0" smtClean="0"/>
          </a:p>
        </p:txBody>
      </p:sp>
      <p:sp>
        <p:nvSpPr>
          <p:cNvPr id="62" name="TextBox 61"/>
          <p:cNvSpPr txBox="1"/>
          <p:nvPr/>
        </p:nvSpPr>
        <p:spPr>
          <a:xfrm>
            <a:off x="7779776" y="5609562"/>
            <a:ext cx="162241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Order </a:t>
            </a:r>
            <a:r>
              <a:rPr lang="en-US" b="1" u="sng" dirty="0" err="1" smtClean="0"/>
              <a:t>Dermaptera</a:t>
            </a:r>
            <a:endParaRPr lang="en-US" b="1" u="sng" dirty="0" smtClean="0"/>
          </a:p>
          <a:p>
            <a:pPr algn="ctr"/>
            <a:r>
              <a:rPr lang="en-US" sz="1200" dirty="0" smtClean="0"/>
              <a:t>(earwigs)</a:t>
            </a:r>
            <a:endParaRPr lang="en-US" sz="1200" dirty="0" smtClean="0"/>
          </a:p>
        </p:txBody>
      </p:sp>
      <p:cxnSp>
        <p:nvCxnSpPr>
          <p:cNvPr id="64" name="Straight Connector 63"/>
          <p:cNvCxnSpPr>
            <a:stCxn id="13" idx="3"/>
          </p:cNvCxnSpPr>
          <p:nvPr/>
        </p:nvCxnSpPr>
        <p:spPr>
          <a:xfrm>
            <a:off x="4976949" y="3315341"/>
            <a:ext cx="5099629" cy="227687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956044" y="3488983"/>
            <a:ext cx="3109379" cy="211170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89828" y="4237793"/>
            <a:ext cx="162241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Order</a:t>
            </a:r>
            <a:r>
              <a:rPr lang="en-US" dirty="0" smtClean="0"/>
              <a:t> </a:t>
            </a:r>
            <a:r>
              <a:rPr lang="en-US" b="1" u="sng" dirty="0" err="1" smtClean="0"/>
              <a:t>Mantodea</a:t>
            </a:r>
            <a:endParaRPr lang="en-US" b="1" u="sng" dirty="0" smtClean="0"/>
          </a:p>
          <a:p>
            <a:pPr algn="ctr"/>
            <a:r>
              <a:rPr lang="en-US" sz="1200" dirty="0" smtClean="0"/>
              <a:t>(praying mantis)</a:t>
            </a:r>
            <a:endParaRPr lang="en-US" sz="1200" dirty="0" smtClean="0"/>
          </a:p>
        </p:txBody>
      </p:sp>
      <p:cxnSp>
        <p:nvCxnSpPr>
          <p:cNvPr id="76" name="Straight Connector 75"/>
          <p:cNvCxnSpPr>
            <a:endCxn id="75" idx="3"/>
          </p:cNvCxnSpPr>
          <p:nvPr/>
        </p:nvCxnSpPr>
        <p:spPr>
          <a:xfrm flipH="1">
            <a:off x="1783481" y="3434890"/>
            <a:ext cx="1534062" cy="124151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047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10743" y="182880"/>
            <a:ext cx="19071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Kingdom Animalia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23656" y="857795"/>
            <a:ext cx="208134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Phylum </a:t>
            </a:r>
            <a:r>
              <a:rPr lang="en-US" dirty="0" err="1" smtClean="0"/>
              <a:t>Arthropoda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1202" y="312963"/>
            <a:ext cx="2063932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Subphylum </a:t>
            </a:r>
            <a:r>
              <a:rPr lang="en-US" dirty="0" err="1" smtClean="0"/>
              <a:t>Trilobita</a:t>
            </a:r>
            <a:endParaRPr lang="en-US" dirty="0" smtClean="0"/>
          </a:p>
          <a:p>
            <a:pPr algn="ctr"/>
            <a:r>
              <a:rPr lang="en-US" sz="1200" dirty="0" smtClean="0"/>
              <a:t>(extinct)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585678" y="1663824"/>
            <a:ext cx="2133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Subphylum </a:t>
            </a:r>
            <a:r>
              <a:rPr lang="en-US" dirty="0" err="1" smtClean="0"/>
              <a:t>Uniramia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11073" t="6819" r="13118" b="4878"/>
          <a:stretch/>
        </p:blipFill>
        <p:spPr>
          <a:xfrm>
            <a:off x="306036" y="713778"/>
            <a:ext cx="1182835" cy="104502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0186" y="2430864"/>
            <a:ext cx="1685109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Class </a:t>
            </a:r>
            <a:r>
              <a:rPr lang="en-US" b="1" u="sng" dirty="0" err="1"/>
              <a:t>Chilopoda</a:t>
            </a:r>
            <a:endParaRPr lang="en-US" b="1" u="sng" dirty="0"/>
          </a:p>
          <a:p>
            <a:pPr algn="ctr"/>
            <a:r>
              <a:rPr lang="en-US" sz="1200" dirty="0" smtClean="0"/>
              <a:t>(centipedes)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131469" y="3076757"/>
            <a:ext cx="1685109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Class </a:t>
            </a:r>
            <a:r>
              <a:rPr lang="en-US" b="1" u="sng" dirty="0" err="1" smtClean="0"/>
              <a:t>Diplopoda</a:t>
            </a:r>
            <a:endParaRPr lang="en-US" b="1" u="sng" dirty="0" smtClean="0"/>
          </a:p>
          <a:p>
            <a:pPr algn="ctr"/>
            <a:r>
              <a:rPr lang="en-US" sz="1200" dirty="0" smtClean="0"/>
              <a:t>(millipedes)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317966" y="3130675"/>
            <a:ext cx="165898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Class </a:t>
            </a:r>
            <a:r>
              <a:rPr lang="en-US" dirty="0" err="1" smtClean="0"/>
              <a:t>Insecta</a:t>
            </a:r>
            <a:endParaRPr lang="en-US" dirty="0" smtClean="0"/>
          </a:p>
        </p:txBody>
      </p:sp>
      <p:cxnSp>
        <p:nvCxnSpPr>
          <p:cNvPr id="15" name="Straight Connector 14"/>
          <p:cNvCxnSpPr>
            <a:stCxn id="4" idx="2"/>
          </p:cNvCxnSpPr>
          <p:nvPr/>
        </p:nvCxnSpPr>
        <p:spPr>
          <a:xfrm flipH="1">
            <a:off x="5238204" y="552212"/>
            <a:ext cx="26128" cy="30558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1"/>
            <a:endCxn id="7" idx="3"/>
          </p:cNvCxnSpPr>
          <p:nvPr/>
        </p:nvCxnSpPr>
        <p:spPr>
          <a:xfrm flipH="1" flipV="1">
            <a:off x="2895134" y="589962"/>
            <a:ext cx="1328522" cy="45249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1"/>
            <a:endCxn id="9" idx="0"/>
          </p:cNvCxnSpPr>
          <p:nvPr/>
        </p:nvCxnSpPr>
        <p:spPr>
          <a:xfrm flipH="1">
            <a:off x="2652478" y="1042461"/>
            <a:ext cx="1571178" cy="62136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1" idx="0"/>
          </p:cNvCxnSpPr>
          <p:nvPr/>
        </p:nvCxnSpPr>
        <p:spPr>
          <a:xfrm flipH="1">
            <a:off x="1032741" y="2033156"/>
            <a:ext cx="750740" cy="39770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094616" y="2062520"/>
            <a:ext cx="216159" cy="101423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401611" y="2060100"/>
            <a:ext cx="1488500" cy="107057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46060" y="5614827"/>
            <a:ext cx="162241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Order </a:t>
            </a:r>
            <a:r>
              <a:rPr lang="en-US" b="1" u="sng" dirty="0" err="1" smtClean="0"/>
              <a:t>Orthoptera</a:t>
            </a:r>
            <a:endParaRPr lang="en-US" b="1" u="sng" dirty="0" smtClean="0"/>
          </a:p>
          <a:p>
            <a:pPr algn="ctr"/>
            <a:r>
              <a:rPr lang="en-US" sz="1200" dirty="0" smtClean="0"/>
              <a:t>(grasshoppers)</a:t>
            </a:r>
          </a:p>
        </p:txBody>
      </p:sp>
      <p:cxnSp>
        <p:nvCxnSpPr>
          <p:cNvPr id="30" name="Straight Connector 29"/>
          <p:cNvCxnSpPr>
            <a:endCxn id="29" idx="0"/>
          </p:cNvCxnSpPr>
          <p:nvPr/>
        </p:nvCxnSpPr>
        <p:spPr>
          <a:xfrm flipH="1">
            <a:off x="1157268" y="4792117"/>
            <a:ext cx="1136698" cy="82271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454434" y="1996635"/>
            <a:ext cx="239092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Subphylum </a:t>
            </a:r>
            <a:r>
              <a:rPr lang="en-US" dirty="0" err="1" smtClean="0"/>
              <a:t>Chelicerata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046774" y="2686229"/>
            <a:ext cx="1658983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Class Arachnida</a:t>
            </a:r>
          </a:p>
          <a:p>
            <a:pPr algn="ctr"/>
            <a:r>
              <a:rPr lang="en-US" sz="1200" dirty="0" smtClean="0"/>
              <a:t>(spiders, mites, scorpions, ticks)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895684" y="2307695"/>
            <a:ext cx="1658983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Class </a:t>
            </a:r>
            <a:r>
              <a:rPr lang="en-US" dirty="0" err="1" smtClean="0"/>
              <a:t>Xiphosura</a:t>
            </a:r>
            <a:endParaRPr lang="en-US" dirty="0" smtClean="0"/>
          </a:p>
          <a:p>
            <a:pPr algn="ctr"/>
            <a:r>
              <a:rPr lang="en-US" sz="1200" dirty="0" smtClean="0"/>
              <a:t>(Horseshoe crabs)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54068" y="705003"/>
            <a:ext cx="239092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Subphylum </a:t>
            </a:r>
            <a:r>
              <a:rPr lang="en-US" dirty="0" err="1" smtClean="0"/>
              <a:t>Crustacea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055915" y="4657944"/>
            <a:ext cx="1622415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Order </a:t>
            </a:r>
            <a:r>
              <a:rPr lang="en-US" b="1" u="sng" dirty="0" err="1" smtClean="0"/>
              <a:t>Diptera</a:t>
            </a:r>
            <a:endParaRPr lang="en-US" b="1" u="sng" dirty="0" smtClean="0"/>
          </a:p>
          <a:p>
            <a:pPr algn="ctr"/>
            <a:r>
              <a:rPr lang="en-US" sz="1200" dirty="0" smtClean="0"/>
              <a:t>(flies &amp; mosquitoes)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209705" y="5313373"/>
            <a:ext cx="162241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Order Hymenoptera</a:t>
            </a:r>
          </a:p>
          <a:p>
            <a:pPr algn="ctr"/>
            <a:r>
              <a:rPr lang="en-US" sz="1200" dirty="0" smtClean="0"/>
              <a:t>(bees, wasp, ants)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915127" y="5728871"/>
            <a:ext cx="162241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Order </a:t>
            </a:r>
            <a:r>
              <a:rPr lang="en-US" b="1" u="sng" dirty="0" err="1" smtClean="0"/>
              <a:t>Coleoptera</a:t>
            </a:r>
            <a:endParaRPr lang="en-US" b="1" u="sng" dirty="0" smtClean="0"/>
          </a:p>
          <a:p>
            <a:pPr algn="ctr"/>
            <a:r>
              <a:rPr lang="en-US" sz="1200" dirty="0" smtClean="0"/>
              <a:t>(beetles)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0286693" y="2609744"/>
            <a:ext cx="162241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Order </a:t>
            </a:r>
            <a:r>
              <a:rPr lang="en-US" b="1" u="sng" dirty="0" err="1" smtClean="0"/>
              <a:t>Decapoda</a:t>
            </a:r>
            <a:endParaRPr lang="en-US" b="1" u="sng" dirty="0" smtClean="0"/>
          </a:p>
          <a:p>
            <a:pPr algn="ctr"/>
            <a:r>
              <a:rPr lang="en-US" sz="1200" dirty="0" smtClean="0"/>
              <a:t>(Lobsters, crabs, crayfish, shrimp)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0724" y="1285732"/>
            <a:ext cx="189673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Class Malacostraca</a:t>
            </a:r>
          </a:p>
        </p:txBody>
      </p:sp>
      <p:cxnSp>
        <p:nvCxnSpPr>
          <p:cNvPr id="46" name="Straight Connector 45"/>
          <p:cNvCxnSpPr>
            <a:stCxn id="44" idx="3"/>
          </p:cNvCxnSpPr>
          <p:nvPr/>
        </p:nvCxnSpPr>
        <p:spPr>
          <a:xfrm>
            <a:off x="9697461" y="1608898"/>
            <a:ext cx="582654" cy="30811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8764380" y="1087845"/>
            <a:ext cx="234701" cy="22212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854068" y="2178091"/>
            <a:ext cx="1032908" cy="35275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598814" y="1244974"/>
            <a:ext cx="401594" cy="74680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162281" y="2392724"/>
            <a:ext cx="376987" cy="31878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633408" y="3499618"/>
            <a:ext cx="896212" cy="181375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3719971" y="3531214"/>
            <a:ext cx="244228" cy="114519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940935" y="3476214"/>
            <a:ext cx="1364070" cy="225265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13" idx="3"/>
            <a:endCxn id="58" idx="1"/>
          </p:cNvCxnSpPr>
          <p:nvPr/>
        </p:nvCxnSpPr>
        <p:spPr>
          <a:xfrm>
            <a:off x="4976949" y="3315341"/>
            <a:ext cx="5369467" cy="172103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endCxn id="38" idx="1"/>
          </p:cNvCxnSpPr>
          <p:nvPr/>
        </p:nvCxnSpPr>
        <p:spPr>
          <a:xfrm flipV="1">
            <a:off x="6287458" y="889669"/>
            <a:ext cx="566610" cy="13295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9" name="Picture 78"/>
          <p:cNvPicPr>
            <a:picLocks noChangeAspect="1"/>
          </p:cNvPicPr>
          <p:nvPr/>
        </p:nvPicPr>
        <p:blipFill rotWithShape="1">
          <a:blip r:embed="rId3"/>
          <a:srcRect t="8338"/>
          <a:stretch/>
        </p:blipFill>
        <p:spPr>
          <a:xfrm>
            <a:off x="8275538" y="2813947"/>
            <a:ext cx="1559229" cy="1052063"/>
          </a:xfrm>
          <a:prstGeom prst="rect">
            <a:avLst/>
          </a:prstGeom>
        </p:spPr>
      </p:pic>
      <p:sp>
        <p:nvSpPr>
          <p:cNvPr id="80" name="Rectangle 79"/>
          <p:cNvSpPr/>
          <p:nvPr/>
        </p:nvSpPr>
        <p:spPr>
          <a:xfrm>
            <a:off x="10649379" y="5650747"/>
            <a:ext cx="1016491" cy="2102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10295402" y="1925717"/>
            <a:ext cx="1622415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Order Isopoda</a:t>
            </a:r>
          </a:p>
          <a:p>
            <a:pPr algn="ctr"/>
            <a:r>
              <a:rPr lang="en-US" sz="1200" dirty="0" smtClean="0"/>
              <a:t>(</a:t>
            </a:r>
            <a:r>
              <a:rPr lang="en-US" sz="1200" dirty="0" err="1" smtClean="0"/>
              <a:t>pillbugs</a:t>
            </a:r>
            <a:r>
              <a:rPr lang="en-US" sz="1200" dirty="0" smtClean="0"/>
              <a:t> &amp; scuds)</a:t>
            </a:r>
          </a:p>
        </p:txBody>
      </p:sp>
      <p:cxnSp>
        <p:nvCxnSpPr>
          <p:cNvPr id="88" name="Straight Connector 87"/>
          <p:cNvCxnSpPr>
            <a:endCxn id="43" idx="1"/>
          </p:cNvCxnSpPr>
          <p:nvPr/>
        </p:nvCxnSpPr>
        <p:spPr>
          <a:xfrm>
            <a:off x="9475771" y="1991778"/>
            <a:ext cx="810922" cy="112579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9697461" y="229046"/>
            <a:ext cx="189673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Class </a:t>
            </a:r>
            <a:r>
              <a:rPr lang="en-US" dirty="0" err="1" smtClean="0"/>
              <a:t>Branchiopoda</a:t>
            </a:r>
            <a:endParaRPr lang="en-US" dirty="0" smtClean="0"/>
          </a:p>
        </p:txBody>
      </p:sp>
      <p:cxnSp>
        <p:nvCxnSpPr>
          <p:cNvPr id="99" name="Straight Connector 98"/>
          <p:cNvCxnSpPr/>
          <p:nvPr/>
        </p:nvCxnSpPr>
        <p:spPr>
          <a:xfrm flipV="1">
            <a:off x="9244994" y="401628"/>
            <a:ext cx="452467" cy="29801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4" name="Picture 103"/>
          <p:cNvPicPr>
            <a:picLocks noChangeAspect="1"/>
          </p:cNvPicPr>
          <p:nvPr/>
        </p:nvPicPr>
        <p:blipFill rotWithShape="1">
          <a:blip r:embed="rId4"/>
          <a:srcRect l="5109" t="7300" b="13611"/>
          <a:stretch/>
        </p:blipFill>
        <p:spPr>
          <a:xfrm>
            <a:off x="10521605" y="846421"/>
            <a:ext cx="1531183" cy="832072"/>
          </a:xfrm>
          <a:prstGeom prst="rect">
            <a:avLst/>
          </a:prstGeom>
        </p:spPr>
      </p:pic>
      <p:cxnSp>
        <p:nvCxnSpPr>
          <p:cNvPr id="108" name="Straight Connector 107"/>
          <p:cNvCxnSpPr/>
          <p:nvPr/>
        </p:nvCxnSpPr>
        <p:spPr>
          <a:xfrm>
            <a:off x="4962495" y="3339979"/>
            <a:ext cx="3898243" cy="939149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8897306" y="3814902"/>
            <a:ext cx="1622415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 all Insect orders shown</a:t>
            </a:r>
            <a:endParaRPr lang="en-US" sz="1200" dirty="0" smtClean="0"/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2303241" y="3476214"/>
            <a:ext cx="1056970" cy="131590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166167" y="5451872"/>
            <a:ext cx="183279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Order </a:t>
            </a:r>
            <a:r>
              <a:rPr lang="en-US" b="1" u="sng" dirty="0" err="1" smtClean="0"/>
              <a:t>Ephemeroptera</a:t>
            </a:r>
            <a:endParaRPr lang="en-US" b="1" u="sng" dirty="0" smtClean="0"/>
          </a:p>
          <a:p>
            <a:pPr algn="ctr"/>
            <a:r>
              <a:rPr lang="en-US" sz="1200" dirty="0" smtClean="0"/>
              <a:t>(mayflies)</a:t>
            </a:r>
            <a:endParaRPr lang="en-US" sz="1200" dirty="0" smtClean="0"/>
          </a:p>
        </p:txBody>
      </p:sp>
      <p:cxnSp>
        <p:nvCxnSpPr>
          <p:cNvPr id="53" name="Straight Connector 52"/>
          <p:cNvCxnSpPr/>
          <p:nvPr/>
        </p:nvCxnSpPr>
        <p:spPr>
          <a:xfrm flipH="1">
            <a:off x="2392714" y="3488983"/>
            <a:ext cx="1145322" cy="193594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0346416" y="4620875"/>
            <a:ext cx="162241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Order Lepidoptera</a:t>
            </a:r>
          </a:p>
          <a:p>
            <a:pPr algn="ctr"/>
            <a:r>
              <a:rPr lang="en-US" sz="1200" dirty="0" smtClean="0"/>
              <a:t>(butterflies)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562072" y="5609562"/>
            <a:ext cx="162241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Order </a:t>
            </a:r>
            <a:r>
              <a:rPr lang="en-US" b="1" u="sng" dirty="0" err="1" smtClean="0"/>
              <a:t>Blattodea</a:t>
            </a:r>
            <a:endParaRPr lang="en-US" b="1" u="sng" dirty="0" smtClean="0"/>
          </a:p>
          <a:p>
            <a:pPr algn="ctr"/>
            <a:r>
              <a:rPr lang="en-US" sz="1200" dirty="0" smtClean="0"/>
              <a:t>(</a:t>
            </a:r>
            <a:r>
              <a:rPr lang="en-US" sz="1200" dirty="0" smtClean="0"/>
              <a:t>cockroaches &amp; termites</a:t>
            </a:r>
            <a:r>
              <a:rPr lang="en-US" sz="1200" dirty="0" smtClean="0"/>
              <a:t>)</a:t>
            </a:r>
            <a:endParaRPr lang="en-US" sz="1200" dirty="0" smtClean="0"/>
          </a:p>
        </p:txBody>
      </p:sp>
      <p:sp>
        <p:nvSpPr>
          <p:cNvPr id="62" name="TextBox 61"/>
          <p:cNvSpPr txBox="1"/>
          <p:nvPr/>
        </p:nvSpPr>
        <p:spPr>
          <a:xfrm>
            <a:off x="7779776" y="5609562"/>
            <a:ext cx="162241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Order </a:t>
            </a:r>
            <a:r>
              <a:rPr lang="en-US" b="1" u="sng" dirty="0" err="1" smtClean="0"/>
              <a:t>Dermaptera</a:t>
            </a:r>
            <a:endParaRPr lang="en-US" b="1" u="sng" dirty="0" smtClean="0"/>
          </a:p>
          <a:p>
            <a:pPr algn="ctr"/>
            <a:r>
              <a:rPr lang="en-US" sz="1200" dirty="0" smtClean="0"/>
              <a:t>(earwigs)</a:t>
            </a:r>
            <a:endParaRPr lang="en-US" sz="1200" dirty="0" smtClean="0"/>
          </a:p>
        </p:txBody>
      </p:sp>
      <p:cxnSp>
        <p:nvCxnSpPr>
          <p:cNvPr id="64" name="Straight Connector 63"/>
          <p:cNvCxnSpPr>
            <a:stCxn id="13" idx="3"/>
          </p:cNvCxnSpPr>
          <p:nvPr/>
        </p:nvCxnSpPr>
        <p:spPr>
          <a:xfrm>
            <a:off x="4976949" y="3315341"/>
            <a:ext cx="5099629" cy="227687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956044" y="3488983"/>
            <a:ext cx="3109379" cy="211170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89828" y="4237793"/>
            <a:ext cx="162241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Order</a:t>
            </a:r>
            <a:r>
              <a:rPr lang="en-US" dirty="0" smtClean="0"/>
              <a:t> </a:t>
            </a:r>
            <a:r>
              <a:rPr lang="en-US" b="1" u="sng" dirty="0" err="1" smtClean="0"/>
              <a:t>Mantodea</a:t>
            </a:r>
            <a:endParaRPr lang="en-US" b="1" u="sng" dirty="0" smtClean="0"/>
          </a:p>
          <a:p>
            <a:pPr algn="ctr"/>
            <a:r>
              <a:rPr lang="en-US" sz="1200" dirty="0" smtClean="0"/>
              <a:t>(praying mantis)</a:t>
            </a:r>
            <a:endParaRPr lang="en-US" sz="1200" dirty="0" smtClean="0"/>
          </a:p>
        </p:txBody>
      </p:sp>
      <p:cxnSp>
        <p:nvCxnSpPr>
          <p:cNvPr id="76" name="Straight Connector 75"/>
          <p:cNvCxnSpPr>
            <a:endCxn id="75" idx="3"/>
          </p:cNvCxnSpPr>
          <p:nvPr/>
        </p:nvCxnSpPr>
        <p:spPr>
          <a:xfrm flipH="1">
            <a:off x="1783481" y="3434890"/>
            <a:ext cx="1534062" cy="124151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364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2206</TotalTime>
  <Words>250</Words>
  <Application>Microsoft Office PowerPoint</Application>
  <PresentationFormat>Widescreen</PresentationFormat>
  <Paragraphs>82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Fairfield Community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Charlwood</dc:creator>
  <cp:lastModifiedBy>Amy Charlwood</cp:lastModifiedBy>
  <cp:revision>13</cp:revision>
  <dcterms:created xsi:type="dcterms:W3CDTF">2016-10-22T16:32:37Z</dcterms:created>
  <dcterms:modified xsi:type="dcterms:W3CDTF">2018-06-11T00:16:16Z</dcterms:modified>
</cp:coreProperties>
</file>