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4d3477c09d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4d3477c09d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4" name="Google Shape;94;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3" name="Google Shape;113;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 name="Google Shape;122;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hyperlink" Target="http://www.youtube.com/watch?v=d_yYC5r8xMI"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png"/><Relationship Id="rId7"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hyperlink" Target="http://www.youtube.com/watch?v=WyM-2BkQom8" TargetMode="External"/><Relationship Id="rId3" Type="http://schemas.openxmlformats.org/officeDocument/2006/relationships/image" Target="../media/image23.png"/><Relationship Id="rId7" Type="http://schemas.openxmlformats.org/officeDocument/2006/relationships/image" Target="../media/image27.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hyperlink" Target="http://www.youtube.com/watch?v=pkOpWKyM_go" TargetMode="External"/><Relationship Id="rId3" Type="http://schemas.openxmlformats.org/officeDocument/2006/relationships/image" Target="../media/image35.jp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jpg"/><Relationship Id="rId5" Type="http://schemas.openxmlformats.org/officeDocument/2006/relationships/image" Target="../media/image37.jpg"/><Relationship Id="rId4" Type="http://schemas.openxmlformats.org/officeDocument/2006/relationships/image" Target="../media/image36.jpg"/><Relationship Id="rId9"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3"/>
          <p:cNvSpPr txBox="1"/>
          <p:nvPr/>
        </p:nvSpPr>
        <p:spPr>
          <a:xfrm>
            <a:off x="823825" y="757225"/>
            <a:ext cx="10438200" cy="228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6000" b="1"/>
              <a:t>Arthropod Types &amp; Adaptations</a:t>
            </a:r>
            <a:endParaRPr sz="6000" b="1"/>
          </a:p>
        </p:txBody>
      </p:sp>
      <p:pic>
        <p:nvPicPr>
          <p:cNvPr id="85" name="Google Shape;85;p13"/>
          <p:cNvPicPr preferRelativeResize="0"/>
          <p:nvPr/>
        </p:nvPicPr>
        <p:blipFill>
          <a:blip r:embed="rId3">
            <a:alphaModFix/>
          </a:blip>
          <a:stretch>
            <a:fillRect/>
          </a:stretch>
        </p:blipFill>
        <p:spPr>
          <a:xfrm>
            <a:off x="111201" y="2757475"/>
            <a:ext cx="4986874" cy="2805125"/>
          </a:xfrm>
          <a:prstGeom prst="rect">
            <a:avLst/>
          </a:prstGeom>
          <a:noFill/>
          <a:ln>
            <a:noFill/>
          </a:ln>
        </p:spPr>
      </p:pic>
      <p:pic>
        <p:nvPicPr>
          <p:cNvPr id="86" name="Google Shape;86;p13" descr="Courtship of the male Maratus speciosus (Coastal peacock spider), which inhabits coastal dunes near Perth in Western Australia. &#10;&#10;Music in order of appearance:&#10;Fossils (Graham Pagano)&#10;Didgeridingo (David Anstey)&#10;&#10;Still images &#10;http://www.flickr.com/photos/59431731@N05/sets/72157631917290836/&#10;&#10;Related peacock spiders &#10;https://www.flickr.com/photos/59431731@N05/albums&#10;&#10;visit my Facebook page for updates &#10;http://www.facebook.com/PeacockSpider &#10;&#10;For licensing inquiries please contact Brave Bison licensing@bravebison.io" title="Peacock Spider 7 (Maratus speciosus)">
            <a:hlinkClick r:id="rId4"/>
          </p:cNvPr>
          <p:cNvPicPr preferRelativeResize="0"/>
          <p:nvPr/>
        </p:nvPicPr>
        <p:blipFill>
          <a:blip r:embed="rId5">
            <a:alphaModFix/>
          </a:blip>
          <a:stretch>
            <a:fillRect/>
          </a:stretch>
        </p:blipFill>
        <p:spPr>
          <a:xfrm>
            <a:off x="7368375" y="2757475"/>
            <a:ext cx="4572000" cy="3429000"/>
          </a:xfrm>
          <a:prstGeom prst="rect">
            <a:avLst/>
          </a:prstGeom>
          <a:noFill/>
          <a:ln>
            <a:noFill/>
          </a:ln>
        </p:spPr>
      </p:pic>
      <p:sp>
        <p:nvSpPr>
          <p:cNvPr id="2" name="TextBox 1"/>
          <p:cNvSpPr txBox="1"/>
          <p:nvPr/>
        </p:nvSpPr>
        <p:spPr>
          <a:xfrm>
            <a:off x="8554065" y="6186475"/>
            <a:ext cx="2005677" cy="307777"/>
          </a:xfrm>
          <a:prstGeom prst="rect">
            <a:avLst/>
          </a:prstGeom>
          <a:noFill/>
        </p:spPr>
        <p:txBody>
          <a:bodyPr wrap="none" rtlCol="0">
            <a:spAutoFit/>
          </a:bodyPr>
          <a:lstStyle/>
          <a:p>
            <a:r>
              <a:rPr lang="en-US" dirty="0" smtClean="0"/>
              <a:t>Hyper linked to a video</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2"/>
          <p:cNvSpPr txBox="1"/>
          <p:nvPr/>
        </p:nvSpPr>
        <p:spPr>
          <a:xfrm>
            <a:off x="425577" y="350396"/>
            <a:ext cx="71027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Specialized  Legs</a:t>
            </a:r>
            <a:endParaRPr sz="2800" b="1" u="sng">
              <a:solidFill>
                <a:schemeClr val="dk1"/>
              </a:solidFill>
              <a:latin typeface="Calibri"/>
              <a:ea typeface="Calibri"/>
              <a:cs typeface="Calibri"/>
              <a:sym typeface="Calibri"/>
            </a:endParaRPr>
          </a:p>
        </p:txBody>
      </p:sp>
      <p:pic>
        <p:nvPicPr>
          <p:cNvPr id="170" name="Google Shape;170;p22"/>
          <p:cNvPicPr preferRelativeResize="0"/>
          <p:nvPr/>
        </p:nvPicPr>
        <p:blipFill rotWithShape="1">
          <a:blip r:embed="rId3">
            <a:alphaModFix/>
          </a:blip>
          <a:srcRect/>
          <a:stretch/>
        </p:blipFill>
        <p:spPr>
          <a:xfrm>
            <a:off x="6206186" y="648145"/>
            <a:ext cx="2984876" cy="2022718"/>
          </a:xfrm>
          <a:prstGeom prst="rect">
            <a:avLst/>
          </a:prstGeom>
          <a:noFill/>
          <a:ln>
            <a:noFill/>
          </a:ln>
        </p:spPr>
      </p:pic>
      <p:pic>
        <p:nvPicPr>
          <p:cNvPr id="171" name="Google Shape;171;p22"/>
          <p:cNvPicPr preferRelativeResize="0"/>
          <p:nvPr/>
        </p:nvPicPr>
        <p:blipFill rotWithShape="1">
          <a:blip r:embed="rId4">
            <a:alphaModFix/>
          </a:blip>
          <a:srcRect/>
          <a:stretch/>
        </p:blipFill>
        <p:spPr>
          <a:xfrm>
            <a:off x="8806511" y="1183361"/>
            <a:ext cx="2647950" cy="2390775"/>
          </a:xfrm>
          <a:prstGeom prst="rect">
            <a:avLst/>
          </a:prstGeom>
          <a:noFill/>
          <a:ln>
            <a:noFill/>
          </a:ln>
        </p:spPr>
      </p:pic>
      <p:pic>
        <p:nvPicPr>
          <p:cNvPr id="172" name="Google Shape;172;p22"/>
          <p:cNvPicPr preferRelativeResize="0"/>
          <p:nvPr/>
        </p:nvPicPr>
        <p:blipFill rotWithShape="1">
          <a:blip r:embed="rId5">
            <a:alphaModFix/>
          </a:blip>
          <a:srcRect/>
          <a:stretch/>
        </p:blipFill>
        <p:spPr>
          <a:xfrm>
            <a:off x="216725" y="4977054"/>
            <a:ext cx="6611506" cy="1858568"/>
          </a:xfrm>
          <a:prstGeom prst="rect">
            <a:avLst/>
          </a:prstGeom>
          <a:noFill/>
          <a:ln>
            <a:noFill/>
          </a:ln>
        </p:spPr>
      </p:pic>
      <p:pic>
        <p:nvPicPr>
          <p:cNvPr id="173" name="Google Shape;173;p22" descr="Image result for millipede"/>
          <p:cNvPicPr preferRelativeResize="0"/>
          <p:nvPr/>
        </p:nvPicPr>
        <p:blipFill rotWithShape="1">
          <a:blip r:embed="rId6">
            <a:alphaModFix/>
          </a:blip>
          <a:srcRect/>
          <a:stretch/>
        </p:blipFill>
        <p:spPr>
          <a:xfrm>
            <a:off x="745747" y="2780763"/>
            <a:ext cx="3058697" cy="1720517"/>
          </a:xfrm>
          <a:prstGeom prst="rect">
            <a:avLst/>
          </a:prstGeom>
          <a:noFill/>
          <a:ln>
            <a:noFill/>
          </a:ln>
        </p:spPr>
      </p:pic>
      <p:pic>
        <p:nvPicPr>
          <p:cNvPr id="174" name="Google Shape;174;p22" descr="Image result for honey bee leg"/>
          <p:cNvPicPr preferRelativeResize="0"/>
          <p:nvPr/>
        </p:nvPicPr>
        <p:blipFill rotWithShape="1">
          <a:blip r:embed="rId7">
            <a:alphaModFix/>
          </a:blip>
          <a:srcRect/>
          <a:stretch/>
        </p:blipFill>
        <p:spPr>
          <a:xfrm>
            <a:off x="8806511" y="3814230"/>
            <a:ext cx="3029188" cy="1710931"/>
          </a:xfrm>
          <a:prstGeom prst="rect">
            <a:avLst/>
          </a:prstGeom>
          <a:noFill/>
          <a:ln>
            <a:noFill/>
          </a:ln>
        </p:spPr>
      </p:pic>
      <p:pic>
        <p:nvPicPr>
          <p:cNvPr id="175" name="Google Shape;175;p22" descr="Image result for honey bee leg"/>
          <p:cNvPicPr preferRelativeResize="0"/>
          <p:nvPr/>
        </p:nvPicPr>
        <p:blipFill rotWithShape="1">
          <a:blip r:embed="rId8">
            <a:alphaModFix/>
          </a:blip>
          <a:srcRect/>
          <a:stretch/>
        </p:blipFill>
        <p:spPr>
          <a:xfrm>
            <a:off x="6939611" y="4477410"/>
            <a:ext cx="1866900" cy="2095501"/>
          </a:xfrm>
          <a:prstGeom prst="rect">
            <a:avLst/>
          </a:prstGeom>
          <a:noFill/>
          <a:ln>
            <a:noFill/>
          </a:ln>
        </p:spPr>
      </p:pic>
      <p:cxnSp>
        <p:nvCxnSpPr>
          <p:cNvPr id="176" name="Google Shape;176;p22"/>
          <p:cNvCxnSpPr/>
          <p:nvPr/>
        </p:nvCxnSpPr>
        <p:spPr>
          <a:xfrm rot="10800000" flipH="1">
            <a:off x="8248073" y="4775200"/>
            <a:ext cx="1838036" cy="979055"/>
          </a:xfrm>
          <a:prstGeom prst="straightConnector1">
            <a:avLst/>
          </a:prstGeom>
          <a:noFill/>
          <a:ln w="57150" cap="flat" cmpd="sng">
            <a:solidFill>
              <a:schemeClr val="dk1"/>
            </a:solidFill>
            <a:prstDash val="solid"/>
            <a:miter lim="800000"/>
            <a:headEnd type="triangle" w="med" len="med"/>
            <a:tailEnd type="triangle" w="med" len="med"/>
          </a:ln>
        </p:spPr>
      </p:cxnSp>
      <p:pic>
        <p:nvPicPr>
          <p:cNvPr id="177" name="Google Shape;177;p22" descr="Image result for insect grasping"/>
          <p:cNvPicPr preferRelativeResize="0"/>
          <p:nvPr/>
        </p:nvPicPr>
        <p:blipFill rotWithShape="1">
          <a:blip r:embed="rId9">
            <a:alphaModFix/>
          </a:blip>
          <a:srcRect/>
          <a:stretch/>
        </p:blipFill>
        <p:spPr>
          <a:xfrm>
            <a:off x="3804444" y="399710"/>
            <a:ext cx="2208429" cy="3198630"/>
          </a:xfrm>
          <a:prstGeom prst="rect">
            <a:avLst/>
          </a:prstGeom>
          <a:noFill/>
          <a:ln>
            <a:noFill/>
          </a:ln>
        </p:spPr>
      </p:pic>
      <p:sp>
        <p:nvSpPr>
          <p:cNvPr id="178" name="Google Shape;178;p22"/>
          <p:cNvSpPr txBox="1"/>
          <p:nvPr/>
        </p:nvSpPr>
        <p:spPr>
          <a:xfrm>
            <a:off x="978087" y="916537"/>
            <a:ext cx="3066473" cy="1754326"/>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Jumping</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Walking</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Digging</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Grasping,</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Swimming</a:t>
            </a:r>
            <a:endParaRPr/>
          </a:p>
          <a:p>
            <a:pPr marL="285750" marR="0" lvl="0" indent="-285750" algn="l" rtl="0">
              <a:spcBef>
                <a:spcPts val="0"/>
              </a:spcBef>
              <a:spcAft>
                <a:spcPts val="0"/>
              </a:spcAft>
              <a:buClr>
                <a:schemeClr val="dk1"/>
              </a:buClr>
              <a:buSzPts val="1800"/>
              <a:buFont typeface="Calibri"/>
              <a:buChar char="-"/>
            </a:pPr>
            <a:r>
              <a:rPr lang="en-US" sz="1800">
                <a:solidFill>
                  <a:schemeClr val="dk1"/>
                </a:solidFill>
                <a:latin typeface="Calibri"/>
                <a:ea typeface="Calibri"/>
                <a:cs typeface="Calibri"/>
                <a:sym typeface="Calibri"/>
              </a:rPr>
              <a:t>Collecting</a:t>
            </a:r>
            <a:endParaRPr/>
          </a:p>
        </p:txBody>
      </p:sp>
      <p:sp>
        <p:nvSpPr>
          <p:cNvPr id="179" name="Google Shape;179;p22"/>
          <p:cNvSpPr txBox="1"/>
          <p:nvPr/>
        </p:nvSpPr>
        <p:spPr>
          <a:xfrm>
            <a:off x="5181600" y="3071068"/>
            <a:ext cx="1348509"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Lice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a:stretch/>
        </p:blipFill>
        <p:spPr>
          <a:xfrm>
            <a:off x="-190500" y="-123825"/>
            <a:ext cx="12573000" cy="7105650"/>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5"/>
          <p:cNvSpPr txBox="1"/>
          <p:nvPr/>
        </p:nvSpPr>
        <p:spPr>
          <a:xfrm>
            <a:off x="314036" y="267132"/>
            <a:ext cx="37499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0" u="sng" strike="noStrike" cap="none">
                <a:solidFill>
                  <a:schemeClr val="dk1"/>
                </a:solidFill>
                <a:latin typeface="Calibri"/>
                <a:ea typeface="Calibri"/>
                <a:cs typeface="Calibri"/>
                <a:sym typeface="Calibri"/>
              </a:rPr>
              <a:t>Camouflage to Blend In </a:t>
            </a:r>
            <a:endParaRPr sz="2800" b="1" u="sng">
              <a:solidFill>
                <a:schemeClr val="dk1"/>
              </a:solidFill>
              <a:latin typeface="Calibri"/>
              <a:ea typeface="Calibri"/>
              <a:cs typeface="Calibri"/>
              <a:sym typeface="Calibri"/>
            </a:endParaRPr>
          </a:p>
        </p:txBody>
      </p:sp>
      <p:pic>
        <p:nvPicPr>
          <p:cNvPr id="97" name="Google Shape;97;p15"/>
          <p:cNvPicPr preferRelativeResize="0"/>
          <p:nvPr/>
        </p:nvPicPr>
        <p:blipFill rotWithShape="1">
          <a:blip r:embed="rId3">
            <a:alphaModFix/>
          </a:blip>
          <a:srcRect/>
          <a:stretch/>
        </p:blipFill>
        <p:spPr>
          <a:xfrm>
            <a:off x="314036" y="3511361"/>
            <a:ext cx="4959928" cy="3300776"/>
          </a:xfrm>
          <a:prstGeom prst="rect">
            <a:avLst/>
          </a:prstGeom>
          <a:noFill/>
          <a:ln>
            <a:noFill/>
          </a:ln>
        </p:spPr>
      </p:pic>
      <p:pic>
        <p:nvPicPr>
          <p:cNvPr id="98" name="Google Shape;98;p15"/>
          <p:cNvPicPr preferRelativeResize="0"/>
          <p:nvPr/>
        </p:nvPicPr>
        <p:blipFill rotWithShape="1">
          <a:blip r:embed="rId4">
            <a:alphaModFix/>
          </a:blip>
          <a:srcRect/>
          <a:stretch/>
        </p:blipFill>
        <p:spPr>
          <a:xfrm>
            <a:off x="554240" y="790352"/>
            <a:ext cx="4876800" cy="3248025"/>
          </a:xfrm>
          <a:prstGeom prst="rect">
            <a:avLst/>
          </a:prstGeom>
          <a:noFill/>
          <a:ln>
            <a:noFill/>
          </a:ln>
        </p:spPr>
      </p:pic>
      <p:pic>
        <p:nvPicPr>
          <p:cNvPr id="99" name="Google Shape;99;p15"/>
          <p:cNvPicPr preferRelativeResize="0"/>
          <p:nvPr/>
        </p:nvPicPr>
        <p:blipFill rotWithShape="1">
          <a:blip r:embed="rId5">
            <a:alphaModFix/>
          </a:blip>
          <a:srcRect l="8902"/>
          <a:stretch/>
        </p:blipFill>
        <p:spPr>
          <a:xfrm>
            <a:off x="7749308" y="3574201"/>
            <a:ext cx="4442691" cy="3248025"/>
          </a:xfrm>
          <a:prstGeom prst="rect">
            <a:avLst/>
          </a:prstGeom>
          <a:noFill/>
          <a:ln>
            <a:noFill/>
          </a:ln>
        </p:spPr>
      </p:pic>
      <p:pic>
        <p:nvPicPr>
          <p:cNvPr id="100" name="Google Shape;100;p15"/>
          <p:cNvPicPr preferRelativeResize="0"/>
          <p:nvPr/>
        </p:nvPicPr>
        <p:blipFill rotWithShape="1">
          <a:blip r:embed="rId6">
            <a:alphaModFix/>
          </a:blip>
          <a:srcRect/>
          <a:stretch/>
        </p:blipFill>
        <p:spPr>
          <a:xfrm>
            <a:off x="7638472" y="348240"/>
            <a:ext cx="4015377" cy="2672051"/>
          </a:xfrm>
          <a:prstGeom prst="rect">
            <a:avLst/>
          </a:prstGeom>
          <a:noFill/>
          <a:ln>
            <a:noFill/>
          </a:ln>
        </p:spPr>
      </p:pic>
      <p:pic>
        <p:nvPicPr>
          <p:cNvPr id="101" name="Google Shape;101;p15"/>
          <p:cNvPicPr preferRelativeResize="0"/>
          <p:nvPr/>
        </p:nvPicPr>
        <p:blipFill rotWithShape="1">
          <a:blip r:embed="rId7">
            <a:alphaModFix/>
          </a:blip>
          <a:srcRect/>
          <a:stretch/>
        </p:blipFill>
        <p:spPr>
          <a:xfrm>
            <a:off x="5250872" y="2414364"/>
            <a:ext cx="3951369" cy="29635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6"/>
          <p:cNvSpPr txBox="1"/>
          <p:nvPr/>
        </p:nvSpPr>
        <p:spPr>
          <a:xfrm>
            <a:off x="267854" y="267132"/>
            <a:ext cx="37499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Camouflage to Blend In </a:t>
            </a:r>
            <a:endParaRPr sz="2800" b="1" u="sng">
              <a:solidFill>
                <a:schemeClr val="dk1"/>
              </a:solidFill>
              <a:latin typeface="Calibri"/>
              <a:ea typeface="Calibri"/>
              <a:cs typeface="Calibri"/>
              <a:sym typeface="Calibri"/>
            </a:endParaRPr>
          </a:p>
        </p:txBody>
      </p:sp>
      <p:pic>
        <p:nvPicPr>
          <p:cNvPr id="107" name="Google Shape;107;p16"/>
          <p:cNvPicPr preferRelativeResize="0"/>
          <p:nvPr/>
        </p:nvPicPr>
        <p:blipFill rotWithShape="1">
          <a:blip r:embed="rId3">
            <a:alphaModFix/>
          </a:blip>
          <a:srcRect l="4696" t="7097" r="1515" b="28508"/>
          <a:stretch/>
        </p:blipFill>
        <p:spPr>
          <a:xfrm>
            <a:off x="4581237" y="170402"/>
            <a:ext cx="5200074" cy="3570325"/>
          </a:xfrm>
          <a:prstGeom prst="rect">
            <a:avLst/>
          </a:prstGeom>
          <a:noFill/>
          <a:ln>
            <a:noFill/>
          </a:ln>
        </p:spPr>
      </p:pic>
      <p:pic>
        <p:nvPicPr>
          <p:cNvPr id="108" name="Google Shape;108;p16"/>
          <p:cNvPicPr preferRelativeResize="0"/>
          <p:nvPr/>
        </p:nvPicPr>
        <p:blipFill rotWithShape="1">
          <a:blip r:embed="rId4">
            <a:alphaModFix/>
          </a:blip>
          <a:srcRect l="19163" t="21178" r="16932" b="7730"/>
          <a:stretch/>
        </p:blipFill>
        <p:spPr>
          <a:xfrm>
            <a:off x="655782" y="3362618"/>
            <a:ext cx="4710545" cy="3495382"/>
          </a:xfrm>
          <a:prstGeom prst="rect">
            <a:avLst/>
          </a:prstGeom>
          <a:noFill/>
          <a:ln>
            <a:noFill/>
          </a:ln>
        </p:spPr>
      </p:pic>
      <p:pic>
        <p:nvPicPr>
          <p:cNvPr id="109" name="Google Shape;109;p16"/>
          <p:cNvPicPr preferRelativeResize="0"/>
          <p:nvPr/>
        </p:nvPicPr>
        <p:blipFill rotWithShape="1">
          <a:blip r:embed="rId5">
            <a:alphaModFix/>
          </a:blip>
          <a:srcRect/>
          <a:stretch/>
        </p:blipFill>
        <p:spPr>
          <a:xfrm>
            <a:off x="0" y="790352"/>
            <a:ext cx="3810000" cy="2676525"/>
          </a:xfrm>
          <a:prstGeom prst="rect">
            <a:avLst/>
          </a:prstGeom>
          <a:noFill/>
          <a:ln>
            <a:noFill/>
          </a:ln>
        </p:spPr>
      </p:pic>
      <p:pic>
        <p:nvPicPr>
          <p:cNvPr id="110" name="Google Shape;110;p16"/>
          <p:cNvPicPr preferRelativeResize="0"/>
          <p:nvPr/>
        </p:nvPicPr>
        <p:blipFill rotWithShape="1">
          <a:blip r:embed="rId6">
            <a:alphaModFix/>
          </a:blip>
          <a:srcRect l="19123" t="10299" r="4705" b="3723"/>
          <a:stretch/>
        </p:blipFill>
        <p:spPr>
          <a:xfrm>
            <a:off x="7167418" y="3259715"/>
            <a:ext cx="4904511" cy="359828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pic>
        <p:nvPicPr>
          <p:cNvPr id="115" name="Google Shape;115;p17" descr="Image result for insect eyespots"/>
          <p:cNvPicPr preferRelativeResize="0"/>
          <p:nvPr/>
        </p:nvPicPr>
        <p:blipFill rotWithShape="1">
          <a:blip r:embed="rId3">
            <a:alphaModFix/>
          </a:blip>
          <a:srcRect/>
          <a:stretch/>
        </p:blipFill>
        <p:spPr>
          <a:xfrm>
            <a:off x="6701538" y="267357"/>
            <a:ext cx="4363129" cy="3264556"/>
          </a:xfrm>
          <a:prstGeom prst="rect">
            <a:avLst/>
          </a:prstGeom>
          <a:noFill/>
          <a:ln>
            <a:noFill/>
          </a:ln>
        </p:spPr>
      </p:pic>
      <p:sp>
        <p:nvSpPr>
          <p:cNvPr id="116" name="Google Shape;116;p17"/>
          <p:cNvSpPr txBox="1"/>
          <p:nvPr/>
        </p:nvSpPr>
        <p:spPr>
          <a:xfrm>
            <a:off x="404956" y="434631"/>
            <a:ext cx="538624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Mimic Something Scarier than You</a:t>
            </a:r>
            <a:endParaRPr sz="2800" b="1" u="sng">
              <a:solidFill>
                <a:schemeClr val="dk1"/>
              </a:solidFill>
              <a:latin typeface="Calibri"/>
              <a:ea typeface="Calibri"/>
              <a:cs typeface="Calibri"/>
              <a:sym typeface="Calibri"/>
            </a:endParaRPr>
          </a:p>
        </p:txBody>
      </p:sp>
      <p:pic>
        <p:nvPicPr>
          <p:cNvPr id="117" name="Google Shape;117;p17"/>
          <p:cNvPicPr preferRelativeResize="0"/>
          <p:nvPr/>
        </p:nvPicPr>
        <p:blipFill rotWithShape="1">
          <a:blip r:embed="rId4">
            <a:alphaModFix/>
          </a:blip>
          <a:srcRect/>
          <a:stretch/>
        </p:blipFill>
        <p:spPr>
          <a:xfrm>
            <a:off x="382335" y="1066382"/>
            <a:ext cx="5431478" cy="3399978"/>
          </a:xfrm>
          <a:prstGeom prst="rect">
            <a:avLst/>
          </a:prstGeom>
          <a:noFill/>
          <a:ln>
            <a:noFill/>
          </a:ln>
        </p:spPr>
      </p:pic>
      <p:pic>
        <p:nvPicPr>
          <p:cNvPr id="118" name="Google Shape;118;p17"/>
          <p:cNvPicPr preferRelativeResize="0"/>
          <p:nvPr/>
        </p:nvPicPr>
        <p:blipFill rotWithShape="1">
          <a:blip r:embed="rId5">
            <a:alphaModFix/>
          </a:blip>
          <a:srcRect/>
          <a:stretch/>
        </p:blipFill>
        <p:spPr>
          <a:xfrm>
            <a:off x="8869475" y="3075689"/>
            <a:ext cx="2929811" cy="3546986"/>
          </a:xfrm>
          <a:prstGeom prst="rect">
            <a:avLst/>
          </a:prstGeom>
          <a:noFill/>
          <a:ln>
            <a:noFill/>
          </a:ln>
        </p:spPr>
      </p:pic>
      <p:pic>
        <p:nvPicPr>
          <p:cNvPr id="119" name="Google Shape;119;p17"/>
          <p:cNvPicPr preferRelativeResize="0"/>
          <p:nvPr/>
        </p:nvPicPr>
        <p:blipFill>
          <a:blip r:embed="rId6">
            <a:alphaModFix/>
          </a:blip>
          <a:stretch>
            <a:fillRect/>
          </a:stretch>
        </p:blipFill>
        <p:spPr>
          <a:xfrm>
            <a:off x="2472100" y="4049102"/>
            <a:ext cx="4807225" cy="26920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p:nvPr/>
        </p:nvSpPr>
        <p:spPr>
          <a:xfrm>
            <a:off x="895927" y="517235"/>
            <a:ext cx="71027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Defensive Adaptations</a:t>
            </a:r>
            <a:endParaRPr sz="2800" b="1" u="sng">
              <a:solidFill>
                <a:schemeClr val="dk1"/>
              </a:solidFill>
              <a:latin typeface="Calibri"/>
              <a:ea typeface="Calibri"/>
              <a:cs typeface="Calibri"/>
              <a:sym typeface="Calibri"/>
            </a:endParaRPr>
          </a:p>
        </p:txBody>
      </p:sp>
      <p:pic>
        <p:nvPicPr>
          <p:cNvPr id="125" name="Google Shape;125;p18" descr="Image result for insect spikes"/>
          <p:cNvPicPr preferRelativeResize="0"/>
          <p:nvPr/>
        </p:nvPicPr>
        <p:blipFill rotWithShape="1">
          <a:blip r:embed="rId3">
            <a:alphaModFix/>
          </a:blip>
          <a:srcRect l="4453" t="17615" r="14105" b="18003"/>
          <a:stretch/>
        </p:blipFill>
        <p:spPr>
          <a:xfrm>
            <a:off x="6783532" y="369453"/>
            <a:ext cx="4900468" cy="2561463"/>
          </a:xfrm>
          <a:prstGeom prst="rect">
            <a:avLst/>
          </a:prstGeom>
          <a:noFill/>
          <a:ln>
            <a:noFill/>
          </a:ln>
        </p:spPr>
      </p:pic>
      <p:pic>
        <p:nvPicPr>
          <p:cNvPr id="126" name="Google Shape;126;p18"/>
          <p:cNvPicPr preferRelativeResize="0"/>
          <p:nvPr/>
        </p:nvPicPr>
        <p:blipFill rotWithShape="1">
          <a:blip r:embed="rId4">
            <a:alphaModFix/>
          </a:blip>
          <a:srcRect l="2357" t="12898" r="27190" b="35417"/>
          <a:stretch/>
        </p:blipFill>
        <p:spPr>
          <a:xfrm>
            <a:off x="263522" y="1404213"/>
            <a:ext cx="2648241" cy="2251217"/>
          </a:xfrm>
          <a:prstGeom prst="rect">
            <a:avLst/>
          </a:prstGeom>
          <a:noFill/>
          <a:ln>
            <a:noFill/>
          </a:ln>
        </p:spPr>
      </p:pic>
      <p:pic>
        <p:nvPicPr>
          <p:cNvPr id="127" name="Google Shape;127;p18" descr="Image result for insect spikes"/>
          <p:cNvPicPr preferRelativeResize="0"/>
          <p:nvPr/>
        </p:nvPicPr>
        <p:blipFill rotWithShape="1">
          <a:blip r:embed="rId5">
            <a:alphaModFix/>
          </a:blip>
          <a:srcRect/>
          <a:stretch/>
        </p:blipFill>
        <p:spPr>
          <a:xfrm>
            <a:off x="516661" y="4019188"/>
            <a:ext cx="3447326" cy="2479964"/>
          </a:xfrm>
          <a:prstGeom prst="rect">
            <a:avLst/>
          </a:prstGeom>
          <a:noFill/>
          <a:ln>
            <a:noFill/>
          </a:ln>
        </p:spPr>
      </p:pic>
      <p:pic>
        <p:nvPicPr>
          <p:cNvPr id="128" name="Google Shape;128;p18"/>
          <p:cNvPicPr preferRelativeResize="0"/>
          <p:nvPr/>
        </p:nvPicPr>
        <p:blipFill rotWithShape="1">
          <a:blip r:embed="rId6">
            <a:alphaModFix/>
          </a:blip>
          <a:srcRect/>
          <a:stretch/>
        </p:blipFill>
        <p:spPr>
          <a:xfrm>
            <a:off x="3249541" y="1188237"/>
            <a:ext cx="3266302" cy="2146090"/>
          </a:xfrm>
          <a:prstGeom prst="rect">
            <a:avLst/>
          </a:prstGeom>
          <a:noFill/>
          <a:ln>
            <a:noFill/>
          </a:ln>
        </p:spPr>
      </p:pic>
      <p:pic>
        <p:nvPicPr>
          <p:cNvPr id="129" name="Google Shape;129;p18"/>
          <p:cNvPicPr preferRelativeResize="0"/>
          <p:nvPr/>
        </p:nvPicPr>
        <p:blipFill rotWithShape="1">
          <a:blip r:embed="rId7">
            <a:alphaModFix/>
          </a:blip>
          <a:srcRect/>
          <a:stretch/>
        </p:blipFill>
        <p:spPr>
          <a:xfrm>
            <a:off x="7998690" y="2618508"/>
            <a:ext cx="4067175" cy="3657600"/>
          </a:xfrm>
          <a:prstGeom prst="rect">
            <a:avLst/>
          </a:prstGeom>
          <a:noFill/>
          <a:ln>
            <a:noFill/>
          </a:ln>
        </p:spPr>
      </p:pic>
      <p:pic>
        <p:nvPicPr>
          <p:cNvPr id="130" name="Google Shape;130;p18"/>
          <p:cNvPicPr preferRelativeResize="0"/>
          <p:nvPr/>
        </p:nvPicPr>
        <p:blipFill rotWithShape="1">
          <a:blip r:embed="rId8">
            <a:alphaModFix/>
          </a:blip>
          <a:srcRect/>
          <a:stretch/>
        </p:blipFill>
        <p:spPr>
          <a:xfrm>
            <a:off x="4134593" y="3655430"/>
            <a:ext cx="4762500" cy="31718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9"/>
          <p:cNvSpPr txBox="1"/>
          <p:nvPr/>
        </p:nvSpPr>
        <p:spPr>
          <a:xfrm>
            <a:off x="895927" y="517235"/>
            <a:ext cx="71027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Defensive Adaptations/ Flexible Armor</a:t>
            </a:r>
            <a:endParaRPr sz="2800" b="1" u="sng">
              <a:solidFill>
                <a:schemeClr val="dk1"/>
              </a:solidFill>
              <a:latin typeface="Calibri"/>
              <a:ea typeface="Calibri"/>
              <a:cs typeface="Calibri"/>
              <a:sym typeface="Calibri"/>
            </a:endParaRPr>
          </a:p>
        </p:txBody>
      </p:sp>
      <p:pic>
        <p:nvPicPr>
          <p:cNvPr id="136" name="Google Shape;136;p19"/>
          <p:cNvPicPr preferRelativeResize="0"/>
          <p:nvPr/>
        </p:nvPicPr>
        <p:blipFill rotWithShape="1">
          <a:blip r:embed="rId3">
            <a:alphaModFix/>
          </a:blip>
          <a:srcRect/>
          <a:stretch/>
        </p:blipFill>
        <p:spPr>
          <a:xfrm>
            <a:off x="1435676" y="3928998"/>
            <a:ext cx="3025486" cy="3025486"/>
          </a:xfrm>
          <a:prstGeom prst="rect">
            <a:avLst/>
          </a:prstGeom>
          <a:noFill/>
          <a:ln>
            <a:noFill/>
          </a:ln>
        </p:spPr>
      </p:pic>
      <p:pic>
        <p:nvPicPr>
          <p:cNvPr id="137" name="Google Shape;137;p19" descr="Image result for millipede"/>
          <p:cNvPicPr preferRelativeResize="0"/>
          <p:nvPr/>
        </p:nvPicPr>
        <p:blipFill rotWithShape="1">
          <a:blip r:embed="rId4">
            <a:alphaModFix/>
          </a:blip>
          <a:srcRect/>
          <a:stretch/>
        </p:blipFill>
        <p:spPr>
          <a:xfrm>
            <a:off x="515793" y="1217901"/>
            <a:ext cx="3743325" cy="2533651"/>
          </a:xfrm>
          <a:prstGeom prst="rect">
            <a:avLst/>
          </a:prstGeom>
          <a:noFill/>
          <a:ln>
            <a:noFill/>
          </a:ln>
        </p:spPr>
      </p:pic>
      <p:pic>
        <p:nvPicPr>
          <p:cNvPr id="138" name="Google Shape;138;p19" descr="Image result for scorpion"/>
          <p:cNvPicPr preferRelativeResize="0"/>
          <p:nvPr/>
        </p:nvPicPr>
        <p:blipFill rotWithShape="1">
          <a:blip r:embed="rId5">
            <a:alphaModFix/>
          </a:blip>
          <a:srcRect/>
          <a:stretch/>
        </p:blipFill>
        <p:spPr>
          <a:xfrm>
            <a:off x="7568000" y="372389"/>
            <a:ext cx="4120274" cy="3146538"/>
          </a:xfrm>
          <a:prstGeom prst="rect">
            <a:avLst/>
          </a:prstGeom>
          <a:noFill/>
          <a:ln>
            <a:noFill/>
          </a:ln>
        </p:spPr>
      </p:pic>
      <p:pic>
        <p:nvPicPr>
          <p:cNvPr id="139" name="Google Shape;139;p19" descr="Image result for shrimp"/>
          <p:cNvPicPr preferRelativeResize="0"/>
          <p:nvPr/>
        </p:nvPicPr>
        <p:blipFill rotWithShape="1">
          <a:blip r:embed="rId6">
            <a:alphaModFix/>
          </a:blip>
          <a:srcRect/>
          <a:stretch/>
        </p:blipFill>
        <p:spPr>
          <a:xfrm>
            <a:off x="4364182" y="1053060"/>
            <a:ext cx="3417166" cy="2875938"/>
          </a:xfrm>
          <a:prstGeom prst="rect">
            <a:avLst/>
          </a:prstGeom>
          <a:noFill/>
          <a:ln>
            <a:noFill/>
          </a:ln>
        </p:spPr>
      </p:pic>
      <p:pic>
        <p:nvPicPr>
          <p:cNvPr id="140" name="Google Shape;140;p19" descr="Image result for pill bug"/>
          <p:cNvPicPr preferRelativeResize="0"/>
          <p:nvPr/>
        </p:nvPicPr>
        <p:blipFill rotWithShape="1">
          <a:blip r:embed="rId7">
            <a:alphaModFix/>
          </a:blip>
          <a:srcRect/>
          <a:stretch/>
        </p:blipFill>
        <p:spPr>
          <a:xfrm>
            <a:off x="8858262" y="3255090"/>
            <a:ext cx="3333750" cy="2505076"/>
          </a:xfrm>
          <a:prstGeom prst="rect">
            <a:avLst/>
          </a:prstGeom>
          <a:noFill/>
          <a:ln>
            <a:noFill/>
          </a:ln>
        </p:spPr>
      </p:pic>
      <p:pic>
        <p:nvPicPr>
          <p:cNvPr id="141" name="Google Shape;141;p19" descr="For the first time, scientists are getting a view of the inner workings of ladybug wings.&#10;➡ Subscribe: http://bit.ly/NatGeoSubscribe&#10;&#10;About National Geographic:&#10;National Geographic is the world's premium destination for science, exploration, and adventure. Through their world-class scientists, photographers, journalists, and filmmakers, Nat Geo gets you closer to the stories that matter and past the edge of what's possible.&#10;&#10;Get More National Geographic:&#10;Official Site: http://bit.ly/NatGeoOfficialSite&#10;Facebook: http://bit.ly/FBNatGeo&#10;Twitter: http://bit.ly/NatGeoTwitter&#10;Instagram: http://bit.ly/NatGeoInsta&#10;&#10;Their wings are flexible enough to fold intricately, yet strong enough to fly. Normally the folding process is shielded by their elytra, the cases that shield their wings and give them their iconic red and black coloring. Scientists created artificial transparent elytra and grafted them onto the bugs revealing the folding process in stunning detail. Studying their design may lead to improvements in human engineering science.&#10;&#10;First-Ever Look at the Intricate Way Ladybugs Fold Their Wings | National Geographic &#10;https://youtu.be/WyM-2BkQom8&#10;&#10;National Geographic&#10;https://www.youtube.com/natgeo" title="First-Ever Look at the Intricate Way Ladybugs Fold Their Wings | National Geographic">
            <a:hlinkClick r:id="rId8"/>
          </p:cNvPr>
          <p:cNvPicPr preferRelativeResize="0"/>
          <p:nvPr/>
        </p:nvPicPr>
        <p:blipFill>
          <a:blip r:embed="rId9">
            <a:alphaModFix/>
          </a:blip>
          <a:stretch>
            <a:fillRect/>
          </a:stretch>
        </p:blipFill>
        <p:spPr>
          <a:xfrm>
            <a:off x="5252312" y="4098198"/>
            <a:ext cx="3120450" cy="234033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0"/>
          <p:cNvSpPr txBox="1"/>
          <p:nvPr/>
        </p:nvSpPr>
        <p:spPr>
          <a:xfrm>
            <a:off x="895927" y="517235"/>
            <a:ext cx="71027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Weapons</a:t>
            </a:r>
            <a:endParaRPr sz="2800" b="1" u="sng">
              <a:solidFill>
                <a:schemeClr val="dk1"/>
              </a:solidFill>
              <a:latin typeface="Calibri"/>
              <a:ea typeface="Calibri"/>
              <a:cs typeface="Calibri"/>
              <a:sym typeface="Calibri"/>
            </a:endParaRPr>
          </a:p>
        </p:txBody>
      </p:sp>
      <p:pic>
        <p:nvPicPr>
          <p:cNvPr id="147" name="Google Shape;147;p20"/>
          <p:cNvPicPr preferRelativeResize="0"/>
          <p:nvPr/>
        </p:nvPicPr>
        <p:blipFill rotWithShape="1">
          <a:blip r:embed="rId3">
            <a:alphaModFix/>
          </a:blip>
          <a:srcRect/>
          <a:stretch/>
        </p:blipFill>
        <p:spPr>
          <a:xfrm>
            <a:off x="424872" y="1330549"/>
            <a:ext cx="3223491" cy="2305691"/>
          </a:xfrm>
          <a:prstGeom prst="rect">
            <a:avLst/>
          </a:prstGeom>
          <a:noFill/>
          <a:ln>
            <a:noFill/>
          </a:ln>
        </p:spPr>
      </p:pic>
      <p:pic>
        <p:nvPicPr>
          <p:cNvPr id="148" name="Google Shape;148;p20"/>
          <p:cNvPicPr preferRelativeResize="0"/>
          <p:nvPr/>
        </p:nvPicPr>
        <p:blipFill rotWithShape="1">
          <a:blip r:embed="rId4">
            <a:alphaModFix/>
          </a:blip>
          <a:srcRect/>
          <a:stretch/>
        </p:blipFill>
        <p:spPr>
          <a:xfrm>
            <a:off x="8197273" y="182419"/>
            <a:ext cx="2505364" cy="2505364"/>
          </a:xfrm>
          <a:prstGeom prst="rect">
            <a:avLst/>
          </a:prstGeom>
          <a:noFill/>
          <a:ln>
            <a:noFill/>
          </a:ln>
        </p:spPr>
      </p:pic>
      <p:pic>
        <p:nvPicPr>
          <p:cNvPr id="149" name="Google Shape;149;p20"/>
          <p:cNvPicPr preferRelativeResize="0"/>
          <p:nvPr/>
        </p:nvPicPr>
        <p:blipFill rotWithShape="1">
          <a:blip r:embed="rId5">
            <a:alphaModFix/>
          </a:blip>
          <a:srcRect/>
          <a:stretch/>
        </p:blipFill>
        <p:spPr>
          <a:xfrm>
            <a:off x="4203471" y="441037"/>
            <a:ext cx="3371646" cy="2542453"/>
          </a:xfrm>
          <a:prstGeom prst="rect">
            <a:avLst/>
          </a:prstGeom>
          <a:noFill/>
          <a:ln>
            <a:noFill/>
          </a:ln>
        </p:spPr>
      </p:pic>
      <p:pic>
        <p:nvPicPr>
          <p:cNvPr id="150" name="Google Shape;150;p20"/>
          <p:cNvPicPr preferRelativeResize="0"/>
          <p:nvPr/>
        </p:nvPicPr>
        <p:blipFill rotWithShape="1">
          <a:blip r:embed="rId6">
            <a:alphaModFix/>
          </a:blip>
          <a:srcRect/>
          <a:stretch/>
        </p:blipFill>
        <p:spPr>
          <a:xfrm>
            <a:off x="138544" y="3926334"/>
            <a:ext cx="3796145" cy="2532740"/>
          </a:xfrm>
          <a:prstGeom prst="rect">
            <a:avLst/>
          </a:prstGeom>
          <a:noFill/>
          <a:ln>
            <a:noFill/>
          </a:ln>
        </p:spPr>
      </p:pic>
      <p:pic>
        <p:nvPicPr>
          <p:cNvPr id="151" name="Google Shape;151;p20"/>
          <p:cNvPicPr preferRelativeResize="0"/>
          <p:nvPr/>
        </p:nvPicPr>
        <p:blipFill rotWithShape="1">
          <a:blip r:embed="rId7">
            <a:alphaModFix/>
          </a:blip>
          <a:srcRect/>
          <a:stretch/>
        </p:blipFill>
        <p:spPr>
          <a:xfrm>
            <a:off x="8382000" y="2687783"/>
            <a:ext cx="3810000" cy="3371850"/>
          </a:xfrm>
          <a:prstGeom prst="rect">
            <a:avLst/>
          </a:prstGeom>
          <a:noFill/>
          <a:ln>
            <a:noFill/>
          </a:ln>
        </p:spPr>
      </p:pic>
      <p:pic>
        <p:nvPicPr>
          <p:cNvPr id="152" name="Google Shape;152;p20"/>
          <p:cNvPicPr preferRelativeResize="0"/>
          <p:nvPr/>
        </p:nvPicPr>
        <p:blipFill rotWithShape="1">
          <a:blip r:embed="rId8">
            <a:alphaModFix/>
          </a:blip>
          <a:srcRect/>
          <a:stretch/>
        </p:blipFill>
        <p:spPr>
          <a:xfrm>
            <a:off x="4378326" y="3125107"/>
            <a:ext cx="3818947" cy="3590018"/>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1"/>
          <p:cNvSpPr txBox="1"/>
          <p:nvPr/>
        </p:nvSpPr>
        <p:spPr>
          <a:xfrm>
            <a:off x="425577" y="283019"/>
            <a:ext cx="7102763"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u="sng">
                <a:solidFill>
                  <a:schemeClr val="dk1"/>
                </a:solidFill>
                <a:latin typeface="Calibri"/>
                <a:ea typeface="Calibri"/>
                <a:cs typeface="Calibri"/>
                <a:sym typeface="Calibri"/>
              </a:rPr>
              <a:t>Specialized  Mouth/Feeding</a:t>
            </a:r>
            <a:endParaRPr sz="2800" b="1" u="sng">
              <a:solidFill>
                <a:schemeClr val="dk1"/>
              </a:solidFill>
              <a:latin typeface="Calibri"/>
              <a:ea typeface="Calibri"/>
              <a:cs typeface="Calibri"/>
              <a:sym typeface="Calibri"/>
            </a:endParaRPr>
          </a:p>
        </p:txBody>
      </p:sp>
      <p:pic>
        <p:nvPicPr>
          <p:cNvPr id="158" name="Google Shape;158;p21" descr="Image result for arthropod proboscis"/>
          <p:cNvPicPr preferRelativeResize="0"/>
          <p:nvPr/>
        </p:nvPicPr>
        <p:blipFill rotWithShape="1">
          <a:blip r:embed="rId3">
            <a:alphaModFix/>
          </a:blip>
          <a:srcRect/>
          <a:stretch/>
        </p:blipFill>
        <p:spPr>
          <a:xfrm>
            <a:off x="5375033" y="283017"/>
            <a:ext cx="3762613" cy="2115127"/>
          </a:xfrm>
          <a:prstGeom prst="rect">
            <a:avLst/>
          </a:prstGeom>
          <a:noFill/>
          <a:ln>
            <a:noFill/>
          </a:ln>
        </p:spPr>
      </p:pic>
      <p:pic>
        <p:nvPicPr>
          <p:cNvPr id="159" name="Google Shape;159;p21" descr="Image result for butterfly mouthparts"/>
          <p:cNvPicPr preferRelativeResize="0"/>
          <p:nvPr/>
        </p:nvPicPr>
        <p:blipFill rotWithShape="1">
          <a:blip r:embed="rId4">
            <a:alphaModFix/>
          </a:blip>
          <a:srcRect/>
          <a:stretch/>
        </p:blipFill>
        <p:spPr>
          <a:xfrm>
            <a:off x="3478008" y="1260650"/>
            <a:ext cx="1560756" cy="2403564"/>
          </a:xfrm>
          <a:prstGeom prst="rect">
            <a:avLst/>
          </a:prstGeom>
          <a:noFill/>
          <a:ln>
            <a:noFill/>
          </a:ln>
        </p:spPr>
      </p:pic>
      <p:pic>
        <p:nvPicPr>
          <p:cNvPr id="160" name="Google Shape;160;p21" descr="Image result for ant mandible"/>
          <p:cNvPicPr preferRelativeResize="0"/>
          <p:nvPr/>
        </p:nvPicPr>
        <p:blipFill rotWithShape="1">
          <a:blip r:embed="rId5">
            <a:alphaModFix/>
          </a:blip>
          <a:srcRect/>
          <a:stretch/>
        </p:blipFill>
        <p:spPr>
          <a:xfrm>
            <a:off x="8796102" y="1260656"/>
            <a:ext cx="3247300" cy="2260942"/>
          </a:xfrm>
          <a:prstGeom prst="rect">
            <a:avLst/>
          </a:prstGeom>
          <a:noFill/>
          <a:ln>
            <a:noFill/>
          </a:ln>
        </p:spPr>
      </p:pic>
      <p:pic>
        <p:nvPicPr>
          <p:cNvPr id="161" name="Google Shape;161;p21" descr="Image result for fly mouth"/>
          <p:cNvPicPr preferRelativeResize="0"/>
          <p:nvPr/>
        </p:nvPicPr>
        <p:blipFill rotWithShape="1">
          <a:blip r:embed="rId6">
            <a:alphaModFix/>
          </a:blip>
          <a:srcRect/>
          <a:stretch/>
        </p:blipFill>
        <p:spPr>
          <a:xfrm>
            <a:off x="7992975" y="3831522"/>
            <a:ext cx="4050425" cy="2697584"/>
          </a:xfrm>
          <a:prstGeom prst="rect">
            <a:avLst/>
          </a:prstGeom>
          <a:noFill/>
          <a:ln>
            <a:noFill/>
          </a:ln>
        </p:spPr>
      </p:pic>
      <p:pic>
        <p:nvPicPr>
          <p:cNvPr id="162" name="Google Shape;162;p21" descr="Image result for insect mouth types"/>
          <p:cNvPicPr preferRelativeResize="0"/>
          <p:nvPr/>
        </p:nvPicPr>
        <p:blipFill rotWithShape="1">
          <a:blip r:embed="rId7">
            <a:alphaModFix/>
          </a:blip>
          <a:srcRect/>
          <a:stretch/>
        </p:blipFill>
        <p:spPr>
          <a:xfrm>
            <a:off x="-10" y="733512"/>
            <a:ext cx="3324225" cy="4762500"/>
          </a:xfrm>
          <a:prstGeom prst="rect">
            <a:avLst/>
          </a:prstGeom>
          <a:noFill/>
          <a:ln>
            <a:noFill/>
          </a:ln>
        </p:spPr>
      </p:pic>
      <p:pic>
        <p:nvPicPr>
          <p:cNvPr id="163" name="Google Shape;163;p21" title="0217 Dragonfly nymph hunting backswimmers">
            <a:hlinkClick r:id="rId8"/>
          </p:cNvPr>
          <p:cNvPicPr preferRelativeResize="0"/>
          <p:nvPr/>
        </p:nvPicPr>
        <p:blipFill>
          <a:blip r:embed="rId9">
            <a:alphaModFix/>
          </a:blip>
          <a:stretch>
            <a:fillRect/>
          </a:stretch>
        </p:blipFill>
        <p:spPr>
          <a:xfrm>
            <a:off x="3493050" y="3667075"/>
            <a:ext cx="4035290" cy="3026475"/>
          </a:xfrm>
          <a:prstGeom prst="rect">
            <a:avLst/>
          </a:prstGeom>
          <a:noFill/>
          <a:ln>
            <a:noFill/>
          </a:ln>
        </p:spPr>
      </p:pic>
      <p:sp>
        <p:nvSpPr>
          <p:cNvPr id="164" name="Google Shape;164;p21"/>
          <p:cNvSpPr txBox="1"/>
          <p:nvPr/>
        </p:nvSpPr>
        <p:spPr>
          <a:xfrm>
            <a:off x="6116250" y="3667075"/>
            <a:ext cx="1412100" cy="52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FFFFFF"/>
                </a:solidFill>
              </a:rPr>
              <a:t>Start at 40 sec.</a:t>
            </a:r>
            <a:endParaRPr>
              <a:solidFill>
                <a:srgbClr val="FFFFFF"/>
              </a:solidFill>
            </a:endParaRPr>
          </a:p>
        </p:txBody>
      </p:sp>
      <p:sp>
        <p:nvSpPr>
          <p:cNvPr id="2" name="TextBox 1"/>
          <p:cNvSpPr txBox="1"/>
          <p:nvPr/>
        </p:nvSpPr>
        <p:spPr>
          <a:xfrm>
            <a:off x="5948516" y="3392129"/>
            <a:ext cx="1818968" cy="307777"/>
          </a:xfrm>
          <a:prstGeom prst="rect">
            <a:avLst/>
          </a:prstGeom>
          <a:noFill/>
        </p:spPr>
        <p:txBody>
          <a:bodyPr wrap="square" rtlCol="0">
            <a:spAutoFit/>
          </a:bodyPr>
          <a:lstStyle/>
          <a:p>
            <a:r>
              <a:rPr lang="en-US" dirty="0" smtClean="0"/>
              <a:t>Hyperlinked to video</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50</Words>
  <Application>Microsoft Office PowerPoint</Application>
  <PresentationFormat>Widescreen</PresentationFormat>
  <Paragraphs>19</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Charlwood</dc:creator>
  <cp:lastModifiedBy>Amy Charlwood</cp:lastModifiedBy>
  <cp:revision>1</cp:revision>
  <dcterms:modified xsi:type="dcterms:W3CDTF">2019-06-05T14:08:25Z</dcterms:modified>
</cp:coreProperties>
</file>