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9" r:id="rId1"/>
  </p:sldMasterIdLst>
  <p:handoutMasterIdLst>
    <p:handoutMasterId r:id="rId26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122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numCol="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numCol="1" rtlCol="0"/>
          <a:lstStyle>
            <a:lvl1pPr algn="r">
              <a:defRPr sz="1200"/>
            </a:lvl1pPr>
          </a:lstStyle>
          <a:p>
            <a:fld id="{B3B6A928-56FD-4FC5-9D8D-D7D372C7E9A0}" type="datetimeFigureOut">
              <a:rPr lang="en-US" smtClean="0"/>
              <a:t>6/4/2019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numCol="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numCol="1" rtlCol="0" anchor="b"/>
          <a:lstStyle>
            <a:lvl1pPr algn="r">
              <a:defRPr sz="1200"/>
            </a:lvl1pPr>
          </a:lstStyle>
          <a:p>
            <a:fld id="{E066DEA7-FF2D-4328-89F9-D50C612F7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2152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numCol="1"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 numCol="1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2424CDBB-5DD6-47A4-938C-C7A59EA0BB69}" type="datetimeFigureOut">
              <a:rPr lang="en-US" smtClean="0"/>
              <a:t>6/4/2019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9D380D16-C63F-4BBA-A90C-C0B57ACC8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971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num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2424CDBB-5DD6-47A4-938C-C7A59EA0BB69}" type="datetimeFigureOut">
              <a:rPr lang="en-US" smtClean="0"/>
              <a:t>6/4/2019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9D380D16-C63F-4BBA-A90C-C0B57ACC8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372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 numCol="1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 num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2424CDBB-5DD6-47A4-938C-C7A59EA0BB69}" type="datetimeFigureOut">
              <a:rPr lang="en-US" smtClean="0"/>
              <a:t>6/4/2019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9D380D16-C63F-4BBA-A90C-C0B57ACC8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490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2424CDBB-5DD6-47A4-938C-C7A59EA0BB69}" type="datetimeFigureOut">
              <a:rPr lang="en-US" smtClean="0"/>
              <a:t>6/4/2019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9D380D16-C63F-4BBA-A90C-C0B57ACC8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428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numCol="1"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 numCol="1"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2424CDBB-5DD6-47A4-938C-C7A59EA0BB69}" type="datetimeFigureOut">
              <a:rPr lang="en-US" smtClean="0"/>
              <a:t>6/4/2019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9D380D16-C63F-4BBA-A90C-C0B57ACC8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904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 num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 num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2424CDBB-5DD6-47A4-938C-C7A59EA0BB69}" type="datetimeFigureOut">
              <a:rPr lang="en-US" smtClean="0"/>
              <a:t>6/4/2019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9D380D16-C63F-4BBA-A90C-C0B57ACC8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355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 numCol="1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numCol="1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 num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numCol="1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 num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2424CDBB-5DD6-47A4-938C-C7A59EA0BB69}" type="datetimeFigureOut">
              <a:rPr lang="en-US" smtClean="0"/>
              <a:t>6/4/2019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9D380D16-C63F-4BBA-A90C-C0B57ACC8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202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2424CDBB-5DD6-47A4-938C-C7A59EA0BB69}" type="datetimeFigureOut">
              <a:rPr lang="en-US" smtClean="0"/>
              <a:t>6/4/2019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9D380D16-C63F-4BBA-A90C-C0B57ACC8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933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2424CDBB-5DD6-47A4-938C-C7A59EA0BB69}" type="datetimeFigureOut">
              <a:rPr lang="en-US" smtClean="0"/>
              <a:t>6/4/2019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9D380D16-C63F-4BBA-A90C-C0B57ACC8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895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numCol="1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 numCol="1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 numCol="1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2424CDBB-5DD6-47A4-938C-C7A59EA0BB69}" type="datetimeFigureOut">
              <a:rPr lang="en-US" smtClean="0"/>
              <a:t>6/4/2019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9D380D16-C63F-4BBA-A90C-C0B57ACC8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0820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numCol="1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numCol="1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 numCol="1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2424CDBB-5DD6-47A4-938C-C7A59EA0BB69}" type="datetimeFigureOut">
              <a:rPr lang="en-US" smtClean="0"/>
              <a:t>6/4/2019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9D380D16-C63F-4BBA-A90C-C0B57ACC8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100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numCol="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24CDBB-5DD6-47A4-938C-C7A59EA0BB69}" type="datetimeFigureOut">
              <a:rPr lang="en-US" smtClean="0"/>
              <a:t>6/4/2019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numCol="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numCol="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380D16-C63F-4BBA-A90C-C0B57ACC8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190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1" y="632012"/>
            <a:ext cx="7422776" cy="550920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4000" b="1" u="sng" dirty="0" smtClean="0"/>
              <a:t>Body Cavities &amp; Development</a:t>
            </a:r>
          </a:p>
          <a:p>
            <a:r>
              <a:rPr lang="en-US" sz="3600" b="1" dirty="0" smtClean="0"/>
              <a:t>- Most animals start out as a single 	fertilized egg (one cell)</a:t>
            </a:r>
          </a:p>
          <a:p>
            <a:pPr marL="571500" indent="-571500">
              <a:buFontTx/>
              <a:buChar char="-"/>
            </a:pPr>
            <a:endParaRPr lang="en-US" sz="1200" b="1" dirty="0" smtClean="0"/>
          </a:p>
          <a:p>
            <a:r>
              <a:rPr lang="en-US" sz="3600" b="1" dirty="0" smtClean="0"/>
              <a:t>- This undergoes mitosis &amp; </a:t>
            </a:r>
          </a:p>
          <a:p>
            <a:r>
              <a:rPr lang="en-US" sz="3600" b="1" dirty="0"/>
              <a:t>	</a:t>
            </a:r>
            <a:r>
              <a:rPr lang="en-US" sz="3600" b="1" dirty="0" smtClean="0"/>
              <a:t>splits into more cells</a:t>
            </a:r>
          </a:p>
          <a:p>
            <a:pPr marL="571500" indent="-571500">
              <a:buFontTx/>
              <a:buChar char="-"/>
            </a:pPr>
            <a:endParaRPr lang="en-US" sz="1200" b="1" dirty="0" smtClean="0"/>
          </a:p>
          <a:p>
            <a:r>
              <a:rPr lang="en-US" sz="3600" b="1" dirty="0" smtClean="0"/>
              <a:t>- As the cells divide, they form a ball 	&amp; then begin to </a:t>
            </a:r>
            <a:r>
              <a:rPr lang="en-US" sz="3600" b="1" u="sng" dirty="0" smtClean="0">
                <a:solidFill>
                  <a:srgbClr val="0000CC"/>
                </a:solidFill>
              </a:rPr>
              <a:t>differentiate</a:t>
            </a:r>
            <a:r>
              <a:rPr lang="en-US" sz="3600" b="1" dirty="0" smtClean="0"/>
              <a:t> –	develop different structures &amp; 		functions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456" t="18235" r="3897" b="4510"/>
          <a:stretch/>
        </p:blipFill>
        <p:spPr>
          <a:xfrm>
            <a:off x="6285779" y="2353236"/>
            <a:ext cx="2575832" cy="120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420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6835" y="609600"/>
            <a:ext cx="8150087" cy="2000548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3600" b="1" dirty="0" smtClean="0"/>
              <a:t>Animals are divided into invertebrates &amp; 			vertebrates</a:t>
            </a:r>
          </a:p>
          <a:p>
            <a:endParaRPr lang="en-US" sz="1600" b="1" dirty="0" smtClean="0"/>
          </a:p>
          <a:p>
            <a:r>
              <a:rPr lang="en-US" sz="3600" b="1" dirty="0"/>
              <a:t>	</a:t>
            </a:r>
            <a:r>
              <a:rPr lang="en-US" sz="3600" b="1" dirty="0" smtClean="0"/>
              <a:t>	</a:t>
            </a:r>
            <a:endParaRPr lang="en-US" sz="36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6740" t="58733" r="16179" b="9111"/>
          <a:stretch/>
        </p:blipFill>
        <p:spPr>
          <a:xfrm rot="20183745">
            <a:off x="5149859" y="1589952"/>
            <a:ext cx="2533366" cy="9681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2746" t="6617" r="17308"/>
          <a:stretch/>
        </p:blipFill>
        <p:spPr>
          <a:xfrm rot="5400000">
            <a:off x="1315832" y="782818"/>
            <a:ext cx="1164293" cy="23359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44899" y="2810795"/>
            <a:ext cx="7381461" cy="390876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3600" b="1" u="sng" dirty="0" smtClean="0">
                <a:solidFill>
                  <a:srgbClr val="0000CC"/>
                </a:solidFill>
              </a:rPr>
              <a:t>Invertebrates</a:t>
            </a:r>
            <a:r>
              <a:rPr lang="en-US" sz="3600" b="1" dirty="0" smtClean="0"/>
              <a:t> – animals that lack 	support on the dorsal side</a:t>
            </a:r>
          </a:p>
          <a:p>
            <a:endParaRPr lang="en-US" sz="1600" b="1" dirty="0" smtClean="0"/>
          </a:p>
          <a:p>
            <a:r>
              <a:rPr lang="en-US" sz="3600" b="1" dirty="0" smtClean="0"/>
              <a:t>- All invertebrates are </a:t>
            </a:r>
            <a:r>
              <a:rPr lang="en-US" sz="3600" b="1" u="sng" dirty="0" smtClean="0">
                <a:solidFill>
                  <a:srgbClr val="0000CC"/>
                </a:solidFill>
              </a:rPr>
              <a:t>ectothermic</a:t>
            </a:r>
            <a:r>
              <a:rPr lang="en-US" sz="3600" b="1" dirty="0" smtClean="0"/>
              <a:t> – 	body is the same temperature as 	the environment.</a:t>
            </a:r>
          </a:p>
          <a:p>
            <a:endParaRPr lang="en-US" sz="1600" b="1" u="sng" dirty="0">
              <a:solidFill>
                <a:srgbClr val="0000CC"/>
              </a:solidFill>
            </a:endParaRPr>
          </a:p>
          <a:p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495439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62511" y="632372"/>
            <a:ext cx="7381461" cy="286232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endParaRPr lang="en-US" sz="1600" b="1" u="sng" dirty="0">
              <a:solidFill>
                <a:srgbClr val="0000CC"/>
              </a:solidFill>
            </a:endParaRPr>
          </a:p>
          <a:p>
            <a:r>
              <a:rPr lang="en-US" sz="4000" b="1" u="sng" dirty="0" smtClean="0"/>
              <a:t>Types of Invertebrates</a:t>
            </a:r>
          </a:p>
          <a:p>
            <a:endParaRPr lang="en-US" sz="1600" b="1" u="sng" dirty="0" smtClean="0"/>
          </a:p>
          <a:p>
            <a:r>
              <a:rPr lang="en-US" sz="3600" b="1" dirty="0" smtClean="0"/>
              <a:t>1. </a:t>
            </a:r>
            <a:r>
              <a:rPr lang="en-US" sz="3600" b="1" u="sng" dirty="0" smtClean="0">
                <a:solidFill>
                  <a:srgbClr val="0000CC"/>
                </a:solidFill>
              </a:rPr>
              <a:t>Sponges </a:t>
            </a:r>
            <a:r>
              <a:rPr lang="en-US" sz="3600" b="1" dirty="0" smtClean="0"/>
              <a:t>– simplest animals</a:t>
            </a:r>
          </a:p>
          <a:p>
            <a:pPr lvl="1"/>
            <a:r>
              <a:rPr lang="en-US" sz="3600" b="1" dirty="0">
                <a:solidFill>
                  <a:srgbClr val="0000CC"/>
                </a:solidFill>
              </a:rPr>
              <a:t> </a:t>
            </a:r>
            <a:r>
              <a:rPr lang="en-US" sz="3600" b="1" dirty="0" smtClean="0">
                <a:solidFill>
                  <a:srgbClr val="0000CC"/>
                </a:solidFill>
              </a:rPr>
              <a:t>   </a:t>
            </a:r>
            <a:r>
              <a:rPr lang="en-US" sz="3600" b="1" dirty="0" smtClean="0"/>
              <a:t>- no tissues or organs</a:t>
            </a:r>
          </a:p>
          <a:p>
            <a:pPr lvl="1"/>
            <a:r>
              <a:rPr lang="en-US" sz="3600" b="1" dirty="0"/>
              <a:t>	</a:t>
            </a:r>
            <a:r>
              <a:rPr lang="en-US" sz="3600" b="1" dirty="0" smtClean="0"/>
              <a:t>- only </a:t>
            </a:r>
            <a:r>
              <a:rPr lang="en-US" sz="3600" b="1" dirty="0"/>
              <a:t>2</a:t>
            </a:r>
            <a:r>
              <a:rPr lang="en-US" sz="3600" b="1" dirty="0" smtClean="0"/>
              <a:t> cells thick</a:t>
            </a:r>
            <a:endParaRPr lang="en-US" sz="36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7736" t="13075" r="11049" b="736"/>
          <a:stretch/>
        </p:blipFill>
        <p:spPr>
          <a:xfrm>
            <a:off x="1588893" y="3948462"/>
            <a:ext cx="2458671" cy="19569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26983" b="7798"/>
          <a:stretch/>
        </p:blipFill>
        <p:spPr>
          <a:xfrm>
            <a:off x="5408784" y="2818246"/>
            <a:ext cx="2835188" cy="3810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579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40023" y="1314485"/>
            <a:ext cx="7381461" cy="2062103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lvl="1"/>
            <a:r>
              <a:rPr lang="en-US" sz="3600" b="1" dirty="0" smtClean="0">
                <a:solidFill>
                  <a:srgbClr val="0000CC"/>
                </a:solidFill>
              </a:rPr>
              <a:t>    </a:t>
            </a:r>
            <a:r>
              <a:rPr lang="en-US" sz="3600" b="1" dirty="0" smtClean="0"/>
              <a:t>- no tissues or organs</a:t>
            </a:r>
          </a:p>
          <a:p>
            <a:pPr lvl="1"/>
            <a:endParaRPr lang="en-US" sz="1000" b="1" dirty="0" smtClean="0"/>
          </a:p>
          <a:p>
            <a:pPr lvl="1"/>
            <a:r>
              <a:rPr lang="en-US" sz="3600" b="1" dirty="0"/>
              <a:t>	</a:t>
            </a:r>
            <a:r>
              <a:rPr lang="en-US" sz="3600" b="1" dirty="0" smtClean="0"/>
              <a:t>- only two cells thick</a:t>
            </a:r>
          </a:p>
          <a:p>
            <a:pPr lvl="1"/>
            <a:endParaRPr lang="en-US" sz="1000" b="1" dirty="0" smtClean="0"/>
          </a:p>
          <a:p>
            <a:pPr lvl="1"/>
            <a:r>
              <a:rPr lang="en-US" sz="3600" b="1" dirty="0"/>
              <a:t>	</a:t>
            </a:r>
            <a:r>
              <a:rPr lang="en-US" sz="3600" b="1" dirty="0" smtClean="0"/>
              <a:t>- acoelomates</a:t>
            </a:r>
            <a:endParaRPr lang="en-US" sz="36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7736" t="13075" r="11049" b="736"/>
          <a:stretch/>
        </p:blipFill>
        <p:spPr>
          <a:xfrm>
            <a:off x="6321287" y="1314485"/>
            <a:ext cx="1948070" cy="15505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49165" y="3376588"/>
            <a:ext cx="3644348" cy="64633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3600" b="1" dirty="0" smtClean="0"/>
              <a:t>- Ex. demosponge</a:t>
            </a:r>
            <a:endParaRPr lang="en-US" sz="3600" b="1" dirty="0"/>
          </a:p>
        </p:txBody>
      </p:sp>
      <p:pic>
        <p:nvPicPr>
          <p:cNvPr id="14338" name="Picture 2" descr="http://40.media.tumblr.com/tumblr_lupp441xp91qeigaco1_128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0" t="11948" r="9748" b="13668"/>
          <a:stretch/>
        </p:blipFill>
        <p:spPr>
          <a:xfrm>
            <a:off x="5372098" y="3186262"/>
            <a:ext cx="2427195" cy="3103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6130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55373" y="437322"/>
            <a:ext cx="7381461" cy="2462213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3600" b="1" dirty="0"/>
              <a:t>2</a:t>
            </a:r>
            <a:r>
              <a:rPr lang="en-US" sz="3600" b="1" dirty="0" smtClean="0"/>
              <a:t>. </a:t>
            </a:r>
            <a:r>
              <a:rPr lang="en-US" sz="3600" b="1" u="sng" dirty="0" smtClean="0">
                <a:solidFill>
                  <a:srgbClr val="0000CC"/>
                </a:solidFill>
              </a:rPr>
              <a:t>Cnidarians </a:t>
            </a:r>
            <a:r>
              <a:rPr lang="en-US" sz="3600" b="1" dirty="0" smtClean="0"/>
              <a:t>– invertebrates with  	stinging cells</a:t>
            </a:r>
          </a:p>
          <a:p>
            <a:pPr lvl="1"/>
            <a:r>
              <a:rPr lang="en-US" sz="3600" b="1" dirty="0">
                <a:solidFill>
                  <a:srgbClr val="0000CC"/>
                </a:solidFill>
              </a:rPr>
              <a:t> </a:t>
            </a:r>
            <a:r>
              <a:rPr lang="en-US" sz="3600" b="1" dirty="0" smtClean="0">
                <a:solidFill>
                  <a:srgbClr val="0000CC"/>
                </a:solidFill>
              </a:rPr>
              <a:t>   </a:t>
            </a:r>
            <a:r>
              <a:rPr lang="en-US" sz="3600" b="1" dirty="0" smtClean="0"/>
              <a:t>- have tissues but no organs</a:t>
            </a:r>
          </a:p>
          <a:p>
            <a:pPr lvl="1"/>
            <a:endParaRPr lang="en-US" sz="1000" b="1" dirty="0" smtClean="0"/>
          </a:p>
          <a:p>
            <a:pPr lvl="1"/>
            <a:r>
              <a:rPr lang="en-US" sz="3600" b="1" dirty="0"/>
              <a:t>	</a:t>
            </a:r>
            <a:r>
              <a:rPr lang="en-US" sz="3600" b="1" dirty="0" smtClean="0"/>
              <a:t>- acoelomates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83025" y="2902690"/>
            <a:ext cx="5526156" cy="120032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3600" b="1" dirty="0" smtClean="0"/>
              <a:t>- Ex. Jellyfish, anemones  	&amp; corals</a:t>
            </a:r>
            <a:endParaRPr lang="en-US" sz="36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5296" t="15217" r="21147" b="21864"/>
          <a:stretch/>
        </p:blipFill>
        <p:spPr>
          <a:xfrm>
            <a:off x="1061343" y="4050883"/>
            <a:ext cx="2835965" cy="22290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1196" t="4300" r="17705" b="54587"/>
          <a:stretch/>
        </p:blipFill>
        <p:spPr>
          <a:xfrm rot="16200000">
            <a:off x="5846937" y="2902049"/>
            <a:ext cx="3193774" cy="16151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15272" t="41275" r="20838"/>
          <a:stretch/>
        </p:blipFill>
        <p:spPr>
          <a:xfrm>
            <a:off x="3897308" y="4329153"/>
            <a:ext cx="3803375" cy="167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867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55373" y="437322"/>
            <a:ext cx="7381461" cy="190821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3600" b="1" dirty="0" smtClean="0"/>
              <a:t>3. </a:t>
            </a:r>
            <a:r>
              <a:rPr lang="en-US" sz="3600" b="1" u="sng" dirty="0" smtClean="0">
                <a:solidFill>
                  <a:srgbClr val="0000CC"/>
                </a:solidFill>
              </a:rPr>
              <a:t>Flat worms</a:t>
            </a:r>
            <a:r>
              <a:rPr lang="en-US" sz="3600" b="1" dirty="0" smtClean="0"/>
              <a:t>– worms that are flat</a:t>
            </a:r>
          </a:p>
          <a:p>
            <a:pPr lvl="1"/>
            <a:r>
              <a:rPr lang="en-US" sz="3600" b="1" dirty="0">
                <a:solidFill>
                  <a:srgbClr val="0000CC"/>
                </a:solidFill>
              </a:rPr>
              <a:t> </a:t>
            </a:r>
            <a:r>
              <a:rPr lang="en-US" sz="3600" b="1" dirty="0" smtClean="0">
                <a:solidFill>
                  <a:srgbClr val="0000CC"/>
                </a:solidFill>
              </a:rPr>
              <a:t>   </a:t>
            </a:r>
            <a:r>
              <a:rPr lang="en-US" sz="3600" b="1" dirty="0" smtClean="0"/>
              <a:t>- have tissues &amp; organs</a:t>
            </a:r>
          </a:p>
          <a:p>
            <a:pPr lvl="1"/>
            <a:endParaRPr lang="en-US" sz="1000" b="1" dirty="0" smtClean="0"/>
          </a:p>
          <a:p>
            <a:pPr lvl="1"/>
            <a:r>
              <a:rPr lang="en-US" sz="3600" b="1" dirty="0"/>
              <a:t>	</a:t>
            </a:r>
            <a:r>
              <a:rPr lang="en-US" sz="3600" b="1" dirty="0" smtClean="0"/>
              <a:t>- acoelomates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67341" y="2276365"/>
            <a:ext cx="6586329" cy="64633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3600" b="1" dirty="0" smtClean="0"/>
              <a:t>- Ex. Tapeworm &amp; planarians</a:t>
            </a:r>
            <a:endParaRPr lang="en-US" sz="3600" b="1" dirty="0"/>
          </a:p>
        </p:txBody>
      </p:sp>
      <p:pic>
        <p:nvPicPr>
          <p:cNvPr id="15362" name="Picture 2" descr="http://pic.blog.plover.com/bio/mcconnell/planar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682" y="2781297"/>
            <a:ext cx="2354180" cy="1626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5852" y="2822144"/>
            <a:ext cx="2497464" cy="168578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78387" y="4407380"/>
            <a:ext cx="7407967" cy="175432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3600" b="1" dirty="0" smtClean="0"/>
              <a:t>- Simplest animal with </a:t>
            </a:r>
            <a:r>
              <a:rPr lang="en-US" sz="3600" b="1" u="sng" dirty="0" smtClean="0">
                <a:solidFill>
                  <a:srgbClr val="0000CC"/>
                </a:solidFill>
              </a:rPr>
              <a:t>cephalization</a:t>
            </a:r>
            <a:r>
              <a:rPr lang="en-US" sz="3600" b="1" dirty="0" smtClean="0"/>
              <a:t> – 	nerves &amp; 	sense organs </a:t>
            </a:r>
          </a:p>
          <a:p>
            <a:r>
              <a:rPr lang="en-US" sz="3600" b="1" dirty="0"/>
              <a:t> </a:t>
            </a:r>
            <a:r>
              <a:rPr lang="en-US" sz="3600" b="1" dirty="0" smtClean="0"/>
              <a:t>             concentrated at the anterior</a:t>
            </a:r>
          </a:p>
        </p:txBody>
      </p:sp>
    </p:spTree>
    <p:extLst>
      <p:ext uri="{BB962C8B-B14F-4D97-AF65-F5344CB8AC3E}">
        <p14:creationId xmlns:p14="http://schemas.microsoft.com/office/powerpoint/2010/main" val="1870189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08160" y="2337640"/>
            <a:ext cx="7381461" cy="175432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3600" b="1" dirty="0"/>
              <a:t>4</a:t>
            </a:r>
            <a:r>
              <a:rPr lang="en-US" sz="3600" b="1" dirty="0" smtClean="0"/>
              <a:t>. </a:t>
            </a:r>
            <a:r>
              <a:rPr lang="en-US" sz="3600" b="1" u="sng" dirty="0" smtClean="0">
                <a:solidFill>
                  <a:srgbClr val="0000CC"/>
                </a:solidFill>
              </a:rPr>
              <a:t>Round worms</a:t>
            </a:r>
            <a:r>
              <a:rPr lang="en-US" sz="3600" b="1" dirty="0" smtClean="0"/>
              <a:t>– worms that are 	round &amp; unsegmented</a:t>
            </a:r>
          </a:p>
          <a:p>
            <a:r>
              <a:rPr lang="en-US" sz="3600" b="1" dirty="0"/>
              <a:t>	</a:t>
            </a:r>
            <a:r>
              <a:rPr lang="en-US" sz="3600" b="1" dirty="0" smtClean="0"/>
              <a:t>- </a:t>
            </a:r>
            <a:r>
              <a:rPr lang="en-US" sz="3600" b="1" dirty="0" err="1" smtClean="0"/>
              <a:t>pseudocoelomate</a:t>
            </a:r>
            <a:endParaRPr lang="en-US" sz="3600" b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2100846" y="4031088"/>
            <a:ext cx="6586329" cy="64633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3600" b="1" dirty="0" smtClean="0"/>
              <a:t>- Ex. Nematode &amp; heart worm</a:t>
            </a:r>
            <a:endParaRPr lang="en-US" sz="3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630" y="4660359"/>
            <a:ext cx="2025096" cy="17291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1132" y="4550769"/>
            <a:ext cx="2273886" cy="17244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79208" y="431169"/>
            <a:ext cx="7407967" cy="175432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3600" b="1" u="sng" dirty="0" smtClean="0">
                <a:solidFill>
                  <a:srgbClr val="0000CC"/>
                </a:solidFill>
              </a:rPr>
              <a:t>cephalization</a:t>
            </a:r>
            <a:r>
              <a:rPr lang="en-US" sz="3600" b="1" dirty="0" smtClean="0"/>
              <a:t> – nerves &amp; sense organs </a:t>
            </a:r>
          </a:p>
          <a:p>
            <a:r>
              <a:rPr lang="en-US" sz="3600" b="1" dirty="0"/>
              <a:t> </a:t>
            </a:r>
            <a:r>
              <a:rPr lang="en-US" sz="3600" b="1" dirty="0" smtClean="0"/>
              <a:t>             concentrated at the anterior</a:t>
            </a:r>
          </a:p>
          <a:p>
            <a:r>
              <a:rPr lang="en-US" sz="3600" b="1" dirty="0" smtClean="0"/>
              <a:t>- Makes the organism better predator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462679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55373" y="437322"/>
            <a:ext cx="7381461" cy="175432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3600" b="1" dirty="0" smtClean="0"/>
              <a:t>5. </a:t>
            </a:r>
            <a:r>
              <a:rPr lang="en-US" sz="3600" b="1" u="sng" dirty="0" smtClean="0">
                <a:solidFill>
                  <a:srgbClr val="0000CC"/>
                </a:solidFill>
              </a:rPr>
              <a:t>Annelids</a:t>
            </a:r>
            <a:r>
              <a:rPr lang="en-US" sz="3600" b="1" dirty="0" smtClean="0"/>
              <a:t>– worms that are 	round &amp; 	segmented</a:t>
            </a:r>
          </a:p>
          <a:p>
            <a:r>
              <a:rPr lang="en-US" sz="3600" b="1" dirty="0"/>
              <a:t>	</a:t>
            </a:r>
            <a:r>
              <a:rPr lang="en-US" sz="3600" b="1" dirty="0" smtClean="0"/>
              <a:t>- coelomate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96667" y="2194317"/>
            <a:ext cx="6586329" cy="120032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3600" b="1" dirty="0" smtClean="0"/>
              <a:t>- Ex. Earthworm, leech,</a:t>
            </a:r>
          </a:p>
          <a:p>
            <a:r>
              <a:rPr lang="en-US" sz="3600" b="1" dirty="0"/>
              <a:t>	</a:t>
            </a:r>
            <a:r>
              <a:rPr lang="en-US" sz="3600" b="1" dirty="0" smtClean="0"/>
              <a:t>	  &amp; tubeworm</a:t>
            </a:r>
            <a:endParaRPr lang="en-US" sz="36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620" y="3037411"/>
            <a:ext cx="3355684" cy="25286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7568" t="6610" r="6688" b="8098"/>
          <a:stretch/>
        </p:blipFill>
        <p:spPr>
          <a:xfrm>
            <a:off x="2247346" y="4569224"/>
            <a:ext cx="2781240" cy="18398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3134" y="1314485"/>
            <a:ext cx="2704994" cy="34458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1852" y="4193841"/>
            <a:ext cx="3470462" cy="2373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185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sna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07756" y="3496236"/>
            <a:ext cx="2781525" cy="2649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8" y="4291014"/>
            <a:ext cx="2469600" cy="185429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89844" y="518004"/>
            <a:ext cx="7381461" cy="483209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3600" b="1" dirty="0"/>
              <a:t>6</a:t>
            </a:r>
            <a:r>
              <a:rPr lang="en-US" sz="3600" b="1" dirty="0" smtClean="0"/>
              <a:t>. </a:t>
            </a:r>
            <a:r>
              <a:rPr lang="en-US" sz="3600" b="1" u="sng" dirty="0" smtClean="0">
                <a:solidFill>
                  <a:srgbClr val="0000CC"/>
                </a:solidFill>
              </a:rPr>
              <a:t>Mollusk</a:t>
            </a:r>
            <a:r>
              <a:rPr lang="en-US" sz="3600" b="1" dirty="0" smtClean="0"/>
              <a:t>– invertebrates with a soft 	body &amp; often a shell</a:t>
            </a:r>
          </a:p>
          <a:p>
            <a:r>
              <a:rPr lang="en-US" sz="3600" b="1" dirty="0"/>
              <a:t>	- coelomates</a:t>
            </a:r>
          </a:p>
          <a:p>
            <a:endParaRPr lang="en-US" sz="1000" b="1" dirty="0"/>
          </a:p>
          <a:p>
            <a:r>
              <a:rPr lang="en-US" sz="3600" b="1" dirty="0"/>
              <a:t>	</a:t>
            </a:r>
            <a:r>
              <a:rPr lang="en-US" sz="3600" b="1" dirty="0" smtClean="0"/>
              <a:t>- Have a foot &amp; mantle</a:t>
            </a:r>
          </a:p>
          <a:p>
            <a:r>
              <a:rPr lang="en-US" sz="3600" b="1" dirty="0"/>
              <a:t>	</a:t>
            </a:r>
            <a:r>
              <a:rPr lang="en-US" sz="3600" b="1" dirty="0" smtClean="0"/>
              <a:t>	- </a:t>
            </a:r>
            <a:r>
              <a:rPr lang="en-US" sz="3600" b="1" u="sng" dirty="0" smtClean="0">
                <a:solidFill>
                  <a:srgbClr val="0000CC"/>
                </a:solidFill>
              </a:rPr>
              <a:t>foot</a:t>
            </a:r>
            <a:r>
              <a:rPr lang="en-US" sz="3600" b="1" dirty="0" smtClean="0">
                <a:solidFill>
                  <a:srgbClr val="0000CC"/>
                </a:solidFill>
              </a:rPr>
              <a:t>- </a:t>
            </a:r>
            <a:r>
              <a:rPr lang="en-US" sz="3600" b="1" dirty="0" smtClean="0"/>
              <a:t>used for movement</a:t>
            </a:r>
          </a:p>
          <a:p>
            <a:r>
              <a:rPr lang="en-US" sz="3600" b="1" dirty="0" smtClean="0"/>
              <a:t> 		- </a:t>
            </a:r>
            <a:r>
              <a:rPr lang="en-US" sz="3600" b="1" u="sng" dirty="0" smtClean="0">
                <a:solidFill>
                  <a:srgbClr val="0000CC"/>
                </a:solidFill>
              </a:rPr>
              <a:t>mantle</a:t>
            </a:r>
            <a:r>
              <a:rPr lang="en-US" sz="3600" b="1" dirty="0" smtClean="0"/>
              <a:t> - makes the shell</a:t>
            </a:r>
          </a:p>
          <a:p>
            <a:endParaRPr lang="en-US" sz="1000" b="1" dirty="0" smtClean="0"/>
          </a:p>
          <a:p>
            <a:r>
              <a:rPr lang="en-US" sz="3600" b="1" dirty="0" smtClean="0"/>
              <a:t>	</a:t>
            </a:r>
            <a:endParaRPr lang="en-US" sz="1100" b="1" dirty="0"/>
          </a:p>
          <a:p>
            <a:r>
              <a:rPr lang="en-US" sz="3600" b="1" dirty="0"/>
              <a:t>	</a:t>
            </a:r>
            <a:endParaRPr lang="en-US" sz="3600" b="1" dirty="0" smtClean="0"/>
          </a:p>
        </p:txBody>
      </p:sp>
    </p:spTree>
    <p:extLst>
      <p:ext uri="{BB962C8B-B14F-4D97-AF65-F5344CB8AC3E}">
        <p14:creationId xmlns:p14="http://schemas.microsoft.com/office/powerpoint/2010/main" val="4134155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89844" y="518004"/>
            <a:ext cx="7381461" cy="4555093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3600" b="1" dirty="0" smtClean="0"/>
              <a:t>		- </a:t>
            </a:r>
            <a:r>
              <a:rPr lang="en-US" sz="3600" b="1" u="sng" dirty="0" smtClean="0">
                <a:solidFill>
                  <a:srgbClr val="0000CC"/>
                </a:solidFill>
              </a:rPr>
              <a:t>foot</a:t>
            </a:r>
            <a:r>
              <a:rPr lang="en-US" sz="3600" b="1" dirty="0" smtClean="0">
                <a:solidFill>
                  <a:srgbClr val="0000CC"/>
                </a:solidFill>
              </a:rPr>
              <a:t>- </a:t>
            </a:r>
            <a:r>
              <a:rPr lang="en-US" sz="3600" b="1" dirty="0" smtClean="0"/>
              <a:t>used for movement 		- </a:t>
            </a:r>
            <a:r>
              <a:rPr lang="en-US" sz="3600" b="1" u="sng" dirty="0" smtClean="0">
                <a:solidFill>
                  <a:srgbClr val="0000CC"/>
                </a:solidFill>
              </a:rPr>
              <a:t>mantle</a:t>
            </a:r>
            <a:r>
              <a:rPr lang="en-US" sz="3600" b="1" dirty="0" smtClean="0"/>
              <a:t> - makes the shell</a:t>
            </a:r>
          </a:p>
          <a:p>
            <a:endParaRPr lang="en-US" sz="1000" b="1" dirty="0" smtClean="0"/>
          </a:p>
          <a:p>
            <a:endParaRPr lang="en-US" sz="2400" b="1" dirty="0"/>
          </a:p>
          <a:p>
            <a:r>
              <a:rPr lang="en-US" sz="4000" b="1" u="sng" dirty="0" smtClean="0"/>
              <a:t>Three types of Mollusks</a:t>
            </a:r>
          </a:p>
          <a:p>
            <a:r>
              <a:rPr lang="en-US" sz="3600" b="1" dirty="0" smtClean="0">
                <a:solidFill>
                  <a:srgbClr val="0000CC"/>
                </a:solidFill>
              </a:rPr>
              <a:t>- </a:t>
            </a:r>
            <a:r>
              <a:rPr lang="en-US" sz="3600" b="1" u="sng" dirty="0" smtClean="0">
                <a:solidFill>
                  <a:srgbClr val="0000CC"/>
                </a:solidFill>
              </a:rPr>
              <a:t>Bivalves</a:t>
            </a:r>
            <a:r>
              <a:rPr lang="en-US" sz="3600" b="1" dirty="0" smtClean="0"/>
              <a:t>– mollusks with two 	hinged shells</a:t>
            </a:r>
          </a:p>
          <a:p>
            <a:pPr marL="571500" indent="-571500">
              <a:buFontTx/>
              <a:buChar char="-"/>
            </a:pPr>
            <a:endParaRPr lang="en-US" sz="3600" b="1" dirty="0" smtClean="0"/>
          </a:p>
          <a:p>
            <a:r>
              <a:rPr lang="en-US" sz="3600" b="1" dirty="0"/>
              <a:t>	</a:t>
            </a:r>
            <a:endParaRPr lang="en-US" sz="3600" b="1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0530" y="3251107"/>
            <a:ext cx="2195231" cy="21952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5426" t="22923" r="17515" b="13338"/>
          <a:stretch/>
        </p:blipFill>
        <p:spPr>
          <a:xfrm flipH="1">
            <a:off x="3278972" y="4353850"/>
            <a:ext cx="2301558" cy="1465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679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r="15961" b="11690"/>
          <a:stretch/>
        </p:blipFill>
        <p:spPr>
          <a:xfrm>
            <a:off x="6141866" y="3349067"/>
            <a:ext cx="2725693" cy="27039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8379" t="15126" r="9785" b="2101"/>
          <a:stretch/>
        </p:blipFill>
        <p:spPr>
          <a:xfrm>
            <a:off x="3534054" y="4411402"/>
            <a:ext cx="3356919" cy="227255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134" y="3866606"/>
            <a:ext cx="2923288" cy="173829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89844" y="518004"/>
            <a:ext cx="7381461" cy="452431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3600" b="1" dirty="0" smtClean="0">
                <a:solidFill>
                  <a:srgbClr val="0000CC"/>
                </a:solidFill>
              </a:rPr>
              <a:t>- </a:t>
            </a:r>
            <a:r>
              <a:rPr lang="en-US" sz="3600" b="1" u="sng" dirty="0" smtClean="0">
                <a:solidFill>
                  <a:srgbClr val="0000CC"/>
                </a:solidFill>
              </a:rPr>
              <a:t>Bivalves </a:t>
            </a:r>
            <a:r>
              <a:rPr lang="en-US" sz="3600" b="1" dirty="0" smtClean="0"/>
              <a:t>– mollusks with two 	hinged shells</a:t>
            </a:r>
          </a:p>
          <a:p>
            <a:r>
              <a:rPr lang="en-US" sz="3600" b="1" dirty="0"/>
              <a:t>	</a:t>
            </a:r>
            <a:r>
              <a:rPr lang="en-US" sz="3600" b="1" dirty="0" smtClean="0"/>
              <a:t>- clams, oysters &amp; mussels</a:t>
            </a:r>
          </a:p>
          <a:p>
            <a:endParaRPr lang="en-US" sz="3600" b="1" dirty="0"/>
          </a:p>
          <a:p>
            <a:r>
              <a:rPr lang="en-US" sz="3600" b="1" dirty="0" smtClean="0">
                <a:solidFill>
                  <a:srgbClr val="0000CC"/>
                </a:solidFill>
              </a:rPr>
              <a:t>- </a:t>
            </a:r>
            <a:r>
              <a:rPr lang="en-US" sz="3600" b="1" u="sng" dirty="0" smtClean="0">
                <a:solidFill>
                  <a:srgbClr val="0000CC"/>
                </a:solidFill>
              </a:rPr>
              <a:t>Gastropod</a:t>
            </a:r>
            <a:r>
              <a:rPr lang="en-US" sz="3600" b="1" dirty="0" smtClean="0"/>
              <a:t> – mollusk with a foot on 	the stomach side</a:t>
            </a:r>
          </a:p>
          <a:p>
            <a:r>
              <a:rPr lang="en-US" sz="3600" b="1" dirty="0" smtClean="0"/>
              <a:t>	- snails &amp; slugs</a:t>
            </a:r>
          </a:p>
          <a:p>
            <a:pPr marL="571500" indent="-571500">
              <a:buFontTx/>
              <a:buChar char="-"/>
            </a:pPr>
            <a:endParaRPr lang="en-US" sz="3600" b="1" dirty="0" smtClean="0"/>
          </a:p>
        </p:txBody>
      </p:sp>
    </p:spTree>
    <p:extLst>
      <p:ext uri="{BB962C8B-B14F-4D97-AF65-F5344CB8AC3E}">
        <p14:creationId xmlns:p14="http://schemas.microsoft.com/office/powerpoint/2010/main" val="2193434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4141"/>
          <a:stretch/>
        </p:blipFill>
        <p:spPr>
          <a:xfrm>
            <a:off x="306062" y="820271"/>
            <a:ext cx="8837938" cy="455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212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889844" y="518004"/>
            <a:ext cx="7381461" cy="5078313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3600" b="1" dirty="0" smtClean="0">
                <a:solidFill>
                  <a:srgbClr val="0000CC"/>
                </a:solidFill>
              </a:rPr>
              <a:t>- </a:t>
            </a:r>
            <a:r>
              <a:rPr lang="en-US" sz="3600" b="1" u="sng" dirty="0" smtClean="0">
                <a:solidFill>
                  <a:srgbClr val="0000CC"/>
                </a:solidFill>
              </a:rPr>
              <a:t>Gastropod</a:t>
            </a:r>
            <a:r>
              <a:rPr lang="en-US" sz="3600" b="1" dirty="0" smtClean="0"/>
              <a:t> – mollusk with a foot on 	the stomach side</a:t>
            </a:r>
          </a:p>
          <a:p>
            <a:r>
              <a:rPr lang="en-US" sz="3600" b="1" dirty="0" smtClean="0"/>
              <a:t>	- snails &amp; slugs</a:t>
            </a:r>
          </a:p>
          <a:p>
            <a:endParaRPr lang="en-US" sz="3600" b="1" dirty="0"/>
          </a:p>
          <a:p>
            <a:r>
              <a:rPr lang="en-US" sz="3600" b="1" dirty="0" smtClean="0">
                <a:solidFill>
                  <a:srgbClr val="0000CC"/>
                </a:solidFill>
              </a:rPr>
              <a:t>- </a:t>
            </a:r>
            <a:r>
              <a:rPr lang="en-US" sz="3600" b="1" u="sng" dirty="0" smtClean="0">
                <a:solidFill>
                  <a:srgbClr val="0000CC"/>
                </a:solidFill>
              </a:rPr>
              <a:t>Cephalopod</a:t>
            </a:r>
            <a:r>
              <a:rPr lang="en-US" sz="3600" b="1" dirty="0" smtClean="0"/>
              <a:t> – mollusk with 	tentacles attached to the head</a:t>
            </a:r>
          </a:p>
          <a:p>
            <a:r>
              <a:rPr lang="en-US" sz="3600" b="1" dirty="0"/>
              <a:t>	</a:t>
            </a:r>
            <a:r>
              <a:rPr lang="en-US" sz="3600" b="1" dirty="0" smtClean="0"/>
              <a:t>- octopus, squid, nautilus, &amp; 			           cuttlefish</a:t>
            </a:r>
          </a:p>
          <a:p>
            <a:pPr marL="571500" indent="-571500">
              <a:buFontTx/>
              <a:buChar char="-"/>
            </a:pPr>
            <a:endParaRPr lang="en-US" sz="3600" b="1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8222" y="4448031"/>
            <a:ext cx="2723433" cy="19517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494" y="4448031"/>
            <a:ext cx="3239030" cy="1810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538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889844" y="518004"/>
            <a:ext cx="7381461" cy="286232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3600" b="1" dirty="0" smtClean="0">
                <a:solidFill>
                  <a:srgbClr val="0000CC"/>
                </a:solidFill>
              </a:rPr>
              <a:t>- </a:t>
            </a:r>
            <a:r>
              <a:rPr lang="en-US" sz="3600" b="1" u="sng" dirty="0" smtClean="0">
                <a:solidFill>
                  <a:srgbClr val="0000CC"/>
                </a:solidFill>
              </a:rPr>
              <a:t>Cephalopod</a:t>
            </a:r>
            <a:r>
              <a:rPr lang="en-US" sz="3600" b="1" dirty="0" smtClean="0"/>
              <a:t> – mollusk with 	tentacles attached to the head</a:t>
            </a:r>
          </a:p>
          <a:p>
            <a:r>
              <a:rPr lang="en-US" sz="3600" b="1" dirty="0"/>
              <a:t>	</a:t>
            </a:r>
            <a:r>
              <a:rPr lang="en-US" sz="3600" b="1" dirty="0" smtClean="0"/>
              <a:t>- octopus, squid, nautilus, &amp; 			           cuttlefish</a:t>
            </a:r>
          </a:p>
          <a:p>
            <a:pPr marL="571500" indent="-571500">
              <a:buFontTx/>
              <a:buChar char="-"/>
            </a:pPr>
            <a:endParaRPr lang="en-US" sz="3600" b="1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7768" y="4100780"/>
            <a:ext cx="2161042" cy="21440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4603" y="2222201"/>
            <a:ext cx="2723433" cy="19517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711" y="2363737"/>
            <a:ext cx="3239030" cy="18102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t="13918" b="10257"/>
          <a:stretch/>
        </p:blipFill>
        <p:spPr>
          <a:xfrm>
            <a:off x="4118810" y="4173995"/>
            <a:ext cx="3641452" cy="207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269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55373" y="437322"/>
            <a:ext cx="7381461" cy="120032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3600" b="1" dirty="0" smtClean="0"/>
              <a:t>7. </a:t>
            </a:r>
            <a:r>
              <a:rPr lang="en-US" sz="3600" b="1" u="sng" dirty="0" smtClean="0">
                <a:solidFill>
                  <a:srgbClr val="0000CC"/>
                </a:solidFill>
              </a:rPr>
              <a:t>Arthropods</a:t>
            </a:r>
            <a:r>
              <a:rPr lang="en-US" sz="3600" b="1" dirty="0" smtClean="0"/>
              <a:t>– invertebrates with an 	exoskeleton &amp; jointed legs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7496" t="9730" r="9921" b="14731"/>
          <a:stretch/>
        </p:blipFill>
        <p:spPr>
          <a:xfrm>
            <a:off x="640362" y="4582576"/>
            <a:ext cx="2511923" cy="17427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0083" y="4770559"/>
            <a:ext cx="2496150" cy="15725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4286" t="13502" r="3858" b="13726"/>
          <a:stretch/>
        </p:blipFill>
        <p:spPr>
          <a:xfrm>
            <a:off x="3383404" y="4654908"/>
            <a:ext cx="2653048" cy="100419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69773" y="1792571"/>
            <a:ext cx="6586329" cy="249299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3600" b="1" dirty="0" smtClean="0"/>
              <a:t>- </a:t>
            </a:r>
            <a:r>
              <a:rPr lang="en-US" sz="3600" b="1" u="sng" dirty="0" smtClean="0">
                <a:solidFill>
                  <a:srgbClr val="0000CC"/>
                </a:solidFill>
              </a:rPr>
              <a:t>Exoskeleton</a:t>
            </a:r>
            <a:r>
              <a:rPr lang="en-US" sz="3600" b="1" dirty="0" smtClean="0"/>
              <a:t> – crunchy support 	system on the outside </a:t>
            </a:r>
          </a:p>
          <a:p>
            <a:pPr marL="571500" indent="-571500">
              <a:buFontTx/>
              <a:buChar char="-"/>
            </a:pPr>
            <a:endParaRPr lang="en-US" sz="1200" b="1" dirty="0" smtClean="0"/>
          </a:p>
          <a:p>
            <a:r>
              <a:rPr lang="en-US" sz="3600" b="1" dirty="0" smtClean="0"/>
              <a:t>Ex. Ant, bees, scorpion, spider, 	crab &amp; mites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134395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55373" y="437322"/>
            <a:ext cx="7381461" cy="120032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3600" b="1" dirty="0"/>
              <a:t>8</a:t>
            </a:r>
            <a:r>
              <a:rPr lang="en-US" sz="3600" b="1" dirty="0" smtClean="0"/>
              <a:t>. </a:t>
            </a:r>
            <a:r>
              <a:rPr lang="en-US" sz="3600" b="1" u="sng" dirty="0" smtClean="0">
                <a:solidFill>
                  <a:srgbClr val="0000CC"/>
                </a:solidFill>
              </a:rPr>
              <a:t>Echinoderms</a:t>
            </a:r>
            <a:r>
              <a:rPr lang="en-US" sz="3600" b="1" dirty="0" smtClean="0"/>
              <a:t>– invertebrates with 	spiny skin &amp; an endoskeleton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69773" y="1792571"/>
            <a:ext cx="7010588" cy="247760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3600" b="1" dirty="0" smtClean="0"/>
              <a:t>- </a:t>
            </a:r>
            <a:r>
              <a:rPr lang="en-US" sz="3600" b="1" u="sng" dirty="0" smtClean="0">
                <a:solidFill>
                  <a:srgbClr val="0000CC"/>
                </a:solidFill>
              </a:rPr>
              <a:t>Endoskeleton</a:t>
            </a:r>
            <a:r>
              <a:rPr lang="en-US" sz="3600" b="1" dirty="0" smtClean="0"/>
              <a:t> –crunchy support 	system on the inside</a:t>
            </a:r>
          </a:p>
          <a:p>
            <a:endParaRPr lang="en-US" sz="1100" b="1" dirty="0" smtClean="0"/>
          </a:p>
          <a:p>
            <a:r>
              <a:rPr lang="en-US" sz="3600" b="1" dirty="0" smtClean="0"/>
              <a:t>      - Ex. Sand dollars, starfish &amp; </a:t>
            </a:r>
            <a:r>
              <a:rPr lang="en-US" sz="3600" b="1" dirty="0"/>
              <a:t>s</a:t>
            </a:r>
            <a:r>
              <a:rPr lang="en-US" sz="3600" b="1" dirty="0" smtClean="0"/>
              <a:t>ea 	        urchins</a:t>
            </a:r>
            <a:endParaRPr lang="en-US" sz="3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8841" t="10888" r="2352" b="-10087"/>
          <a:stretch/>
        </p:blipFill>
        <p:spPr>
          <a:xfrm>
            <a:off x="328186" y="4415441"/>
            <a:ext cx="2099224" cy="22130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8371" y="3683358"/>
            <a:ext cx="2085573" cy="17379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7113" t="7356" r="4789" b="12833"/>
          <a:stretch/>
        </p:blipFill>
        <p:spPr>
          <a:xfrm>
            <a:off x="2376563" y="4552347"/>
            <a:ext cx="3559050" cy="2176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079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0896" y="2810434"/>
            <a:ext cx="3874291" cy="34284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822" y="1745081"/>
            <a:ext cx="4284009" cy="31630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65252" y="1027739"/>
            <a:ext cx="5064347" cy="64633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3600" b="1" dirty="0" smtClean="0"/>
              <a:t>… and Sea cucumbers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79281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0612" y="685800"/>
            <a:ext cx="7288306" cy="381642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3600" b="1" dirty="0" smtClean="0"/>
              <a:t>-</a:t>
            </a:r>
            <a:r>
              <a:rPr lang="en-US" sz="3600" b="1" u="sng" dirty="0" smtClean="0">
                <a:solidFill>
                  <a:srgbClr val="0000CC"/>
                </a:solidFill>
              </a:rPr>
              <a:t> Ectoderm </a:t>
            </a:r>
            <a:r>
              <a:rPr lang="en-US" sz="3600" b="1" dirty="0" smtClean="0"/>
              <a:t>– develops into skin, 	eyes, mouth &amp; nervous system</a:t>
            </a:r>
          </a:p>
          <a:p>
            <a:endParaRPr lang="en-US" sz="1400" b="1" dirty="0" smtClean="0"/>
          </a:p>
          <a:p>
            <a:r>
              <a:rPr lang="en-US" sz="3600" b="1" dirty="0" smtClean="0"/>
              <a:t>- </a:t>
            </a:r>
            <a:r>
              <a:rPr lang="en-US" sz="3600" b="1" u="sng" dirty="0" smtClean="0">
                <a:solidFill>
                  <a:srgbClr val="0000CC"/>
                </a:solidFill>
              </a:rPr>
              <a:t>Mesoderm</a:t>
            </a:r>
            <a:r>
              <a:rPr lang="en-US" sz="3600" b="1" dirty="0" smtClean="0"/>
              <a:t> – develops into bones, 	muscles, &amp; connective tissue</a:t>
            </a:r>
          </a:p>
          <a:p>
            <a:pPr marL="571500" indent="-571500">
              <a:buFontTx/>
              <a:buChar char="-"/>
            </a:pPr>
            <a:endParaRPr lang="en-US" sz="1200" b="1" dirty="0" smtClean="0"/>
          </a:p>
          <a:p>
            <a:r>
              <a:rPr lang="en-US" sz="3600" b="1" dirty="0" smtClean="0"/>
              <a:t>- </a:t>
            </a:r>
            <a:r>
              <a:rPr lang="en-US" sz="3600" b="1" u="sng" dirty="0" smtClean="0">
                <a:solidFill>
                  <a:srgbClr val="0000CC"/>
                </a:solidFill>
              </a:rPr>
              <a:t>Endoderm</a:t>
            </a:r>
            <a:r>
              <a:rPr lang="en-US" sz="3600" b="1" dirty="0" smtClean="0"/>
              <a:t> – develops into digestive 	&amp; respiratory organs</a:t>
            </a:r>
            <a:endParaRPr lang="en-US" sz="36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254" t="45243" r="59796" b="7534"/>
          <a:stretch/>
        </p:blipFill>
        <p:spPr>
          <a:xfrm>
            <a:off x="5109883" y="4370294"/>
            <a:ext cx="3442446" cy="2245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512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0612" y="685800"/>
            <a:ext cx="7288306" cy="3046988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571500" indent="-571500">
              <a:buFontTx/>
              <a:buChar char="-"/>
            </a:pPr>
            <a:endParaRPr lang="en-US" sz="1200" b="1" dirty="0" smtClean="0"/>
          </a:p>
          <a:p>
            <a:r>
              <a:rPr lang="en-US" sz="3600" b="1" dirty="0" smtClean="0">
                <a:solidFill>
                  <a:srgbClr val="0000CC"/>
                </a:solidFill>
              </a:rPr>
              <a:t>- </a:t>
            </a:r>
            <a:r>
              <a:rPr lang="en-US" sz="3600" b="1" u="sng" dirty="0" smtClean="0">
                <a:solidFill>
                  <a:srgbClr val="0000CC"/>
                </a:solidFill>
              </a:rPr>
              <a:t>Endoderm </a:t>
            </a:r>
            <a:r>
              <a:rPr lang="en-US" sz="3600" b="1" dirty="0" smtClean="0"/>
              <a:t>– develops into digestive 	&amp; respiratory organs</a:t>
            </a:r>
          </a:p>
          <a:p>
            <a:pPr marL="571500" indent="-571500">
              <a:buFontTx/>
              <a:buChar char="-"/>
            </a:pPr>
            <a:endParaRPr lang="en-US" sz="3600" b="1" dirty="0"/>
          </a:p>
          <a:p>
            <a:r>
              <a:rPr lang="en-US" sz="3600" b="1" dirty="0" smtClean="0"/>
              <a:t>Most animals have a fluid filled 	cavity between dermal layers</a:t>
            </a:r>
            <a:endParaRPr lang="en-US" sz="36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5426" r="11368"/>
          <a:stretch/>
        </p:blipFill>
        <p:spPr>
          <a:xfrm>
            <a:off x="1627094" y="3732787"/>
            <a:ext cx="5472953" cy="257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298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3412" y="632012"/>
            <a:ext cx="7947212" cy="120032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3600" b="1" dirty="0" smtClean="0">
                <a:solidFill>
                  <a:srgbClr val="0000CC"/>
                </a:solidFill>
              </a:rPr>
              <a:t>- </a:t>
            </a:r>
            <a:r>
              <a:rPr lang="en-US" sz="3600" b="1" u="sng" dirty="0" smtClean="0">
                <a:solidFill>
                  <a:srgbClr val="0000CC"/>
                </a:solidFill>
              </a:rPr>
              <a:t>Coelom</a:t>
            </a:r>
            <a:r>
              <a:rPr lang="en-US" sz="3600" b="1" dirty="0" smtClean="0"/>
              <a:t> – fluid filled body cavity</a:t>
            </a:r>
          </a:p>
          <a:p>
            <a:pPr lvl="1"/>
            <a:r>
              <a:rPr lang="en-US" sz="3600" b="1" dirty="0" smtClean="0"/>
              <a:t>- Pronounced see-</a:t>
            </a:r>
            <a:r>
              <a:rPr lang="en-US" sz="3600" b="1" dirty="0" err="1" smtClean="0"/>
              <a:t>lum</a:t>
            </a:r>
            <a:endParaRPr lang="en-US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72353" y="2433918"/>
            <a:ext cx="7678271" cy="286232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3600" b="1" dirty="0" smtClean="0">
                <a:solidFill>
                  <a:srgbClr val="0000CC"/>
                </a:solidFill>
              </a:rPr>
              <a:t>- </a:t>
            </a:r>
            <a:r>
              <a:rPr lang="en-US" sz="3600" b="1" u="sng" dirty="0" smtClean="0">
                <a:solidFill>
                  <a:srgbClr val="0000CC"/>
                </a:solidFill>
              </a:rPr>
              <a:t>Acoelomate</a:t>
            </a:r>
            <a:r>
              <a:rPr lang="en-US" sz="3600" b="1" dirty="0" smtClean="0"/>
              <a:t> – an animal with no fluid 	filled cavity between </a:t>
            </a:r>
          </a:p>
          <a:p>
            <a:r>
              <a:rPr lang="en-US" sz="3600" b="1" dirty="0"/>
              <a:t>	</a:t>
            </a:r>
            <a:r>
              <a:rPr lang="en-US" sz="3600" b="1" dirty="0" smtClean="0"/>
              <a:t>	layers</a:t>
            </a:r>
          </a:p>
          <a:p>
            <a:r>
              <a:rPr lang="en-US" sz="3600" b="1" dirty="0" smtClean="0"/>
              <a:t>	- Pronounced </a:t>
            </a:r>
          </a:p>
          <a:p>
            <a:r>
              <a:rPr lang="en-US" sz="3600" b="1" dirty="0"/>
              <a:t>	</a:t>
            </a:r>
            <a:r>
              <a:rPr lang="en-US" sz="3600" b="1" dirty="0" smtClean="0"/>
              <a:t>	a-seal-uh-mate </a:t>
            </a:r>
            <a:endParaRPr lang="en-US" sz="36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34941" t="6211" r="22389" b="68526"/>
          <a:stretch/>
        </p:blipFill>
        <p:spPr>
          <a:xfrm>
            <a:off x="2662326" y="5155944"/>
            <a:ext cx="3429384" cy="14837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r="71020" b="4213"/>
          <a:stretch/>
        </p:blipFill>
        <p:spPr>
          <a:xfrm>
            <a:off x="6008892" y="3135085"/>
            <a:ext cx="2424551" cy="3388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477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1705" t="620" r="35913"/>
          <a:stretch/>
        </p:blipFill>
        <p:spPr>
          <a:xfrm>
            <a:off x="5943601" y="1904912"/>
            <a:ext cx="2770094" cy="35948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38272" t="69022"/>
          <a:stretch/>
        </p:blipFill>
        <p:spPr>
          <a:xfrm>
            <a:off x="744674" y="3702336"/>
            <a:ext cx="5198927" cy="19066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0647" y="497541"/>
            <a:ext cx="8014447" cy="3046988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3600" b="1" dirty="0" smtClean="0">
                <a:solidFill>
                  <a:srgbClr val="0000CC"/>
                </a:solidFill>
              </a:rPr>
              <a:t>- </a:t>
            </a:r>
            <a:r>
              <a:rPr lang="en-US" sz="3600" b="1" u="sng" dirty="0" err="1" smtClean="0">
                <a:solidFill>
                  <a:srgbClr val="0000CC"/>
                </a:solidFill>
              </a:rPr>
              <a:t>Pseudocoelomate</a:t>
            </a:r>
            <a:r>
              <a:rPr lang="en-US" sz="3600" b="1" dirty="0" smtClean="0"/>
              <a:t> – animal with a fluid 	filled cavity that is NOT completely 	lined with mesoderm</a:t>
            </a:r>
          </a:p>
          <a:p>
            <a:endParaRPr lang="en-US" sz="1600" b="1" dirty="0" smtClean="0"/>
          </a:p>
          <a:p>
            <a:r>
              <a:rPr lang="en-US" sz="3600" b="1" dirty="0" smtClean="0"/>
              <a:t>	- </a:t>
            </a:r>
            <a:r>
              <a:rPr lang="en-US" sz="3200" b="1" dirty="0" smtClean="0"/>
              <a:t>Pronounced </a:t>
            </a:r>
          </a:p>
          <a:p>
            <a:r>
              <a:rPr lang="en-US" sz="3200" b="1" dirty="0"/>
              <a:t>	</a:t>
            </a:r>
            <a:r>
              <a:rPr lang="en-US" sz="3200" b="1" dirty="0" smtClean="0"/>
              <a:t>	sue-doe-seal-uh-mate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961814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6678" t="35635" r="23850" b="34941"/>
          <a:stretch/>
        </p:blipFill>
        <p:spPr>
          <a:xfrm>
            <a:off x="2072853" y="4289096"/>
            <a:ext cx="3139228" cy="17101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47165" y="753035"/>
            <a:ext cx="7543800" cy="3108543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b="1" u="sng" dirty="0" smtClean="0">
                <a:solidFill>
                  <a:srgbClr val="0000CC"/>
                </a:solidFill>
              </a:rPr>
              <a:t>Coelomate</a:t>
            </a:r>
            <a:r>
              <a:rPr lang="en-US" sz="3600" b="1" dirty="0" smtClean="0"/>
              <a:t> – Animal with a fluid 	filled cavity that is completely 			lined with mesoderm</a:t>
            </a:r>
          </a:p>
          <a:p>
            <a:endParaRPr lang="en-US" sz="1600" b="1" dirty="0" smtClean="0"/>
          </a:p>
          <a:p>
            <a:pPr lvl="1"/>
            <a:r>
              <a:rPr lang="en-US" sz="3600" b="1" dirty="0" smtClean="0"/>
              <a:t>- Pronounced </a:t>
            </a:r>
          </a:p>
          <a:p>
            <a:pPr lvl="1"/>
            <a:r>
              <a:rPr lang="en-US" sz="3600" b="1" dirty="0"/>
              <a:t>	</a:t>
            </a:r>
            <a:r>
              <a:rPr lang="en-US" sz="3600" b="1" dirty="0" smtClean="0"/>
              <a:t>	seal-uh-mate</a:t>
            </a:r>
            <a:endParaRPr lang="en-US" sz="36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63615" t="1487"/>
          <a:stretch/>
        </p:blipFill>
        <p:spPr>
          <a:xfrm>
            <a:off x="5580529" y="2507361"/>
            <a:ext cx="3112448" cy="356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976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4" name="Text Box 14"/>
          <p:cNvSpPr txBox="1">
            <a:spLocks noChangeArrowheads="1"/>
          </p:cNvSpPr>
          <p:nvPr/>
        </p:nvSpPr>
        <p:spPr>
          <a:xfrm>
            <a:off x="878541" y="663388"/>
            <a:ext cx="7751763" cy="574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numCol="1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30000"/>
              </a:spcBef>
              <a:defRPr/>
            </a:pPr>
            <a:r>
              <a:rPr lang="en-US" sz="4000" b="1" u="sng" dirty="0" smtClean="0"/>
              <a:t>Orientations (directions)</a:t>
            </a:r>
          </a:p>
          <a:p>
            <a:pPr eaLnBrk="1" hangingPunct="1">
              <a:spcBef>
                <a:spcPct val="30000"/>
              </a:spcBef>
              <a:buFontTx/>
              <a:buAutoNum type="arabicPeriod"/>
              <a:defRPr/>
            </a:pPr>
            <a:r>
              <a:rPr lang="en-US" sz="3600" b="1" dirty="0" smtClean="0"/>
              <a:t> </a:t>
            </a:r>
            <a:r>
              <a:rPr lang="en-US" sz="3600" b="1" u="sng" dirty="0" smtClean="0">
                <a:solidFill>
                  <a:srgbClr val="0000FF"/>
                </a:solidFill>
              </a:rPr>
              <a:t>Dorsal</a:t>
            </a:r>
            <a:r>
              <a:rPr lang="en-US" sz="3600" b="1" dirty="0" smtClean="0"/>
              <a:t> – towards the back or </a:t>
            </a:r>
          </a:p>
          <a:p>
            <a:pPr marL="0" indent="0" eaLnBrk="1" hangingPunct="1">
              <a:spcBef>
                <a:spcPct val="30000"/>
              </a:spcBef>
              <a:defRPr/>
            </a:pPr>
            <a:r>
              <a:rPr lang="en-US" sz="3600" b="1" dirty="0" smtClean="0"/>
              <a:t>	spine side</a:t>
            </a:r>
          </a:p>
          <a:p>
            <a:pPr eaLnBrk="1" hangingPunct="1">
              <a:spcBef>
                <a:spcPct val="30000"/>
              </a:spcBef>
              <a:defRPr/>
            </a:pPr>
            <a:r>
              <a:rPr lang="en-US" sz="3600" b="1" dirty="0" smtClean="0"/>
              <a:t>2. </a:t>
            </a:r>
            <a:r>
              <a:rPr lang="en-US" sz="3600" b="1" u="sng" dirty="0" smtClean="0">
                <a:solidFill>
                  <a:srgbClr val="0000FF"/>
                </a:solidFill>
              </a:rPr>
              <a:t>Ventral</a:t>
            </a:r>
            <a:r>
              <a:rPr lang="en-US" sz="3600" b="1" dirty="0" smtClean="0"/>
              <a:t> – towards the bottom or </a:t>
            </a:r>
          </a:p>
          <a:p>
            <a:pPr eaLnBrk="1" hangingPunct="1">
              <a:spcBef>
                <a:spcPct val="30000"/>
              </a:spcBef>
              <a:defRPr/>
            </a:pPr>
            <a:r>
              <a:rPr lang="en-US" sz="3600" b="1" dirty="0" smtClean="0"/>
              <a:t>		stomach side</a:t>
            </a:r>
          </a:p>
          <a:p>
            <a:pPr eaLnBrk="1" hangingPunct="1">
              <a:spcBef>
                <a:spcPct val="30000"/>
              </a:spcBef>
              <a:defRPr/>
            </a:pPr>
            <a:r>
              <a:rPr lang="en-US" sz="3600" b="1" dirty="0" smtClean="0"/>
              <a:t>3. </a:t>
            </a:r>
            <a:r>
              <a:rPr lang="en-US" sz="3600" b="1" u="sng" dirty="0" smtClean="0">
                <a:solidFill>
                  <a:srgbClr val="0000FF"/>
                </a:solidFill>
              </a:rPr>
              <a:t>Anterior</a:t>
            </a:r>
            <a:r>
              <a:rPr lang="en-US" sz="3600" b="1" dirty="0" smtClean="0"/>
              <a:t> – towards the head </a:t>
            </a:r>
          </a:p>
          <a:p>
            <a:pPr eaLnBrk="1" hangingPunct="1">
              <a:spcBef>
                <a:spcPct val="30000"/>
              </a:spcBef>
              <a:defRPr/>
            </a:pPr>
            <a:r>
              <a:rPr lang="en-US" sz="3600" b="1" dirty="0" smtClean="0"/>
              <a:t>4. </a:t>
            </a:r>
            <a:r>
              <a:rPr lang="en-US" sz="3600" b="1" u="sng" dirty="0" smtClean="0">
                <a:solidFill>
                  <a:srgbClr val="0000FF"/>
                </a:solidFill>
              </a:rPr>
              <a:t>Posterior</a:t>
            </a:r>
            <a:r>
              <a:rPr lang="en-US" sz="3600" b="1" dirty="0" smtClean="0"/>
              <a:t> – towards the tail</a:t>
            </a:r>
          </a:p>
          <a:p>
            <a:pPr eaLnBrk="1" hangingPunct="1">
              <a:spcBef>
                <a:spcPct val="30000"/>
              </a:spcBef>
              <a:defRPr/>
            </a:pPr>
            <a:r>
              <a:rPr lang="en-US" sz="3600" b="1" dirty="0" smtClean="0"/>
              <a:t>5. </a:t>
            </a:r>
            <a:r>
              <a:rPr lang="en-US" sz="3600" b="1" u="sng" dirty="0" smtClean="0">
                <a:solidFill>
                  <a:srgbClr val="0000FF"/>
                </a:solidFill>
              </a:rPr>
              <a:t>Medial</a:t>
            </a:r>
            <a:r>
              <a:rPr lang="en-US" sz="3600" b="1" dirty="0" smtClean="0"/>
              <a:t> – between/in the middle</a:t>
            </a:r>
          </a:p>
        </p:txBody>
      </p:sp>
      <p:sp>
        <p:nvSpPr>
          <p:cNvPr id="5159" name="Text Box 39"/>
          <p:cNvSpPr txBox="1">
            <a:spLocks noChangeArrowheads="1"/>
          </p:cNvSpPr>
          <p:nvPr/>
        </p:nvSpPr>
        <p:spPr>
          <a:xfrm>
            <a:off x="6477000" y="5946775"/>
            <a:ext cx="184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numCol="1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3600" b="1">
              <a:solidFill>
                <a:srgbClr val="00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222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5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 Box 2"/>
          <p:cNvSpPr txBox="1">
            <a:spLocks noChangeArrowheads="1"/>
          </p:cNvSpPr>
          <p:nvPr/>
        </p:nvSpPr>
        <p:spPr>
          <a:xfrm>
            <a:off x="707916" y="725947"/>
            <a:ext cx="8032968" cy="3527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numCol="1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FontTx/>
              <a:buNone/>
            </a:pPr>
            <a:r>
              <a:rPr lang="en-US" sz="3600" b="1" dirty="0" smtClean="0"/>
              <a:t>3</a:t>
            </a:r>
            <a:r>
              <a:rPr lang="en-US" sz="3600" b="1" dirty="0"/>
              <a:t>. </a:t>
            </a:r>
            <a:r>
              <a:rPr lang="en-US" sz="3600" b="1" u="sng" dirty="0">
                <a:solidFill>
                  <a:srgbClr val="0000FF"/>
                </a:solidFill>
              </a:rPr>
              <a:t>Anterior</a:t>
            </a:r>
            <a:r>
              <a:rPr lang="en-US" sz="3600" b="1" dirty="0"/>
              <a:t> – towards the head </a:t>
            </a:r>
          </a:p>
          <a:p>
            <a:pPr eaLnBrk="1" hangingPunct="1">
              <a:spcBef>
                <a:spcPct val="30000"/>
              </a:spcBef>
              <a:buFontTx/>
              <a:buNone/>
            </a:pPr>
            <a:r>
              <a:rPr lang="en-US" sz="3600" b="1" dirty="0"/>
              <a:t>4. </a:t>
            </a:r>
            <a:r>
              <a:rPr lang="en-US" sz="3600" b="1" u="sng" dirty="0">
                <a:solidFill>
                  <a:srgbClr val="0000FF"/>
                </a:solidFill>
              </a:rPr>
              <a:t>Posterior</a:t>
            </a:r>
            <a:r>
              <a:rPr lang="en-US" sz="3600" b="1" dirty="0"/>
              <a:t> – towards the tail</a:t>
            </a:r>
          </a:p>
          <a:p>
            <a:pPr eaLnBrk="1" hangingPunct="1">
              <a:spcBef>
                <a:spcPct val="30000"/>
              </a:spcBef>
              <a:buFontTx/>
              <a:buNone/>
            </a:pPr>
            <a:r>
              <a:rPr lang="en-US" sz="3600" b="1" dirty="0"/>
              <a:t>5. </a:t>
            </a:r>
            <a:r>
              <a:rPr lang="en-US" sz="3600" b="1" u="sng" dirty="0">
                <a:solidFill>
                  <a:srgbClr val="0000FF"/>
                </a:solidFill>
              </a:rPr>
              <a:t>Medial</a:t>
            </a:r>
            <a:r>
              <a:rPr lang="en-US" sz="3600" b="1" dirty="0"/>
              <a:t> – between/in the middle of</a:t>
            </a:r>
          </a:p>
          <a:p>
            <a:pPr eaLnBrk="1" hangingPunct="1">
              <a:spcBef>
                <a:spcPct val="30000"/>
              </a:spcBef>
              <a:buFontTx/>
              <a:buNone/>
            </a:pPr>
            <a:r>
              <a:rPr lang="en-US" sz="3600" b="1" dirty="0"/>
              <a:t>6. </a:t>
            </a:r>
            <a:r>
              <a:rPr lang="en-US" sz="3600" b="1" u="sng" dirty="0">
                <a:solidFill>
                  <a:srgbClr val="0000FF"/>
                </a:solidFill>
              </a:rPr>
              <a:t>Proximal</a:t>
            </a:r>
            <a:r>
              <a:rPr lang="en-US" sz="3600" b="1" dirty="0"/>
              <a:t> – right next to</a:t>
            </a:r>
          </a:p>
          <a:p>
            <a:pPr eaLnBrk="1" hangingPunct="1">
              <a:spcBef>
                <a:spcPct val="30000"/>
              </a:spcBef>
              <a:buFontTx/>
              <a:buNone/>
            </a:pPr>
            <a:r>
              <a:rPr lang="en-US" sz="3600" b="1" dirty="0"/>
              <a:t>7. </a:t>
            </a:r>
            <a:r>
              <a:rPr lang="en-US" sz="3600" b="1" u="sng" dirty="0">
                <a:solidFill>
                  <a:srgbClr val="0000FF"/>
                </a:solidFill>
              </a:rPr>
              <a:t>Distal</a:t>
            </a:r>
            <a:r>
              <a:rPr lang="en-US" sz="3600" b="1" dirty="0"/>
              <a:t> – distant from</a:t>
            </a:r>
          </a:p>
        </p:txBody>
      </p:sp>
      <p:sp>
        <p:nvSpPr>
          <p:cNvPr id="81923" name="Text Box 3"/>
          <p:cNvSpPr txBox="1">
            <a:spLocks noChangeArrowheads="1"/>
          </p:cNvSpPr>
          <p:nvPr/>
        </p:nvSpPr>
        <p:spPr>
          <a:xfrm>
            <a:off x="4858870" y="5771963"/>
            <a:ext cx="184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numCol="1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3600" b="1">
              <a:solidFill>
                <a:srgbClr val="0066FF"/>
              </a:solidFill>
            </a:endParaRPr>
          </a:p>
        </p:txBody>
      </p:sp>
      <p:sp>
        <p:nvSpPr>
          <p:cNvPr id="81924" name="Line 4"/>
          <p:cNvSpPr>
            <a:spLocks noChangeShapeType="1"/>
          </p:cNvSpPr>
          <p:nvPr/>
        </p:nvSpPr>
        <p:spPr>
          <a:xfrm>
            <a:off x="4020670" y="5308413"/>
            <a:ext cx="12954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numCol="1"/>
          <a:lstStyle/>
          <a:p>
            <a:endParaRPr lang="en-US"/>
          </a:p>
        </p:txBody>
      </p:sp>
      <p:sp>
        <p:nvSpPr>
          <p:cNvPr id="81925" name="Line 5"/>
          <p:cNvSpPr>
            <a:spLocks noChangeShapeType="1"/>
          </p:cNvSpPr>
          <p:nvPr/>
        </p:nvSpPr>
        <p:spPr>
          <a:xfrm flipV="1">
            <a:off x="5316070" y="4622613"/>
            <a:ext cx="381000" cy="685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numCol="1"/>
          <a:lstStyle/>
          <a:p>
            <a:endParaRPr lang="en-US"/>
          </a:p>
        </p:txBody>
      </p:sp>
      <p:sp>
        <p:nvSpPr>
          <p:cNvPr id="81926" name="Line 6"/>
          <p:cNvSpPr>
            <a:spLocks noChangeShapeType="1"/>
          </p:cNvSpPr>
          <p:nvPr/>
        </p:nvSpPr>
        <p:spPr>
          <a:xfrm>
            <a:off x="5620870" y="4775013"/>
            <a:ext cx="381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numCol="1"/>
          <a:lstStyle/>
          <a:p>
            <a:endParaRPr lang="en-US"/>
          </a:p>
        </p:txBody>
      </p:sp>
      <p:sp>
        <p:nvSpPr>
          <p:cNvPr id="81927" name="Line 7"/>
          <p:cNvSpPr>
            <a:spLocks noChangeShapeType="1"/>
          </p:cNvSpPr>
          <p:nvPr/>
        </p:nvSpPr>
        <p:spPr>
          <a:xfrm>
            <a:off x="5316070" y="5308413"/>
            <a:ext cx="152400" cy="533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numCol="1"/>
          <a:lstStyle/>
          <a:p>
            <a:endParaRPr lang="en-US"/>
          </a:p>
        </p:txBody>
      </p:sp>
      <p:sp>
        <p:nvSpPr>
          <p:cNvPr id="81928" name="Line 8"/>
          <p:cNvSpPr>
            <a:spLocks noChangeShapeType="1"/>
          </p:cNvSpPr>
          <p:nvPr/>
        </p:nvSpPr>
        <p:spPr>
          <a:xfrm>
            <a:off x="4020670" y="5308413"/>
            <a:ext cx="152400" cy="533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numCol="1"/>
          <a:lstStyle/>
          <a:p>
            <a:endParaRPr lang="en-US"/>
          </a:p>
        </p:txBody>
      </p:sp>
      <p:sp>
        <p:nvSpPr>
          <p:cNvPr id="81929" name="Line 9"/>
          <p:cNvSpPr>
            <a:spLocks noChangeShapeType="1"/>
          </p:cNvSpPr>
          <p:nvPr/>
        </p:nvSpPr>
        <p:spPr>
          <a:xfrm flipH="1">
            <a:off x="3868270" y="5308413"/>
            <a:ext cx="152400" cy="533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numCol="1"/>
          <a:lstStyle/>
          <a:p>
            <a:endParaRPr lang="en-US"/>
          </a:p>
        </p:txBody>
      </p:sp>
      <p:sp>
        <p:nvSpPr>
          <p:cNvPr id="81930" name="Line 10"/>
          <p:cNvSpPr>
            <a:spLocks noChangeShapeType="1"/>
          </p:cNvSpPr>
          <p:nvPr/>
        </p:nvSpPr>
        <p:spPr>
          <a:xfrm flipH="1">
            <a:off x="5163670" y="5308413"/>
            <a:ext cx="152400" cy="533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numCol="1"/>
          <a:lstStyle/>
          <a:p>
            <a:endParaRPr lang="en-US"/>
          </a:p>
        </p:txBody>
      </p:sp>
      <p:sp>
        <p:nvSpPr>
          <p:cNvPr id="81931" name="Arc 11"/>
          <p:cNvSpPr>
            <a:spLocks/>
          </p:cNvSpPr>
          <p:nvPr/>
        </p:nvSpPr>
        <p:spPr>
          <a:xfrm>
            <a:off x="3182470" y="5232213"/>
            <a:ext cx="822325" cy="1066800"/>
          </a:xfrm>
          <a:custGeom>
            <a:avLst/>
            <a:gdLst>
              <a:gd name="T0" fmla="*/ 0 w 19420"/>
              <a:gd name="T1" fmla="*/ 496828960 h 21600"/>
              <a:gd name="T2" fmla="*/ 1474456715 w 19420"/>
              <a:gd name="T3" fmla="*/ 129388221 h 21600"/>
              <a:gd name="T4" fmla="*/ 963788062 w 19420"/>
              <a:gd name="T5" fmla="*/ 2147483646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9420" h="21600" fill="none" extrusionOk="0">
                <a:moveTo>
                  <a:pt x="-1" y="4123"/>
                </a:moveTo>
                <a:cubicBezTo>
                  <a:pt x="3689" y="1443"/>
                  <a:pt x="8133" y="-1"/>
                  <a:pt x="12694" y="0"/>
                </a:cubicBezTo>
                <a:cubicBezTo>
                  <a:pt x="14978" y="0"/>
                  <a:pt x="17248" y="362"/>
                  <a:pt x="19420" y="1073"/>
                </a:cubicBezTo>
              </a:path>
              <a:path w="19420" h="21600" stroke="0" extrusionOk="0">
                <a:moveTo>
                  <a:pt x="-1" y="4123"/>
                </a:moveTo>
                <a:cubicBezTo>
                  <a:pt x="3689" y="1443"/>
                  <a:pt x="8133" y="-1"/>
                  <a:pt x="12694" y="0"/>
                </a:cubicBezTo>
                <a:cubicBezTo>
                  <a:pt x="14978" y="0"/>
                  <a:pt x="17248" y="362"/>
                  <a:pt x="19420" y="1073"/>
                </a:cubicBezTo>
                <a:lnTo>
                  <a:pt x="12694" y="21600"/>
                </a:lnTo>
                <a:lnTo>
                  <a:pt x="-1" y="412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numCol="1" anchor="ctr"/>
          <a:lstStyle/>
          <a:p>
            <a:endParaRPr lang="en-US"/>
          </a:p>
        </p:txBody>
      </p:sp>
      <p:sp>
        <p:nvSpPr>
          <p:cNvPr id="81932" name="Arc 12"/>
          <p:cNvSpPr>
            <a:spLocks/>
          </p:cNvSpPr>
          <p:nvPr/>
        </p:nvSpPr>
        <p:spPr>
          <a:xfrm rot="20498421">
            <a:off x="3334870" y="5308413"/>
            <a:ext cx="822325" cy="1066800"/>
          </a:xfrm>
          <a:custGeom>
            <a:avLst/>
            <a:gdLst>
              <a:gd name="T0" fmla="*/ 0 w 19420"/>
              <a:gd name="T1" fmla="*/ 496828960 h 21600"/>
              <a:gd name="T2" fmla="*/ 1474456715 w 19420"/>
              <a:gd name="T3" fmla="*/ 129388221 h 21600"/>
              <a:gd name="T4" fmla="*/ 963788062 w 19420"/>
              <a:gd name="T5" fmla="*/ 2147483646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9420" h="21600" fill="none" extrusionOk="0">
                <a:moveTo>
                  <a:pt x="-1" y="4123"/>
                </a:moveTo>
                <a:cubicBezTo>
                  <a:pt x="3689" y="1443"/>
                  <a:pt x="8133" y="-1"/>
                  <a:pt x="12694" y="0"/>
                </a:cubicBezTo>
                <a:cubicBezTo>
                  <a:pt x="14978" y="0"/>
                  <a:pt x="17248" y="362"/>
                  <a:pt x="19420" y="1073"/>
                </a:cubicBezTo>
              </a:path>
              <a:path w="19420" h="21600" stroke="0" extrusionOk="0">
                <a:moveTo>
                  <a:pt x="-1" y="4123"/>
                </a:moveTo>
                <a:cubicBezTo>
                  <a:pt x="3689" y="1443"/>
                  <a:pt x="8133" y="-1"/>
                  <a:pt x="12694" y="0"/>
                </a:cubicBezTo>
                <a:cubicBezTo>
                  <a:pt x="14978" y="0"/>
                  <a:pt x="17248" y="362"/>
                  <a:pt x="19420" y="1073"/>
                </a:cubicBezTo>
                <a:lnTo>
                  <a:pt x="12694" y="21600"/>
                </a:lnTo>
                <a:lnTo>
                  <a:pt x="-1" y="412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numCol="1" anchor="ctr"/>
          <a:lstStyle/>
          <a:p>
            <a:endParaRPr lang="en-US"/>
          </a:p>
        </p:txBody>
      </p:sp>
      <p:sp>
        <p:nvSpPr>
          <p:cNvPr id="81933" name="Arc 13"/>
          <p:cNvSpPr>
            <a:spLocks/>
          </p:cNvSpPr>
          <p:nvPr/>
        </p:nvSpPr>
        <p:spPr>
          <a:xfrm rot="19246944">
            <a:off x="3563470" y="5384613"/>
            <a:ext cx="822325" cy="1066800"/>
          </a:xfrm>
          <a:custGeom>
            <a:avLst/>
            <a:gdLst>
              <a:gd name="T0" fmla="*/ 0 w 19420"/>
              <a:gd name="T1" fmla="*/ 496828960 h 21600"/>
              <a:gd name="T2" fmla="*/ 1474456715 w 19420"/>
              <a:gd name="T3" fmla="*/ 129388221 h 21600"/>
              <a:gd name="T4" fmla="*/ 963788062 w 19420"/>
              <a:gd name="T5" fmla="*/ 2147483646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9420" h="21600" fill="none" extrusionOk="0">
                <a:moveTo>
                  <a:pt x="-1" y="4123"/>
                </a:moveTo>
                <a:cubicBezTo>
                  <a:pt x="3689" y="1443"/>
                  <a:pt x="8133" y="-1"/>
                  <a:pt x="12694" y="0"/>
                </a:cubicBezTo>
                <a:cubicBezTo>
                  <a:pt x="14978" y="0"/>
                  <a:pt x="17248" y="362"/>
                  <a:pt x="19420" y="1073"/>
                </a:cubicBezTo>
              </a:path>
              <a:path w="19420" h="21600" stroke="0" extrusionOk="0">
                <a:moveTo>
                  <a:pt x="-1" y="4123"/>
                </a:moveTo>
                <a:cubicBezTo>
                  <a:pt x="3689" y="1443"/>
                  <a:pt x="8133" y="-1"/>
                  <a:pt x="12694" y="0"/>
                </a:cubicBezTo>
                <a:cubicBezTo>
                  <a:pt x="14978" y="0"/>
                  <a:pt x="17248" y="362"/>
                  <a:pt x="19420" y="1073"/>
                </a:cubicBezTo>
                <a:lnTo>
                  <a:pt x="12694" y="21600"/>
                </a:lnTo>
                <a:lnTo>
                  <a:pt x="-1" y="412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numCol="1" anchor="ctr"/>
          <a:lstStyle/>
          <a:p>
            <a:endParaRPr lang="en-US"/>
          </a:p>
        </p:txBody>
      </p:sp>
      <p:sp>
        <p:nvSpPr>
          <p:cNvPr id="81934" name="Arc 14"/>
          <p:cNvSpPr>
            <a:spLocks/>
          </p:cNvSpPr>
          <p:nvPr/>
        </p:nvSpPr>
        <p:spPr>
          <a:xfrm rot="20225079">
            <a:off x="3411070" y="5384613"/>
            <a:ext cx="822325" cy="1066800"/>
          </a:xfrm>
          <a:custGeom>
            <a:avLst/>
            <a:gdLst>
              <a:gd name="T0" fmla="*/ 0 w 19420"/>
              <a:gd name="T1" fmla="*/ 496828960 h 21600"/>
              <a:gd name="T2" fmla="*/ 1474456715 w 19420"/>
              <a:gd name="T3" fmla="*/ 129388221 h 21600"/>
              <a:gd name="T4" fmla="*/ 963788062 w 19420"/>
              <a:gd name="T5" fmla="*/ 2147483646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9420" h="21600" fill="none" extrusionOk="0">
                <a:moveTo>
                  <a:pt x="-1" y="4123"/>
                </a:moveTo>
                <a:cubicBezTo>
                  <a:pt x="3689" y="1443"/>
                  <a:pt x="8133" y="-1"/>
                  <a:pt x="12694" y="0"/>
                </a:cubicBezTo>
                <a:cubicBezTo>
                  <a:pt x="14978" y="0"/>
                  <a:pt x="17248" y="362"/>
                  <a:pt x="19420" y="1073"/>
                </a:cubicBezTo>
              </a:path>
              <a:path w="19420" h="21600" stroke="0" extrusionOk="0">
                <a:moveTo>
                  <a:pt x="-1" y="4123"/>
                </a:moveTo>
                <a:cubicBezTo>
                  <a:pt x="3689" y="1443"/>
                  <a:pt x="8133" y="-1"/>
                  <a:pt x="12694" y="0"/>
                </a:cubicBezTo>
                <a:cubicBezTo>
                  <a:pt x="14978" y="0"/>
                  <a:pt x="17248" y="362"/>
                  <a:pt x="19420" y="1073"/>
                </a:cubicBezTo>
                <a:lnTo>
                  <a:pt x="12694" y="21600"/>
                </a:lnTo>
                <a:lnTo>
                  <a:pt x="-1" y="412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numCol="1" anchor="ctr"/>
          <a:lstStyle/>
          <a:p>
            <a:endParaRPr lang="en-US"/>
          </a:p>
        </p:txBody>
      </p:sp>
      <p:sp>
        <p:nvSpPr>
          <p:cNvPr id="81935" name="Line 15"/>
          <p:cNvSpPr>
            <a:spLocks noChangeShapeType="1"/>
          </p:cNvSpPr>
          <p:nvPr/>
        </p:nvSpPr>
        <p:spPr>
          <a:xfrm flipH="1">
            <a:off x="5316070" y="4775013"/>
            <a:ext cx="3048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numCol="1"/>
          <a:lstStyle/>
          <a:p>
            <a:endParaRPr lang="en-US"/>
          </a:p>
        </p:txBody>
      </p:sp>
      <p:sp>
        <p:nvSpPr>
          <p:cNvPr id="81936" name="Line 16"/>
          <p:cNvSpPr>
            <a:spLocks noChangeShapeType="1"/>
          </p:cNvSpPr>
          <p:nvPr/>
        </p:nvSpPr>
        <p:spPr>
          <a:xfrm flipH="1">
            <a:off x="5163670" y="5003613"/>
            <a:ext cx="3048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numCol="1"/>
          <a:lstStyle/>
          <a:p>
            <a:endParaRPr lang="en-US"/>
          </a:p>
        </p:txBody>
      </p:sp>
      <p:sp>
        <p:nvSpPr>
          <p:cNvPr id="81937" name="Line 17"/>
          <p:cNvSpPr>
            <a:spLocks noChangeShapeType="1"/>
          </p:cNvSpPr>
          <p:nvPr/>
        </p:nvSpPr>
        <p:spPr>
          <a:xfrm flipH="1">
            <a:off x="5163670" y="5079813"/>
            <a:ext cx="3048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numCol="1"/>
          <a:lstStyle/>
          <a:p>
            <a:endParaRPr lang="en-US"/>
          </a:p>
        </p:txBody>
      </p:sp>
      <p:sp>
        <p:nvSpPr>
          <p:cNvPr id="81938" name="Line 18"/>
          <p:cNvSpPr>
            <a:spLocks noChangeShapeType="1"/>
          </p:cNvSpPr>
          <p:nvPr/>
        </p:nvSpPr>
        <p:spPr>
          <a:xfrm flipH="1">
            <a:off x="5239870" y="4851213"/>
            <a:ext cx="3048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numCol="1"/>
          <a:lstStyle/>
          <a:p>
            <a:endParaRPr lang="en-US"/>
          </a:p>
        </p:txBody>
      </p:sp>
      <p:sp>
        <p:nvSpPr>
          <p:cNvPr id="81939" name="Line 19"/>
          <p:cNvSpPr>
            <a:spLocks noChangeShapeType="1"/>
          </p:cNvSpPr>
          <p:nvPr/>
        </p:nvSpPr>
        <p:spPr>
          <a:xfrm flipH="1">
            <a:off x="5163670" y="4927413"/>
            <a:ext cx="3048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numCol="1"/>
          <a:lstStyle/>
          <a:p>
            <a:endParaRPr lang="en-US"/>
          </a:p>
        </p:txBody>
      </p:sp>
      <p:sp>
        <p:nvSpPr>
          <p:cNvPr id="81940" name="Text Box 20"/>
          <p:cNvSpPr txBox="1">
            <a:spLocks noChangeArrowheads="1"/>
          </p:cNvSpPr>
          <p:nvPr/>
        </p:nvSpPr>
        <p:spPr>
          <a:xfrm>
            <a:off x="5773270" y="4930588"/>
            <a:ext cx="1962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numCol="1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3600" b="1">
                <a:solidFill>
                  <a:srgbClr val="0000FF"/>
                </a:solidFill>
              </a:rPr>
              <a:t>Anterior</a:t>
            </a:r>
          </a:p>
        </p:txBody>
      </p:sp>
      <p:sp>
        <p:nvSpPr>
          <p:cNvPr id="81941" name="Text Box 21"/>
          <p:cNvSpPr txBox="1">
            <a:spLocks noChangeArrowheads="1"/>
          </p:cNvSpPr>
          <p:nvPr/>
        </p:nvSpPr>
        <p:spPr>
          <a:xfrm>
            <a:off x="3792070" y="5768788"/>
            <a:ext cx="1733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numCol="1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3600" b="1">
                <a:solidFill>
                  <a:srgbClr val="0000FF"/>
                </a:solidFill>
              </a:rPr>
              <a:t>Ventral</a:t>
            </a:r>
          </a:p>
        </p:txBody>
      </p:sp>
      <p:sp>
        <p:nvSpPr>
          <p:cNvPr id="81942" name="Text Box 22"/>
          <p:cNvSpPr txBox="1">
            <a:spLocks noChangeArrowheads="1"/>
          </p:cNvSpPr>
          <p:nvPr/>
        </p:nvSpPr>
        <p:spPr>
          <a:xfrm>
            <a:off x="3792070" y="4397188"/>
            <a:ext cx="1606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numCol="1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3600" b="1">
                <a:solidFill>
                  <a:srgbClr val="0000FF"/>
                </a:solidFill>
              </a:rPr>
              <a:t>Dorsal</a:t>
            </a:r>
          </a:p>
        </p:txBody>
      </p:sp>
      <p:sp>
        <p:nvSpPr>
          <p:cNvPr id="81943" name="Text Box 23"/>
          <p:cNvSpPr txBox="1">
            <a:spLocks noChangeArrowheads="1"/>
          </p:cNvSpPr>
          <p:nvPr/>
        </p:nvSpPr>
        <p:spPr>
          <a:xfrm>
            <a:off x="1048870" y="5006788"/>
            <a:ext cx="2393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numCol="1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3600" b="1">
                <a:solidFill>
                  <a:srgbClr val="0000FF"/>
                </a:solidFill>
              </a:rPr>
              <a:t>Posterior</a:t>
            </a:r>
          </a:p>
        </p:txBody>
      </p:sp>
      <p:sp>
        <p:nvSpPr>
          <p:cNvPr id="81944" name="Text Box 24"/>
          <p:cNvSpPr txBox="1">
            <a:spLocks noChangeArrowheads="1"/>
          </p:cNvSpPr>
          <p:nvPr/>
        </p:nvSpPr>
        <p:spPr>
          <a:xfrm>
            <a:off x="4401670" y="4930588"/>
            <a:ext cx="565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numCol="1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3600" b="1">
                <a:solidFill>
                  <a:srgbClr val="0000FF"/>
                </a:solidFill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2577315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3" grpId="0"/>
      <p:bldP spid="81940" grpId="0"/>
      <p:bldP spid="81941" grpId="0"/>
      <p:bldP spid="81942" grpId="0"/>
      <p:bldP spid="81943" grpId="0"/>
      <p:bldP spid="81944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39447</TotalTime>
  <Words>282</Words>
  <Application>Microsoft Office PowerPoint</Application>
  <PresentationFormat>On-screen Show (4:3)</PresentationFormat>
  <Paragraphs>125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Fairfield Community Schools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Amy Charlwood</dc:creator>
  <cp:lastModifiedBy>Amy Charlwood</cp:lastModifiedBy>
  <cp:revision>174</cp:revision>
  <cp:lastPrinted>2016-10-11T21:54:47Z</cp:lastPrinted>
  <dcterms:created xsi:type="dcterms:W3CDTF">2015-12-01T18:16:25Z</dcterms:created>
  <dcterms:modified xsi:type="dcterms:W3CDTF">2019-06-04T13:18:42Z</dcterms:modified>
</cp:coreProperties>
</file>