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6" r:id="rId2"/>
    <p:sldId id="258" r:id="rId3"/>
    <p:sldId id="257" r:id="rId4"/>
    <p:sldId id="259"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E46A3F-C603-4669-9F4B-D74105BF8FAE}" type="datetimeFigureOut">
              <a:rPr lang="en-US" smtClean="0"/>
              <a:t>6/4/2019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7EFBB7D-6965-4195-A828-593C1F2906E5}" type="slidenum">
              <a:rPr lang="en-US" smtClean="0"/>
              <a:t>‹#›</a:t>
            </a:fld>
            <a:endParaRPr lang="en-US"/>
          </a:p>
        </p:txBody>
      </p:sp>
    </p:spTree>
    <p:extLst>
      <p:ext uri="{BB962C8B-B14F-4D97-AF65-F5344CB8AC3E}">
        <p14:creationId xmlns:p14="http://schemas.microsoft.com/office/powerpoint/2010/main" val="38668104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27B16B-AD07-44D9-AB4A-98EDC8CEE78F}"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341613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7B16B-AD07-44D9-AB4A-98EDC8CEE78F}"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239706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7B16B-AD07-44D9-AB4A-98EDC8CEE78F}"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10775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7B16B-AD07-44D9-AB4A-98EDC8CEE78F}"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352087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27B16B-AD07-44D9-AB4A-98EDC8CEE78F}"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416672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27B16B-AD07-44D9-AB4A-98EDC8CEE78F}"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200495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27B16B-AD07-44D9-AB4A-98EDC8CEE78F}" type="datetimeFigureOut">
              <a:rPr lang="en-US" smtClean="0"/>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339183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27B16B-AD07-44D9-AB4A-98EDC8CEE78F}" type="datetimeFigureOut">
              <a:rPr lang="en-US" smtClean="0"/>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172607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7B16B-AD07-44D9-AB4A-98EDC8CEE78F}" type="datetimeFigureOut">
              <a:rPr lang="en-US" smtClean="0"/>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102818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27B16B-AD07-44D9-AB4A-98EDC8CEE78F}"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239654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27B16B-AD07-44D9-AB4A-98EDC8CEE78F}"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042B4-E044-4B36-894F-A86CF781819A}" type="slidenum">
              <a:rPr lang="en-US" smtClean="0"/>
              <a:t>‹#›</a:t>
            </a:fld>
            <a:endParaRPr lang="en-US"/>
          </a:p>
        </p:txBody>
      </p:sp>
    </p:spTree>
    <p:extLst>
      <p:ext uri="{BB962C8B-B14F-4D97-AF65-F5344CB8AC3E}">
        <p14:creationId xmlns:p14="http://schemas.microsoft.com/office/powerpoint/2010/main" val="147086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8"/>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7B16B-AD07-44D9-AB4A-98EDC8CEE78F}" type="datetimeFigureOut">
              <a:rPr lang="en-US" smtClean="0"/>
              <a:t>6/4/2019</a:t>
            </a:fld>
            <a:endParaRPr lang="en-US"/>
          </a:p>
        </p:txBody>
      </p:sp>
      <p:sp>
        <p:nvSpPr>
          <p:cNvPr id="5" name="Footer Placeholder 4"/>
          <p:cNvSpPr>
            <a:spLocks noGrp="1"/>
          </p:cNvSpPr>
          <p:nvPr>
            <p:ph type="ftr" sz="quarter" idx="3"/>
          </p:nvPr>
        </p:nvSpPr>
        <p:spPr>
          <a:xfrm>
            <a:off x="4038602"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042B4-E044-4B36-894F-A86CF781819A}" type="slidenum">
              <a:rPr lang="en-US" smtClean="0"/>
              <a:t>‹#›</a:t>
            </a:fld>
            <a:endParaRPr lang="en-US"/>
          </a:p>
        </p:txBody>
      </p:sp>
    </p:spTree>
    <p:extLst>
      <p:ext uri="{BB962C8B-B14F-4D97-AF65-F5344CB8AC3E}">
        <p14:creationId xmlns:p14="http://schemas.microsoft.com/office/powerpoint/2010/main" val="262243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7600" y="0"/>
            <a:ext cx="3962208" cy="584775"/>
          </a:xfrm>
          <a:prstGeom prst="rect">
            <a:avLst/>
          </a:prstGeom>
          <a:noFill/>
        </p:spPr>
        <p:txBody>
          <a:bodyPr wrap="square" rtlCol="0">
            <a:spAutoFit/>
          </a:bodyPr>
          <a:lstStyle/>
          <a:p>
            <a:pPr algn="ctr"/>
            <a:r>
              <a:rPr lang="en-US" sz="1600" b="1" u="sng" dirty="0" smtClean="0"/>
              <a:t>Animal Armor</a:t>
            </a:r>
            <a:endParaRPr lang="en-US" sz="1600" b="1" u="sng" dirty="0"/>
          </a:p>
          <a:p>
            <a:pPr algn="ctr"/>
            <a:r>
              <a:rPr lang="en-US" sz="1600" b="1" dirty="0" smtClean="0"/>
              <a:t>Body Armor and Arthropod Biomimicry</a:t>
            </a:r>
            <a:endParaRPr lang="en-US" sz="1600" b="1" dirty="0"/>
          </a:p>
        </p:txBody>
      </p:sp>
      <p:sp>
        <p:nvSpPr>
          <p:cNvPr id="5" name="TextBox 4"/>
          <p:cNvSpPr txBox="1"/>
          <p:nvPr/>
        </p:nvSpPr>
        <p:spPr>
          <a:xfrm>
            <a:off x="169815" y="663119"/>
            <a:ext cx="11874137" cy="738664"/>
          </a:xfrm>
          <a:prstGeom prst="rect">
            <a:avLst/>
          </a:prstGeom>
          <a:noFill/>
        </p:spPr>
        <p:txBody>
          <a:bodyPr wrap="square" rtlCol="0">
            <a:spAutoFit/>
          </a:bodyPr>
          <a:lstStyle/>
          <a:p>
            <a:r>
              <a:rPr lang="en-US" sz="1400" b="1" dirty="0" smtClean="0">
                <a:ln w="0"/>
              </a:rPr>
              <a:t>Scenario:  </a:t>
            </a:r>
            <a:r>
              <a:rPr lang="en-US" sz="1400" dirty="0" smtClean="0">
                <a:ln w="0"/>
                <a:latin typeface="Times New Roman" panose="02020603050405020304" pitchFamily="18" charset="0"/>
                <a:cs typeface="Times New Roman" panose="02020603050405020304" pitchFamily="18" charset="0"/>
              </a:rPr>
              <a:t>Many groups today are preparing for the end of the world.  arthropods have survived for a very long time partially due to their exoskeletons.  These exoskeletons may be useful to humans for protection or for entertainment.  Our SRO officer and a COS Play expert will be helping you design protective body armor, based on arthropod biomimicry, to survive in the post apocalypse period</a:t>
            </a:r>
            <a:r>
              <a:rPr lang="en-US" sz="1400" dirty="0" smtClean="0">
                <a:ln w="0"/>
              </a:rPr>
              <a:t>.</a:t>
            </a:r>
            <a:endParaRPr lang="en-US" sz="1400" dirty="0">
              <a:ln w="0"/>
            </a:endParaRPr>
          </a:p>
        </p:txBody>
      </p:sp>
      <p:sp>
        <p:nvSpPr>
          <p:cNvPr id="6" name="TextBox 5"/>
          <p:cNvSpPr txBox="1"/>
          <p:nvPr/>
        </p:nvSpPr>
        <p:spPr>
          <a:xfrm>
            <a:off x="169816" y="1461910"/>
            <a:ext cx="12022184" cy="523220"/>
          </a:xfrm>
          <a:prstGeom prst="rect">
            <a:avLst/>
          </a:prstGeom>
          <a:noFill/>
        </p:spPr>
        <p:txBody>
          <a:bodyPr wrap="square" rtlCol="0">
            <a:spAutoFit/>
          </a:bodyPr>
          <a:lstStyle/>
          <a:p>
            <a:r>
              <a:rPr lang="en-US" sz="1400" b="1" dirty="0" smtClean="0"/>
              <a:t>Your Task: </a:t>
            </a:r>
            <a:r>
              <a:rPr lang="en-US" sz="1400" dirty="0" smtClean="0"/>
              <a:t>You </a:t>
            </a:r>
            <a:r>
              <a:rPr lang="en-US" sz="1400" dirty="0"/>
              <a:t>will be creating </a:t>
            </a:r>
            <a:r>
              <a:rPr lang="en-US" sz="1400" dirty="0" smtClean="0"/>
              <a:t>body armor based on an arthropod’s exoskeleton.  The armor needs to make the wearer safe, be attractive, and mimic at least one other arthropod adaptation besides being an exoskeleton.  You will also be making a tri-fold/display for the Art Show.</a:t>
            </a:r>
            <a:endParaRPr lang="en-US" sz="1400" dirty="0"/>
          </a:p>
        </p:txBody>
      </p:sp>
      <p:sp>
        <p:nvSpPr>
          <p:cNvPr id="8" name="TextBox 7"/>
          <p:cNvSpPr txBox="1"/>
          <p:nvPr/>
        </p:nvSpPr>
        <p:spPr>
          <a:xfrm>
            <a:off x="6740434" y="2838725"/>
            <a:ext cx="5120642" cy="3539430"/>
          </a:xfrm>
          <a:prstGeom prst="rect">
            <a:avLst/>
          </a:prstGeom>
          <a:noFill/>
        </p:spPr>
        <p:txBody>
          <a:bodyPr wrap="square" rtlCol="0">
            <a:spAutoFit/>
          </a:bodyPr>
          <a:lstStyle/>
          <a:p>
            <a:r>
              <a:rPr lang="en-US" sz="1400" b="1" dirty="0" smtClean="0"/>
              <a:t>Tri-fold/Display Criteria</a:t>
            </a:r>
            <a:r>
              <a:rPr lang="en-US" sz="1400" dirty="0" smtClean="0"/>
              <a:t>:</a:t>
            </a:r>
          </a:p>
          <a:p>
            <a:pPr marL="285750" lvl="0" indent="-285750">
              <a:buFontTx/>
              <a:buChar char="-"/>
            </a:pPr>
            <a:endParaRPr lang="en-US" sz="800" dirty="0" smtClean="0"/>
          </a:p>
          <a:p>
            <a:pPr marL="285750" indent="-285750">
              <a:buFontTx/>
              <a:buChar char="-"/>
            </a:pPr>
            <a:r>
              <a:rPr lang="en-US" sz="1400" dirty="0"/>
              <a:t>Must be completed on Publisher program as a 36” x 48” </a:t>
            </a:r>
            <a:r>
              <a:rPr lang="en-US" sz="1400" dirty="0" smtClean="0"/>
              <a:t>document.</a:t>
            </a:r>
          </a:p>
          <a:p>
            <a:pPr marL="285750" lvl="0" indent="-285750">
              <a:buFontTx/>
              <a:buChar char="-"/>
            </a:pPr>
            <a:endParaRPr lang="en-US" sz="800" dirty="0"/>
          </a:p>
          <a:p>
            <a:pPr marL="285750" lvl="0" indent="-285750">
              <a:buFontTx/>
              <a:buChar char="-"/>
            </a:pPr>
            <a:r>
              <a:rPr lang="en-US" sz="1400" dirty="0"/>
              <a:t>M</a:t>
            </a:r>
            <a:r>
              <a:rPr lang="en-US" sz="1400" dirty="0" smtClean="0"/>
              <a:t>ust </a:t>
            </a:r>
            <a:r>
              <a:rPr lang="en-US" sz="1400" dirty="0"/>
              <a:t>have a </a:t>
            </a:r>
            <a:r>
              <a:rPr lang="en-US" sz="1400" dirty="0" smtClean="0"/>
              <a:t>title that is your armor’s name.</a:t>
            </a:r>
          </a:p>
          <a:p>
            <a:pPr marL="285750" lvl="0" indent="-285750">
              <a:buFontTx/>
              <a:buChar char="-"/>
            </a:pPr>
            <a:endParaRPr lang="en-US" sz="800" dirty="0" smtClean="0"/>
          </a:p>
          <a:p>
            <a:pPr marL="285750" lvl="0" indent="-285750">
              <a:buFontTx/>
              <a:buChar char="-"/>
            </a:pPr>
            <a:r>
              <a:rPr lang="en-US" sz="1400" dirty="0" smtClean="0"/>
              <a:t>Must include pictures</a:t>
            </a:r>
            <a:r>
              <a:rPr lang="en-US" sz="1400" dirty="0"/>
              <a:t>, common </a:t>
            </a:r>
            <a:r>
              <a:rPr lang="en-US" sz="1400" dirty="0" smtClean="0"/>
              <a:t>name, </a:t>
            </a:r>
            <a:r>
              <a:rPr lang="en-US" sz="1400" dirty="0"/>
              <a:t>c</a:t>
            </a:r>
            <a:r>
              <a:rPr lang="en-US" sz="1400" dirty="0" smtClean="0"/>
              <a:t>lassification Order, and </a:t>
            </a:r>
            <a:r>
              <a:rPr lang="en-US" sz="1400" dirty="0"/>
              <a:t>scientific </a:t>
            </a:r>
            <a:r>
              <a:rPr lang="en-US" sz="1400" dirty="0" smtClean="0"/>
              <a:t>name </a:t>
            </a:r>
            <a:r>
              <a:rPr lang="en-US" sz="1400" dirty="0"/>
              <a:t>of the actual </a:t>
            </a:r>
            <a:r>
              <a:rPr lang="en-US" sz="1400" dirty="0" smtClean="0"/>
              <a:t>arthropod(s) your armor is mimicking.  Sketches and Inventor drawings should also be included.</a:t>
            </a:r>
          </a:p>
          <a:p>
            <a:pPr marL="285750" lvl="0" indent="-285750">
              <a:buFontTx/>
              <a:buChar char="-"/>
            </a:pPr>
            <a:endParaRPr lang="en-US" sz="800" dirty="0" smtClean="0"/>
          </a:p>
          <a:p>
            <a:pPr marL="285750" lvl="0" indent="-285750">
              <a:buFontTx/>
              <a:buChar char="-"/>
            </a:pPr>
            <a:r>
              <a:rPr lang="en-US" sz="1400" dirty="0" smtClean="0"/>
              <a:t>Must explain what your mimicked adaptation is and how it is adapted </a:t>
            </a:r>
            <a:r>
              <a:rPr lang="en-US" sz="1400" dirty="0"/>
              <a:t>to the </a:t>
            </a:r>
            <a:r>
              <a:rPr lang="en-US" sz="1400" dirty="0" smtClean="0"/>
              <a:t>arthropod’s environment.</a:t>
            </a:r>
          </a:p>
          <a:p>
            <a:pPr marL="285750" lvl="0" indent="-285750">
              <a:buFontTx/>
              <a:buChar char="-"/>
            </a:pPr>
            <a:endParaRPr lang="en-US" sz="800" dirty="0" smtClean="0"/>
          </a:p>
          <a:p>
            <a:pPr marL="285750" lvl="0" indent="-285750">
              <a:buFontTx/>
              <a:buChar char="-"/>
            </a:pPr>
            <a:r>
              <a:rPr lang="en-US" sz="1400" dirty="0" smtClean="0"/>
              <a:t>Must  </a:t>
            </a:r>
            <a:r>
              <a:rPr lang="en-US" sz="1400" dirty="0"/>
              <a:t>include two roles of each </a:t>
            </a:r>
            <a:r>
              <a:rPr lang="en-US" sz="1400" dirty="0" smtClean="0"/>
              <a:t>arthropod </a:t>
            </a:r>
            <a:r>
              <a:rPr lang="en-US" sz="1400" dirty="0"/>
              <a:t>in their </a:t>
            </a:r>
            <a:r>
              <a:rPr lang="en-US" sz="1400" dirty="0" smtClean="0"/>
              <a:t>environment.</a:t>
            </a:r>
          </a:p>
          <a:p>
            <a:pPr marL="285750" lvl="0" indent="-285750">
              <a:buFontTx/>
              <a:buChar char="-"/>
            </a:pPr>
            <a:endParaRPr lang="en-US" sz="800" dirty="0" smtClean="0"/>
          </a:p>
          <a:p>
            <a:pPr marL="285750" lvl="0" indent="-285750">
              <a:buFontTx/>
              <a:buChar char="-"/>
            </a:pPr>
            <a:r>
              <a:rPr lang="en-US" sz="1400" dirty="0"/>
              <a:t> </a:t>
            </a:r>
            <a:r>
              <a:rPr lang="en-US" sz="1400" dirty="0" smtClean="0"/>
              <a:t>Must explain how your armor will protect the wearer.</a:t>
            </a:r>
          </a:p>
          <a:p>
            <a:pPr marL="285750" lvl="0" indent="-285750">
              <a:buFontTx/>
              <a:buChar char="-"/>
            </a:pPr>
            <a:endParaRPr lang="en-US" sz="800" dirty="0" smtClean="0"/>
          </a:p>
        </p:txBody>
      </p:sp>
      <p:sp>
        <p:nvSpPr>
          <p:cNvPr id="2" name="TextBox 1"/>
          <p:cNvSpPr txBox="1"/>
          <p:nvPr/>
        </p:nvSpPr>
        <p:spPr>
          <a:xfrm>
            <a:off x="169815" y="2213755"/>
            <a:ext cx="11874137" cy="738664"/>
          </a:xfrm>
          <a:prstGeom prst="rect">
            <a:avLst/>
          </a:prstGeom>
          <a:noFill/>
        </p:spPr>
        <p:txBody>
          <a:bodyPr wrap="square" rtlCol="0">
            <a:spAutoFit/>
          </a:bodyPr>
          <a:lstStyle/>
          <a:p>
            <a:r>
              <a:rPr lang="en-US" sz="1400" b="1" i="1" dirty="0"/>
              <a:t>Where to begin:</a:t>
            </a:r>
            <a:r>
              <a:rPr lang="en-US" sz="1400" b="1" dirty="0"/>
              <a:t> </a:t>
            </a:r>
            <a:r>
              <a:rPr lang="en-US" sz="1400" dirty="0"/>
              <a:t>In your teams, should review PowerPoint from the Bio II students on arthropods types.  They also should go over the </a:t>
            </a:r>
            <a:r>
              <a:rPr lang="en-US" sz="1400" dirty="0" smtClean="0"/>
              <a:t>Arthropod Adaptation PowerPoint.   </a:t>
            </a:r>
            <a:r>
              <a:rPr lang="en-US" sz="1400" dirty="0"/>
              <a:t>Pick </a:t>
            </a:r>
            <a:r>
              <a:rPr lang="en-US" sz="1400" dirty="0" smtClean="0"/>
              <a:t>out several arthropod adaptations that you think  would be an asset to body armor.  Note how the exoskeleton is shaped and how it is jointed.  </a:t>
            </a:r>
            <a:r>
              <a:rPr lang="en-US" sz="1400" dirty="0"/>
              <a:t>Brainstorm </a:t>
            </a:r>
            <a:r>
              <a:rPr lang="en-US" sz="1400" dirty="0" smtClean="0"/>
              <a:t>in your groups about types of body armor you could design.  </a:t>
            </a:r>
            <a:endParaRPr lang="en-US" sz="1400" dirty="0"/>
          </a:p>
        </p:txBody>
      </p:sp>
      <p:pic>
        <p:nvPicPr>
          <p:cNvPr id="9" name="Picture 8"/>
          <p:cNvPicPr>
            <a:picLocks noChangeAspect="1"/>
          </p:cNvPicPr>
          <p:nvPr/>
        </p:nvPicPr>
        <p:blipFill rotWithShape="1">
          <a:blip r:embed="rId2"/>
          <a:srcRect r="9277"/>
          <a:stretch/>
        </p:blipFill>
        <p:spPr>
          <a:xfrm>
            <a:off x="4147626" y="4187509"/>
            <a:ext cx="2592808" cy="2269547"/>
          </a:xfrm>
          <a:prstGeom prst="rect">
            <a:avLst/>
          </a:prstGeom>
        </p:spPr>
      </p:pic>
      <p:sp>
        <p:nvSpPr>
          <p:cNvPr id="12" name="TextBox 11"/>
          <p:cNvSpPr txBox="1"/>
          <p:nvPr/>
        </p:nvSpPr>
        <p:spPr>
          <a:xfrm>
            <a:off x="169815" y="3137839"/>
            <a:ext cx="4225476" cy="3508653"/>
          </a:xfrm>
          <a:prstGeom prst="rect">
            <a:avLst/>
          </a:prstGeom>
          <a:noFill/>
        </p:spPr>
        <p:txBody>
          <a:bodyPr wrap="square" rtlCol="0">
            <a:spAutoFit/>
          </a:bodyPr>
          <a:lstStyle/>
          <a:p>
            <a:r>
              <a:rPr lang="en-US" sz="1400" b="1" dirty="0" smtClean="0"/>
              <a:t>Armor Constraints</a:t>
            </a:r>
            <a:r>
              <a:rPr lang="en-US" sz="1400" b="1" dirty="0"/>
              <a:t>:</a:t>
            </a:r>
          </a:p>
          <a:p>
            <a:pPr marL="285747" indent="-285747">
              <a:buFontTx/>
              <a:buChar char="-"/>
            </a:pPr>
            <a:r>
              <a:rPr lang="en-US" sz="1400" dirty="0" smtClean="0"/>
              <a:t>Must have a minimum of four pieces.</a:t>
            </a:r>
          </a:p>
          <a:p>
            <a:endParaRPr lang="en-US" sz="1400" dirty="0" smtClean="0"/>
          </a:p>
          <a:p>
            <a:pPr marL="285747" indent="-285747">
              <a:buFontTx/>
              <a:buChar char="-"/>
            </a:pPr>
            <a:r>
              <a:rPr lang="en-US" sz="1400" dirty="0" smtClean="0"/>
              <a:t>Model must be taller than 14” and a quadruped.   Model must be approved before printing.</a:t>
            </a:r>
          </a:p>
          <a:p>
            <a:pPr marL="285747" indent="-285747">
              <a:buFontTx/>
              <a:buChar char="-"/>
            </a:pPr>
            <a:endParaRPr lang="en-US" sz="800" dirty="0" smtClean="0"/>
          </a:p>
          <a:p>
            <a:pPr marL="285747" indent="-285747">
              <a:buFontTx/>
              <a:buChar char="-"/>
            </a:pPr>
            <a:r>
              <a:rPr lang="en-US" sz="1400" dirty="0" smtClean="0"/>
              <a:t>Must protect the arms, head and chest (at least). </a:t>
            </a:r>
          </a:p>
          <a:p>
            <a:pPr marL="285747" indent="-285747">
              <a:buFontTx/>
              <a:buChar char="-"/>
            </a:pPr>
            <a:endParaRPr lang="en-US" sz="800" dirty="0" smtClean="0"/>
          </a:p>
          <a:p>
            <a:pPr marL="285747" indent="-285747">
              <a:buFontTx/>
              <a:buChar char="-"/>
            </a:pPr>
            <a:r>
              <a:rPr lang="en-US" sz="1400" dirty="0" smtClean="0"/>
              <a:t>Size: No single piece can exceed 6” in length.  Must be between 1/16” a &amp; 2/16” thick.  Must </a:t>
            </a:r>
            <a:r>
              <a:rPr lang="en-US" sz="1400" dirty="0"/>
              <a:t>fit on your chosen stuffed animal model</a:t>
            </a:r>
            <a:r>
              <a:rPr lang="en-US" sz="1400" dirty="0" smtClean="0"/>
              <a:t>.</a:t>
            </a:r>
          </a:p>
          <a:p>
            <a:r>
              <a:rPr lang="en-US" sz="800" dirty="0" smtClean="0"/>
              <a:t> </a:t>
            </a:r>
          </a:p>
          <a:p>
            <a:pPr marL="285747" indent="-285747">
              <a:buFontTx/>
              <a:buChar char="-"/>
            </a:pPr>
            <a:r>
              <a:rPr lang="en-US" sz="1400" dirty="0" smtClean="0"/>
              <a:t>Must mimic one or more arthropod adaptations beyond the exoskeleton.</a:t>
            </a:r>
          </a:p>
          <a:p>
            <a:pPr marL="285747" indent="-285747">
              <a:buFontTx/>
              <a:buChar char="-"/>
            </a:pPr>
            <a:endParaRPr lang="en-US" sz="800" dirty="0" smtClean="0"/>
          </a:p>
          <a:p>
            <a:pPr marL="285747" indent="-285747">
              <a:buFontTx/>
              <a:buChar char="-"/>
            </a:pPr>
            <a:r>
              <a:rPr lang="en-US" sz="1400" dirty="0" smtClean="0"/>
              <a:t>Must allow for mobility of the model.</a:t>
            </a:r>
          </a:p>
          <a:p>
            <a:pPr marL="285747" indent="-285747">
              <a:buFontTx/>
              <a:buChar char="-"/>
            </a:pPr>
            <a:endParaRPr lang="en-US" sz="800" dirty="0" smtClean="0"/>
          </a:p>
          <a:p>
            <a:pPr marL="285747" indent="-285747">
              <a:buFontTx/>
              <a:buChar char="-"/>
            </a:pPr>
            <a:r>
              <a:rPr lang="en-US" sz="1400" dirty="0" smtClean="0"/>
              <a:t>Must be attractive.</a:t>
            </a:r>
            <a:endParaRPr lang="en-US" sz="1400" dirty="0"/>
          </a:p>
        </p:txBody>
      </p:sp>
      <p:sp>
        <p:nvSpPr>
          <p:cNvPr id="10" name="Text Box 29"/>
          <p:cNvSpPr txBox="1"/>
          <p:nvPr/>
        </p:nvSpPr>
        <p:spPr>
          <a:xfrm>
            <a:off x="4297133" y="6457056"/>
            <a:ext cx="1809750" cy="3524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600">
                <a:effectLst/>
                <a:latin typeface="Calibri" panose="020F0502020204030204" pitchFamily="34" charset="0"/>
                <a:ea typeface="SimSun" panose="02010600030101010101" pitchFamily="2" charset="-122"/>
                <a:cs typeface="Times New Roman" panose="02020603050405020304" pitchFamily="18" charset="0"/>
              </a:rPr>
              <a:t>https://www.amazon.com/Medieval-Gears-Knight-Chainmail-Stuffed/dp/B01M97TG45</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0095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7600" y="0"/>
            <a:ext cx="3962208" cy="584775"/>
          </a:xfrm>
          <a:prstGeom prst="rect">
            <a:avLst/>
          </a:prstGeom>
          <a:noFill/>
        </p:spPr>
        <p:txBody>
          <a:bodyPr wrap="square" rtlCol="0">
            <a:spAutoFit/>
          </a:bodyPr>
          <a:lstStyle/>
          <a:p>
            <a:pPr algn="ctr"/>
            <a:r>
              <a:rPr lang="en-US" sz="1600" b="1" u="sng" dirty="0" smtClean="0"/>
              <a:t>Animal Armor</a:t>
            </a:r>
            <a:endParaRPr lang="en-US" sz="1600" b="1" u="sng" dirty="0"/>
          </a:p>
          <a:p>
            <a:pPr algn="ctr"/>
            <a:r>
              <a:rPr lang="en-US" sz="1600" b="1" dirty="0" smtClean="0"/>
              <a:t>Body Armor and Arthropod Biomimicry</a:t>
            </a:r>
            <a:endParaRPr lang="en-US" sz="1600" b="1" dirty="0"/>
          </a:p>
        </p:txBody>
      </p:sp>
      <p:sp>
        <p:nvSpPr>
          <p:cNvPr id="5" name="TextBox 4"/>
          <p:cNvSpPr txBox="1"/>
          <p:nvPr/>
        </p:nvSpPr>
        <p:spPr>
          <a:xfrm>
            <a:off x="169815" y="663119"/>
            <a:ext cx="11874137" cy="738664"/>
          </a:xfrm>
          <a:prstGeom prst="rect">
            <a:avLst/>
          </a:prstGeom>
          <a:noFill/>
        </p:spPr>
        <p:txBody>
          <a:bodyPr wrap="square" rtlCol="0">
            <a:spAutoFit/>
          </a:bodyPr>
          <a:lstStyle/>
          <a:p>
            <a:r>
              <a:rPr lang="en-US" sz="1400" b="1" dirty="0" smtClean="0">
                <a:ln w="0"/>
              </a:rPr>
              <a:t>Scenario:  </a:t>
            </a:r>
            <a:r>
              <a:rPr lang="en-US" sz="1400" dirty="0" smtClean="0">
                <a:ln w="0"/>
                <a:latin typeface="Times New Roman" panose="02020603050405020304" pitchFamily="18" charset="0"/>
                <a:cs typeface="Times New Roman" panose="02020603050405020304" pitchFamily="18" charset="0"/>
              </a:rPr>
              <a:t>Many groups today are preparing for the end of the world.  arthropods have survived for a very long time partially due to their exoskeletons.  These exoskeletons may be useful to humans for protection or for entertainment.  Our SRO officer and a COS Play expert will be helping you design protective body armor, based on arthropod biomimicry, to survive in the post apocalypse period</a:t>
            </a:r>
            <a:r>
              <a:rPr lang="en-US" sz="1400" dirty="0" smtClean="0">
                <a:ln w="0"/>
              </a:rPr>
              <a:t>.</a:t>
            </a:r>
            <a:endParaRPr lang="en-US" sz="1400" dirty="0">
              <a:ln w="0"/>
            </a:endParaRPr>
          </a:p>
        </p:txBody>
      </p:sp>
      <p:sp>
        <p:nvSpPr>
          <p:cNvPr id="6" name="TextBox 5"/>
          <p:cNvSpPr txBox="1"/>
          <p:nvPr/>
        </p:nvSpPr>
        <p:spPr>
          <a:xfrm>
            <a:off x="169816" y="1461910"/>
            <a:ext cx="12022184" cy="523220"/>
          </a:xfrm>
          <a:prstGeom prst="rect">
            <a:avLst/>
          </a:prstGeom>
          <a:noFill/>
        </p:spPr>
        <p:txBody>
          <a:bodyPr wrap="square" rtlCol="0">
            <a:spAutoFit/>
          </a:bodyPr>
          <a:lstStyle/>
          <a:p>
            <a:r>
              <a:rPr lang="en-US" sz="1400" b="1" dirty="0" smtClean="0"/>
              <a:t>Your Task: </a:t>
            </a:r>
            <a:r>
              <a:rPr lang="en-US" sz="1400" dirty="0" smtClean="0"/>
              <a:t>You </a:t>
            </a:r>
            <a:r>
              <a:rPr lang="en-US" sz="1400" dirty="0"/>
              <a:t>will be creating </a:t>
            </a:r>
            <a:r>
              <a:rPr lang="en-US" sz="1400" dirty="0" smtClean="0"/>
              <a:t>body armor based on an arthropod’s exoskeleton.  The armor needs to make the wearer safe, be attractive, and mimic at least one other arthropod adaptation besides being an exoskeleton.  You will also be making a tri-fold/display for the Art Show.</a:t>
            </a:r>
            <a:endParaRPr lang="en-US" sz="1400" dirty="0"/>
          </a:p>
        </p:txBody>
      </p:sp>
      <p:sp>
        <p:nvSpPr>
          <p:cNvPr id="8" name="TextBox 7"/>
          <p:cNvSpPr txBox="1"/>
          <p:nvPr/>
        </p:nvSpPr>
        <p:spPr>
          <a:xfrm>
            <a:off x="6740434" y="2838725"/>
            <a:ext cx="5120642" cy="3539430"/>
          </a:xfrm>
          <a:prstGeom prst="rect">
            <a:avLst/>
          </a:prstGeom>
          <a:noFill/>
        </p:spPr>
        <p:txBody>
          <a:bodyPr wrap="square" rtlCol="0">
            <a:spAutoFit/>
          </a:bodyPr>
          <a:lstStyle/>
          <a:p>
            <a:r>
              <a:rPr lang="en-US" sz="1400" b="1" dirty="0" smtClean="0"/>
              <a:t>Tri-fold/Display Criteria</a:t>
            </a:r>
            <a:r>
              <a:rPr lang="en-US" sz="1400" dirty="0" smtClean="0"/>
              <a:t>:</a:t>
            </a:r>
          </a:p>
          <a:p>
            <a:pPr marL="285750" lvl="0" indent="-285750">
              <a:buFontTx/>
              <a:buChar char="-"/>
            </a:pPr>
            <a:endParaRPr lang="en-US" sz="800" dirty="0" smtClean="0"/>
          </a:p>
          <a:p>
            <a:pPr marL="285750" indent="-285750">
              <a:buFontTx/>
              <a:buChar char="-"/>
            </a:pPr>
            <a:r>
              <a:rPr lang="en-US" sz="1400" dirty="0"/>
              <a:t>Must be completed on Publisher program as a 36” x 48” </a:t>
            </a:r>
            <a:r>
              <a:rPr lang="en-US" sz="1400" dirty="0" smtClean="0"/>
              <a:t>document.</a:t>
            </a:r>
          </a:p>
          <a:p>
            <a:pPr marL="285750" lvl="0" indent="-285750">
              <a:buFontTx/>
              <a:buChar char="-"/>
            </a:pPr>
            <a:endParaRPr lang="en-US" sz="800" dirty="0"/>
          </a:p>
          <a:p>
            <a:pPr marL="285750" lvl="0" indent="-285750">
              <a:buFontTx/>
              <a:buChar char="-"/>
            </a:pPr>
            <a:r>
              <a:rPr lang="en-US" sz="1400" dirty="0"/>
              <a:t>M</a:t>
            </a:r>
            <a:r>
              <a:rPr lang="en-US" sz="1400" dirty="0" smtClean="0"/>
              <a:t>ust </a:t>
            </a:r>
            <a:r>
              <a:rPr lang="en-US" sz="1400" dirty="0"/>
              <a:t>have a </a:t>
            </a:r>
            <a:r>
              <a:rPr lang="en-US" sz="1400" dirty="0" smtClean="0"/>
              <a:t>title that is your armor’s name.</a:t>
            </a:r>
          </a:p>
          <a:p>
            <a:pPr marL="285750" lvl="0" indent="-285750">
              <a:buFontTx/>
              <a:buChar char="-"/>
            </a:pPr>
            <a:endParaRPr lang="en-US" sz="800" dirty="0" smtClean="0"/>
          </a:p>
          <a:p>
            <a:pPr marL="285750" lvl="0" indent="-285750">
              <a:buFontTx/>
              <a:buChar char="-"/>
            </a:pPr>
            <a:r>
              <a:rPr lang="en-US" sz="1400" dirty="0" smtClean="0"/>
              <a:t>Must include pictures</a:t>
            </a:r>
            <a:r>
              <a:rPr lang="en-US" sz="1400" dirty="0"/>
              <a:t>, common </a:t>
            </a:r>
            <a:r>
              <a:rPr lang="en-US" sz="1400" dirty="0" smtClean="0"/>
              <a:t>name, </a:t>
            </a:r>
            <a:r>
              <a:rPr lang="en-US" sz="1400" dirty="0"/>
              <a:t>c</a:t>
            </a:r>
            <a:r>
              <a:rPr lang="en-US" sz="1400" dirty="0" smtClean="0"/>
              <a:t>lassification Order, and </a:t>
            </a:r>
            <a:r>
              <a:rPr lang="en-US" sz="1400" dirty="0"/>
              <a:t>scientific </a:t>
            </a:r>
            <a:r>
              <a:rPr lang="en-US" sz="1400" dirty="0" smtClean="0"/>
              <a:t>name </a:t>
            </a:r>
            <a:r>
              <a:rPr lang="en-US" sz="1400" dirty="0"/>
              <a:t>of the actual </a:t>
            </a:r>
            <a:r>
              <a:rPr lang="en-US" sz="1400" dirty="0" smtClean="0"/>
              <a:t>arthropod(s) your armor is mimicking.  Sketches and Inventor drawings should also be included.</a:t>
            </a:r>
          </a:p>
          <a:p>
            <a:pPr marL="285750" lvl="0" indent="-285750">
              <a:buFontTx/>
              <a:buChar char="-"/>
            </a:pPr>
            <a:endParaRPr lang="en-US" sz="800" dirty="0" smtClean="0"/>
          </a:p>
          <a:p>
            <a:pPr marL="285750" lvl="0" indent="-285750">
              <a:buFontTx/>
              <a:buChar char="-"/>
            </a:pPr>
            <a:r>
              <a:rPr lang="en-US" sz="1400" dirty="0" smtClean="0"/>
              <a:t>Must explain what your mimicked adaptation is and how it is adapted </a:t>
            </a:r>
            <a:r>
              <a:rPr lang="en-US" sz="1400" dirty="0"/>
              <a:t>to the </a:t>
            </a:r>
            <a:r>
              <a:rPr lang="en-US" sz="1400" dirty="0" smtClean="0"/>
              <a:t>arthropod’s environment.</a:t>
            </a:r>
          </a:p>
          <a:p>
            <a:pPr marL="285750" lvl="0" indent="-285750">
              <a:buFontTx/>
              <a:buChar char="-"/>
            </a:pPr>
            <a:endParaRPr lang="en-US" sz="800" dirty="0" smtClean="0"/>
          </a:p>
          <a:p>
            <a:pPr marL="285750" lvl="0" indent="-285750">
              <a:buFontTx/>
              <a:buChar char="-"/>
            </a:pPr>
            <a:r>
              <a:rPr lang="en-US" sz="1400" dirty="0" smtClean="0"/>
              <a:t>Must  </a:t>
            </a:r>
            <a:r>
              <a:rPr lang="en-US" sz="1400" dirty="0"/>
              <a:t>include two roles of each </a:t>
            </a:r>
            <a:r>
              <a:rPr lang="en-US" sz="1400" dirty="0" smtClean="0"/>
              <a:t>arthropod </a:t>
            </a:r>
            <a:r>
              <a:rPr lang="en-US" sz="1400" dirty="0"/>
              <a:t>in their </a:t>
            </a:r>
            <a:r>
              <a:rPr lang="en-US" sz="1400" dirty="0" smtClean="0"/>
              <a:t>environment.</a:t>
            </a:r>
          </a:p>
          <a:p>
            <a:pPr marL="285750" lvl="0" indent="-285750">
              <a:buFontTx/>
              <a:buChar char="-"/>
            </a:pPr>
            <a:endParaRPr lang="en-US" sz="800" dirty="0" smtClean="0"/>
          </a:p>
          <a:p>
            <a:pPr marL="285750" lvl="0" indent="-285750">
              <a:buFontTx/>
              <a:buChar char="-"/>
            </a:pPr>
            <a:r>
              <a:rPr lang="en-US" sz="1400" dirty="0"/>
              <a:t> </a:t>
            </a:r>
            <a:r>
              <a:rPr lang="en-US" sz="1400" dirty="0" smtClean="0"/>
              <a:t>Must explain how your armor will protect the wearer.</a:t>
            </a:r>
          </a:p>
          <a:p>
            <a:pPr marL="285750" lvl="0" indent="-285750">
              <a:buFontTx/>
              <a:buChar char="-"/>
            </a:pPr>
            <a:endParaRPr lang="en-US" sz="800" dirty="0" smtClean="0"/>
          </a:p>
        </p:txBody>
      </p:sp>
      <p:sp>
        <p:nvSpPr>
          <p:cNvPr id="2" name="TextBox 1"/>
          <p:cNvSpPr txBox="1"/>
          <p:nvPr/>
        </p:nvSpPr>
        <p:spPr>
          <a:xfrm>
            <a:off x="169815" y="2213755"/>
            <a:ext cx="11874137" cy="738664"/>
          </a:xfrm>
          <a:prstGeom prst="rect">
            <a:avLst/>
          </a:prstGeom>
          <a:noFill/>
        </p:spPr>
        <p:txBody>
          <a:bodyPr wrap="square" rtlCol="0">
            <a:spAutoFit/>
          </a:bodyPr>
          <a:lstStyle/>
          <a:p>
            <a:r>
              <a:rPr lang="en-US" sz="1400" b="1" i="1" dirty="0"/>
              <a:t>Where to begin:</a:t>
            </a:r>
            <a:r>
              <a:rPr lang="en-US" sz="1400" b="1" dirty="0"/>
              <a:t> </a:t>
            </a:r>
            <a:r>
              <a:rPr lang="en-US" sz="1400" dirty="0"/>
              <a:t>In your teams, should review PowerPoint from the Bio II students on arthropods types.  They also should go over the </a:t>
            </a:r>
            <a:r>
              <a:rPr lang="en-US" sz="1400" dirty="0" smtClean="0"/>
              <a:t>Arthropod Adaptation PowerPoint.   </a:t>
            </a:r>
            <a:r>
              <a:rPr lang="en-US" sz="1400" dirty="0"/>
              <a:t>Pick </a:t>
            </a:r>
            <a:r>
              <a:rPr lang="en-US" sz="1400" dirty="0" smtClean="0"/>
              <a:t>out several arthropod adaptations that you think  would be an asset to body armor.  Note how the exoskeleton is shaped and how it is jointed.  </a:t>
            </a:r>
            <a:r>
              <a:rPr lang="en-US" sz="1400" dirty="0"/>
              <a:t>Brainstorm </a:t>
            </a:r>
            <a:r>
              <a:rPr lang="en-US" sz="1400" dirty="0" smtClean="0"/>
              <a:t>in your groups about types of body armor you could design.  </a:t>
            </a:r>
            <a:endParaRPr lang="en-US" sz="1400" dirty="0"/>
          </a:p>
        </p:txBody>
      </p:sp>
      <p:pic>
        <p:nvPicPr>
          <p:cNvPr id="9" name="Picture 8"/>
          <p:cNvPicPr>
            <a:picLocks noChangeAspect="1"/>
          </p:cNvPicPr>
          <p:nvPr/>
        </p:nvPicPr>
        <p:blipFill rotWithShape="1">
          <a:blip r:embed="rId2"/>
          <a:srcRect r="9277"/>
          <a:stretch/>
        </p:blipFill>
        <p:spPr>
          <a:xfrm>
            <a:off x="4147626" y="3849934"/>
            <a:ext cx="2592808" cy="2269547"/>
          </a:xfrm>
          <a:prstGeom prst="rect">
            <a:avLst/>
          </a:prstGeom>
        </p:spPr>
      </p:pic>
      <p:sp>
        <p:nvSpPr>
          <p:cNvPr id="12" name="TextBox 11"/>
          <p:cNvSpPr txBox="1"/>
          <p:nvPr/>
        </p:nvSpPr>
        <p:spPr>
          <a:xfrm>
            <a:off x="169815" y="3137839"/>
            <a:ext cx="4225476" cy="3508653"/>
          </a:xfrm>
          <a:prstGeom prst="rect">
            <a:avLst/>
          </a:prstGeom>
          <a:noFill/>
        </p:spPr>
        <p:txBody>
          <a:bodyPr wrap="square" rtlCol="0">
            <a:spAutoFit/>
          </a:bodyPr>
          <a:lstStyle/>
          <a:p>
            <a:r>
              <a:rPr lang="en-US" sz="1400" b="1" dirty="0" smtClean="0"/>
              <a:t>Armor Constraints</a:t>
            </a:r>
            <a:r>
              <a:rPr lang="en-US" sz="1400" b="1" dirty="0"/>
              <a:t>:</a:t>
            </a:r>
          </a:p>
          <a:p>
            <a:pPr marL="285747" indent="-285747">
              <a:buFontTx/>
              <a:buChar char="-"/>
            </a:pPr>
            <a:r>
              <a:rPr lang="en-US" sz="1400" dirty="0" smtClean="0"/>
              <a:t>Must have a minimum of four pieces.</a:t>
            </a:r>
          </a:p>
          <a:p>
            <a:endParaRPr lang="en-US" sz="1400" dirty="0" smtClean="0"/>
          </a:p>
          <a:p>
            <a:pPr marL="285747" indent="-285747">
              <a:buFontTx/>
              <a:buChar char="-"/>
            </a:pPr>
            <a:r>
              <a:rPr lang="en-US" sz="1400" dirty="0" smtClean="0"/>
              <a:t>Model must be taller than 14” and a quadruped.   Model must be approved before printing.</a:t>
            </a:r>
          </a:p>
          <a:p>
            <a:pPr marL="285747" indent="-285747">
              <a:buFontTx/>
              <a:buChar char="-"/>
            </a:pPr>
            <a:endParaRPr lang="en-US" sz="800" dirty="0" smtClean="0"/>
          </a:p>
          <a:p>
            <a:pPr marL="285747" indent="-285747">
              <a:buFontTx/>
              <a:buChar char="-"/>
            </a:pPr>
            <a:r>
              <a:rPr lang="en-US" sz="1400" dirty="0" smtClean="0"/>
              <a:t>Must protect the arms, head and chest (at least). </a:t>
            </a:r>
          </a:p>
          <a:p>
            <a:pPr marL="285747" indent="-285747">
              <a:buFontTx/>
              <a:buChar char="-"/>
            </a:pPr>
            <a:endParaRPr lang="en-US" sz="800" dirty="0" smtClean="0"/>
          </a:p>
          <a:p>
            <a:pPr marL="285747" indent="-285747">
              <a:buFontTx/>
              <a:buChar char="-"/>
            </a:pPr>
            <a:r>
              <a:rPr lang="en-US" sz="1400" dirty="0" smtClean="0"/>
              <a:t>Size: No single piece can exceed 6” in length.  Must be between 1/16” a &amp; 2/16” thick.  Must </a:t>
            </a:r>
            <a:r>
              <a:rPr lang="en-US" sz="1400" dirty="0"/>
              <a:t>fit on your chosen stuffed animal model</a:t>
            </a:r>
            <a:r>
              <a:rPr lang="en-US" sz="1400" dirty="0" smtClean="0"/>
              <a:t>.</a:t>
            </a:r>
          </a:p>
          <a:p>
            <a:r>
              <a:rPr lang="en-US" sz="800" dirty="0" smtClean="0"/>
              <a:t> </a:t>
            </a:r>
          </a:p>
          <a:p>
            <a:pPr marL="285747" indent="-285747">
              <a:buFontTx/>
              <a:buChar char="-"/>
            </a:pPr>
            <a:r>
              <a:rPr lang="en-US" sz="1400" dirty="0" smtClean="0"/>
              <a:t>Must mimic one or more arthropod adaptations beyond the exoskeleton.</a:t>
            </a:r>
          </a:p>
          <a:p>
            <a:pPr marL="285747" indent="-285747">
              <a:buFontTx/>
              <a:buChar char="-"/>
            </a:pPr>
            <a:endParaRPr lang="en-US" sz="800" dirty="0" smtClean="0"/>
          </a:p>
          <a:p>
            <a:pPr marL="285747" indent="-285747">
              <a:buFontTx/>
              <a:buChar char="-"/>
            </a:pPr>
            <a:r>
              <a:rPr lang="en-US" sz="1400" dirty="0" smtClean="0"/>
              <a:t>Must allow for mobility of the model.</a:t>
            </a:r>
          </a:p>
          <a:p>
            <a:pPr marL="285747" indent="-285747">
              <a:buFontTx/>
              <a:buChar char="-"/>
            </a:pPr>
            <a:endParaRPr lang="en-US" sz="800" dirty="0" smtClean="0"/>
          </a:p>
          <a:p>
            <a:pPr marL="285747" indent="-285747">
              <a:buFontTx/>
              <a:buChar char="-"/>
            </a:pPr>
            <a:r>
              <a:rPr lang="en-US" sz="1400" dirty="0" smtClean="0"/>
              <a:t>Must be attractive.</a:t>
            </a:r>
            <a:endParaRPr lang="en-US" sz="1400" dirty="0"/>
          </a:p>
        </p:txBody>
      </p:sp>
      <p:sp>
        <p:nvSpPr>
          <p:cNvPr id="10" name="Text Box 29"/>
          <p:cNvSpPr txBox="1"/>
          <p:nvPr/>
        </p:nvSpPr>
        <p:spPr>
          <a:xfrm>
            <a:off x="4662987" y="6119481"/>
            <a:ext cx="1809750" cy="3524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600">
                <a:effectLst/>
                <a:latin typeface="Calibri" panose="020F0502020204030204" pitchFamily="34" charset="0"/>
                <a:ea typeface="SimSun" panose="02010600030101010101" pitchFamily="2" charset="-122"/>
                <a:cs typeface="Times New Roman" panose="02020603050405020304" pitchFamily="18" charset="0"/>
              </a:rPr>
              <a:t>https://www.amazon.com/Medieval-Gears-Knight-Chainmail-Stuffed/dp/B01M97TG45</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941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8252175"/>
              </p:ext>
            </p:extLst>
          </p:nvPr>
        </p:nvGraphicFramePr>
        <p:xfrm>
          <a:off x="2032000" y="719666"/>
          <a:ext cx="8128000" cy="3946698"/>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475736852"/>
                    </a:ext>
                  </a:extLst>
                </a:gridCol>
                <a:gridCol w="1625600">
                  <a:extLst>
                    <a:ext uri="{9D8B030D-6E8A-4147-A177-3AD203B41FA5}">
                      <a16:colId xmlns:a16="http://schemas.microsoft.com/office/drawing/2014/main" val="3076613137"/>
                    </a:ext>
                  </a:extLst>
                </a:gridCol>
                <a:gridCol w="1625600">
                  <a:extLst>
                    <a:ext uri="{9D8B030D-6E8A-4147-A177-3AD203B41FA5}">
                      <a16:colId xmlns:a16="http://schemas.microsoft.com/office/drawing/2014/main" val="3500678508"/>
                    </a:ext>
                  </a:extLst>
                </a:gridCol>
                <a:gridCol w="1625600">
                  <a:extLst>
                    <a:ext uri="{9D8B030D-6E8A-4147-A177-3AD203B41FA5}">
                      <a16:colId xmlns:a16="http://schemas.microsoft.com/office/drawing/2014/main" val="3169417208"/>
                    </a:ext>
                  </a:extLst>
                </a:gridCol>
                <a:gridCol w="1625600">
                  <a:extLst>
                    <a:ext uri="{9D8B030D-6E8A-4147-A177-3AD203B41FA5}">
                      <a16:colId xmlns:a16="http://schemas.microsoft.com/office/drawing/2014/main" val="1159346990"/>
                    </a:ext>
                  </a:extLst>
                </a:gridCol>
              </a:tblGrid>
              <a:tr h="370840">
                <a:tc>
                  <a:txBody>
                    <a:bodyPr/>
                    <a:lstStyle/>
                    <a:p>
                      <a:r>
                        <a:rPr lang="en-US" sz="1800" dirty="0" smtClean="0">
                          <a:solidFill>
                            <a:sysClr val="windowText" lastClr="000000"/>
                          </a:solidFill>
                        </a:rPr>
                        <a:t>Criteria</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Weight</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Design 1</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Design 2</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Design 3</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408726"/>
                  </a:ext>
                </a:extLst>
              </a:tr>
              <a:tr h="370840">
                <a:tc>
                  <a:txBody>
                    <a:bodyPr/>
                    <a:lstStyle/>
                    <a:p>
                      <a:r>
                        <a:rPr lang="en-US" sz="1200" dirty="0" smtClean="0">
                          <a:solidFill>
                            <a:sysClr val="windowText" lastClr="000000"/>
                          </a:solidFill>
                        </a:rPr>
                        <a:t>Protects the head,</a:t>
                      </a:r>
                      <a:r>
                        <a:rPr lang="en-US" sz="1200" baseline="0" dirty="0" smtClean="0">
                          <a:solidFill>
                            <a:sysClr val="windowText" lastClr="000000"/>
                          </a:solidFill>
                        </a:rPr>
                        <a:t> chest, &amp; arms</a:t>
                      </a:r>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6566572"/>
                  </a:ext>
                </a:extLst>
              </a:tr>
              <a:tr h="447349">
                <a:tc>
                  <a:txBody>
                    <a:bodyPr/>
                    <a:lstStyle/>
                    <a:p>
                      <a:r>
                        <a:rPr lang="en-US" sz="1200" dirty="0" smtClean="0">
                          <a:solidFill>
                            <a:sysClr val="windowText" lastClr="000000"/>
                          </a:solidFill>
                        </a:rPr>
                        <a:t>Has all size criteria &amp; four or more pieces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72631"/>
                  </a:ext>
                </a:extLst>
              </a:tr>
              <a:tr h="461818">
                <a:tc>
                  <a:txBody>
                    <a:bodyPr/>
                    <a:lstStyle/>
                    <a:p>
                      <a:r>
                        <a:rPr lang="en-US" sz="1200" dirty="0" smtClean="0">
                          <a:solidFill>
                            <a:sysClr val="windowText" lastClr="000000"/>
                          </a:solidFill>
                        </a:rPr>
                        <a:t>Attractive design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9906"/>
                  </a:ext>
                </a:extLst>
              </a:tr>
              <a:tr h="370840">
                <a:tc>
                  <a:txBody>
                    <a:bodyPr/>
                    <a:lstStyle/>
                    <a:p>
                      <a:r>
                        <a:rPr lang="en-US" sz="1200" dirty="0" smtClean="0">
                          <a:solidFill>
                            <a:sysClr val="windowText" lastClr="000000"/>
                          </a:solidFill>
                        </a:rPr>
                        <a:t>Mimics an arthropod adaptation</a:t>
                      </a:r>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3623513"/>
                  </a:ext>
                </a:extLst>
              </a:tr>
              <a:tr h="370840">
                <a:tc>
                  <a:txBody>
                    <a:bodyPr/>
                    <a:lstStyle/>
                    <a:p>
                      <a:r>
                        <a:rPr lang="en-US" sz="1200" dirty="0" smtClean="0">
                          <a:solidFill>
                            <a:sysClr val="windowText" lastClr="000000"/>
                          </a:solidFill>
                        </a:rPr>
                        <a:t>Mimics an exoskeleton</a:t>
                      </a:r>
                    </a:p>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10%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1929010"/>
                  </a:ext>
                </a:extLst>
              </a:tr>
              <a:tr h="370840">
                <a:tc>
                  <a:txBody>
                    <a:bodyPr/>
                    <a:lstStyle/>
                    <a:p>
                      <a:r>
                        <a:rPr lang="en-US" sz="1200" dirty="0" smtClean="0">
                          <a:solidFill>
                            <a:sysClr val="windowText" lastClr="000000"/>
                          </a:solidFill>
                        </a:rPr>
                        <a:t>Allows mobility</a:t>
                      </a:r>
                    </a:p>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10%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6129177"/>
                  </a:ext>
                </a:extLst>
              </a:tr>
              <a:tr h="370840">
                <a:tc>
                  <a:txBody>
                    <a:bodyPr/>
                    <a:lstStyle/>
                    <a:p>
                      <a:r>
                        <a:rPr lang="en-US" sz="1200" dirty="0" smtClean="0">
                          <a:solidFill>
                            <a:sysClr val="windowText" lastClr="000000"/>
                          </a:solidFill>
                        </a:rPr>
                        <a:t>Has a crest and/or</a:t>
                      </a:r>
                      <a:r>
                        <a:rPr lang="en-US" sz="1200" baseline="0" dirty="0" smtClean="0">
                          <a:solidFill>
                            <a:sysClr val="windowText" lastClr="000000"/>
                          </a:solidFill>
                        </a:rPr>
                        <a:t> jointed pieces</a:t>
                      </a:r>
                      <a:endParaRPr lang="en-US" sz="12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Extra</a:t>
                      </a:r>
                      <a:r>
                        <a:rPr lang="en-US" sz="2000" baseline="0" dirty="0" smtClean="0">
                          <a:solidFill>
                            <a:sysClr val="windowText" lastClr="000000"/>
                          </a:solidFill>
                        </a:rPr>
                        <a:t> Credit</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4149060"/>
                  </a:ext>
                </a:extLst>
              </a:tr>
              <a:tr h="370840">
                <a:tc>
                  <a:txBody>
                    <a:bodyPr/>
                    <a:lstStyle/>
                    <a:p>
                      <a:r>
                        <a:rPr lang="en-US" sz="1800" b="1" dirty="0" smtClean="0">
                          <a:solidFill>
                            <a:sysClr val="windowText" lastClr="000000"/>
                          </a:solidFill>
                        </a:rPr>
                        <a:t>TOTALS</a:t>
                      </a:r>
                      <a:endParaRPr lang="en-US" sz="18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ysClr val="windowText" lastClr="000000"/>
                          </a:solidFill>
                        </a:rPr>
                        <a:t>100%</a:t>
                      </a:r>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4201970"/>
                  </a:ext>
                </a:extLst>
              </a:tr>
            </a:tbl>
          </a:graphicData>
        </a:graphic>
      </p:graphicFrame>
      <p:cxnSp>
        <p:nvCxnSpPr>
          <p:cNvPr id="3" name="Straight Connector 2"/>
          <p:cNvCxnSpPr/>
          <p:nvPr/>
        </p:nvCxnSpPr>
        <p:spPr>
          <a:xfrm>
            <a:off x="5279571" y="1097280"/>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8525689" y="1092926"/>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6902630" y="1103811"/>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6917870" y="1541417"/>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8525689" y="1537063"/>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296441" y="1534401"/>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6917869" y="2011196"/>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8525689" y="1994263"/>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25689" y="2471058"/>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264694" y="2011196"/>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6902629" y="2464042"/>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268318" y="2457147"/>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908794" y="2908179"/>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8512258" y="2920031"/>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5268318" y="2915074"/>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8519865" y="3366464"/>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6866690" y="3376748"/>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5296441" y="3379772"/>
            <a:ext cx="1643743" cy="44413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499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032000" y="719666"/>
          <a:ext cx="8128000" cy="3946698"/>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475736852"/>
                    </a:ext>
                  </a:extLst>
                </a:gridCol>
                <a:gridCol w="1625600">
                  <a:extLst>
                    <a:ext uri="{9D8B030D-6E8A-4147-A177-3AD203B41FA5}">
                      <a16:colId xmlns:a16="http://schemas.microsoft.com/office/drawing/2014/main" val="3076613137"/>
                    </a:ext>
                  </a:extLst>
                </a:gridCol>
                <a:gridCol w="1625600">
                  <a:extLst>
                    <a:ext uri="{9D8B030D-6E8A-4147-A177-3AD203B41FA5}">
                      <a16:colId xmlns:a16="http://schemas.microsoft.com/office/drawing/2014/main" val="3500678508"/>
                    </a:ext>
                  </a:extLst>
                </a:gridCol>
                <a:gridCol w="1625600">
                  <a:extLst>
                    <a:ext uri="{9D8B030D-6E8A-4147-A177-3AD203B41FA5}">
                      <a16:colId xmlns:a16="http://schemas.microsoft.com/office/drawing/2014/main" val="3169417208"/>
                    </a:ext>
                  </a:extLst>
                </a:gridCol>
                <a:gridCol w="1625600">
                  <a:extLst>
                    <a:ext uri="{9D8B030D-6E8A-4147-A177-3AD203B41FA5}">
                      <a16:colId xmlns:a16="http://schemas.microsoft.com/office/drawing/2014/main" val="1159346990"/>
                    </a:ext>
                  </a:extLst>
                </a:gridCol>
              </a:tblGrid>
              <a:tr h="370840">
                <a:tc>
                  <a:txBody>
                    <a:bodyPr/>
                    <a:lstStyle/>
                    <a:p>
                      <a:r>
                        <a:rPr lang="en-US" sz="1800" dirty="0" smtClean="0">
                          <a:solidFill>
                            <a:sysClr val="windowText" lastClr="000000"/>
                          </a:solidFill>
                        </a:rPr>
                        <a:t>Criteria</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Weight</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Design 1</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Design 2</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ysClr val="windowText" lastClr="000000"/>
                          </a:solidFill>
                        </a:rPr>
                        <a:t>Design 3</a:t>
                      </a:r>
                      <a:endParaRPr lang="en-US"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408726"/>
                  </a:ext>
                </a:extLst>
              </a:tr>
              <a:tr h="370840">
                <a:tc>
                  <a:txBody>
                    <a:bodyPr/>
                    <a:lstStyle/>
                    <a:p>
                      <a:r>
                        <a:rPr lang="en-US" sz="1200" dirty="0" smtClean="0">
                          <a:solidFill>
                            <a:sysClr val="windowText" lastClr="000000"/>
                          </a:solidFill>
                        </a:rPr>
                        <a:t>Protects the head,</a:t>
                      </a:r>
                      <a:r>
                        <a:rPr lang="en-US" sz="1200" baseline="0" dirty="0" smtClean="0">
                          <a:solidFill>
                            <a:sysClr val="windowText" lastClr="000000"/>
                          </a:solidFill>
                        </a:rPr>
                        <a:t> chest, &amp; arms</a:t>
                      </a:r>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6566572"/>
                  </a:ext>
                </a:extLst>
              </a:tr>
              <a:tr h="447349">
                <a:tc>
                  <a:txBody>
                    <a:bodyPr/>
                    <a:lstStyle/>
                    <a:p>
                      <a:r>
                        <a:rPr lang="en-US" sz="1200" dirty="0" smtClean="0">
                          <a:solidFill>
                            <a:sysClr val="windowText" lastClr="000000"/>
                          </a:solidFill>
                        </a:rPr>
                        <a:t>Has all size criteria &amp; four or more pieces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72631"/>
                  </a:ext>
                </a:extLst>
              </a:tr>
              <a:tr h="461818">
                <a:tc>
                  <a:txBody>
                    <a:bodyPr/>
                    <a:lstStyle/>
                    <a:p>
                      <a:r>
                        <a:rPr lang="en-US" sz="1200" dirty="0" smtClean="0">
                          <a:solidFill>
                            <a:sysClr val="windowText" lastClr="000000"/>
                          </a:solidFill>
                        </a:rPr>
                        <a:t>Attractive design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9906"/>
                  </a:ext>
                </a:extLst>
              </a:tr>
              <a:tr h="370840">
                <a:tc>
                  <a:txBody>
                    <a:bodyPr/>
                    <a:lstStyle/>
                    <a:p>
                      <a:r>
                        <a:rPr lang="en-US" sz="1200" dirty="0" smtClean="0">
                          <a:solidFill>
                            <a:sysClr val="windowText" lastClr="000000"/>
                          </a:solidFill>
                        </a:rPr>
                        <a:t>Mimics an arthropod adaptation</a:t>
                      </a:r>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20%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3623513"/>
                  </a:ext>
                </a:extLst>
              </a:tr>
              <a:tr h="370840">
                <a:tc>
                  <a:txBody>
                    <a:bodyPr/>
                    <a:lstStyle/>
                    <a:p>
                      <a:r>
                        <a:rPr lang="en-US" sz="1200" dirty="0" smtClean="0">
                          <a:solidFill>
                            <a:sysClr val="windowText" lastClr="000000"/>
                          </a:solidFill>
                        </a:rPr>
                        <a:t>Mimics an exoskeleton</a:t>
                      </a:r>
                    </a:p>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10%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1929010"/>
                  </a:ext>
                </a:extLst>
              </a:tr>
              <a:tr h="370840">
                <a:tc>
                  <a:txBody>
                    <a:bodyPr/>
                    <a:lstStyle/>
                    <a:p>
                      <a:r>
                        <a:rPr lang="en-US" sz="1200" dirty="0" smtClean="0">
                          <a:solidFill>
                            <a:sysClr val="windowText" lastClr="000000"/>
                          </a:solidFill>
                        </a:rPr>
                        <a:t>Allows mobility</a:t>
                      </a:r>
                    </a:p>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10%</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6129177"/>
                  </a:ext>
                </a:extLst>
              </a:tr>
              <a:tr h="370840">
                <a:tc>
                  <a:txBody>
                    <a:bodyPr/>
                    <a:lstStyle/>
                    <a:p>
                      <a:r>
                        <a:rPr lang="en-US" sz="1200" dirty="0" smtClean="0">
                          <a:solidFill>
                            <a:sysClr val="windowText" lastClr="000000"/>
                          </a:solidFill>
                        </a:rPr>
                        <a:t>Has a crest and/or</a:t>
                      </a:r>
                      <a:r>
                        <a:rPr lang="en-US" sz="1200" baseline="0" dirty="0" smtClean="0">
                          <a:solidFill>
                            <a:sysClr val="windowText" lastClr="000000"/>
                          </a:solidFill>
                        </a:rPr>
                        <a:t> jointed pieces</a:t>
                      </a:r>
                      <a:endParaRPr lang="en-US" sz="12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ysClr val="windowText" lastClr="000000"/>
                          </a:solidFill>
                        </a:rPr>
                        <a:t>Extra</a:t>
                      </a:r>
                      <a:r>
                        <a:rPr lang="en-US" sz="2000" baseline="0" dirty="0" smtClean="0">
                          <a:solidFill>
                            <a:sysClr val="windowText" lastClr="000000"/>
                          </a:solidFill>
                        </a:rPr>
                        <a:t> Credit</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4149060"/>
                  </a:ext>
                </a:extLst>
              </a:tr>
              <a:tr h="370840">
                <a:tc>
                  <a:txBody>
                    <a:bodyPr/>
                    <a:lstStyle/>
                    <a:p>
                      <a:r>
                        <a:rPr lang="en-US" sz="1800" b="1" dirty="0" smtClean="0">
                          <a:solidFill>
                            <a:sysClr val="windowText" lastClr="000000"/>
                          </a:solidFill>
                        </a:rPr>
                        <a:t>TOTALS</a:t>
                      </a:r>
                      <a:endParaRPr lang="en-US" sz="18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ysClr val="windowText" lastClr="000000"/>
                          </a:solidFill>
                        </a:rPr>
                        <a:t>100%</a:t>
                      </a:r>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4201970"/>
                  </a:ext>
                </a:extLst>
              </a:tr>
            </a:tbl>
          </a:graphicData>
        </a:graphic>
      </p:graphicFrame>
      <p:cxnSp>
        <p:nvCxnSpPr>
          <p:cNvPr id="3" name="Straight Connector 2"/>
          <p:cNvCxnSpPr/>
          <p:nvPr/>
        </p:nvCxnSpPr>
        <p:spPr>
          <a:xfrm>
            <a:off x="5279571" y="1097280"/>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8525689" y="1092926"/>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6902630" y="1103811"/>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6917870" y="1541417"/>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8525689" y="1537063"/>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296441" y="1534401"/>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6917869" y="2011196"/>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8525689" y="1994263"/>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25689" y="2471058"/>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264694" y="2011196"/>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6902629" y="2464042"/>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268318" y="2457147"/>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908794" y="2908179"/>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8512258" y="2920031"/>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5268318" y="2915074"/>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8519865" y="3366464"/>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6866690" y="3376748"/>
            <a:ext cx="1643743" cy="444137"/>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5296441" y="3379772"/>
            <a:ext cx="1643743" cy="44413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45075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11074</TotalTime>
  <Words>918</Words>
  <Application>Microsoft Office PowerPoint</Application>
  <PresentationFormat>Widescreen</PresentationFormat>
  <Paragraphs>108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SimSun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Fairfield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Charlwood</dc:creator>
  <cp:lastModifiedBy>Amy Charlwood</cp:lastModifiedBy>
  <cp:revision>34</cp:revision>
  <cp:lastPrinted>2019-01-10T12:23:44Z</cp:lastPrinted>
  <dcterms:created xsi:type="dcterms:W3CDTF">2018-06-08T18:39:01Z</dcterms:created>
  <dcterms:modified xsi:type="dcterms:W3CDTF">2019-06-04T18:34:15Z</dcterms:modified>
</cp:coreProperties>
</file>