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43195875" cy="323977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1849438" indent="-1454150" algn="l" rtl="0" fontAlgn="base">
      <a:spcBef>
        <a:spcPct val="0"/>
      </a:spcBef>
      <a:spcAft>
        <a:spcPct val="0"/>
      </a:spcAft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3700463" indent="-2909888" algn="l" rtl="0" fontAlgn="base">
      <a:spcBef>
        <a:spcPct val="0"/>
      </a:spcBef>
      <a:spcAft>
        <a:spcPct val="0"/>
      </a:spcAft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5553075" indent="-4365625" algn="l" rtl="0" fontAlgn="base">
      <a:spcBef>
        <a:spcPct val="0"/>
      </a:spcBef>
      <a:spcAft>
        <a:spcPct val="0"/>
      </a:spcAft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7404100" indent="-5822950" algn="l" rtl="0" fontAlgn="base">
      <a:spcBef>
        <a:spcPct val="0"/>
      </a:spcBef>
      <a:spcAft>
        <a:spcPct val="0"/>
      </a:spcAft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3600" kern="1200" baseline="-50000">
        <a:solidFill>
          <a:srgbClr val="000000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0033"/>
    <a:srgbClr val="FFFFCC"/>
    <a:srgbClr val="3FB7DF"/>
    <a:srgbClr val="4DDF38"/>
    <a:srgbClr val="9D30DF"/>
    <a:srgbClr val="592E81"/>
    <a:srgbClr val="2F7D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inimized" preferSingleView="1">
    <p:restoredLeft sz="33359" autoAdjust="0"/>
    <p:restoredTop sz="99815" autoAdjust="0"/>
  </p:normalViewPr>
  <p:slideViewPr>
    <p:cSldViewPr>
      <p:cViewPr>
        <p:scale>
          <a:sx n="33" d="100"/>
          <a:sy n="33" d="100"/>
        </p:scale>
        <p:origin x="1464" y="2082"/>
      </p:cViewPr>
      <p:guideLst>
        <p:guide orient="horz" pos="16394"/>
        <p:guide pos="226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-72" charset="0"/>
                <a:ea typeface="Arial" pitchFamily="-72" charset="0"/>
                <a:cs typeface="Arial" pitchFamily="-72" charset="0"/>
              </a:defRPr>
            </a:lvl1pPr>
          </a:lstStyle>
          <a:p>
            <a:pPr>
              <a:defRPr/>
            </a:pPr>
            <a:fld id="{EF4CB6A8-2BCA-4E7F-AED4-DA59655B562E}" type="datetimeFigureOut">
              <a:rPr lang="en-US"/>
              <a:pPr>
                <a:defRPr/>
              </a:pPr>
              <a:t>5/2/2011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-72" charset="0"/>
                <a:ea typeface="Arial" pitchFamily="-72" charset="0"/>
                <a:cs typeface="Arial" pitchFamily="-72" charset="0"/>
              </a:defRPr>
            </a:lvl1pPr>
          </a:lstStyle>
          <a:p>
            <a:pPr>
              <a:defRPr/>
            </a:pPr>
            <a:fld id="{AE2CC012-2DB8-4452-BFAC-F56BD8F19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2FD1C6E6-1B12-4540-B3CC-767B37C6099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pitchFamily="-72" charset="-128"/>
        <a:cs typeface="ＭＳ Ｐゴシック" pitchFamily="-72" charset="-128"/>
      </a:defRPr>
    </a:lvl1pPr>
    <a:lvl2pPr marL="1849438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pitchFamily="-72" charset="-128"/>
        <a:cs typeface="+mn-cs"/>
      </a:defRPr>
    </a:lvl2pPr>
    <a:lvl3pPr marL="3700463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pitchFamily="-72" charset="-128"/>
        <a:cs typeface="+mn-cs"/>
      </a:defRPr>
    </a:lvl3pPr>
    <a:lvl4pPr marL="5553075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pitchFamily="-72" charset="-128"/>
        <a:cs typeface="+mn-cs"/>
      </a:defRPr>
    </a:lvl4pPr>
    <a:lvl5pPr marL="7404100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pitchFamily="-72" charset="-128"/>
        <a:cs typeface="+mn-cs"/>
      </a:defRPr>
    </a:lvl5pPr>
    <a:lvl6pPr marL="9257197" algn="l" defTabSz="3702879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108637" algn="l" defTabSz="3702879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960076" algn="l" defTabSz="3702879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811515" algn="l" defTabSz="3702879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-72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28C0D-44A9-43AC-AD0C-6F04FF54C88F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160270" y="8801100"/>
            <a:ext cx="24483060" cy="9601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320540" y="20402551"/>
            <a:ext cx="20162520" cy="92011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28ABA-E19C-4411-B1F7-90F7694FAA05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E4AC1F-7BC2-4E61-936D-4A34045CEDA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20882610" y="2000250"/>
            <a:ext cx="6480810" cy="300037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440181" y="2000250"/>
            <a:ext cx="18962370" cy="300037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0DA6E-0B3C-4391-A081-127EBFF73AC1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227C42-F340-4F78-A950-D340A27FF51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75287" y="23136227"/>
            <a:ext cx="24483060" cy="7150893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75287" y="15260248"/>
            <a:ext cx="24483060" cy="7875980"/>
          </a:xfrm>
        </p:spPr>
        <p:txBody>
          <a:bodyPr anchor="b"/>
          <a:lstStyle>
            <a:lvl1pPr marL="0" indent="0">
              <a:buNone/>
              <a:defRPr sz="8100"/>
            </a:lvl1pPr>
            <a:lvl2pPr marL="1851439" indent="0">
              <a:buNone/>
              <a:defRPr sz="7300"/>
            </a:lvl2pPr>
            <a:lvl3pPr marL="3702879" indent="0">
              <a:buNone/>
              <a:defRPr sz="6500"/>
            </a:lvl3pPr>
            <a:lvl4pPr marL="5554318" indent="0">
              <a:buNone/>
              <a:defRPr sz="5700"/>
            </a:lvl4pPr>
            <a:lvl5pPr marL="7405757" indent="0">
              <a:buNone/>
              <a:defRPr sz="5700"/>
            </a:lvl5pPr>
            <a:lvl6pPr marL="9257197" indent="0">
              <a:buNone/>
              <a:defRPr sz="5700"/>
            </a:lvl6pPr>
            <a:lvl7pPr marL="11108637" indent="0">
              <a:buNone/>
              <a:defRPr sz="5700"/>
            </a:lvl7pPr>
            <a:lvl8pPr marL="12960076" indent="0">
              <a:buNone/>
              <a:defRPr sz="5700"/>
            </a:lvl8pPr>
            <a:lvl9pPr marL="14811515" indent="0">
              <a:buNone/>
              <a:defRPr sz="5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FF555-B6C9-4B19-993B-D58D7D128505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40181" y="10401301"/>
            <a:ext cx="12721590" cy="21602700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4641831" y="10401301"/>
            <a:ext cx="12721590" cy="21602700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72902-2A4D-4D16-BFDD-1A4AF922E70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40180" y="1441849"/>
            <a:ext cx="2592324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440183" y="8059343"/>
            <a:ext cx="12726592" cy="3358750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439" indent="0">
              <a:buNone/>
              <a:defRPr sz="8100" b="1"/>
            </a:lvl2pPr>
            <a:lvl3pPr marL="3702879" indent="0">
              <a:buNone/>
              <a:defRPr sz="7300" b="1"/>
            </a:lvl3pPr>
            <a:lvl4pPr marL="5554318" indent="0">
              <a:buNone/>
              <a:defRPr sz="6500" b="1"/>
            </a:lvl4pPr>
            <a:lvl5pPr marL="7405757" indent="0">
              <a:buNone/>
              <a:defRPr sz="6500" b="1"/>
            </a:lvl5pPr>
            <a:lvl6pPr marL="9257197" indent="0">
              <a:buNone/>
              <a:defRPr sz="6500" b="1"/>
            </a:lvl6pPr>
            <a:lvl7pPr marL="11108637" indent="0">
              <a:buNone/>
              <a:defRPr sz="6500" b="1"/>
            </a:lvl7pPr>
            <a:lvl8pPr marL="12960076" indent="0">
              <a:buNone/>
              <a:defRPr sz="6500" b="1"/>
            </a:lvl8pPr>
            <a:lvl9pPr marL="14811515" indent="0">
              <a:buNone/>
              <a:defRPr sz="65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440183" y="11418093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4631833" y="8059343"/>
            <a:ext cx="12731590" cy="3358750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439" indent="0">
              <a:buNone/>
              <a:defRPr sz="8100" b="1"/>
            </a:lvl2pPr>
            <a:lvl3pPr marL="3702879" indent="0">
              <a:buNone/>
              <a:defRPr sz="7300" b="1"/>
            </a:lvl3pPr>
            <a:lvl4pPr marL="5554318" indent="0">
              <a:buNone/>
              <a:defRPr sz="6500" b="1"/>
            </a:lvl4pPr>
            <a:lvl5pPr marL="7405757" indent="0">
              <a:buNone/>
              <a:defRPr sz="6500" b="1"/>
            </a:lvl5pPr>
            <a:lvl6pPr marL="9257197" indent="0">
              <a:buNone/>
              <a:defRPr sz="6500" b="1"/>
            </a:lvl6pPr>
            <a:lvl7pPr marL="11108637" indent="0">
              <a:buNone/>
              <a:defRPr sz="6500" b="1"/>
            </a:lvl7pPr>
            <a:lvl8pPr marL="12960076" indent="0">
              <a:buNone/>
              <a:defRPr sz="6500" b="1"/>
            </a:lvl8pPr>
            <a:lvl9pPr marL="14811515" indent="0">
              <a:buNone/>
              <a:defRPr sz="65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4631833" y="11418093"/>
            <a:ext cx="12731590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8D90A-A238-4C9A-AF81-3DF4F57981FF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D04C2E-93FC-4B41-BEF0-487985FB834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C752EC-666C-4699-942F-881FB6D4C019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40182" y="1433515"/>
            <a:ext cx="9476187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261409" y="1433516"/>
            <a:ext cx="16102014" cy="30728845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40182" y="7534279"/>
            <a:ext cx="9476187" cy="24628081"/>
          </a:xfrm>
        </p:spPr>
        <p:txBody>
          <a:bodyPr/>
          <a:lstStyle>
            <a:lvl1pPr marL="0" indent="0">
              <a:buNone/>
              <a:defRPr sz="5700"/>
            </a:lvl1pPr>
            <a:lvl2pPr marL="1851439" indent="0">
              <a:buNone/>
              <a:defRPr sz="4800"/>
            </a:lvl2pPr>
            <a:lvl3pPr marL="3702879" indent="0">
              <a:buNone/>
              <a:defRPr sz="4100"/>
            </a:lvl3pPr>
            <a:lvl4pPr marL="5554318" indent="0">
              <a:buNone/>
              <a:defRPr sz="3600"/>
            </a:lvl4pPr>
            <a:lvl5pPr marL="7405757" indent="0">
              <a:buNone/>
              <a:defRPr sz="3600"/>
            </a:lvl5pPr>
            <a:lvl6pPr marL="9257197" indent="0">
              <a:buNone/>
              <a:defRPr sz="3600"/>
            </a:lvl6pPr>
            <a:lvl7pPr marL="11108637" indent="0">
              <a:buNone/>
              <a:defRPr sz="3600"/>
            </a:lvl7pPr>
            <a:lvl8pPr marL="12960076" indent="0">
              <a:buNone/>
              <a:defRPr sz="3600"/>
            </a:lvl8pPr>
            <a:lvl9pPr marL="14811515" indent="0">
              <a:buNone/>
              <a:defRPr sz="3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58773-7B6E-4A51-A6ED-0B6DB4D93042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45707" y="25203152"/>
            <a:ext cx="17282160" cy="2975376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645707" y="3217068"/>
            <a:ext cx="17282160" cy="21602700"/>
          </a:xfrm>
        </p:spPr>
        <p:txBody>
          <a:bodyPr lIns="370288" tIns="185144" rIns="370288" bIns="185144"/>
          <a:lstStyle>
            <a:lvl1pPr marL="0" indent="0">
              <a:buNone/>
              <a:defRPr sz="13000"/>
            </a:lvl1pPr>
            <a:lvl2pPr marL="1851439" indent="0">
              <a:buNone/>
              <a:defRPr sz="11300"/>
            </a:lvl2pPr>
            <a:lvl3pPr marL="3702879" indent="0">
              <a:buNone/>
              <a:defRPr sz="9700"/>
            </a:lvl3pPr>
            <a:lvl4pPr marL="5554318" indent="0">
              <a:buNone/>
              <a:defRPr sz="8100"/>
            </a:lvl4pPr>
            <a:lvl5pPr marL="7405757" indent="0">
              <a:buNone/>
              <a:defRPr sz="8100"/>
            </a:lvl5pPr>
            <a:lvl6pPr marL="9257197" indent="0">
              <a:buNone/>
              <a:defRPr sz="8100"/>
            </a:lvl6pPr>
            <a:lvl7pPr marL="11108637" indent="0">
              <a:buNone/>
              <a:defRPr sz="8100"/>
            </a:lvl7pPr>
            <a:lvl8pPr marL="12960076" indent="0">
              <a:buNone/>
              <a:defRPr sz="8100"/>
            </a:lvl8pPr>
            <a:lvl9pPr marL="14811515" indent="0">
              <a:buNone/>
              <a:defRPr sz="81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645707" y="28178529"/>
            <a:ext cx="17282160" cy="4225524"/>
          </a:xfrm>
        </p:spPr>
        <p:txBody>
          <a:bodyPr/>
          <a:lstStyle>
            <a:lvl1pPr marL="0" indent="0">
              <a:buNone/>
              <a:defRPr sz="5700"/>
            </a:lvl1pPr>
            <a:lvl2pPr marL="1851439" indent="0">
              <a:buNone/>
              <a:defRPr sz="4800"/>
            </a:lvl2pPr>
            <a:lvl3pPr marL="3702879" indent="0">
              <a:buNone/>
              <a:defRPr sz="4100"/>
            </a:lvl3pPr>
            <a:lvl4pPr marL="5554318" indent="0">
              <a:buNone/>
              <a:defRPr sz="3600"/>
            </a:lvl4pPr>
            <a:lvl5pPr marL="7405757" indent="0">
              <a:buNone/>
              <a:defRPr sz="3600"/>
            </a:lvl5pPr>
            <a:lvl6pPr marL="9257197" indent="0">
              <a:buNone/>
              <a:defRPr sz="3600"/>
            </a:lvl6pPr>
            <a:lvl7pPr marL="11108637" indent="0">
              <a:buNone/>
              <a:defRPr sz="3600"/>
            </a:lvl7pPr>
            <a:lvl8pPr marL="12960076" indent="0">
              <a:buNone/>
              <a:defRPr sz="3600"/>
            </a:lvl8pPr>
            <a:lvl9pPr marL="14811515" indent="0">
              <a:buNone/>
              <a:defRPr sz="3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14AAE-BEF0-4E16-A667-E843CC09015F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FFC000">
                <a:alpha val="85000"/>
              </a:srgbClr>
            </a:gs>
            <a:gs pos="76000">
              <a:srgbClr val="FFFF00">
                <a:alpha val="27000"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0" y="1800225"/>
            <a:ext cx="38877875" cy="647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3928" tIns="161964" rIns="323928" bIns="1619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0" y="9359900"/>
            <a:ext cx="38877875" cy="194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3928" tIns="161964" rIns="323928" bIns="1619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59000" y="29503688"/>
            <a:ext cx="100806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3928" tIns="161964" rIns="323928" bIns="161964" numCol="1" anchor="b" anchorCtr="0" compatLnSpc="1">
            <a:prstTxWarp prst="textNoShape">
              <a:avLst/>
            </a:prstTxWarp>
          </a:bodyPr>
          <a:lstStyle>
            <a:lvl1pPr>
              <a:defRPr sz="50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it-IT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57400" y="29503688"/>
            <a:ext cx="136810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3928" tIns="161964" rIns="323928" bIns="161964" numCol="1" anchor="b" anchorCtr="0" compatLnSpc="1">
            <a:prstTxWarp prst="textNoShape">
              <a:avLst/>
            </a:prstTxWarp>
          </a:bodyPr>
          <a:lstStyle>
            <a:lvl1pPr algn="ctr">
              <a:defRPr sz="50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it-IT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956250" y="29503688"/>
            <a:ext cx="100806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3928" tIns="161964" rIns="323928" bIns="161964" numCol="1" anchor="b" anchorCtr="0" compatLnSpc="1">
            <a:prstTxWarp prst="textNoShape">
              <a:avLst/>
            </a:prstTxWarp>
          </a:bodyPr>
          <a:lstStyle>
            <a:lvl1pPr algn="r">
              <a:defRPr sz="50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CD878DD-2983-497C-9A5E-ED791F1B2B94}" type="slidenum">
              <a:rPr lang="it-IT"/>
              <a:pPr/>
              <a:t>‹#›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12" r:id="rId2"/>
    <p:sldLayoutId id="2147483711" r:id="rId3"/>
    <p:sldLayoutId id="2147483710" r:id="rId4"/>
    <p:sldLayoutId id="2147483709" r:id="rId5"/>
    <p:sldLayoutId id="2147483708" r:id="rId6"/>
    <p:sldLayoutId id="2147483707" r:id="rId7"/>
    <p:sldLayoutId id="2147483706" r:id="rId8"/>
    <p:sldLayoutId id="2147483705" r:id="rId9"/>
    <p:sldLayoutId id="2147483704" r:id="rId10"/>
    <p:sldLayoutId id="2147483703" r:id="rId11"/>
  </p:sldLayoutIdLst>
  <p:txStyles>
    <p:titleStyle>
      <a:lvl1pPr algn="ctr" defTabSz="800100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-72" charset="-128"/>
          <a:cs typeface="ＭＳ Ｐゴシック" pitchFamily="-72" charset="-128"/>
        </a:defRPr>
      </a:lvl1pPr>
      <a:lvl2pPr algn="ctr" defTabSz="800100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  <a:ea typeface="ＭＳ Ｐゴシック" pitchFamily="-72" charset="-128"/>
          <a:cs typeface="ＭＳ Ｐゴシック" pitchFamily="-72" charset="-128"/>
        </a:defRPr>
      </a:lvl2pPr>
      <a:lvl3pPr algn="ctr" defTabSz="800100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  <a:ea typeface="ＭＳ Ｐゴシック" pitchFamily="-72" charset="-128"/>
          <a:cs typeface="ＭＳ Ｐゴシック" pitchFamily="-72" charset="-128"/>
        </a:defRPr>
      </a:lvl3pPr>
      <a:lvl4pPr algn="ctr" defTabSz="800100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  <a:ea typeface="ＭＳ Ｐゴシック" pitchFamily="-72" charset="-128"/>
          <a:cs typeface="ＭＳ Ｐゴシック" pitchFamily="-72" charset="-128"/>
        </a:defRPr>
      </a:lvl4pPr>
      <a:lvl5pPr algn="ctr" defTabSz="800100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  <a:ea typeface="ＭＳ Ｐゴシック" pitchFamily="-72" charset="-128"/>
          <a:cs typeface="ＭＳ Ｐゴシック" pitchFamily="-72" charset="-128"/>
        </a:defRPr>
      </a:lvl5pPr>
      <a:lvl6pPr marL="1851439" algn="ctr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3702879" algn="ctr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5554318" algn="ctr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7405757" algn="ctr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1212850" indent="-1212850" algn="l" defTabSz="800100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-72" charset="2"/>
        <a:buChar char="n"/>
        <a:defRPr sz="1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72" charset="-128"/>
          <a:cs typeface="ＭＳ Ｐゴシック" pitchFamily="-72" charset="-128"/>
        </a:defRPr>
      </a:lvl1pPr>
      <a:lvl2pPr marL="2632075" indent="-1011238" algn="l" defTabSz="800100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-72" charset="2"/>
        <a:buChar char="n"/>
        <a:defRPr sz="99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72" charset="-128"/>
        </a:defRPr>
      </a:lvl2pPr>
      <a:lvl3pPr marL="4048125" indent="-808038" algn="l" defTabSz="800100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-72" charset="2"/>
        <a:buChar char="n"/>
        <a:defRPr sz="8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72" charset="-128"/>
        </a:defRPr>
      </a:lvl3pPr>
      <a:lvl4pPr marL="5667375" indent="-808038" algn="l" defTabSz="800100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-72" charset="2"/>
        <a:buChar char="n"/>
        <a:defRPr sz="7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72" charset="-128"/>
        </a:defRPr>
      </a:lvl4pPr>
      <a:lvl5pPr marL="7288213" indent="-808038" algn="l" defTabSz="800100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-72" charset="2"/>
        <a:buChar char="n"/>
        <a:defRPr sz="7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72" charset="-128"/>
        </a:defRPr>
      </a:lvl5pPr>
      <a:lvl6pPr marL="10182917" indent="-92572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12034356" indent="-92572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13885795" indent="-92572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15737234" indent="-92572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8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439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2879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318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757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7197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8637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0076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1515" algn="l" defTabSz="3702879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8.jpeg"/><Relationship Id="rId5" Type="http://schemas.openxmlformats.org/officeDocument/2006/relationships/oleObject" Target="../embeddings/Microsoft_Office_Word_97_-_2003_Document1.doc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0" name="Line 17"/>
          <p:cNvSpPr>
            <a:spLocks noChangeShapeType="1"/>
          </p:cNvSpPr>
          <p:nvPr/>
        </p:nvSpPr>
        <p:spPr bwMode="auto">
          <a:xfrm>
            <a:off x="0" y="5546725"/>
            <a:ext cx="43195875" cy="0"/>
          </a:xfrm>
          <a:prstGeom prst="line">
            <a:avLst/>
          </a:prstGeom>
          <a:noFill/>
          <a:ln w="19050">
            <a:solidFill>
              <a:srgbClr val="990033"/>
            </a:solidFill>
            <a:round/>
            <a:headEnd type="diamond" w="med" len="med"/>
            <a:tailEnd type="diamond" w="med" len="med"/>
          </a:ln>
        </p:spPr>
        <p:txBody>
          <a:bodyPr wrap="none" lIns="370288" tIns="185144" rIns="370288" bIns="185144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31" name="Text Box 15"/>
          <p:cNvSpPr txBox="1">
            <a:spLocks noChangeArrowheads="1"/>
          </p:cNvSpPr>
          <p:nvPr/>
        </p:nvSpPr>
        <p:spPr bwMode="auto">
          <a:xfrm>
            <a:off x="1477963" y="3840163"/>
            <a:ext cx="13819187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3928" tIns="161964" rIns="323928" bIns="161964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3300" b="1" baseline="0" dirty="0">
                <a:solidFill>
                  <a:srgbClr val="990033"/>
                </a:solidFill>
                <a:latin typeface="Calibri" pitchFamily="-72" charset="0"/>
              </a:rPr>
              <a:t>Carmela </a:t>
            </a:r>
            <a:r>
              <a:rPr lang="it-IT" sz="3300" b="1" baseline="0" dirty="0" err="1">
                <a:solidFill>
                  <a:srgbClr val="990033"/>
                </a:solidFill>
                <a:latin typeface="Calibri" pitchFamily="-72" charset="0"/>
              </a:rPr>
              <a:t>Bertone</a:t>
            </a:r>
            <a:r>
              <a:rPr lang="en-US" sz="3300" b="1" baseline="0" dirty="0">
                <a:solidFill>
                  <a:srgbClr val="990033"/>
                </a:solidFill>
                <a:latin typeface="Calibri" pitchFamily="-72" charset="0"/>
              </a:rPr>
              <a:t> and Anna </a:t>
            </a:r>
            <a:r>
              <a:rPr lang="en-US" sz="3300" b="1" baseline="0" dirty="0" err="1">
                <a:solidFill>
                  <a:srgbClr val="990033"/>
                </a:solidFill>
                <a:latin typeface="Calibri" pitchFamily="-72" charset="0"/>
              </a:rPr>
              <a:t>Cardinaletti</a:t>
            </a:r>
            <a:endParaRPr lang="en-US" sz="3300" b="1" baseline="0" dirty="0">
              <a:solidFill>
                <a:srgbClr val="990033"/>
              </a:solidFill>
              <a:latin typeface="Calibri" pitchFamily="-72" charset="0"/>
            </a:endParaRPr>
          </a:p>
          <a:p>
            <a:pPr defTabSz="800100"/>
            <a:r>
              <a:rPr lang="it-IT" sz="3300" b="1" baseline="0" dirty="0" smtClean="0">
                <a:solidFill>
                  <a:srgbClr val="990033"/>
                </a:solidFill>
                <a:latin typeface="Calibri" pitchFamily="-72" charset="0"/>
              </a:rPr>
              <a:t>Università </a:t>
            </a:r>
            <a:r>
              <a:rPr lang="it-IT" sz="3300" b="1" baseline="0" dirty="0">
                <a:solidFill>
                  <a:srgbClr val="990033"/>
                </a:solidFill>
                <a:latin typeface="Calibri" pitchFamily="-72" charset="0"/>
              </a:rPr>
              <a:t>Ca’ </a:t>
            </a:r>
            <a:r>
              <a:rPr lang="it-IT" sz="3300" b="1" baseline="0" dirty="0" err="1">
                <a:solidFill>
                  <a:srgbClr val="990033"/>
                </a:solidFill>
                <a:latin typeface="Calibri" pitchFamily="-72" charset="0"/>
              </a:rPr>
              <a:t>Foscari</a:t>
            </a:r>
            <a:r>
              <a:rPr lang="it-IT" sz="3300" b="1" baseline="0" dirty="0">
                <a:solidFill>
                  <a:srgbClr val="990033"/>
                </a:solidFill>
                <a:latin typeface="Calibri" pitchFamily="-72" charset="0"/>
              </a:rPr>
              <a:t> </a:t>
            </a:r>
            <a:r>
              <a:rPr lang="it-IT" sz="3300" b="1" baseline="0" dirty="0" smtClean="0">
                <a:solidFill>
                  <a:srgbClr val="990033"/>
                </a:solidFill>
                <a:latin typeface="Calibri" pitchFamily="-72" charset="0"/>
              </a:rPr>
              <a:t>Venezia </a:t>
            </a:r>
            <a:endParaRPr lang="it-IT" sz="3300" b="1" baseline="0" dirty="0">
              <a:solidFill>
                <a:srgbClr val="990033"/>
              </a:solidFill>
              <a:latin typeface="Calibri" pitchFamily="-72" charset="0"/>
            </a:endParaRPr>
          </a:p>
        </p:txBody>
      </p:sp>
      <p:pic>
        <p:nvPicPr>
          <p:cNvPr id="5" name="Immagine 4" descr="C:\Documents and Settings\kapio82\Desktop\Untitled-2.jpg"/>
          <p:cNvPicPr/>
          <p:nvPr/>
        </p:nvPicPr>
        <p:blipFill>
          <a:blip r:embed="rId4" cstate="print"/>
          <a:srcRect t="1754"/>
          <a:stretch>
            <a:fillRect/>
          </a:stretch>
        </p:blipFill>
        <p:spPr bwMode="auto">
          <a:xfrm>
            <a:off x="3795252" y="556988"/>
            <a:ext cx="2946263" cy="3134959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33" name="Rettangolo 8"/>
          <p:cNvSpPr>
            <a:spLocks noChangeArrowheads="1"/>
          </p:cNvSpPr>
          <p:nvPr/>
        </p:nvSpPr>
        <p:spPr bwMode="auto">
          <a:xfrm>
            <a:off x="11506200" y="517525"/>
            <a:ext cx="19161125" cy="455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217" tIns="34609" rIns="69217" bIns="34609">
            <a:prstTxWarp prst="textNoShape">
              <a:avLst/>
            </a:prstTxWarp>
            <a:spAutoFit/>
          </a:bodyPr>
          <a:lstStyle/>
          <a:p>
            <a:pPr algn="ctr" defTabSz="800100">
              <a:spcBef>
                <a:spcPts val="1050"/>
              </a:spcBef>
            </a:pPr>
            <a:r>
              <a:rPr lang="it-IT" sz="6300" b="1" baseline="0">
                <a:latin typeface="Calibri" pitchFamily="-72" charset="0"/>
              </a:rPr>
              <a:t>THE SYNTAX OF </a:t>
            </a:r>
          </a:p>
          <a:p>
            <a:pPr algn="ctr" defTabSz="800100">
              <a:spcBef>
                <a:spcPts val="1050"/>
              </a:spcBef>
            </a:pPr>
            <a:r>
              <a:rPr lang="it-IT" sz="6300" b="1" baseline="0">
                <a:latin typeface="Calibri" pitchFamily="-72" charset="0"/>
              </a:rPr>
              <a:t>PRONOMINAL POINTING  SIGNS </a:t>
            </a:r>
          </a:p>
          <a:p>
            <a:pPr algn="ctr" defTabSz="800100">
              <a:spcBef>
                <a:spcPts val="1050"/>
              </a:spcBef>
            </a:pPr>
            <a:r>
              <a:rPr lang="it-IT" sz="6300" b="1" baseline="0">
                <a:latin typeface="Calibri" pitchFamily="-72" charset="0"/>
              </a:rPr>
              <a:t>IN ITALIAN SIGN LANGUAGE (LIS)</a:t>
            </a:r>
          </a:p>
          <a:p>
            <a:pPr algn="ctr" defTabSz="800100">
              <a:spcBef>
                <a:spcPts val="1050"/>
              </a:spcBef>
            </a:pPr>
            <a:endParaRPr lang="it-IT" sz="3500" b="1" baseline="0">
              <a:latin typeface="Calibri" pitchFamily="-72" charset="0"/>
            </a:endParaRPr>
          </a:p>
          <a:p>
            <a:pPr algn="ctr" defTabSz="800100">
              <a:spcBef>
                <a:spcPts val="1050"/>
              </a:spcBef>
            </a:pPr>
            <a:r>
              <a:rPr lang="it-IT" sz="3500" baseline="0">
                <a:latin typeface="Calibri" pitchFamily="-72" charset="0"/>
              </a:rPr>
              <a:t>TISLR 10, Purdue University, September 30-October 2, 2010</a:t>
            </a:r>
          </a:p>
        </p:txBody>
      </p:sp>
      <p:sp>
        <p:nvSpPr>
          <p:cNvPr id="15434" name="Fumetto 1 41"/>
          <p:cNvSpPr>
            <a:spLocks noChangeArrowheads="1"/>
          </p:cNvSpPr>
          <p:nvPr/>
        </p:nvSpPr>
        <p:spPr bwMode="auto">
          <a:xfrm>
            <a:off x="39403338" y="29775150"/>
            <a:ext cx="1371600" cy="550863"/>
          </a:xfrm>
          <a:prstGeom prst="wedgeRectCallout">
            <a:avLst>
              <a:gd name="adj1" fmla="val -20833"/>
              <a:gd name="adj2" fmla="val 62500"/>
            </a:avLst>
          </a:prstGeom>
          <a:noFill/>
          <a:ln w="9525">
            <a:noFill/>
            <a:round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</a:bodyPr>
          <a:lstStyle/>
          <a:p>
            <a:pPr algn="r" defTabSz="800100">
              <a:spcBef>
                <a:spcPct val="50000"/>
              </a:spcBef>
            </a:pPr>
            <a:endParaRPr lang="en-US" sz="2100">
              <a:latin typeface="Calibri" pitchFamily="-72" charset="0"/>
              <a:ea typeface="Arial" pitchFamily="-72" charset="0"/>
              <a:cs typeface="Arial" pitchFamily="-72" charset="0"/>
            </a:endParaRPr>
          </a:p>
        </p:txBody>
      </p:sp>
      <p:sp>
        <p:nvSpPr>
          <p:cNvPr id="15435" name="Fumetto 1 42"/>
          <p:cNvSpPr>
            <a:spLocks noChangeArrowheads="1"/>
          </p:cNvSpPr>
          <p:nvPr/>
        </p:nvSpPr>
        <p:spPr bwMode="auto">
          <a:xfrm>
            <a:off x="39403338" y="29903738"/>
            <a:ext cx="1371600" cy="550862"/>
          </a:xfrm>
          <a:prstGeom prst="wedgeRectCallout">
            <a:avLst>
              <a:gd name="adj1" fmla="val -20833"/>
              <a:gd name="adj2" fmla="val 62500"/>
            </a:avLst>
          </a:prstGeom>
          <a:noFill/>
          <a:ln w="9525">
            <a:noFill/>
            <a:round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</a:bodyPr>
          <a:lstStyle/>
          <a:p>
            <a:pPr algn="r" defTabSz="800100">
              <a:spcBef>
                <a:spcPct val="50000"/>
              </a:spcBef>
            </a:pPr>
            <a:endParaRPr lang="en-US" sz="2100">
              <a:latin typeface="Calibri" pitchFamily="-72" charset="0"/>
              <a:ea typeface="Arial" pitchFamily="-72" charset="0"/>
              <a:cs typeface="Arial" pitchFamily="-72" charset="0"/>
            </a:endParaRPr>
          </a:p>
        </p:txBody>
      </p:sp>
      <p:sp>
        <p:nvSpPr>
          <p:cNvPr id="15436" name="Rectangle 109"/>
          <p:cNvSpPr>
            <a:spLocks noChangeArrowheads="1"/>
          </p:cNvSpPr>
          <p:nvPr/>
        </p:nvSpPr>
        <p:spPr bwMode="auto">
          <a:xfrm>
            <a:off x="17803813" y="8318500"/>
            <a:ext cx="850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9992" tIns="39996" rIns="79992" bIns="39996">
            <a:prstTxWarp prst="textNoShape">
              <a:avLst/>
            </a:prstTxWarp>
            <a:spAutoFit/>
          </a:bodyPr>
          <a:lstStyle/>
          <a:p>
            <a:pPr marL="3236913" lvl="2" indent="-2544763" defTabSz="800100">
              <a:spcBef>
                <a:spcPct val="50000"/>
              </a:spcBef>
            </a:pPr>
            <a:endParaRPr lang="it-IT" sz="2100" baseline="0">
              <a:latin typeface="Calibri" pitchFamily="-72" charset="0"/>
            </a:endParaRPr>
          </a:p>
        </p:txBody>
      </p:sp>
      <p:sp>
        <p:nvSpPr>
          <p:cNvPr id="15437" name="Rectangle 119"/>
          <p:cNvSpPr>
            <a:spLocks noChangeArrowheads="1"/>
          </p:cNvSpPr>
          <p:nvPr/>
        </p:nvSpPr>
        <p:spPr bwMode="auto">
          <a:xfrm>
            <a:off x="1028700" y="6992938"/>
            <a:ext cx="1349851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>
              <a:buFont typeface="Arial" pitchFamily="-72" charset="0"/>
              <a:buChar char="•"/>
            </a:pPr>
            <a:r>
              <a:rPr lang="en-GB" sz="2400" baseline="0" dirty="0">
                <a:solidFill>
                  <a:schemeClr val="bg2"/>
                </a:solidFill>
              </a:rPr>
              <a:t>In sign languages, indications are a system to establish reference and co-reference.</a:t>
            </a:r>
          </a:p>
          <a:p>
            <a:pPr defTabSz="800100">
              <a:buFont typeface="Arial" pitchFamily="-72" charset="0"/>
              <a:buChar char="•"/>
            </a:pPr>
            <a:r>
              <a:rPr lang="en-GB" sz="2400" baseline="0" dirty="0">
                <a:solidFill>
                  <a:schemeClr val="bg2"/>
                </a:solidFill>
              </a:rPr>
              <a:t> They can belong to different categories: demonstratives, articles, and personal pronouns.</a:t>
            </a:r>
          </a:p>
          <a:p>
            <a:pPr defTabSz="800100">
              <a:buFont typeface="Arial" pitchFamily="-72" charset="0"/>
              <a:buChar char="•"/>
            </a:pPr>
            <a:r>
              <a:rPr lang="en-GB" sz="2400" baseline="0" dirty="0">
                <a:solidFill>
                  <a:schemeClr val="bg2"/>
                </a:solidFill>
              </a:rPr>
              <a:t> The pointing sign encodes the space features [</a:t>
            </a:r>
            <a:r>
              <a:rPr lang="it-IT" sz="2400" baseline="0" dirty="0">
                <a:solidFill>
                  <a:schemeClr val="bg2"/>
                </a:solidFill>
              </a:rPr>
              <a:t>±</a:t>
            </a:r>
            <a:r>
              <a:rPr lang="en-GB" sz="2400" baseline="0" dirty="0" err="1">
                <a:solidFill>
                  <a:schemeClr val="bg2"/>
                </a:solidFill>
              </a:rPr>
              <a:t>prox</a:t>
            </a:r>
            <a:r>
              <a:rPr lang="en-GB" sz="2400" baseline="0" dirty="0">
                <a:solidFill>
                  <a:schemeClr val="bg2"/>
                </a:solidFill>
              </a:rPr>
              <a:t>, </a:t>
            </a:r>
            <a:r>
              <a:rPr lang="it-IT" sz="2400" baseline="0" dirty="0">
                <a:solidFill>
                  <a:schemeClr val="bg2"/>
                </a:solidFill>
              </a:rPr>
              <a:t>±</a:t>
            </a:r>
            <a:r>
              <a:rPr lang="en-GB" sz="2400" baseline="0" dirty="0">
                <a:solidFill>
                  <a:schemeClr val="bg2"/>
                </a:solidFill>
              </a:rPr>
              <a:t>dist] (i.e., </a:t>
            </a:r>
            <a:r>
              <a:rPr lang="en-GB" sz="2400" baseline="0" dirty="0" err="1">
                <a:solidFill>
                  <a:schemeClr val="bg2"/>
                </a:solidFill>
              </a:rPr>
              <a:t>proximality</a:t>
            </a:r>
            <a:r>
              <a:rPr lang="en-GB" sz="2400" baseline="0" dirty="0">
                <a:solidFill>
                  <a:schemeClr val="bg2"/>
                </a:solidFill>
              </a:rPr>
              <a:t> to or </a:t>
            </a:r>
            <a:r>
              <a:rPr lang="en-GB" sz="2400" baseline="0" dirty="0" err="1">
                <a:solidFill>
                  <a:schemeClr val="bg2"/>
                </a:solidFill>
              </a:rPr>
              <a:t>distality</a:t>
            </a:r>
            <a:r>
              <a:rPr lang="en-GB" sz="2400" baseline="0" dirty="0">
                <a:solidFill>
                  <a:schemeClr val="bg2"/>
                </a:solidFill>
              </a:rPr>
              <a:t> from the speaker and the addressee).</a:t>
            </a:r>
            <a:endParaRPr lang="it-IT" sz="2400" baseline="0" dirty="0">
              <a:solidFill>
                <a:schemeClr val="bg2"/>
              </a:solidFill>
            </a:endParaRPr>
          </a:p>
        </p:txBody>
      </p:sp>
      <p:sp>
        <p:nvSpPr>
          <p:cNvPr id="15438" name="Rectangle 119"/>
          <p:cNvSpPr>
            <a:spLocks noChangeArrowheads="1"/>
          </p:cNvSpPr>
          <p:nvPr/>
        </p:nvSpPr>
        <p:spPr bwMode="auto">
          <a:xfrm>
            <a:off x="24361775" y="6308725"/>
            <a:ext cx="1439862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r>
              <a:rPr lang="en-GB" sz="2100" b="1" baseline="0" dirty="0">
                <a:solidFill>
                  <a:srgbClr val="990033"/>
                </a:solidFill>
              </a:rPr>
              <a:t>Participants: speaker(s), addressee(s)</a:t>
            </a:r>
            <a:endParaRPr lang="en-GB" sz="2100" baseline="0" dirty="0">
              <a:solidFill>
                <a:srgbClr val="990033"/>
              </a:solidFill>
            </a:endParaRPr>
          </a:p>
          <a:p>
            <a:pPr defTabSz="800100"/>
            <a:r>
              <a:rPr lang="en-GB" sz="2100" baseline="0" dirty="0">
                <a:solidFill>
                  <a:srgbClr val="990033"/>
                </a:solidFill>
              </a:rPr>
              <a:t>1st person pronouns: Specific point </a:t>
            </a:r>
            <a:r>
              <a:rPr lang="en-GB" sz="2100" baseline="0" dirty="0" smtClean="0">
                <a:solidFill>
                  <a:srgbClr val="990033"/>
                </a:solidFill>
              </a:rPr>
              <a:t>on </a:t>
            </a:r>
            <a:r>
              <a:rPr lang="en-GB" sz="2100" baseline="0" dirty="0">
                <a:solidFill>
                  <a:srgbClr val="990033"/>
                </a:solidFill>
              </a:rPr>
              <a:t>the speaker’s body </a:t>
            </a:r>
            <a:r>
              <a:rPr lang="en-GB" sz="2100" b="1" baseline="0" dirty="0">
                <a:solidFill>
                  <a:srgbClr val="990033"/>
                </a:solidFill>
              </a:rPr>
              <a:t>[+</a:t>
            </a:r>
            <a:r>
              <a:rPr lang="en-GB" sz="2100" b="1" baseline="0" dirty="0" err="1">
                <a:solidFill>
                  <a:srgbClr val="990033"/>
                </a:solidFill>
              </a:rPr>
              <a:t>prox</a:t>
            </a:r>
            <a:r>
              <a:rPr lang="en-GB" sz="2100" b="1" baseline="0" dirty="0">
                <a:solidFill>
                  <a:srgbClr val="990033"/>
                </a:solidFill>
              </a:rPr>
              <a:t>]</a:t>
            </a:r>
            <a:endParaRPr lang="en-GB" sz="2100" baseline="0" dirty="0">
              <a:solidFill>
                <a:srgbClr val="990033"/>
              </a:solidFill>
            </a:endParaRPr>
          </a:p>
          <a:p>
            <a:pPr defTabSz="800100"/>
            <a:r>
              <a:rPr lang="en-GB" sz="2100" baseline="0" dirty="0">
                <a:solidFill>
                  <a:srgbClr val="990033"/>
                </a:solidFill>
              </a:rPr>
              <a:t>2nd person pronouns: Specific point in the space identified by the speaker’s </a:t>
            </a:r>
            <a:r>
              <a:rPr lang="en-GB" sz="2100" baseline="0" dirty="0" smtClean="0">
                <a:solidFill>
                  <a:srgbClr val="990033"/>
                </a:solidFill>
              </a:rPr>
              <a:t>eye gaze </a:t>
            </a:r>
            <a:r>
              <a:rPr lang="en-GB" sz="2100" b="1" baseline="0" dirty="0">
                <a:solidFill>
                  <a:srgbClr val="990033"/>
                </a:solidFill>
              </a:rPr>
              <a:t>[-</a:t>
            </a:r>
            <a:r>
              <a:rPr lang="en-GB" sz="2100" b="1" baseline="0" dirty="0" err="1">
                <a:solidFill>
                  <a:srgbClr val="990033"/>
                </a:solidFill>
              </a:rPr>
              <a:t>prox</a:t>
            </a:r>
            <a:r>
              <a:rPr lang="en-GB" sz="2100" b="1" baseline="0" dirty="0">
                <a:solidFill>
                  <a:srgbClr val="990033"/>
                </a:solidFill>
              </a:rPr>
              <a:t>]</a:t>
            </a:r>
          </a:p>
          <a:p>
            <a:pPr defTabSz="800100"/>
            <a:endParaRPr lang="en-GB" sz="2100" b="1" baseline="0" dirty="0">
              <a:solidFill>
                <a:srgbClr val="990033"/>
              </a:solidFill>
            </a:endParaRPr>
          </a:p>
          <a:p>
            <a:pPr defTabSz="800100"/>
            <a:r>
              <a:rPr lang="en-GB" sz="2100" b="1" baseline="0" dirty="0">
                <a:solidFill>
                  <a:srgbClr val="990033"/>
                </a:solidFill>
              </a:rPr>
              <a:t>Identified elements: </a:t>
            </a:r>
          </a:p>
          <a:p>
            <a:pPr defTabSz="800100"/>
            <a:r>
              <a:rPr lang="en-GB" sz="2100" baseline="0" dirty="0">
                <a:solidFill>
                  <a:srgbClr val="990033"/>
                </a:solidFill>
              </a:rPr>
              <a:t>3rd person pronouns/demonstratives: Specific point in the space outside of the </a:t>
            </a:r>
            <a:r>
              <a:rPr lang="en-GB" sz="2100" baseline="0" dirty="0" smtClean="0">
                <a:solidFill>
                  <a:srgbClr val="990033"/>
                </a:solidFill>
              </a:rPr>
              <a:t>speaker’s eye </a:t>
            </a:r>
            <a:r>
              <a:rPr lang="en-GB" sz="2100" baseline="0" dirty="0">
                <a:solidFill>
                  <a:srgbClr val="990033"/>
                </a:solidFill>
              </a:rPr>
              <a:t>gaze </a:t>
            </a:r>
            <a:r>
              <a:rPr lang="en-GB" sz="2100" b="1" baseline="0" dirty="0">
                <a:solidFill>
                  <a:srgbClr val="990033"/>
                </a:solidFill>
              </a:rPr>
              <a:t>[+dist]</a:t>
            </a:r>
          </a:p>
          <a:p>
            <a:pPr defTabSz="800100"/>
            <a:endParaRPr lang="en-GB" sz="2100" b="1" baseline="0" dirty="0">
              <a:solidFill>
                <a:srgbClr val="990033"/>
              </a:solidFill>
            </a:endParaRPr>
          </a:p>
          <a:p>
            <a:pPr defTabSz="800100"/>
            <a:r>
              <a:rPr lang="en-GB" sz="2100" b="1" baseline="0" dirty="0">
                <a:solidFill>
                  <a:srgbClr val="990033"/>
                </a:solidFill>
              </a:rPr>
              <a:t>Non-identified element(s):</a:t>
            </a:r>
          </a:p>
          <a:p>
            <a:pPr defTabSz="800100"/>
            <a:r>
              <a:rPr lang="en-GB" sz="2100" baseline="0" dirty="0">
                <a:solidFill>
                  <a:srgbClr val="990033"/>
                </a:solidFill>
              </a:rPr>
              <a:t>Impersonal pronouns: Neuter space  (any point in the space outside of the </a:t>
            </a:r>
            <a:r>
              <a:rPr lang="en-GB" sz="2100" baseline="0" dirty="0" smtClean="0">
                <a:solidFill>
                  <a:srgbClr val="990033"/>
                </a:solidFill>
              </a:rPr>
              <a:t>speaker’s eye </a:t>
            </a:r>
            <a:r>
              <a:rPr lang="en-GB" sz="2100" baseline="0" dirty="0">
                <a:solidFill>
                  <a:srgbClr val="990033"/>
                </a:solidFill>
              </a:rPr>
              <a:t>gaze) </a:t>
            </a:r>
            <a:r>
              <a:rPr lang="en-GB" sz="2100" b="1" baseline="0" dirty="0">
                <a:solidFill>
                  <a:srgbClr val="990033"/>
                </a:solidFill>
              </a:rPr>
              <a:t>[-dist] 	</a:t>
            </a:r>
          </a:p>
          <a:p>
            <a:pPr defTabSz="800100"/>
            <a:r>
              <a:rPr lang="en-GB" sz="2100" baseline="0" dirty="0">
                <a:solidFill>
                  <a:srgbClr val="990033"/>
                </a:solidFill>
              </a:rPr>
              <a:t>			cf. Harley and Ritter (2002), </a:t>
            </a:r>
            <a:r>
              <a:rPr lang="en-GB" sz="2100" baseline="0" dirty="0" err="1">
                <a:solidFill>
                  <a:srgbClr val="990033"/>
                </a:solidFill>
              </a:rPr>
              <a:t>Bertone</a:t>
            </a:r>
            <a:r>
              <a:rPr lang="en-GB" sz="2100" baseline="0" dirty="0">
                <a:solidFill>
                  <a:srgbClr val="990033"/>
                </a:solidFill>
              </a:rPr>
              <a:t> (2007)</a:t>
            </a:r>
          </a:p>
        </p:txBody>
      </p:sp>
      <p:sp>
        <p:nvSpPr>
          <p:cNvPr id="15439" name="Rectangle 84"/>
          <p:cNvSpPr>
            <a:spLocks noChangeArrowheads="1"/>
          </p:cNvSpPr>
          <p:nvPr/>
        </p:nvSpPr>
        <p:spPr bwMode="auto">
          <a:xfrm>
            <a:off x="1079500" y="6089650"/>
            <a:ext cx="14631988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40941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3100" b="1"/>
              <a:t>POINTS OF SPACE AND ITS FEAUTURES</a:t>
            </a:r>
          </a:p>
          <a:p>
            <a:pPr defTabSz="800100"/>
            <a:endParaRPr lang="it-IT" sz="3100"/>
          </a:p>
        </p:txBody>
      </p:sp>
      <p:grpSp>
        <p:nvGrpSpPr>
          <p:cNvPr id="15440" name="Group 65"/>
          <p:cNvGrpSpPr>
            <a:grpSpLocks/>
          </p:cNvGrpSpPr>
          <p:nvPr/>
        </p:nvGrpSpPr>
        <p:grpSpPr bwMode="auto">
          <a:xfrm>
            <a:off x="16584613" y="6034088"/>
            <a:ext cx="6234112" cy="3635375"/>
            <a:chOff x="621" y="8824"/>
            <a:chExt cx="10385" cy="5160"/>
          </a:xfrm>
        </p:grpSpPr>
        <p:sp>
          <p:nvSpPr>
            <p:cNvPr id="15514" name="AutoShape 66"/>
            <p:cNvSpPr>
              <a:spLocks noChangeArrowheads="1"/>
            </p:cNvSpPr>
            <p:nvPr/>
          </p:nvSpPr>
          <p:spPr bwMode="auto">
            <a:xfrm flipH="1">
              <a:off x="8541" y="9904"/>
              <a:ext cx="399" cy="371"/>
            </a:xfrm>
            <a:prstGeom prst="flowChartConnector">
              <a:avLst/>
            </a:prstGeom>
            <a:solidFill>
              <a:srgbClr val="FFB893">
                <a:alpha val="54901"/>
              </a:srgbClr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 eaLnBrk="0" hangingPunct="0"/>
              <a:endParaRPr lang="en-US" sz="3100" baseline="-25000"/>
            </a:p>
          </p:txBody>
        </p:sp>
        <p:grpSp>
          <p:nvGrpSpPr>
            <p:cNvPr id="15515" name="Group 67"/>
            <p:cNvGrpSpPr>
              <a:grpSpLocks/>
            </p:cNvGrpSpPr>
            <p:nvPr/>
          </p:nvGrpSpPr>
          <p:grpSpPr bwMode="auto">
            <a:xfrm>
              <a:off x="621" y="8824"/>
              <a:ext cx="10385" cy="5160"/>
              <a:chOff x="801" y="7744"/>
              <a:chExt cx="10385" cy="5160"/>
            </a:xfrm>
          </p:grpSpPr>
          <p:sp>
            <p:nvSpPr>
              <p:cNvPr id="15516" name="AutoShape 65"/>
              <p:cNvSpPr>
                <a:spLocks noChangeArrowheads="1"/>
              </p:cNvSpPr>
              <p:nvPr/>
            </p:nvSpPr>
            <p:spPr bwMode="auto">
              <a:xfrm flipH="1">
                <a:off x="2781" y="9724"/>
                <a:ext cx="400" cy="373"/>
              </a:xfrm>
              <a:prstGeom prst="flowChartConnector">
                <a:avLst/>
              </a:prstGeom>
              <a:solidFill>
                <a:srgbClr val="FFB893">
                  <a:alpha val="54901"/>
                </a:srgbClr>
              </a:solidFill>
              <a:ln w="381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pPr defTabSz="800100" eaLnBrk="0" hangingPunct="0"/>
                <a:endParaRPr lang="en-US" sz="3100" baseline="-25000"/>
              </a:p>
            </p:txBody>
          </p:sp>
          <p:grpSp>
            <p:nvGrpSpPr>
              <p:cNvPr id="15517" name="Group 69"/>
              <p:cNvGrpSpPr>
                <a:grpSpLocks/>
              </p:cNvGrpSpPr>
              <p:nvPr/>
            </p:nvGrpSpPr>
            <p:grpSpPr bwMode="auto">
              <a:xfrm>
                <a:off x="801" y="7744"/>
                <a:ext cx="10385" cy="5160"/>
                <a:chOff x="900" y="5340"/>
                <a:chExt cx="10385" cy="5160"/>
              </a:xfrm>
            </p:grpSpPr>
            <p:sp>
              <p:nvSpPr>
                <p:cNvPr id="15518" name="Arc 58"/>
                <p:cNvSpPr>
                  <a:spLocks/>
                </p:cNvSpPr>
                <p:nvPr/>
              </p:nvSpPr>
              <p:spPr bwMode="auto">
                <a:xfrm flipH="1">
                  <a:off x="900" y="5340"/>
                  <a:ext cx="10385" cy="4714"/>
                </a:xfrm>
                <a:custGeom>
                  <a:avLst/>
                  <a:gdLst>
                    <a:gd name="T0" fmla="*/ 0 w 43200"/>
                    <a:gd name="T1" fmla="*/ 0 h 24522"/>
                    <a:gd name="T2" fmla="*/ 0 w 43200"/>
                    <a:gd name="T3" fmla="*/ 0 h 24522"/>
                    <a:gd name="T4" fmla="*/ 0 w 43200"/>
                    <a:gd name="T5" fmla="*/ 0 h 24522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4522"/>
                    <a:gd name="T11" fmla="*/ 43200 w 43200"/>
                    <a:gd name="T12" fmla="*/ 24522 h 2452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4522" fill="none" extrusionOk="0">
                      <a:moveTo>
                        <a:pt x="194" y="24493"/>
                      </a:moveTo>
                      <a:cubicBezTo>
                        <a:pt x="65" y="23534"/>
                        <a:pt x="0" y="2256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2577"/>
                        <a:pt x="43133" y="23553"/>
                        <a:pt x="43001" y="24522"/>
                      </a:cubicBezTo>
                    </a:path>
                    <a:path w="43200" h="24522" stroke="0" extrusionOk="0">
                      <a:moveTo>
                        <a:pt x="194" y="24493"/>
                      </a:moveTo>
                      <a:cubicBezTo>
                        <a:pt x="65" y="23534"/>
                        <a:pt x="0" y="22567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2577"/>
                        <a:pt x="43133" y="23553"/>
                        <a:pt x="43001" y="24522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B893">
                    <a:alpha val="54901"/>
                  </a:srgbClr>
                </a:solidFill>
                <a:ln w="190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it-IT" sz="2100" baseline="0">
                    <a:latin typeface="Times New Roman" pitchFamily="-72" charset="0"/>
                  </a:endParaRPr>
                </a:p>
                <a:p>
                  <a:pPr defTabSz="800100" eaLnBrk="0" hangingPunct="0"/>
                  <a:endParaRPr lang="it-IT" sz="2100" baseline="0">
                    <a:latin typeface="Times New Roman" pitchFamily="-72" charset="0"/>
                  </a:endParaRPr>
                </a:p>
                <a:p>
                  <a:pPr defTabSz="800100" eaLnBrk="0" hangingPunct="0"/>
                  <a:endParaRPr lang="it-IT" sz="2100" b="1" baseline="0">
                    <a:latin typeface="Times New Roman" pitchFamily="-72" charset="0"/>
                  </a:endParaRPr>
                </a:p>
                <a:p>
                  <a:pPr defTabSz="800100" eaLnBrk="0" hangingPunct="0"/>
                  <a:endParaRPr lang="it-IT" sz="2100" b="1" baseline="0">
                    <a:latin typeface="Times New Roman" pitchFamily="-72" charset="0"/>
                  </a:endParaRPr>
                </a:p>
                <a:p>
                  <a:pPr defTabSz="800100" eaLnBrk="0" hangingPunct="0"/>
                  <a:endParaRPr lang="it-IT" sz="2100" b="1" baseline="0">
                    <a:latin typeface="Times New Roman" pitchFamily="-72" charset="0"/>
                  </a:endParaRPr>
                </a:p>
              </p:txBody>
            </p:sp>
            <p:sp>
              <p:nvSpPr>
                <p:cNvPr id="15519" name="Oval 60"/>
                <p:cNvSpPr>
                  <a:spLocks noChangeArrowheads="1"/>
                </p:cNvSpPr>
                <p:nvPr/>
              </p:nvSpPr>
              <p:spPr bwMode="auto">
                <a:xfrm>
                  <a:off x="5691" y="9751"/>
                  <a:ext cx="2395" cy="749"/>
                </a:xfrm>
                <a:prstGeom prst="ellipse">
                  <a:avLst/>
                </a:prstGeom>
                <a:solidFill>
                  <a:srgbClr val="FFB89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0" name="Oval 61"/>
                <p:cNvSpPr>
                  <a:spLocks noChangeArrowheads="1"/>
                </p:cNvSpPr>
                <p:nvPr/>
              </p:nvSpPr>
              <p:spPr bwMode="auto">
                <a:xfrm>
                  <a:off x="4493" y="9751"/>
                  <a:ext cx="1996" cy="749"/>
                </a:xfrm>
                <a:prstGeom prst="ellipse">
                  <a:avLst/>
                </a:prstGeom>
                <a:solidFill>
                  <a:srgbClr val="FFB89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1" name="Oval 64"/>
                <p:cNvSpPr>
                  <a:spLocks noChangeArrowheads="1"/>
                </p:cNvSpPr>
                <p:nvPr/>
              </p:nvSpPr>
              <p:spPr bwMode="auto">
                <a:xfrm rot="1600395" flipH="1">
                  <a:off x="5691" y="9004"/>
                  <a:ext cx="1198" cy="1442"/>
                </a:xfrm>
                <a:prstGeom prst="ellipse">
                  <a:avLst/>
                </a:prstGeom>
                <a:solidFill>
                  <a:srgbClr val="FFB89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2" name="AutoShape 67"/>
                <p:cNvSpPr>
                  <a:spLocks noChangeArrowheads="1"/>
                </p:cNvSpPr>
                <p:nvPr/>
              </p:nvSpPr>
              <p:spPr bwMode="auto">
                <a:xfrm>
                  <a:off x="6090" y="9004"/>
                  <a:ext cx="399" cy="372"/>
                </a:xfrm>
                <a:prstGeom prst="flowChartConnector">
                  <a:avLst/>
                </a:prstGeom>
                <a:solidFill>
                  <a:srgbClr val="FFB893">
                    <a:alpha val="54901"/>
                  </a:srgbClr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3" name="Arc 68"/>
                <p:cNvSpPr>
                  <a:spLocks/>
                </p:cNvSpPr>
                <p:nvPr/>
              </p:nvSpPr>
              <p:spPr bwMode="auto">
                <a:xfrm flipH="1">
                  <a:off x="2497" y="7007"/>
                  <a:ext cx="785" cy="1397"/>
                </a:xfrm>
                <a:custGeom>
                  <a:avLst/>
                  <a:gdLst>
                    <a:gd name="T0" fmla="*/ 0 w 21600"/>
                    <a:gd name="T1" fmla="*/ 0 h 42725"/>
                    <a:gd name="T2" fmla="*/ 0 w 21600"/>
                    <a:gd name="T3" fmla="*/ 0 h 42725"/>
                    <a:gd name="T4" fmla="*/ 0 w 21600"/>
                    <a:gd name="T5" fmla="*/ 0 h 4272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2725"/>
                    <a:gd name="T11" fmla="*/ 21600 w 21600"/>
                    <a:gd name="T12" fmla="*/ 42725 h 4272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2725" fill="none" extrusionOk="0">
                      <a:moveTo>
                        <a:pt x="4326" y="-1"/>
                      </a:moveTo>
                      <a:cubicBezTo>
                        <a:pt x="14379" y="2054"/>
                        <a:pt x="21600" y="10900"/>
                        <a:pt x="21600" y="21162"/>
                      </a:cubicBezTo>
                      <a:cubicBezTo>
                        <a:pt x="21600" y="32603"/>
                        <a:pt x="12678" y="42060"/>
                        <a:pt x="1256" y="42725"/>
                      </a:cubicBezTo>
                    </a:path>
                    <a:path w="21600" h="42725" stroke="0" extrusionOk="0">
                      <a:moveTo>
                        <a:pt x="4326" y="-1"/>
                      </a:moveTo>
                      <a:cubicBezTo>
                        <a:pt x="14379" y="2054"/>
                        <a:pt x="21600" y="10900"/>
                        <a:pt x="21600" y="21162"/>
                      </a:cubicBezTo>
                      <a:cubicBezTo>
                        <a:pt x="21600" y="32603"/>
                        <a:pt x="12678" y="42060"/>
                        <a:pt x="1256" y="42725"/>
                      </a:cubicBezTo>
                      <a:lnTo>
                        <a:pt x="0" y="21162"/>
                      </a:lnTo>
                      <a:close/>
                    </a:path>
                  </a:pathLst>
                </a:custGeom>
                <a:solidFill>
                  <a:srgbClr val="FFB893">
                    <a:alpha val="54901"/>
                  </a:srgbClr>
                </a:solidFill>
                <a:ln w="1587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4" name="Arc 69"/>
                <p:cNvSpPr>
                  <a:spLocks/>
                </p:cNvSpPr>
                <p:nvPr/>
              </p:nvSpPr>
              <p:spPr bwMode="auto">
                <a:xfrm rot="456497">
                  <a:off x="5691" y="8753"/>
                  <a:ext cx="1610" cy="486"/>
                </a:xfrm>
                <a:custGeom>
                  <a:avLst/>
                  <a:gdLst>
                    <a:gd name="T0" fmla="*/ 0 w 42660"/>
                    <a:gd name="T1" fmla="*/ 0 h 21792"/>
                    <a:gd name="T2" fmla="*/ 0 w 42660"/>
                    <a:gd name="T3" fmla="*/ 0 h 21792"/>
                    <a:gd name="T4" fmla="*/ 0 w 42660"/>
                    <a:gd name="T5" fmla="*/ 0 h 21792"/>
                    <a:gd name="T6" fmla="*/ 0 60000 65536"/>
                    <a:gd name="T7" fmla="*/ 0 60000 65536"/>
                    <a:gd name="T8" fmla="*/ 0 60000 65536"/>
                    <a:gd name="T9" fmla="*/ 0 w 42660"/>
                    <a:gd name="T10" fmla="*/ 0 h 21792"/>
                    <a:gd name="T11" fmla="*/ 42660 w 42660"/>
                    <a:gd name="T12" fmla="*/ 21792 h 2179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2660" h="21792" fill="none" extrusionOk="0">
                      <a:moveTo>
                        <a:pt x="0" y="21792"/>
                      </a:moveTo>
                      <a:cubicBezTo>
                        <a:pt x="0" y="21728"/>
                        <a:pt x="0" y="21664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1681" y="0"/>
                        <a:pt x="40422" y="6974"/>
                        <a:pt x="42661" y="16804"/>
                      </a:cubicBezTo>
                    </a:path>
                    <a:path w="42660" h="21792" stroke="0" extrusionOk="0">
                      <a:moveTo>
                        <a:pt x="0" y="21792"/>
                      </a:moveTo>
                      <a:cubicBezTo>
                        <a:pt x="0" y="21728"/>
                        <a:pt x="0" y="21664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1681" y="0"/>
                        <a:pt x="40422" y="6974"/>
                        <a:pt x="42661" y="16804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B893">
                    <a:alpha val="54901"/>
                  </a:srgbClr>
                </a:solidFill>
                <a:ln w="1587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5" name="Arc 70"/>
                <p:cNvSpPr>
                  <a:spLocks/>
                </p:cNvSpPr>
                <p:nvPr/>
              </p:nvSpPr>
              <p:spPr bwMode="auto">
                <a:xfrm flipH="1">
                  <a:off x="8086" y="6308"/>
                  <a:ext cx="1597" cy="545"/>
                </a:xfrm>
                <a:custGeom>
                  <a:avLst/>
                  <a:gdLst>
                    <a:gd name="T0" fmla="*/ 0 w 43200"/>
                    <a:gd name="T1" fmla="*/ 0 h 26656"/>
                    <a:gd name="T2" fmla="*/ 0 w 43200"/>
                    <a:gd name="T3" fmla="*/ 0 h 26656"/>
                    <a:gd name="T4" fmla="*/ 0 w 43200"/>
                    <a:gd name="T5" fmla="*/ 0 h 26656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26656"/>
                    <a:gd name="T11" fmla="*/ 43200 w 43200"/>
                    <a:gd name="T12" fmla="*/ 26656 h 266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26656" fill="none" extrusionOk="0">
                      <a:moveTo>
                        <a:pt x="600" y="26656"/>
                      </a:moveTo>
                      <a:cubicBezTo>
                        <a:pt x="201" y="25000"/>
                        <a:pt x="0" y="2330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3286"/>
                        <a:pt x="43002" y="24968"/>
                        <a:pt x="42611" y="26609"/>
                      </a:cubicBezTo>
                    </a:path>
                    <a:path w="43200" h="26656" stroke="0" extrusionOk="0">
                      <a:moveTo>
                        <a:pt x="600" y="26656"/>
                      </a:moveTo>
                      <a:cubicBezTo>
                        <a:pt x="201" y="25000"/>
                        <a:pt x="0" y="23303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3286"/>
                        <a:pt x="43002" y="24968"/>
                        <a:pt x="42611" y="2660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B893">
                    <a:alpha val="54901"/>
                  </a:srgbClr>
                </a:solidFill>
                <a:ln w="1587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endParaRPr lang="en-US" sz="3100" baseline="-25000"/>
                </a:p>
              </p:txBody>
            </p:sp>
            <p:sp>
              <p:nvSpPr>
                <p:cNvPr id="15526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6889" y="6630"/>
                  <a:ext cx="1996" cy="22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27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7641" y="7564"/>
                  <a:ext cx="3060" cy="720"/>
                </a:xfrm>
                <a:prstGeom prst="rect">
                  <a:avLst/>
                </a:prstGeom>
                <a:solidFill>
                  <a:srgbClr val="FFB893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r>
                    <a:rPr lang="it-IT" sz="2100" baseline="0">
                      <a:latin typeface="Times New Roman" pitchFamily="-72" charset="0"/>
                    </a:rPr>
                    <a:t>gaze direction</a:t>
                  </a:r>
                </a:p>
              </p:txBody>
            </p:sp>
            <p:sp>
              <p:nvSpPr>
                <p:cNvPr id="15528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6021" y="8104"/>
                  <a:ext cx="1080" cy="72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r>
                    <a:rPr lang="it-IT" sz="2100" b="1" baseline="0">
                      <a:latin typeface="Times New Roman" pitchFamily="-72" charset="0"/>
                    </a:rPr>
                    <a:t>1st</a:t>
                  </a:r>
                  <a:endParaRPr lang="it-IT" sz="2100" b="1" baseline="0">
                    <a:solidFill>
                      <a:schemeClr val="tx1"/>
                    </a:solidFill>
                    <a:latin typeface="Times New Roman" pitchFamily="-72" charset="0"/>
                  </a:endParaRPr>
                </a:p>
              </p:txBody>
            </p:sp>
            <p:sp>
              <p:nvSpPr>
                <p:cNvPr id="15529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141" y="7024"/>
                  <a:ext cx="1080" cy="72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r>
                    <a:rPr lang="it-IT" sz="2100" b="1" baseline="0">
                      <a:latin typeface="Times New Roman" pitchFamily="-72" charset="0"/>
                    </a:rPr>
                    <a:t>3rd</a:t>
                  </a:r>
                  <a:endParaRPr lang="it-IT" sz="2100" b="1" baseline="0">
                    <a:solidFill>
                      <a:schemeClr val="tx1"/>
                    </a:solidFill>
                    <a:latin typeface="Times New Roman" pitchFamily="-72" charset="0"/>
                  </a:endParaRPr>
                </a:p>
              </p:txBody>
            </p:sp>
            <p:sp>
              <p:nvSpPr>
                <p:cNvPr id="15530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8721" y="6664"/>
                  <a:ext cx="1080" cy="72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pPr defTabSz="800100" eaLnBrk="0" hangingPunct="0"/>
                  <a:r>
                    <a:rPr lang="it-IT" sz="2100" b="1" baseline="0">
                      <a:latin typeface="Times New Roman" pitchFamily="-72" charset="0"/>
                    </a:rPr>
                    <a:t>2nd</a:t>
                  </a:r>
                  <a:endParaRPr lang="it-IT" sz="2100" b="1" baseline="0">
                    <a:solidFill>
                      <a:schemeClr val="tx1"/>
                    </a:solidFill>
                    <a:latin typeface="Times New Roman" pitchFamily="-72" charset="0"/>
                  </a:endParaRPr>
                </a:p>
              </p:txBody>
            </p:sp>
          </p:grpSp>
        </p:grpSp>
      </p:grpSp>
      <p:sp>
        <p:nvSpPr>
          <p:cNvPr id="15441" name="Rectangle 61"/>
          <p:cNvSpPr>
            <a:spLocks noChangeArrowheads="1"/>
          </p:cNvSpPr>
          <p:nvPr/>
        </p:nvSpPr>
        <p:spPr bwMode="auto">
          <a:xfrm>
            <a:off x="20664488" y="26763663"/>
            <a:ext cx="15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endParaRPr lang="it-IT" sz="3100"/>
          </a:p>
        </p:txBody>
      </p:sp>
      <p:grpSp>
        <p:nvGrpSpPr>
          <p:cNvPr id="15442" name="Group 195"/>
          <p:cNvGrpSpPr>
            <a:grpSpLocks/>
          </p:cNvGrpSpPr>
          <p:nvPr/>
        </p:nvGrpSpPr>
        <p:grpSpPr bwMode="auto">
          <a:xfrm>
            <a:off x="32842200" y="23521988"/>
            <a:ext cx="6300788" cy="2951162"/>
            <a:chOff x="2850" y="5158"/>
            <a:chExt cx="5368" cy="3451"/>
          </a:xfrm>
        </p:grpSpPr>
        <p:sp>
          <p:nvSpPr>
            <p:cNvPr id="15497" name="Text Box 196"/>
            <p:cNvSpPr txBox="1">
              <a:spLocks noChangeArrowheads="1"/>
            </p:cNvSpPr>
            <p:nvPr/>
          </p:nvSpPr>
          <p:spPr bwMode="auto">
            <a:xfrm>
              <a:off x="7318" y="6863"/>
              <a:ext cx="720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 dirty="0" smtClean="0"/>
                <a:t>   VP</a:t>
              </a:r>
              <a:endParaRPr lang="it-IT" sz="2100" baseline="0" dirty="0"/>
            </a:p>
          </p:txBody>
        </p:sp>
        <p:grpSp>
          <p:nvGrpSpPr>
            <p:cNvPr id="15498" name="Group 197"/>
            <p:cNvGrpSpPr>
              <a:grpSpLocks/>
            </p:cNvGrpSpPr>
            <p:nvPr/>
          </p:nvGrpSpPr>
          <p:grpSpPr bwMode="auto">
            <a:xfrm>
              <a:off x="4528" y="5499"/>
              <a:ext cx="1800" cy="512"/>
              <a:chOff x="2998" y="3358"/>
              <a:chExt cx="1440" cy="540"/>
            </a:xfrm>
          </p:grpSpPr>
          <p:sp>
            <p:nvSpPr>
              <p:cNvPr id="15512" name="Line 198"/>
              <p:cNvSpPr>
                <a:spLocks noChangeShapeType="1"/>
              </p:cNvSpPr>
              <p:nvPr/>
            </p:nvSpPr>
            <p:spPr bwMode="auto">
              <a:xfrm flipV="1">
                <a:off x="299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27435" tIns="13719" rIns="27435" bIns="13719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13" name="Line 199"/>
              <p:cNvSpPr>
                <a:spLocks noChangeShapeType="1"/>
              </p:cNvSpPr>
              <p:nvPr/>
            </p:nvSpPr>
            <p:spPr bwMode="auto">
              <a:xfrm>
                <a:off x="371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27435" tIns="13719" rIns="27435" bIns="13719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499" name="Text Box 200"/>
            <p:cNvSpPr txBox="1">
              <a:spLocks noChangeArrowheads="1"/>
            </p:cNvSpPr>
            <p:nvPr/>
          </p:nvSpPr>
          <p:spPr bwMode="auto">
            <a:xfrm>
              <a:off x="4959" y="5158"/>
              <a:ext cx="1369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INFL’’</a:t>
              </a:r>
            </a:p>
          </p:txBody>
        </p:sp>
        <p:sp>
          <p:nvSpPr>
            <p:cNvPr id="15500" name="Text Box 201"/>
            <p:cNvSpPr txBox="1">
              <a:spLocks noChangeArrowheads="1"/>
            </p:cNvSpPr>
            <p:nvPr/>
          </p:nvSpPr>
          <p:spPr bwMode="auto">
            <a:xfrm>
              <a:off x="5878" y="6011"/>
              <a:ext cx="1350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INFL’</a:t>
              </a:r>
            </a:p>
          </p:txBody>
        </p:sp>
        <p:grpSp>
          <p:nvGrpSpPr>
            <p:cNvPr id="15501" name="Group 202"/>
            <p:cNvGrpSpPr>
              <a:grpSpLocks/>
            </p:cNvGrpSpPr>
            <p:nvPr/>
          </p:nvGrpSpPr>
          <p:grpSpPr bwMode="auto">
            <a:xfrm>
              <a:off x="5878" y="6352"/>
              <a:ext cx="1800" cy="511"/>
              <a:chOff x="2998" y="3358"/>
              <a:chExt cx="1440" cy="540"/>
            </a:xfrm>
          </p:grpSpPr>
          <p:sp>
            <p:nvSpPr>
              <p:cNvPr id="15510" name="Line 203"/>
              <p:cNvSpPr>
                <a:spLocks noChangeShapeType="1"/>
              </p:cNvSpPr>
              <p:nvPr/>
            </p:nvSpPr>
            <p:spPr bwMode="auto">
              <a:xfrm flipV="1">
                <a:off x="299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27435" tIns="13719" rIns="27435" bIns="13719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11" name="Line 204"/>
              <p:cNvSpPr>
                <a:spLocks noChangeShapeType="1"/>
              </p:cNvSpPr>
              <p:nvPr/>
            </p:nvSpPr>
            <p:spPr bwMode="auto">
              <a:xfrm>
                <a:off x="371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27435" tIns="13719" rIns="27435" bIns="13719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502" name="Text Box 205"/>
            <p:cNvSpPr txBox="1">
              <a:spLocks noChangeArrowheads="1"/>
            </p:cNvSpPr>
            <p:nvPr/>
          </p:nvSpPr>
          <p:spPr bwMode="auto">
            <a:xfrm>
              <a:off x="5203" y="6863"/>
              <a:ext cx="1125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    INFL</a:t>
              </a:r>
            </a:p>
          </p:txBody>
        </p:sp>
        <p:sp>
          <p:nvSpPr>
            <p:cNvPr id="15503" name="Text Box 206"/>
            <p:cNvSpPr txBox="1">
              <a:spLocks noChangeArrowheads="1"/>
            </p:cNvSpPr>
            <p:nvPr/>
          </p:nvSpPr>
          <p:spPr bwMode="auto">
            <a:xfrm>
              <a:off x="4078" y="6011"/>
              <a:ext cx="900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NP</a:t>
              </a:r>
            </a:p>
          </p:txBody>
        </p:sp>
        <p:sp>
          <p:nvSpPr>
            <p:cNvPr id="15504" name="Line 207"/>
            <p:cNvSpPr>
              <a:spLocks noChangeShapeType="1"/>
            </p:cNvSpPr>
            <p:nvPr/>
          </p:nvSpPr>
          <p:spPr bwMode="auto">
            <a:xfrm>
              <a:off x="5878" y="7204"/>
              <a:ext cx="0" cy="3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05" name="Line 208"/>
            <p:cNvSpPr>
              <a:spLocks noChangeShapeType="1"/>
            </p:cNvSpPr>
            <p:nvPr/>
          </p:nvSpPr>
          <p:spPr bwMode="auto">
            <a:xfrm>
              <a:off x="7678" y="7204"/>
              <a:ext cx="0" cy="3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06" name="Text Box 209"/>
            <p:cNvSpPr txBox="1">
              <a:spLocks noChangeArrowheads="1"/>
            </p:cNvSpPr>
            <p:nvPr/>
          </p:nvSpPr>
          <p:spPr bwMode="auto">
            <a:xfrm>
              <a:off x="2850" y="7586"/>
              <a:ext cx="2520" cy="10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algn="ctr" defTabSz="800100" eaLnBrk="0" hangingPunct="0"/>
              <a:r>
                <a:rPr lang="it-IT" sz="2100" i="1" u="sng" baseline="-13000"/>
                <a:t>2</a:t>
              </a:r>
              <a:endParaRPr lang="it-IT" sz="2100" i="1" u="sng" baseline="-25000"/>
            </a:p>
            <a:p>
              <a:pPr algn="ctr" defTabSz="800100" eaLnBrk="0" hangingPunct="0"/>
              <a:r>
                <a:rPr lang="it-IT" sz="2100" b="1" baseline="0"/>
                <a:t>CAR IX</a:t>
              </a:r>
              <a:r>
                <a:rPr lang="it-IT" sz="2100" b="1" baseline="-25000"/>
                <a:t>J</a:t>
              </a:r>
              <a:r>
                <a:rPr lang="it-IT" sz="2100" b="1" baseline="0"/>
                <a:t> MAN</a:t>
              </a:r>
            </a:p>
            <a:p>
              <a:pPr algn="ctr" defTabSz="800100" eaLnBrk="0" hangingPunct="0"/>
              <a:r>
                <a:rPr lang="it-IT" sz="2100" i="1" baseline="0"/>
                <a:t>Taxi driver</a:t>
              </a:r>
              <a:endParaRPr lang="it-IT" sz="2100" b="1" i="1" baseline="0"/>
            </a:p>
            <a:p>
              <a:pPr algn="just" defTabSz="800100" eaLnBrk="0" hangingPunct="0"/>
              <a:endParaRPr lang="it-IT" sz="3100"/>
            </a:p>
            <a:p>
              <a:pPr algn="just" defTabSz="800100" eaLnBrk="0" hangingPunct="0"/>
              <a:endParaRPr lang="it-IT" sz="2100" i="1" baseline="0"/>
            </a:p>
            <a:p>
              <a:pPr defTabSz="800100" eaLnBrk="0" hangingPunct="0"/>
              <a:endParaRPr lang="it-IT" sz="2100" baseline="0"/>
            </a:p>
          </p:txBody>
        </p:sp>
        <p:sp>
          <p:nvSpPr>
            <p:cNvPr id="15507" name="Text Box 210"/>
            <p:cNvSpPr txBox="1">
              <a:spLocks noChangeArrowheads="1"/>
            </p:cNvSpPr>
            <p:nvPr/>
          </p:nvSpPr>
          <p:spPr bwMode="auto">
            <a:xfrm>
              <a:off x="5518" y="7375"/>
              <a:ext cx="1080" cy="10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u="sng" baseline="-25000"/>
                <a:t>      3</a:t>
              </a:r>
            </a:p>
            <a:p>
              <a:pPr defTabSz="800100" eaLnBrk="0" hangingPunct="0"/>
              <a:r>
                <a:rPr lang="it-IT" sz="2100" b="1" baseline="0"/>
                <a:t>  IX</a:t>
              </a:r>
              <a:r>
                <a:rPr lang="it-IT" sz="2100" b="1" baseline="-25000"/>
                <a:t>J</a:t>
              </a:r>
            </a:p>
            <a:p>
              <a:pPr defTabSz="800100" eaLnBrk="0" hangingPunct="0"/>
              <a:r>
                <a:rPr lang="it-IT" sz="2100" i="1" baseline="0"/>
                <a:t>clitic</a:t>
              </a:r>
            </a:p>
            <a:p>
              <a:pPr defTabSz="800100" eaLnBrk="0" hangingPunct="0"/>
              <a:endParaRPr lang="it-IT" sz="2100" baseline="0"/>
            </a:p>
          </p:txBody>
        </p:sp>
        <p:sp>
          <p:nvSpPr>
            <p:cNvPr id="15508" name="AutoShape 211"/>
            <p:cNvSpPr>
              <a:spLocks noChangeArrowheads="1"/>
            </p:cNvSpPr>
            <p:nvPr/>
          </p:nvSpPr>
          <p:spPr bwMode="auto">
            <a:xfrm>
              <a:off x="4078" y="6352"/>
              <a:ext cx="540" cy="1193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/>
              <a:endParaRPr lang="it-IT" sz="3100"/>
            </a:p>
          </p:txBody>
        </p:sp>
        <p:sp>
          <p:nvSpPr>
            <p:cNvPr id="15509" name="Text Box 212"/>
            <p:cNvSpPr txBox="1">
              <a:spLocks noChangeArrowheads="1"/>
            </p:cNvSpPr>
            <p:nvPr/>
          </p:nvSpPr>
          <p:spPr bwMode="auto">
            <a:xfrm>
              <a:off x="7318" y="7498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27435" tIns="13719" rIns="27435" bIns="13719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="1" baseline="0"/>
                <a:t>TELL</a:t>
              </a:r>
            </a:p>
          </p:txBody>
        </p:sp>
      </p:grpSp>
      <p:sp>
        <p:nvSpPr>
          <p:cNvPr id="15443" name="Rectangle 144"/>
          <p:cNvSpPr>
            <a:spLocks noChangeArrowheads="1"/>
          </p:cNvSpPr>
          <p:nvPr/>
        </p:nvSpPr>
        <p:spPr bwMode="auto">
          <a:xfrm>
            <a:off x="15932150" y="22629813"/>
            <a:ext cx="6234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2100" baseline="0" dirty="0">
                <a:solidFill>
                  <a:srgbClr val="990033"/>
                </a:solidFill>
              </a:rPr>
              <a:t>STRUCTURE WITH A STRONG PRONOUN </a:t>
            </a:r>
            <a:endParaRPr lang="it-IT" sz="3100" baseline="0" dirty="0">
              <a:solidFill>
                <a:srgbClr val="990033"/>
              </a:solidFill>
            </a:endParaRPr>
          </a:p>
        </p:txBody>
      </p:sp>
      <p:sp>
        <p:nvSpPr>
          <p:cNvPr id="15444" name="Rectangle 144"/>
          <p:cNvSpPr>
            <a:spLocks noChangeArrowheads="1"/>
          </p:cNvSpPr>
          <p:nvPr/>
        </p:nvSpPr>
        <p:spPr bwMode="auto">
          <a:xfrm>
            <a:off x="33681988" y="22698075"/>
            <a:ext cx="6611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2100" baseline="0">
                <a:solidFill>
                  <a:srgbClr val="990033"/>
                </a:solidFill>
              </a:rPr>
              <a:t>STRUCTURE WITH A CLITIC PRONOUN </a:t>
            </a:r>
            <a:endParaRPr lang="it-IT" sz="3100" baseline="0">
              <a:solidFill>
                <a:srgbClr val="990033"/>
              </a:solidFill>
            </a:endParaRPr>
          </a:p>
        </p:txBody>
      </p:sp>
      <p:graphicFrame>
        <p:nvGraphicFramePr>
          <p:cNvPr id="15425" name="Object 65"/>
          <p:cNvGraphicFramePr>
            <a:graphicFrameLocks noChangeAspect="1"/>
          </p:cNvGraphicFramePr>
          <p:nvPr/>
        </p:nvGraphicFramePr>
        <p:xfrm>
          <a:off x="12290425" y="16036925"/>
          <a:ext cx="18618200" cy="323850"/>
        </p:xfrm>
        <a:graphic>
          <a:graphicData uri="http://schemas.openxmlformats.org/presentationml/2006/ole">
            <p:oleObj spid="_x0000_s15425" name="Documento" r:id="rId5" imgW="20802600" imgH="362712" progId="Word.Document.8">
              <p:embed/>
            </p:oleObj>
          </a:graphicData>
        </a:graphic>
      </p:graphicFrame>
      <p:graphicFrame>
        <p:nvGraphicFramePr>
          <p:cNvPr id="15427" name="Object 67"/>
          <p:cNvGraphicFramePr>
            <a:graphicFrameLocks noChangeAspect="1"/>
          </p:cNvGraphicFramePr>
          <p:nvPr/>
        </p:nvGraphicFramePr>
        <p:xfrm>
          <a:off x="30999113" y="13233400"/>
          <a:ext cx="92075" cy="377825"/>
        </p:xfrm>
        <a:graphic>
          <a:graphicData uri="http://schemas.openxmlformats.org/presentationml/2006/ole">
            <p:oleObj spid="_x0000_s15427" name="Equazione" r:id="rId6" imgW="101600" imgH="419100" progId="Equation.3">
              <p:embed/>
            </p:oleObj>
          </a:graphicData>
        </a:graphic>
      </p:graphicFrame>
      <p:sp>
        <p:nvSpPr>
          <p:cNvPr id="15445" name="Rectangle 72"/>
          <p:cNvSpPr>
            <a:spLocks noChangeArrowheads="1"/>
          </p:cNvSpPr>
          <p:nvPr/>
        </p:nvSpPr>
        <p:spPr bwMode="auto">
          <a:xfrm>
            <a:off x="2168525" y="25620663"/>
            <a:ext cx="15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endParaRPr lang="it-IT" sz="3100"/>
          </a:p>
        </p:txBody>
      </p:sp>
      <p:sp>
        <p:nvSpPr>
          <p:cNvPr id="15446" name="Rectangle 88"/>
          <p:cNvSpPr>
            <a:spLocks noChangeArrowheads="1"/>
          </p:cNvSpPr>
          <p:nvPr/>
        </p:nvSpPr>
        <p:spPr bwMode="auto">
          <a:xfrm>
            <a:off x="1306513" y="26127075"/>
            <a:ext cx="9063037" cy="71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40941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3100" b="1" dirty="0"/>
              <a:t>NEW </a:t>
            </a:r>
            <a:r>
              <a:rPr lang="it-IT" sz="3100" b="1" dirty="0" smtClean="0"/>
              <a:t>PERSPECTIVES ON </a:t>
            </a:r>
            <a:r>
              <a:rPr lang="it-IT" sz="3100" b="1" dirty="0"/>
              <a:t>THE NULL ARGUMENT </a:t>
            </a:r>
            <a:r>
              <a:rPr lang="it-IT" sz="3100" b="1" dirty="0" smtClean="0"/>
              <a:t>PARAMETER</a:t>
            </a:r>
          </a:p>
          <a:p>
            <a:pPr defTabSz="800100"/>
            <a:endParaRPr lang="it-IT" sz="3100" b="1" dirty="0"/>
          </a:p>
        </p:txBody>
      </p:sp>
      <p:sp>
        <p:nvSpPr>
          <p:cNvPr id="15447" name="Rectangle 217"/>
          <p:cNvSpPr>
            <a:spLocks noChangeArrowheads="1"/>
          </p:cNvSpPr>
          <p:nvPr/>
        </p:nvSpPr>
        <p:spPr bwMode="auto">
          <a:xfrm>
            <a:off x="1840041088" y="1932612975"/>
            <a:ext cx="15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endParaRPr lang="it-IT" sz="3100"/>
          </a:p>
        </p:txBody>
      </p:sp>
      <p:grpSp>
        <p:nvGrpSpPr>
          <p:cNvPr id="2262" name="Group 214"/>
          <p:cNvGrpSpPr>
            <a:grpSpLocks/>
          </p:cNvGrpSpPr>
          <p:nvPr/>
        </p:nvGrpSpPr>
        <p:grpSpPr bwMode="auto">
          <a:xfrm>
            <a:off x="16000138" y="23114528"/>
            <a:ext cx="6225675" cy="3015871"/>
            <a:chOff x="5093" y="10558"/>
            <a:chExt cx="4601" cy="3240"/>
          </a:xfrm>
          <a:noFill/>
        </p:grpSpPr>
        <p:sp>
          <p:nvSpPr>
            <p:cNvPr id="2263" name="Text Box 215"/>
            <p:cNvSpPr txBox="1">
              <a:spLocks noChangeArrowheads="1"/>
            </p:cNvSpPr>
            <p:nvPr/>
          </p:nvSpPr>
          <p:spPr bwMode="auto">
            <a:xfrm>
              <a:off x="8398" y="12263"/>
              <a:ext cx="720" cy="5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  <a:defRPr/>
              </a:pPr>
              <a:r>
                <a:rPr lang="it-IT" sz="2400" baseline="0">
                  <a:latin typeface="Arial" pitchFamily="34" charset="0"/>
                  <a:ea typeface="+mn-ea"/>
                  <a:cs typeface="Arial" pitchFamily="34" charset="0"/>
                </a:rPr>
                <a:t>VP</a:t>
              </a:r>
              <a:endParaRPr lang="it-IT" sz="240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2264" name="Group 216"/>
            <p:cNvGrpSpPr>
              <a:grpSpLocks/>
            </p:cNvGrpSpPr>
            <p:nvPr/>
          </p:nvGrpSpPr>
          <p:grpSpPr bwMode="auto">
            <a:xfrm>
              <a:off x="5608" y="10899"/>
              <a:ext cx="1800" cy="512"/>
              <a:chOff x="2998" y="3358"/>
              <a:chExt cx="1440" cy="540"/>
            </a:xfrm>
            <a:grpFill/>
          </p:grpSpPr>
          <p:sp>
            <p:nvSpPr>
              <p:cNvPr id="2265" name="Line 217"/>
              <p:cNvSpPr>
                <a:spLocks noChangeShapeType="1"/>
              </p:cNvSpPr>
              <p:nvPr/>
            </p:nvSpPr>
            <p:spPr bwMode="auto">
              <a:xfrm flipV="1">
                <a:off x="2998" y="3358"/>
                <a:ext cx="720" cy="54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it-IT"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2266" name="Line 218"/>
              <p:cNvSpPr>
                <a:spLocks noChangeShapeType="1"/>
              </p:cNvSpPr>
              <p:nvPr/>
            </p:nvSpPr>
            <p:spPr bwMode="auto">
              <a:xfrm>
                <a:off x="3718" y="3358"/>
                <a:ext cx="720" cy="54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it-IT"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2267" name="Text Box 219"/>
            <p:cNvSpPr txBox="1">
              <a:spLocks noChangeArrowheads="1"/>
            </p:cNvSpPr>
            <p:nvPr/>
          </p:nvSpPr>
          <p:spPr bwMode="auto">
            <a:xfrm>
              <a:off x="6058" y="10558"/>
              <a:ext cx="1350" cy="5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  <a:defRPr/>
              </a:pPr>
              <a:r>
                <a:rPr lang="it-IT" sz="2400" baseline="0" dirty="0">
                  <a:latin typeface="Arial" pitchFamily="34" charset="0"/>
                  <a:ea typeface="+mn-ea"/>
                  <a:cs typeface="Arial" pitchFamily="34" charset="0"/>
                </a:rPr>
                <a:t>INFL’’</a:t>
              </a:r>
              <a:endParaRPr lang="it-IT" sz="2400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268" name="Text Box 220"/>
            <p:cNvSpPr txBox="1">
              <a:spLocks noChangeArrowheads="1"/>
            </p:cNvSpPr>
            <p:nvPr/>
          </p:nvSpPr>
          <p:spPr bwMode="auto">
            <a:xfrm>
              <a:off x="6958" y="11411"/>
              <a:ext cx="1350" cy="51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  <a:defRPr/>
              </a:pPr>
              <a:r>
                <a:rPr lang="it-IT" sz="2400" baseline="0" dirty="0">
                  <a:latin typeface="Arial" pitchFamily="34" charset="0"/>
                  <a:ea typeface="+mn-ea"/>
                  <a:cs typeface="Arial" pitchFamily="34" charset="0"/>
                </a:rPr>
                <a:t>        INFL’</a:t>
              </a:r>
              <a:endParaRPr lang="it-IT" sz="2400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2269" name="Group 221"/>
            <p:cNvGrpSpPr>
              <a:grpSpLocks/>
            </p:cNvGrpSpPr>
            <p:nvPr/>
          </p:nvGrpSpPr>
          <p:grpSpPr bwMode="auto">
            <a:xfrm>
              <a:off x="6958" y="11752"/>
              <a:ext cx="1800" cy="511"/>
              <a:chOff x="2998" y="3358"/>
              <a:chExt cx="1440" cy="540"/>
            </a:xfrm>
            <a:grpFill/>
          </p:grpSpPr>
          <p:sp>
            <p:nvSpPr>
              <p:cNvPr id="2270" name="Line 222"/>
              <p:cNvSpPr>
                <a:spLocks noChangeShapeType="1"/>
              </p:cNvSpPr>
              <p:nvPr/>
            </p:nvSpPr>
            <p:spPr bwMode="auto">
              <a:xfrm flipV="1">
                <a:off x="2998" y="3358"/>
                <a:ext cx="720" cy="54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it-IT"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2271" name="Line 223"/>
              <p:cNvSpPr>
                <a:spLocks noChangeShapeType="1"/>
              </p:cNvSpPr>
              <p:nvPr/>
            </p:nvSpPr>
            <p:spPr bwMode="auto">
              <a:xfrm>
                <a:off x="3718" y="3358"/>
                <a:ext cx="720" cy="54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it-IT"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2272" name="Text Box 224"/>
            <p:cNvSpPr txBox="1">
              <a:spLocks noChangeArrowheads="1"/>
            </p:cNvSpPr>
            <p:nvPr/>
          </p:nvSpPr>
          <p:spPr bwMode="auto">
            <a:xfrm>
              <a:off x="6283" y="12263"/>
              <a:ext cx="1125" cy="5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  <a:defRPr/>
              </a:pPr>
              <a:r>
                <a:rPr lang="it-IT" sz="2400" baseline="0" dirty="0">
                  <a:latin typeface="Arial" pitchFamily="34" charset="0"/>
                  <a:ea typeface="+mn-ea"/>
                  <a:cs typeface="Arial" pitchFamily="34" charset="0"/>
                </a:rPr>
                <a:t>  </a:t>
              </a:r>
              <a:r>
                <a:rPr lang="it-IT" sz="2400" baseline="0" dirty="0" smtClean="0">
                  <a:latin typeface="Arial" pitchFamily="34" charset="0"/>
                  <a:ea typeface="+mn-ea"/>
                  <a:cs typeface="Arial" pitchFamily="34" charset="0"/>
                </a:rPr>
                <a:t>INFL</a:t>
              </a:r>
              <a:endParaRPr lang="it-IT" sz="2400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273" name="Text Box 225"/>
            <p:cNvSpPr txBox="1">
              <a:spLocks noChangeArrowheads="1"/>
            </p:cNvSpPr>
            <p:nvPr/>
          </p:nvSpPr>
          <p:spPr bwMode="auto">
            <a:xfrm>
              <a:off x="5158" y="11411"/>
              <a:ext cx="900" cy="51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  <a:defRPr/>
              </a:pPr>
              <a:r>
                <a:rPr lang="it-IT" sz="2400" b="1" baseline="0" dirty="0">
                  <a:latin typeface="Arial" pitchFamily="34" charset="0"/>
                  <a:ea typeface="+mn-ea"/>
                  <a:cs typeface="Arial" pitchFamily="34" charset="0"/>
                </a:rPr>
                <a:t>DP</a:t>
              </a:r>
              <a:endParaRPr lang="it-IT" sz="2400" b="1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274" name="Line 226"/>
            <p:cNvSpPr>
              <a:spLocks noChangeShapeType="1"/>
            </p:cNvSpPr>
            <p:nvPr/>
          </p:nvSpPr>
          <p:spPr bwMode="auto">
            <a:xfrm>
              <a:off x="8657" y="12596"/>
              <a:ext cx="0" cy="341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275" name="Text Box 227"/>
            <p:cNvSpPr txBox="1">
              <a:spLocks noChangeArrowheads="1"/>
            </p:cNvSpPr>
            <p:nvPr/>
          </p:nvSpPr>
          <p:spPr bwMode="auto">
            <a:xfrm>
              <a:off x="5093" y="12898"/>
              <a:ext cx="1102" cy="9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just">
                <a:spcAft>
                  <a:spcPts val="1000"/>
                </a:spcAft>
                <a:defRPr/>
              </a:pPr>
              <a:r>
                <a:rPr lang="it-IT" sz="2400" u="sng" baseline="-25000" dirty="0">
                  <a:latin typeface="Arial" pitchFamily="34" charset="0"/>
                  <a:ea typeface="+mn-ea"/>
                  <a:cs typeface="Arial" pitchFamily="34" charset="0"/>
                </a:rPr>
                <a:t>      1</a:t>
              </a:r>
            </a:p>
            <a:p>
              <a:pPr algn="just">
                <a:spcAft>
                  <a:spcPts val="1000"/>
                </a:spcAft>
                <a:defRPr/>
              </a:pPr>
              <a:r>
                <a:rPr lang="it-IT" sz="2400" b="1" baseline="0" dirty="0">
                  <a:latin typeface="Arial" pitchFamily="34" charset="0"/>
                  <a:ea typeface="+mn-ea"/>
                  <a:cs typeface="Arial" pitchFamily="34" charset="0"/>
                </a:rPr>
                <a:t>IX</a:t>
              </a:r>
              <a:r>
                <a:rPr lang="it-IT" sz="2400" b="1" baseline="-25000" dirty="0">
                  <a:latin typeface="Arial" pitchFamily="34" charset="0"/>
                  <a:ea typeface="+mn-ea"/>
                  <a:cs typeface="Arial" pitchFamily="34" charset="0"/>
                </a:rPr>
                <a:t>1p</a:t>
              </a:r>
            </a:p>
            <a:p>
              <a:pPr algn="just">
                <a:spcAft>
                  <a:spcPts val="1000"/>
                </a:spcAft>
                <a:defRPr/>
              </a:pPr>
              <a:r>
                <a:rPr lang="it-IT" sz="2400" i="1" baseline="0" dirty="0">
                  <a:latin typeface="Arial" pitchFamily="34" charset="0"/>
                  <a:ea typeface="+mn-ea"/>
                  <a:cs typeface="Arial" pitchFamily="34" charset="0"/>
                </a:rPr>
                <a:t>strong</a:t>
              </a:r>
            </a:p>
            <a:p>
              <a:pPr algn="just">
                <a:spcAft>
                  <a:spcPts val="1000"/>
                </a:spcAft>
                <a:defRPr/>
              </a:pPr>
              <a:endParaRPr lang="it-IT" sz="2400" i="1" baseline="0" dirty="0">
                <a:latin typeface="Arial" pitchFamily="34" charset="0"/>
                <a:ea typeface="+mn-ea"/>
                <a:cs typeface="Arial" pitchFamily="34" charset="0"/>
              </a:endParaRPr>
            </a:p>
            <a:p>
              <a:pPr>
                <a:defRPr/>
              </a:pPr>
              <a:endParaRPr lang="it-IT" sz="2400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276" name="AutoShape 228"/>
            <p:cNvSpPr>
              <a:spLocks noChangeArrowheads="1"/>
            </p:cNvSpPr>
            <p:nvPr/>
          </p:nvSpPr>
          <p:spPr bwMode="auto">
            <a:xfrm>
              <a:off x="5158" y="11752"/>
              <a:ext cx="540" cy="1193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277" name="Text Box 229"/>
            <p:cNvSpPr txBox="1">
              <a:spLocks noChangeArrowheads="1"/>
            </p:cNvSpPr>
            <p:nvPr/>
          </p:nvSpPr>
          <p:spPr bwMode="auto">
            <a:xfrm>
              <a:off x="7815" y="12962"/>
              <a:ext cx="1879" cy="49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  <a:defRPr/>
              </a:pPr>
              <a:r>
                <a:rPr lang="it-IT" sz="2400" b="1" baseline="0" dirty="0">
                  <a:latin typeface="Arial" pitchFamily="34" charset="0"/>
                  <a:ea typeface="+mn-ea"/>
                  <a:cs typeface="Arial" pitchFamily="34" charset="0"/>
                </a:rPr>
                <a:t>      OBLIGED</a:t>
              </a:r>
              <a:endParaRPr lang="it-IT" sz="2400" b="1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15449" name="Rectangle 85"/>
          <p:cNvSpPr>
            <a:spLocks noChangeArrowheads="1"/>
          </p:cNvSpPr>
          <p:nvPr/>
        </p:nvSpPr>
        <p:spPr bwMode="auto">
          <a:xfrm>
            <a:off x="1212850" y="10990263"/>
            <a:ext cx="1029335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40941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3100" b="1"/>
              <a:t>THREE CLASSES OF PERSONAL PRONOUNS IN LIS</a:t>
            </a:r>
          </a:p>
          <a:p>
            <a:pPr defTabSz="800100"/>
            <a:endParaRPr lang="it-IT" sz="3100" b="1"/>
          </a:p>
        </p:txBody>
      </p:sp>
      <p:sp>
        <p:nvSpPr>
          <p:cNvPr id="15450" name="Rectangle 359"/>
          <p:cNvSpPr>
            <a:spLocks noChangeArrowheads="1"/>
          </p:cNvSpPr>
          <p:nvPr/>
        </p:nvSpPr>
        <p:spPr bwMode="auto">
          <a:xfrm>
            <a:off x="1239838" y="11726863"/>
            <a:ext cx="8370887" cy="887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r>
              <a:rPr lang="en-GB" sz="2400" baseline="0">
                <a:solidFill>
                  <a:schemeClr val="bg2"/>
                </a:solidFill>
              </a:rPr>
              <a:t>To classify personal pronouns, we took into account:</a:t>
            </a:r>
          </a:p>
          <a:p>
            <a:pPr defTabSz="800100">
              <a:buFont typeface="Arial" pitchFamily="-72" charset="0"/>
              <a:buChar char="•"/>
            </a:pPr>
            <a:r>
              <a:rPr lang="en-GB" sz="2400" baseline="0">
                <a:solidFill>
                  <a:schemeClr val="bg2"/>
                </a:solidFill>
              </a:rPr>
              <a:t> their </a:t>
            </a:r>
            <a:r>
              <a:rPr lang="en-GB" sz="2400" b="1" baseline="0">
                <a:solidFill>
                  <a:schemeClr val="bg2"/>
                </a:solidFill>
              </a:rPr>
              <a:t>semantic</a:t>
            </a:r>
            <a:r>
              <a:rPr lang="en-GB" sz="2400" baseline="0">
                <a:solidFill>
                  <a:schemeClr val="bg2"/>
                </a:solidFill>
              </a:rPr>
              <a:t> properties: anaphoric vs. non-anaphoric pronouns;</a:t>
            </a:r>
          </a:p>
          <a:p>
            <a:pPr defTabSz="800100">
              <a:buFont typeface="Arial" pitchFamily="-72" charset="0"/>
              <a:buChar char="•"/>
            </a:pPr>
            <a:r>
              <a:rPr lang="en-GB" sz="2400" baseline="0">
                <a:solidFill>
                  <a:schemeClr val="bg2"/>
                </a:solidFill>
              </a:rPr>
              <a:t> their </a:t>
            </a:r>
            <a:r>
              <a:rPr lang="en-GB" sz="2400" b="1" baseline="0">
                <a:solidFill>
                  <a:schemeClr val="bg2"/>
                </a:solidFill>
              </a:rPr>
              <a:t>syntactic</a:t>
            </a:r>
            <a:r>
              <a:rPr lang="en-GB" sz="2400" baseline="0">
                <a:solidFill>
                  <a:schemeClr val="bg2"/>
                </a:solidFill>
              </a:rPr>
              <a:t> distribution;</a:t>
            </a:r>
          </a:p>
          <a:p>
            <a:pPr defTabSz="800100">
              <a:buFont typeface="Arial" pitchFamily="-72" charset="0"/>
              <a:buChar char="•"/>
            </a:pPr>
            <a:r>
              <a:rPr lang="en-GB" sz="2400" baseline="0">
                <a:solidFill>
                  <a:schemeClr val="bg2"/>
                </a:solidFill>
              </a:rPr>
              <a:t> their </a:t>
            </a:r>
            <a:r>
              <a:rPr lang="en-GB" sz="2400" b="1" baseline="0">
                <a:solidFill>
                  <a:schemeClr val="bg2"/>
                </a:solidFill>
              </a:rPr>
              <a:t>prosodic</a:t>
            </a:r>
            <a:r>
              <a:rPr lang="en-GB" sz="2400" baseline="0">
                <a:solidFill>
                  <a:schemeClr val="bg2"/>
                </a:solidFill>
              </a:rPr>
              <a:t> properties:</a:t>
            </a:r>
          </a:p>
          <a:p>
            <a:pPr marL="504825" lvl="1" indent="-158750" defTabSz="800100"/>
            <a:r>
              <a:rPr lang="en-GB" sz="2400" baseline="0">
                <a:solidFill>
                  <a:schemeClr val="bg2"/>
                </a:solidFill>
              </a:rPr>
              <a:t>- the pause between the indication and previous or following signs, </a:t>
            </a:r>
          </a:p>
          <a:p>
            <a:pPr marL="504825" lvl="1" indent="-158750" defTabSz="800100"/>
            <a:r>
              <a:rPr lang="en-GB" sz="2400" baseline="0">
                <a:solidFill>
                  <a:schemeClr val="bg2"/>
                </a:solidFill>
              </a:rPr>
              <a:t>- the possibility of reduplicating the pointing,</a:t>
            </a:r>
          </a:p>
          <a:p>
            <a:pPr marL="504825" lvl="1" indent="-158750" defTabSz="800100">
              <a:buFontTx/>
              <a:buChar char="-"/>
            </a:pPr>
            <a:r>
              <a:rPr lang="en-GB" sz="2400" baseline="0">
                <a:solidFill>
                  <a:schemeClr val="bg2"/>
                </a:solidFill>
              </a:rPr>
              <a:t>the duration of indication, measured in the  number of frames or fractions of seconds.</a:t>
            </a:r>
          </a:p>
          <a:p>
            <a:pPr marL="504825" lvl="1" indent="-158750" defTabSz="800100">
              <a:buFontTx/>
              <a:buChar char="-"/>
            </a:pPr>
            <a:endParaRPr lang="en-GB" sz="2400" baseline="0">
              <a:solidFill>
                <a:schemeClr val="bg2"/>
              </a:solidFill>
            </a:endParaRPr>
          </a:p>
          <a:p>
            <a:pPr defTabSz="800100"/>
            <a:r>
              <a:rPr lang="en-GB" sz="2400" b="1" baseline="0">
                <a:solidFill>
                  <a:schemeClr val="bg2"/>
                </a:solidFill>
              </a:rPr>
              <a:t>Strong pronouns: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can be non-anaphoric, i.e. they can introduce a new referent into discourse;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have the same distribution as full NPs and can be substituted by a proper noun or a NP;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a pause after the pointing sign can be present; reduplication is possible; long time of holding the pointing. </a:t>
            </a:r>
          </a:p>
          <a:p>
            <a:pPr defTabSz="800100"/>
            <a:r>
              <a:rPr lang="en-GB" sz="2400" b="1" baseline="0">
                <a:solidFill>
                  <a:schemeClr val="bg2"/>
                </a:solidFill>
              </a:rPr>
              <a:t>Clitic pronouns: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must be anaphoric;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have a special distribution: always adjacent to the verb;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no pause (are co-articulated with the verb); no reduplication; short time of holding the pointing (sometimes it is imperceptible).</a:t>
            </a:r>
          </a:p>
          <a:p>
            <a:pPr defTabSz="800100"/>
            <a:r>
              <a:rPr lang="en-GB" sz="2400" b="1" baseline="0">
                <a:solidFill>
                  <a:schemeClr val="bg2"/>
                </a:solidFill>
              </a:rPr>
              <a:t>Weak pronouns: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must be anaphoric;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have a special distribution, but need not be adjacent to the verb;</a:t>
            </a:r>
          </a:p>
          <a:p>
            <a:pPr defTabSz="800100">
              <a:buFont typeface="Wingdings" pitchFamily="-72" charset="2"/>
              <a:buChar char="§"/>
            </a:pPr>
            <a:r>
              <a:rPr lang="en-GB" sz="1700" baseline="0">
                <a:solidFill>
                  <a:schemeClr val="bg2"/>
                </a:solidFill>
              </a:rPr>
              <a:t> no pause; no reduplication; length intermediate between a clitic and a strong pronoun.</a:t>
            </a:r>
            <a:endParaRPr lang="en-GB" sz="2400" baseline="0">
              <a:solidFill>
                <a:schemeClr val="bg2"/>
              </a:solidFill>
            </a:endParaRPr>
          </a:p>
          <a:p>
            <a:pPr defTabSz="800100"/>
            <a:endParaRPr lang="it-IT" sz="3100"/>
          </a:p>
        </p:txBody>
      </p:sp>
      <p:sp>
        <p:nvSpPr>
          <p:cNvPr id="15451" name="Rectangle 117"/>
          <p:cNvSpPr>
            <a:spLocks noChangeArrowheads="1"/>
          </p:cNvSpPr>
          <p:nvPr/>
        </p:nvSpPr>
        <p:spPr bwMode="auto">
          <a:xfrm>
            <a:off x="1306513" y="23040975"/>
            <a:ext cx="12209462" cy="2296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algn="just" defTabSz="800100"/>
            <a:r>
              <a:rPr lang="en-GB" sz="2400" baseline="0" dirty="0" err="1">
                <a:solidFill>
                  <a:schemeClr val="bg2"/>
                </a:solidFill>
              </a:rPr>
              <a:t>Cardinaletti</a:t>
            </a:r>
            <a:r>
              <a:rPr lang="en-GB" sz="2400" baseline="0" dirty="0">
                <a:solidFill>
                  <a:schemeClr val="bg2"/>
                </a:solidFill>
              </a:rPr>
              <a:t> (1994), </a:t>
            </a:r>
            <a:r>
              <a:rPr lang="en-GB" sz="2400" baseline="0" dirty="0" err="1">
                <a:solidFill>
                  <a:schemeClr val="bg2"/>
                </a:solidFill>
              </a:rPr>
              <a:t>Cardinaletti</a:t>
            </a:r>
            <a:r>
              <a:rPr lang="en-GB" sz="2400" baseline="0" dirty="0">
                <a:solidFill>
                  <a:schemeClr val="bg2"/>
                </a:solidFill>
              </a:rPr>
              <a:t> &amp; Starke (1999) distinguished three classes of pronouns in </a:t>
            </a:r>
            <a:r>
              <a:rPr lang="en-GB" sz="2400" baseline="0" dirty="0" smtClean="0">
                <a:solidFill>
                  <a:schemeClr val="bg2"/>
                </a:solidFill>
              </a:rPr>
              <a:t>spoken </a:t>
            </a:r>
            <a:r>
              <a:rPr lang="en-GB" sz="2400" baseline="0" dirty="0">
                <a:solidFill>
                  <a:schemeClr val="bg2"/>
                </a:solidFill>
              </a:rPr>
              <a:t>languages:</a:t>
            </a:r>
          </a:p>
          <a:p>
            <a:pPr algn="just" defTabSz="800100"/>
            <a:r>
              <a:rPr lang="en-GB" sz="2400" b="1" baseline="0" dirty="0">
                <a:solidFill>
                  <a:schemeClr val="bg2"/>
                </a:solidFill>
              </a:rPr>
              <a:t>strong</a:t>
            </a:r>
            <a:r>
              <a:rPr lang="en-GB" sz="2400" baseline="0" dirty="0">
                <a:solidFill>
                  <a:schemeClr val="bg2"/>
                </a:solidFill>
              </a:rPr>
              <a:t>: e.g. English </a:t>
            </a:r>
            <a:r>
              <a:rPr lang="en-GB" sz="2400" i="1" baseline="0" dirty="0">
                <a:solidFill>
                  <a:schemeClr val="bg2"/>
                </a:solidFill>
              </a:rPr>
              <a:t>him</a:t>
            </a:r>
            <a:r>
              <a:rPr lang="en-GB" sz="2400" baseline="0" dirty="0">
                <a:solidFill>
                  <a:schemeClr val="bg2"/>
                </a:solidFill>
              </a:rPr>
              <a:t> in coordination: </a:t>
            </a:r>
            <a:r>
              <a:rPr lang="en-GB" sz="2400" i="1" baseline="0" dirty="0">
                <a:solidFill>
                  <a:schemeClr val="bg2"/>
                </a:solidFill>
              </a:rPr>
              <a:t>I saw [him and his wife]</a:t>
            </a:r>
          </a:p>
          <a:p>
            <a:pPr algn="just" defTabSz="800100"/>
            <a:r>
              <a:rPr lang="en-GB" sz="2400" b="1" baseline="0" dirty="0">
                <a:solidFill>
                  <a:schemeClr val="bg2"/>
                </a:solidFill>
              </a:rPr>
              <a:t>weak</a:t>
            </a:r>
            <a:r>
              <a:rPr lang="en-GB" sz="2400" baseline="0" dirty="0">
                <a:solidFill>
                  <a:schemeClr val="bg2"/>
                </a:solidFill>
              </a:rPr>
              <a:t>: e.g. English </a:t>
            </a:r>
            <a:r>
              <a:rPr lang="en-GB" sz="2400" i="1" baseline="0" dirty="0">
                <a:solidFill>
                  <a:schemeClr val="bg2"/>
                </a:solidFill>
              </a:rPr>
              <a:t>him</a:t>
            </a:r>
            <a:r>
              <a:rPr lang="en-GB" sz="2400" baseline="0" dirty="0">
                <a:solidFill>
                  <a:schemeClr val="bg2"/>
                </a:solidFill>
              </a:rPr>
              <a:t> and </a:t>
            </a:r>
            <a:r>
              <a:rPr lang="en-GB" sz="2400" i="1" baseline="0" dirty="0">
                <a:solidFill>
                  <a:schemeClr val="bg2"/>
                </a:solidFill>
              </a:rPr>
              <a:t>it</a:t>
            </a:r>
            <a:r>
              <a:rPr lang="en-GB" sz="2400" baseline="0" dirty="0">
                <a:solidFill>
                  <a:schemeClr val="bg2"/>
                </a:solidFill>
              </a:rPr>
              <a:t>, e.g. outside of coordination, where they can be reduced:</a:t>
            </a:r>
          </a:p>
          <a:p>
            <a:pPr algn="just" defTabSz="800100"/>
            <a:r>
              <a:rPr lang="en-GB" sz="2400" i="1" baseline="0" dirty="0">
                <a:solidFill>
                  <a:schemeClr val="bg2"/>
                </a:solidFill>
              </a:rPr>
              <a:t>I </a:t>
            </a:r>
            <a:r>
              <a:rPr lang="en-GB" sz="2400" i="1" baseline="0" dirty="0" err="1">
                <a:solidFill>
                  <a:schemeClr val="bg2"/>
                </a:solidFill>
              </a:rPr>
              <a:t>saw’m</a:t>
            </a:r>
            <a:endParaRPr lang="en-GB" sz="2400" baseline="0" dirty="0">
              <a:solidFill>
                <a:schemeClr val="bg2"/>
              </a:solidFill>
            </a:endParaRPr>
          </a:p>
          <a:p>
            <a:pPr algn="just" defTabSz="800100"/>
            <a:r>
              <a:rPr lang="en-GB" sz="2400" b="1" baseline="0" dirty="0" err="1">
                <a:solidFill>
                  <a:schemeClr val="bg2"/>
                </a:solidFill>
              </a:rPr>
              <a:t>clitic</a:t>
            </a:r>
            <a:r>
              <a:rPr lang="en-GB" sz="2400" baseline="0" dirty="0">
                <a:solidFill>
                  <a:schemeClr val="bg2"/>
                </a:solidFill>
              </a:rPr>
              <a:t>: e.g. French </a:t>
            </a:r>
            <a:r>
              <a:rPr lang="en-GB" sz="2400" i="1" baseline="0" dirty="0">
                <a:solidFill>
                  <a:schemeClr val="bg2"/>
                </a:solidFill>
              </a:rPr>
              <a:t>le</a:t>
            </a:r>
            <a:r>
              <a:rPr lang="en-GB" sz="2400" baseline="0" dirty="0">
                <a:solidFill>
                  <a:schemeClr val="bg2"/>
                </a:solidFill>
              </a:rPr>
              <a:t>: </a:t>
            </a:r>
            <a:r>
              <a:rPr lang="en-GB" sz="2400" i="1" baseline="0" dirty="0">
                <a:solidFill>
                  <a:schemeClr val="bg2"/>
                </a:solidFill>
              </a:rPr>
              <a:t>je </a:t>
            </a:r>
            <a:r>
              <a:rPr lang="en-GB" sz="2400" i="1" baseline="0" dirty="0" err="1">
                <a:solidFill>
                  <a:schemeClr val="bg2"/>
                </a:solidFill>
              </a:rPr>
              <a:t>l’ai</a:t>
            </a:r>
            <a:r>
              <a:rPr lang="en-GB" sz="2400" i="1" baseline="0" dirty="0">
                <a:solidFill>
                  <a:schemeClr val="bg2"/>
                </a:solidFill>
              </a:rPr>
              <a:t> vu</a:t>
            </a:r>
            <a:endParaRPr lang="it-IT" sz="2400" baseline="0" dirty="0">
              <a:solidFill>
                <a:schemeClr val="bg2"/>
              </a:solidFill>
            </a:endParaRPr>
          </a:p>
        </p:txBody>
      </p:sp>
      <p:sp>
        <p:nvSpPr>
          <p:cNvPr id="15452" name="Rectangle 88"/>
          <p:cNvSpPr>
            <a:spLocks noChangeArrowheads="1"/>
          </p:cNvSpPr>
          <p:nvPr/>
        </p:nvSpPr>
        <p:spPr bwMode="auto">
          <a:xfrm>
            <a:off x="1306513" y="22355175"/>
            <a:ext cx="12912725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40941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3100" b="1"/>
              <a:t>THREE CLASSES OF PERSONAL PRONOUNS IN UNIVERSAL GRAMMAR</a:t>
            </a:r>
          </a:p>
          <a:p>
            <a:pPr defTabSz="800100"/>
            <a:endParaRPr lang="it-IT" sz="3100" b="1"/>
          </a:p>
        </p:txBody>
      </p:sp>
      <p:sp>
        <p:nvSpPr>
          <p:cNvPr id="15453" name="Rectangle 144"/>
          <p:cNvSpPr>
            <a:spLocks noChangeArrowheads="1"/>
          </p:cNvSpPr>
          <p:nvPr/>
        </p:nvSpPr>
        <p:spPr bwMode="auto">
          <a:xfrm>
            <a:off x="24811038" y="22698075"/>
            <a:ext cx="53990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r>
              <a:rPr lang="it-IT" sz="2100" baseline="0">
                <a:solidFill>
                  <a:srgbClr val="990033"/>
                </a:solidFill>
              </a:rPr>
              <a:t>STRUCTURE WITH A WEAK PRONOUN </a:t>
            </a:r>
            <a:endParaRPr lang="it-IT" sz="3100" baseline="0">
              <a:solidFill>
                <a:srgbClr val="990033"/>
              </a:solidFill>
            </a:endParaRPr>
          </a:p>
        </p:txBody>
      </p:sp>
      <p:grpSp>
        <p:nvGrpSpPr>
          <p:cNvPr id="15454" name="Group 363"/>
          <p:cNvGrpSpPr>
            <a:grpSpLocks/>
          </p:cNvGrpSpPr>
          <p:nvPr/>
        </p:nvGrpSpPr>
        <p:grpSpPr bwMode="auto">
          <a:xfrm>
            <a:off x="24680863" y="23439514"/>
            <a:ext cx="6799262" cy="3760788"/>
            <a:chOff x="1701" y="1828"/>
            <a:chExt cx="10260" cy="6573"/>
          </a:xfrm>
        </p:grpSpPr>
        <p:sp>
          <p:nvSpPr>
            <p:cNvPr id="15473" name="Text Box 364"/>
            <p:cNvSpPr txBox="1">
              <a:spLocks noChangeArrowheads="1"/>
            </p:cNvSpPr>
            <p:nvPr/>
          </p:nvSpPr>
          <p:spPr bwMode="auto">
            <a:xfrm>
              <a:off x="7821" y="5068"/>
              <a:ext cx="1931" cy="81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INFL’</a:t>
              </a:r>
            </a:p>
          </p:txBody>
        </p:sp>
        <p:sp>
          <p:nvSpPr>
            <p:cNvPr id="15474" name="Text Box 365"/>
            <p:cNvSpPr txBox="1">
              <a:spLocks noChangeArrowheads="1"/>
            </p:cNvSpPr>
            <p:nvPr/>
          </p:nvSpPr>
          <p:spPr bwMode="auto">
            <a:xfrm>
              <a:off x="8879" y="7698"/>
              <a:ext cx="3082" cy="70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algn="just" defTabSz="800100" eaLnBrk="0" hangingPunct="0"/>
              <a:r>
                <a:rPr lang="it-IT" sz="2100" b="1" baseline="0"/>
                <a:t>PETER GIVE</a:t>
              </a:r>
              <a:endParaRPr lang="it-IT" sz="2100" baseline="0"/>
            </a:p>
            <a:p>
              <a:pPr algn="just" defTabSz="800100" eaLnBrk="0" hangingPunct="0"/>
              <a:endParaRPr lang="it-IT" sz="1000" i="1" baseline="0">
                <a:latin typeface="Times New Roman" pitchFamily="-72" charset="0"/>
              </a:endParaRPr>
            </a:p>
            <a:p>
              <a:pPr defTabSz="800100" eaLnBrk="0" hangingPunct="0"/>
              <a:endParaRPr lang="it-IT" sz="1000" baseline="0">
                <a:latin typeface="Times New Roman" pitchFamily="-72" charset="0"/>
              </a:endParaRPr>
            </a:p>
          </p:txBody>
        </p:sp>
        <p:sp>
          <p:nvSpPr>
            <p:cNvPr id="15475" name="Text Box 366"/>
            <p:cNvSpPr txBox="1">
              <a:spLocks noChangeArrowheads="1"/>
            </p:cNvSpPr>
            <p:nvPr/>
          </p:nvSpPr>
          <p:spPr bwMode="auto">
            <a:xfrm>
              <a:off x="5301" y="5224"/>
              <a:ext cx="1287" cy="81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="1" baseline="0"/>
                <a:t>NP</a:t>
              </a:r>
            </a:p>
          </p:txBody>
        </p:sp>
        <p:sp>
          <p:nvSpPr>
            <p:cNvPr id="15476" name="Text Box 367"/>
            <p:cNvSpPr txBox="1">
              <a:spLocks noChangeArrowheads="1"/>
            </p:cNvSpPr>
            <p:nvPr/>
          </p:nvSpPr>
          <p:spPr bwMode="auto">
            <a:xfrm>
              <a:off x="9981" y="6508"/>
              <a:ext cx="1287" cy="62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 dirty="0" smtClean="0"/>
                <a:t>  VP </a:t>
              </a:r>
              <a:endParaRPr lang="it-IT" sz="2100" baseline="0" dirty="0"/>
            </a:p>
          </p:txBody>
        </p:sp>
        <p:grpSp>
          <p:nvGrpSpPr>
            <p:cNvPr id="15477" name="Group 368"/>
            <p:cNvGrpSpPr>
              <a:grpSpLocks/>
            </p:cNvGrpSpPr>
            <p:nvPr/>
          </p:nvGrpSpPr>
          <p:grpSpPr bwMode="auto">
            <a:xfrm>
              <a:off x="5743" y="4377"/>
              <a:ext cx="2574" cy="813"/>
              <a:chOff x="2998" y="3358"/>
              <a:chExt cx="1440" cy="540"/>
            </a:xfrm>
          </p:grpSpPr>
          <p:sp>
            <p:nvSpPr>
              <p:cNvPr id="15495" name="Line 369"/>
              <p:cNvSpPr>
                <a:spLocks noChangeShapeType="1"/>
              </p:cNvSpPr>
              <p:nvPr/>
            </p:nvSpPr>
            <p:spPr bwMode="auto">
              <a:xfrm flipV="1">
                <a:off x="299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96" name="Line 370"/>
              <p:cNvSpPr>
                <a:spLocks noChangeShapeType="1"/>
              </p:cNvSpPr>
              <p:nvPr/>
            </p:nvSpPr>
            <p:spPr bwMode="auto">
              <a:xfrm>
                <a:off x="371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478" name="Text Box 371"/>
            <p:cNvSpPr txBox="1">
              <a:spLocks noChangeArrowheads="1"/>
            </p:cNvSpPr>
            <p:nvPr/>
          </p:nvSpPr>
          <p:spPr bwMode="auto">
            <a:xfrm>
              <a:off x="6201" y="3808"/>
              <a:ext cx="1931" cy="89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INFL’’</a:t>
              </a:r>
            </a:p>
          </p:txBody>
        </p:sp>
        <p:grpSp>
          <p:nvGrpSpPr>
            <p:cNvPr id="15479" name="Group 372"/>
            <p:cNvGrpSpPr>
              <a:grpSpLocks/>
            </p:cNvGrpSpPr>
            <p:nvPr/>
          </p:nvGrpSpPr>
          <p:grpSpPr bwMode="auto">
            <a:xfrm>
              <a:off x="7673" y="5734"/>
              <a:ext cx="2575" cy="813"/>
              <a:chOff x="2998" y="3358"/>
              <a:chExt cx="1440" cy="540"/>
            </a:xfrm>
          </p:grpSpPr>
          <p:sp>
            <p:nvSpPr>
              <p:cNvPr id="15493" name="Line 373"/>
              <p:cNvSpPr>
                <a:spLocks noChangeShapeType="1"/>
              </p:cNvSpPr>
              <p:nvPr/>
            </p:nvSpPr>
            <p:spPr bwMode="auto">
              <a:xfrm flipV="1">
                <a:off x="299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94" name="Line 374"/>
              <p:cNvSpPr>
                <a:spLocks noChangeShapeType="1"/>
              </p:cNvSpPr>
              <p:nvPr/>
            </p:nvSpPr>
            <p:spPr bwMode="auto">
              <a:xfrm>
                <a:off x="3718" y="3358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480" name="Text Box 375"/>
            <p:cNvSpPr txBox="1">
              <a:spLocks noChangeArrowheads="1"/>
            </p:cNvSpPr>
            <p:nvPr/>
          </p:nvSpPr>
          <p:spPr bwMode="auto">
            <a:xfrm>
              <a:off x="6823" y="6553"/>
              <a:ext cx="1609" cy="81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 eaLnBrk="0" hangingPunct="0"/>
              <a:r>
                <a:rPr lang="it-IT" sz="2100" baseline="0"/>
                <a:t>INFL</a:t>
              </a:r>
            </a:p>
          </p:txBody>
        </p:sp>
        <p:grpSp>
          <p:nvGrpSpPr>
            <p:cNvPr id="15481" name="Group 376"/>
            <p:cNvGrpSpPr>
              <a:grpSpLocks/>
            </p:cNvGrpSpPr>
            <p:nvPr/>
          </p:nvGrpSpPr>
          <p:grpSpPr bwMode="auto">
            <a:xfrm>
              <a:off x="1701" y="1828"/>
              <a:ext cx="3681" cy="4338"/>
              <a:chOff x="2961" y="2511"/>
              <a:chExt cx="3681" cy="4338"/>
            </a:xfrm>
          </p:grpSpPr>
          <p:grpSp>
            <p:nvGrpSpPr>
              <p:cNvPr id="15486" name="Group 377"/>
              <p:cNvGrpSpPr>
                <a:grpSpLocks/>
              </p:cNvGrpSpPr>
              <p:nvPr/>
            </p:nvGrpSpPr>
            <p:grpSpPr bwMode="auto">
              <a:xfrm>
                <a:off x="4067" y="3053"/>
                <a:ext cx="2575" cy="813"/>
                <a:chOff x="2998" y="3358"/>
                <a:chExt cx="1440" cy="540"/>
              </a:xfrm>
            </p:grpSpPr>
            <p:sp>
              <p:nvSpPr>
                <p:cNvPr id="15491" name="Line 378"/>
                <p:cNvSpPr>
                  <a:spLocks noChangeShapeType="1"/>
                </p:cNvSpPr>
                <p:nvPr/>
              </p:nvSpPr>
              <p:spPr bwMode="auto">
                <a:xfrm flipV="1">
                  <a:off x="2998" y="3358"/>
                  <a:ext cx="720" cy="5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92" name="Line 379"/>
                <p:cNvSpPr>
                  <a:spLocks noChangeShapeType="1"/>
                </p:cNvSpPr>
                <p:nvPr/>
              </p:nvSpPr>
              <p:spPr bwMode="auto">
                <a:xfrm>
                  <a:off x="3718" y="3358"/>
                  <a:ext cx="720" cy="5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14055" tIns="7028" rIns="14055" bIns="702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5487" name="Text Box 380"/>
              <p:cNvSpPr txBox="1">
                <a:spLocks noChangeArrowheads="1"/>
              </p:cNvSpPr>
              <p:nvPr/>
            </p:nvSpPr>
            <p:spPr bwMode="auto">
              <a:xfrm>
                <a:off x="4570" y="2511"/>
                <a:ext cx="1931" cy="813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pPr defTabSz="800100" eaLnBrk="0" hangingPunct="0"/>
                <a:r>
                  <a:rPr lang="it-IT" sz="2100" baseline="0"/>
                  <a:t>TOP</a:t>
                </a:r>
              </a:p>
            </p:txBody>
          </p:sp>
          <p:sp>
            <p:nvSpPr>
              <p:cNvPr id="15488" name="AutoShape 381"/>
              <p:cNvSpPr>
                <a:spLocks noChangeArrowheads="1"/>
              </p:cNvSpPr>
              <p:nvPr/>
            </p:nvSpPr>
            <p:spPr bwMode="auto">
              <a:xfrm>
                <a:off x="3424" y="4409"/>
                <a:ext cx="965" cy="1355"/>
              </a:xfrm>
              <a:prstGeom prst="triangle">
                <a:avLst>
                  <a:gd name="adj" fmla="val 50000"/>
                </a:avLst>
              </a:prstGeom>
              <a:solidFill>
                <a:srgbClr val="FFFFFF">
                  <a:alpha val="0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pPr defTabSz="800100"/>
                <a:endParaRPr lang="en-US" sz="3100"/>
              </a:p>
            </p:txBody>
          </p:sp>
          <p:sp>
            <p:nvSpPr>
              <p:cNvPr id="15489" name="Text Box 382"/>
              <p:cNvSpPr txBox="1">
                <a:spLocks noChangeArrowheads="1"/>
              </p:cNvSpPr>
              <p:nvPr/>
            </p:nvSpPr>
            <p:spPr bwMode="auto">
              <a:xfrm>
                <a:off x="3321" y="3784"/>
                <a:ext cx="1931" cy="814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pPr defTabSz="800100" eaLnBrk="0" hangingPunct="0"/>
                <a:r>
                  <a:rPr lang="it-IT" sz="2100" baseline="0"/>
                  <a:t>TOP</a:t>
                </a:r>
              </a:p>
            </p:txBody>
          </p:sp>
          <p:sp>
            <p:nvSpPr>
              <p:cNvPr id="15490" name="Text Box 383"/>
              <p:cNvSpPr txBox="1">
                <a:spLocks noChangeArrowheads="1"/>
              </p:cNvSpPr>
              <p:nvPr/>
            </p:nvSpPr>
            <p:spPr bwMode="auto">
              <a:xfrm>
                <a:off x="2961" y="5764"/>
                <a:ext cx="3474" cy="1085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4055" tIns="7028" rIns="14055" bIns="7028">
                <a:prstTxWarp prst="textNoShape">
                  <a:avLst/>
                </a:prstTxWarp>
              </a:bodyPr>
              <a:lstStyle/>
              <a:p>
                <a:pPr defTabSz="800100" eaLnBrk="0" hangingPunct="0"/>
                <a:r>
                  <a:rPr lang="it-IT" sz="2100" b="1" baseline="0" dirty="0" smtClean="0"/>
                  <a:t>   BOOK</a:t>
                </a:r>
                <a:endParaRPr lang="it-IT" sz="2100" b="1" baseline="0" dirty="0"/>
              </a:p>
            </p:txBody>
          </p:sp>
        </p:grpSp>
        <p:sp>
          <p:nvSpPr>
            <p:cNvPr id="15482" name="Text Box 384"/>
            <p:cNvSpPr txBox="1">
              <a:spLocks noChangeArrowheads="1"/>
            </p:cNvSpPr>
            <p:nvPr/>
          </p:nvSpPr>
          <p:spPr bwMode="auto">
            <a:xfrm>
              <a:off x="5184" y="6687"/>
              <a:ext cx="1323" cy="107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algn="just" defTabSz="800100" eaLnBrk="0" hangingPunct="0"/>
              <a:r>
                <a:rPr lang="it-IT" sz="2100" b="1" u="sng" baseline="-25000"/>
                <a:t>   2</a:t>
              </a:r>
            </a:p>
            <a:p>
              <a:pPr algn="just" defTabSz="800100" eaLnBrk="0" hangingPunct="0"/>
              <a:r>
                <a:rPr lang="it-IT" sz="2100" b="1" baseline="0"/>
                <a:t>IX</a:t>
              </a:r>
              <a:r>
                <a:rPr lang="it-IT" sz="2100" b="1" baseline="-25000"/>
                <a:t>1p</a:t>
              </a:r>
              <a:endParaRPr lang="it-IT" sz="2100" baseline="0"/>
            </a:p>
            <a:p>
              <a:pPr algn="just" defTabSz="800100" eaLnBrk="0" hangingPunct="0"/>
              <a:r>
                <a:rPr lang="it-IT" sz="2100" i="1" baseline="0"/>
                <a:t>weak</a:t>
              </a:r>
              <a:endParaRPr lang="it-IT" sz="1000" i="1" baseline="0">
                <a:latin typeface="Times New Roman" pitchFamily="-72" charset="0"/>
              </a:endParaRPr>
            </a:p>
            <a:p>
              <a:pPr defTabSz="800100" eaLnBrk="0" hangingPunct="0"/>
              <a:endParaRPr lang="it-IT" sz="1000" baseline="0">
                <a:latin typeface="Times New Roman" pitchFamily="-72" charset="0"/>
              </a:endParaRPr>
            </a:p>
          </p:txBody>
        </p:sp>
        <p:sp>
          <p:nvSpPr>
            <p:cNvPr id="15483" name="AutoShape 386"/>
            <p:cNvSpPr>
              <a:spLocks noChangeArrowheads="1"/>
            </p:cNvSpPr>
            <p:nvPr/>
          </p:nvSpPr>
          <p:spPr bwMode="auto">
            <a:xfrm>
              <a:off x="5368" y="5764"/>
              <a:ext cx="653" cy="811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/>
              <a:endParaRPr lang="en-US" sz="3100"/>
            </a:p>
          </p:txBody>
        </p:sp>
        <p:sp>
          <p:nvSpPr>
            <p:cNvPr id="15484" name="Text Box 390"/>
            <p:cNvSpPr txBox="1">
              <a:spLocks noChangeArrowheads="1"/>
            </p:cNvSpPr>
            <p:nvPr/>
          </p:nvSpPr>
          <p:spPr bwMode="auto">
            <a:xfrm>
              <a:off x="5121" y="3088"/>
              <a:ext cx="1931" cy="89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algn="ctr" defTabSz="800100" eaLnBrk="0" hangingPunct="0"/>
              <a:r>
                <a:rPr lang="it-IT" sz="2100" baseline="0">
                  <a:latin typeface="Lucida Grande" pitchFamily="-72" charset="0"/>
                </a:rPr>
                <a:t>…</a:t>
              </a:r>
              <a:endParaRPr lang="it-IT" sz="2100" baseline="0"/>
            </a:p>
          </p:txBody>
        </p:sp>
        <p:sp>
          <p:nvSpPr>
            <p:cNvPr id="15485" name="AutoShape 391"/>
            <p:cNvSpPr>
              <a:spLocks noChangeArrowheads="1"/>
            </p:cNvSpPr>
            <p:nvPr/>
          </p:nvSpPr>
          <p:spPr bwMode="auto">
            <a:xfrm>
              <a:off x="10341" y="7048"/>
              <a:ext cx="360" cy="540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4055" tIns="7028" rIns="14055" bIns="7028">
              <a:prstTxWarp prst="textNoShape">
                <a:avLst/>
              </a:prstTxWarp>
            </a:bodyPr>
            <a:lstStyle/>
            <a:p>
              <a:pPr defTabSz="800100"/>
              <a:endParaRPr lang="en-US" sz="3100"/>
            </a:p>
          </p:txBody>
        </p:sp>
      </p:grpSp>
      <p:sp>
        <p:nvSpPr>
          <p:cNvPr id="15455" name="Rectangle 117"/>
          <p:cNvSpPr>
            <a:spLocks noChangeArrowheads="1"/>
          </p:cNvSpPr>
          <p:nvPr/>
        </p:nvSpPr>
        <p:spPr bwMode="auto">
          <a:xfrm>
            <a:off x="1306513" y="26892250"/>
            <a:ext cx="14738350" cy="428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algn="just" defTabSz="800100">
              <a:buFont typeface="Arial" pitchFamily="-72" charset="0"/>
              <a:buChar char="•"/>
            </a:pPr>
            <a:r>
              <a:rPr lang="en-GB" sz="2100" baseline="0" dirty="0">
                <a:solidFill>
                  <a:schemeClr val="bg2"/>
                </a:solidFill>
                <a:sym typeface="Wingdings" pitchFamily="-72" charset="2"/>
              </a:rPr>
              <a:t> Non-agreeing verbs (</a:t>
            </a:r>
            <a:r>
              <a:rPr lang="en-GB" sz="2100" baseline="0" dirty="0">
                <a:solidFill>
                  <a:schemeClr val="bg2"/>
                </a:solidFill>
              </a:rPr>
              <a:t>contact with the signer’s body) </a:t>
            </a:r>
            <a:r>
              <a:rPr lang="en-GB" sz="2100" baseline="0" dirty="0">
                <a:solidFill>
                  <a:schemeClr val="bg2"/>
                </a:solidFill>
                <a:sym typeface="Wingdings" pitchFamily="-72" charset="2"/>
              </a:rPr>
              <a:t>must co-occur with pronominal pointing signs no null arguments</a:t>
            </a:r>
          </a:p>
          <a:p>
            <a:pPr algn="just" defTabSz="800100">
              <a:buFont typeface="Arial" pitchFamily="-72" charset="0"/>
              <a:buChar char="•"/>
            </a:pPr>
            <a:r>
              <a:rPr lang="en-GB" sz="2100" baseline="0" dirty="0">
                <a:solidFill>
                  <a:schemeClr val="bg2"/>
                </a:solidFill>
                <a:sym typeface="Wingdings" pitchFamily="-72" charset="2"/>
              </a:rPr>
              <a:t> With </a:t>
            </a:r>
            <a:r>
              <a:rPr lang="en-GB" sz="2100" baseline="0" dirty="0">
                <a:solidFill>
                  <a:schemeClr val="bg2"/>
                </a:solidFill>
              </a:rPr>
              <a:t>agreeing verbs, pronominal pointing sign can be absent </a:t>
            </a:r>
            <a:r>
              <a:rPr lang="en-GB" sz="2100" baseline="0" dirty="0">
                <a:solidFill>
                  <a:schemeClr val="bg2"/>
                </a:solidFill>
                <a:sym typeface="Wingdings" pitchFamily="-72" charset="2"/>
              </a:rPr>
              <a:t> null arguments. </a:t>
            </a:r>
            <a:r>
              <a:rPr lang="en-GB" sz="2100" baseline="0" dirty="0">
                <a:solidFill>
                  <a:schemeClr val="bg2"/>
                </a:solidFill>
              </a:rPr>
              <a:t>(Lillo-Martin1991)</a:t>
            </a:r>
          </a:p>
          <a:p>
            <a:pPr algn="just" defTabSz="800100"/>
            <a:endParaRPr lang="en-GB" sz="2100" baseline="0" dirty="0">
              <a:solidFill>
                <a:schemeClr val="bg2"/>
              </a:solidFill>
            </a:endParaRPr>
          </a:p>
          <a:p>
            <a:pPr algn="just" defTabSz="800100"/>
            <a:r>
              <a:rPr lang="en-GB" sz="2100" baseline="0" dirty="0">
                <a:solidFill>
                  <a:schemeClr val="bg2"/>
                </a:solidFill>
              </a:rPr>
              <a:t>If space features can be considered as the extreme contraction of the pointing sign, we could suggest that agreeing verbs do not co-occur with null arguments but with </a:t>
            </a:r>
            <a:r>
              <a:rPr lang="en-GB" sz="2100" baseline="0" dirty="0" err="1">
                <a:solidFill>
                  <a:schemeClr val="bg2"/>
                </a:solidFill>
              </a:rPr>
              <a:t>clitic</a:t>
            </a:r>
            <a:r>
              <a:rPr lang="en-GB" sz="2100" baseline="0" dirty="0">
                <a:solidFill>
                  <a:schemeClr val="bg2"/>
                </a:solidFill>
              </a:rPr>
              <a:t> pronouns.</a:t>
            </a:r>
          </a:p>
          <a:p>
            <a:pPr algn="just" defTabSz="800100"/>
            <a:r>
              <a:rPr lang="en-GB" sz="2100" baseline="0" dirty="0">
                <a:solidFill>
                  <a:schemeClr val="bg2"/>
                </a:solidFill>
              </a:rPr>
              <a:t>Morphological agreement on agreeing verbs is the movement component in their articulation.</a:t>
            </a:r>
          </a:p>
          <a:p>
            <a:pPr algn="just" defTabSz="800100"/>
            <a:r>
              <a:rPr lang="en-GB" sz="2100" baseline="0" dirty="0">
                <a:solidFill>
                  <a:schemeClr val="bg2"/>
                </a:solidFill>
              </a:rPr>
              <a:t>Some evidence:</a:t>
            </a:r>
          </a:p>
          <a:p>
            <a:pPr algn="just" defTabSz="800100"/>
            <a:r>
              <a:rPr lang="en-GB" sz="2100" baseline="0" dirty="0">
                <a:solidFill>
                  <a:schemeClr val="bg2"/>
                </a:solidFill>
              </a:rPr>
              <a:t>weather verbs can “agree” with the space upwards </a:t>
            </a:r>
            <a:r>
              <a:rPr lang="en-GB" sz="2100" baseline="0" dirty="0" smtClean="0">
                <a:solidFill>
                  <a:schemeClr val="bg2"/>
                </a:solidFill>
              </a:rPr>
              <a:t>(</a:t>
            </a:r>
            <a:r>
              <a:rPr lang="en-GB" sz="2100" baseline="0" dirty="0" err="1" smtClean="0">
                <a:solidFill>
                  <a:schemeClr val="bg2"/>
                </a:solidFill>
              </a:rPr>
              <a:t>i.e</a:t>
            </a:r>
            <a:r>
              <a:rPr lang="en-GB" sz="2100" baseline="0" dirty="0" smtClean="0">
                <a:solidFill>
                  <a:schemeClr val="bg2"/>
                </a:solidFill>
              </a:rPr>
              <a:t>,, co-occur </a:t>
            </a:r>
            <a:r>
              <a:rPr lang="en-GB" sz="2100" baseline="0" dirty="0">
                <a:solidFill>
                  <a:schemeClr val="bg2"/>
                </a:solidFill>
              </a:rPr>
              <a:t>with a </a:t>
            </a:r>
            <a:r>
              <a:rPr lang="en-GB" sz="2100" baseline="0" dirty="0" err="1">
                <a:solidFill>
                  <a:schemeClr val="bg2"/>
                </a:solidFill>
              </a:rPr>
              <a:t>clitic</a:t>
            </a:r>
            <a:r>
              <a:rPr lang="en-GB" sz="2100" baseline="0" dirty="0">
                <a:solidFill>
                  <a:schemeClr val="bg2"/>
                </a:solidFill>
              </a:rPr>
              <a:t>) (2), towards which a possible pronominal pointing sign is directed (1); they may not “agree”, in which case we claim that no </a:t>
            </a:r>
            <a:r>
              <a:rPr lang="en-GB" sz="2100" baseline="0" dirty="0" err="1">
                <a:solidFill>
                  <a:schemeClr val="bg2"/>
                </a:solidFill>
              </a:rPr>
              <a:t>clitic</a:t>
            </a:r>
            <a:r>
              <a:rPr lang="en-GB" sz="2100" baseline="0" dirty="0">
                <a:solidFill>
                  <a:schemeClr val="bg2"/>
                </a:solidFill>
              </a:rPr>
              <a:t>  pronoun is incorporated into the verb:</a:t>
            </a:r>
          </a:p>
          <a:p>
            <a:pPr algn="just" defTabSz="800100"/>
            <a:endParaRPr lang="en-GB" sz="2100" baseline="0" dirty="0">
              <a:solidFill>
                <a:schemeClr val="bg2"/>
              </a:solidFill>
            </a:endParaRPr>
          </a:p>
          <a:p>
            <a:pPr algn="just" defTabSz="800100"/>
            <a:r>
              <a:rPr lang="en-GB" sz="2100" baseline="0" dirty="0">
                <a:solidFill>
                  <a:schemeClr val="bg2"/>
                </a:solidFill>
              </a:rPr>
              <a:t>(1) 	</a:t>
            </a:r>
            <a:r>
              <a:rPr lang="en-GB" sz="2100" baseline="0" dirty="0" err="1">
                <a:solidFill>
                  <a:schemeClr val="bg2"/>
                </a:solidFill>
              </a:rPr>
              <a:t>IX</a:t>
            </a:r>
            <a:r>
              <a:rPr lang="en-GB" sz="2100" baseline="-25000" dirty="0" err="1">
                <a:solidFill>
                  <a:schemeClr val="bg2"/>
                </a:solidFill>
              </a:rPr>
              <a:t>pointing</a:t>
            </a:r>
            <a:r>
              <a:rPr lang="en-GB" sz="2100" baseline="-25000" dirty="0">
                <a:solidFill>
                  <a:schemeClr val="bg2"/>
                </a:solidFill>
              </a:rPr>
              <a:t> upwards</a:t>
            </a:r>
            <a:r>
              <a:rPr lang="en-GB" sz="2100" baseline="0" dirty="0">
                <a:solidFill>
                  <a:schemeClr val="bg2"/>
                </a:solidFill>
              </a:rPr>
              <a:t> RAIN+++           </a:t>
            </a:r>
            <a:r>
              <a:rPr lang="it-IT" sz="2100" baseline="0" dirty="0">
                <a:solidFill>
                  <a:schemeClr val="bg2"/>
                </a:solidFill>
              </a:rPr>
              <a:t>(2)	RAIN+++</a:t>
            </a:r>
            <a:r>
              <a:rPr lang="en-GB" sz="2100" baseline="-25000" dirty="0">
                <a:solidFill>
                  <a:schemeClr val="bg2"/>
                </a:solidFill>
              </a:rPr>
              <a:t>articulated  upwards</a:t>
            </a:r>
          </a:p>
          <a:p>
            <a:pPr algn="just" defTabSz="800100"/>
            <a:r>
              <a:rPr lang="it-IT" sz="2100" baseline="0" dirty="0">
                <a:solidFill>
                  <a:schemeClr val="bg2"/>
                </a:solidFill>
              </a:rPr>
              <a:t>(3)	RAIN+++ </a:t>
            </a:r>
            <a:r>
              <a:rPr lang="it-IT" sz="2100" baseline="-25000" dirty="0" err="1">
                <a:solidFill>
                  <a:schemeClr val="bg2"/>
                </a:solidFill>
              </a:rPr>
              <a:t>articulated</a:t>
            </a:r>
            <a:r>
              <a:rPr lang="it-IT" sz="2100" baseline="-25000" dirty="0">
                <a:solidFill>
                  <a:schemeClr val="bg2"/>
                </a:solidFill>
              </a:rPr>
              <a:t> in the </a:t>
            </a:r>
            <a:r>
              <a:rPr lang="it-IT" sz="2100" baseline="-25000" dirty="0" err="1">
                <a:solidFill>
                  <a:schemeClr val="bg2"/>
                </a:solidFill>
              </a:rPr>
              <a:t>space</a:t>
            </a:r>
            <a:r>
              <a:rPr lang="it-IT" sz="2100" baseline="-25000" dirty="0">
                <a:solidFill>
                  <a:schemeClr val="bg2"/>
                </a:solidFill>
              </a:rPr>
              <a:t> in </a:t>
            </a:r>
            <a:r>
              <a:rPr lang="it-IT" sz="2100" baseline="-25000" dirty="0" err="1">
                <a:solidFill>
                  <a:schemeClr val="bg2"/>
                </a:solidFill>
              </a:rPr>
              <a:t>front</a:t>
            </a:r>
            <a:r>
              <a:rPr lang="it-IT" sz="2100" baseline="-25000" dirty="0">
                <a:solidFill>
                  <a:schemeClr val="bg2"/>
                </a:solidFill>
              </a:rPr>
              <a:t> </a:t>
            </a:r>
            <a:r>
              <a:rPr lang="it-IT" sz="2100" baseline="-25000" dirty="0" err="1">
                <a:solidFill>
                  <a:schemeClr val="bg2"/>
                </a:solidFill>
              </a:rPr>
              <a:t>of</a:t>
            </a:r>
            <a:r>
              <a:rPr lang="it-IT" sz="2100" baseline="-25000" dirty="0">
                <a:solidFill>
                  <a:schemeClr val="bg2"/>
                </a:solidFill>
              </a:rPr>
              <a:t> the </a:t>
            </a:r>
            <a:r>
              <a:rPr lang="it-IT" sz="2100" baseline="-25000" dirty="0" err="1">
                <a:solidFill>
                  <a:schemeClr val="bg2"/>
                </a:solidFill>
              </a:rPr>
              <a:t>signer</a:t>
            </a:r>
            <a:endParaRPr lang="it-IT" sz="2100" baseline="0" dirty="0">
              <a:solidFill>
                <a:schemeClr val="bg2"/>
              </a:solidFill>
            </a:endParaRPr>
          </a:p>
        </p:txBody>
      </p:sp>
      <p:sp>
        <p:nvSpPr>
          <p:cNvPr id="15456" name="Rettangolo 84"/>
          <p:cNvSpPr>
            <a:spLocks noChangeArrowheads="1"/>
          </p:cNvSpPr>
          <p:nvPr/>
        </p:nvSpPr>
        <p:spPr bwMode="auto">
          <a:xfrm rot="10800000" flipV="1">
            <a:off x="19148425" y="28128913"/>
            <a:ext cx="22445663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defTabSz="800100"/>
            <a:r>
              <a:rPr lang="en-GB" sz="2100" b="1" baseline="0" dirty="0">
                <a:solidFill>
                  <a:srgbClr val="990033"/>
                </a:solidFill>
              </a:rPr>
              <a:t>References: </a:t>
            </a:r>
          </a:p>
          <a:p>
            <a:pPr defTabSz="800100"/>
            <a:r>
              <a:rPr lang="en-GB" sz="2100" b="1" baseline="0" dirty="0" err="1">
                <a:solidFill>
                  <a:srgbClr val="990033"/>
                </a:solidFill>
              </a:rPr>
              <a:t>Bertone</a:t>
            </a:r>
            <a:r>
              <a:rPr lang="it-IT" sz="2100" baseline="0" dirty="0">
                <a:solidFill>
                  <a:srgbClr val="990033"/>
                </a:solidFill>
              </a:rPr>
              <a:t> C. 2007. </a:t>
            </a:r>
            <a:r>
              <a:rPr lang="it-IT" sz="2100" i="1" baseline="0" dirty="0">
                <a:solidFill>
                  <a:srgbClr val="990033"/>
                </a:solidFill>
              </a:rPr>
              <a:t>La struttura del sintagma determinante nella Lingua dei Segni Italiana (LIS)</a:t>
            </a:r>
            <a:r>
              <a:rPr lang="it-IT" sz="2100" baseline="0" dirty="0">
                <a:solidFill>
                  <a:srgbClr val="990033"/>
                </a:solidFill>
              </a:rPr>
              <a:t>. </a:t>
            </a:r>
            <a:r>
              <a:rPr lang="it-IT" sz="2100" baseline="0" dirty="0" err="1">
                <a:solidFill>
                  <a:srgbClr val="990033"/>
                </a:solidFill>
              </a:rPr>
              <a:t>Doctoral</a:t>
            </a:r>
            <a:r>
              <a:rPr lang="it-IT" sz="2100" baseline="0" dirty="0">
                <a:solidFill>
                  <a:srgbClr val="990033"/>
                </a:solidFill>
              </a:rPr>
              <a:t> </a:t>
            </a:r>
            <a:r>
              <a:rPr lang="it-IT" sz="2100" baseline="0" dirty="0" err="1">
                <a:solidFill>
                  <a:srgbClr val="990033"/>
                </a:solidFill>
              </a:rPr>
              <a:t>thesis</a:t>
            </a:r>
            <a:r>
              <a:rPr lang="it-IT" sz="2100" baseline="0" dirty="0">
                <a:solidFill>
                  <a:srgbClr val="990033"/>
                </a:solidFill>
              </a:rPr>
              <a:t>, </a:t>
            </a:r>
            <a:r>
              <a:rPr lang="it-IT" sz="2100" baseline="0" dirty="0" err="1">
                <a:solidFill>
                  <a:srgbClr val="990033"/>
                </a:solidFill>
              </a:rPr>
              <a:t>University</a:t>
            </a:r>
            <a:r>
              <a:rPr lang="it-IT" sz="2100" baseline="0" dirty="0">
                <a:solidFill>
                  <a:srgbClr val="990033"/>
                </a:solidFill>
              </a:rPr>
              <a:t> </a:t>
            </a:r>
            <a:r>
              <a:rPr lang="it-IT" sz="2100" baseline="0" dirty="0" err="1">
                <a:solidFill>
                  <a:srgbClr val="990033"/>
                </a:solidFill>
              </a:rPr>
              <a:t>of</a:t>
            </a:r>
            <a:r>
              <a:rPr lang="it-IT" sz="2100" baseline="0" dirty="0">
                <a:solidFill>
                  <a:srgbClr val="990033"/>
                </a:solidFill>
              </a:rPr>
              <a:t> </a:t>
            </a:r>
            <a:r>
              <a:rPr lang="it-IT" sz="2100" baseline="0" dirty="0" err="1">
                <a:solidFill>
                  <a:srgbClr val="990033"/>
                </a:solidFill>
              </a:rPr>
              <a:t>Venice</a:t>
            </a:r>
            <a:r>
              <a:rPr lang="it-IT" sz="2100" baseline="0" dirty="0">
                <a:solidFill>
                  <a:srgbClr val="990033"/>
                </a:solidFill>
              </a:rPr>
              <a:t>.</a:t>
            </a:r>
            <a:endParaRPr lang="it-IT" sz="3100" baseline="0" dirty="0">
              <a:solidFill>
                <a:schemeClr val="tx1"/>
              </a:solidFill>
              <a:latin typeface="Times New Roman" pitchFamily="-72" charset="0"/>
            </a:endParaRPr>
          </a:p>
          <a:p>
            <a:pPr defTabSz="800100"/>
            <a:r>
              <a:rPr lang="en-GB" sz="2100" b="1" baseline="0" dirty="0" err="1">
                <a:solidFill>
                  <a:srgbClr val="990033"/>
                </a:solidFill>
              </a:rPr>
              <a:t>Cardinaletti</a:t>
            </a:r>
            <a:r>
              <a:rPr lang="en-GB" sz="2100" baseline="0" dirty="0">
                <a:solidFill>
                  <a:srgbClr val="990033"/>
                </a:solidFill>
              </a:rPr>
              <a:t> A. 1994. On n the internal structure of pronominal DPs, </a:t>
            </a:r>
            <a:r>
              <a:rPr lang="en-GB" sz="2100" i="1" baseline="0" dirty="0">
                <a:solidFill>
                  <a:srgbClr val="990033"/>
                </a:solidFill>
              </a:rPr>
              <a:t>The Linguistic Review</a:t>
            </a:r>
            <a:r>
              <a:rPr lang="en-GB" sz="2100" baseline="0" dirty="0">
                <a:solidFill>
                  <a:srgbClr val="990033"/>
                </a:solidFill>
              </a:rPr>
              <a:t> 11, 195-219.</a:t>
            </a:r>
            <a:endParaRPr lang="it-IT" sz="2100" baseline="0" dirty="0">
              <a:solidFill>
                <a:srgbClr val="990033"/>
              </a:solidFill>
            </a:endParaRPr>
          </a:p>
          <a:p>
            <a:pPr defTabSz="800100"/>
            <a:r>
              <a:rPr lang="en-GB" sz="2100" b="1" baseline="0" dirty="0" err="1">
                <a:solidFill>
                  <a:srgbClr val="990033"/>
                </a:solidFill>
              </a:rPr>
              <a:t>Cardinaletti</a:t>
            </a:r>
            <a:r>
              <a:rPr lang="en-GB" sz="2100" b="1" baseline="0" dirty="0">
                <a:solidFill>
                  <a:srgbClr val="990033"/>
                </a:solidFill>
              </a:rPr>
              <a:t> A. and M. Starke</a:t>
            </a:r>
            <a:r>
              <a:rPr lang="en-GB" sz="2100" baseline="0" dirty="0">
                <a:solidFill>
                  <a:srgbClr val="990033"/>
                </a:solidFill>
              </a:rPr>
              <a:t> 1999. The typology of structural deficiency: A case study of the three classes of pronouns, “feature article" in H. van </a:t>
            </a:r>
            <a:r>
              <a:rPr lang="en-GB" sz="2100" baseline="0" dirty="0" err="1">
                <a:solidFill>
                  <a:srgbClr val="990033"/>
                </a:solidFill>
              </a:rPr>
              <a:t>Riemsdijk</a:t>
            </a:r>
            <a:r>
              <a:rPr lang="en-GB" sz="2100" baseline="0" dirty="0">
                <a:solidFill>
                  <a:srgbClr val="990033"/>
                </a:solidFill>
              </a:rPr>
              <a:t> (ed.), </a:t>
            </a:r>
            <a:r>
              <a:rPr lang="en-GB" sz="2100" i="1" baseline="0" dirty="0" err="1">
                <a:solidFill>
                  <a:srgbClr val="990033"/>
                </a:solidFill>
              </a:rPr>
              <a:t>Clitics</a:t>
            </a:r>
            <a:r>
              <a:rPr lang="en-GB" sz="2100" i="1" baseline="0" dirty="0">
                <a:solidFill>
                  <a:srgbClr val="990033"/>
                </a:solidFill>
              </a:rPr>
              <a:t> in the Languages of Europe</a:t>
            </a:r>
            <a:r>
              <a:rPr lang="en-GB" sz="2100" baseline="0" dirty="0">
                <a:solidFill>
                  <a:srgbClr val="990033"/>
                </a:solidFill>
              </a:rPr>
              <a:t>, EALT/EUROTYP 20-5, Mouton de </a:t>
            </a:r>
            <a:r>
              <a:rPr lang="en-GB" sz="2100" baseline="0" dirty="0" err="1">
                <a:solidFill>
                  <a:srgbClr val="990033"/>
                </a:solidFill>
              </a:rPr>
              <a:t>Gruyter</a:t>
            </a:r>
            <a:r>
              <a:rPr lang="en-GB" sz="2100" baseline="0" dirty="0">
                <a:solidFill>
                  <a:srgbClr val="990033"/>
                </a:solidFill>
              </a:rPr>
              <a:t>, 145-233.</a:t>
            </a:r>
            <a:endParaRPr lang="it-IT" sz="2100" baseline="0" dirty="0">
              <a:solidFill>
                <a:srgbClr val="990033"/>
              </a:solidFill>
            </a:endParaRPr>
          </a:p>
          <a:p>
            <a:pPr defTabSz="800100"/>
            <a:r>
              <a:rPr lang="en-GB" sz="2100" b="1" baseline="0" dirty="0">
                <a:solidFill>
                  <a:srgbClr val="990033"/>
                </a:solidFill>
              </a:rPr>
              <a:t>Harley H. and E. Ritter</a:t>
            </a:r>
            <a:r>
              <a:rPr lang="en-GB" sz="2100" baseline="0" dirty="0">
                <a:solidFill>
                  <a:srgbClr val="990033"/>
                </a:solidFill>
              </a:rPr>
              <a:t> 2002. Person and number in pronouns: A feature-geometric analysis, </a:t>
            </a:r>
            <a:r>
              <a:rPr lang="en-GB" sz="2100" i="1" baseline="0" dirty="0">
                <a:solidFill>
                  <a:srgbClr val="990033"/>
                </a:solidFill>
              </a:rPr>
              <a:t>Language</a:t>
            </a:r>
            <a:r>
              <a:rPr lang="en-GB" sz="2100" baseline="0" dirty="0">
                <a:solidFill>
                  <a:srgbClr val="990033"/>
                </a:solidFill>
              </a:rPr>
              <a:t> 78, 482-525.</a:t>
            </a:r>
          </a:p>
          <a:p>
            <a:pPr defTabSz="800100"/>
            <a:r>
              <a:rPr lang="it-IT" sz="2100" b="1" baseline="0" dirty="0" err="1">
                <a:solidFill>
                  <a:srgbClr val="990033"/>
                </a:solidFill>
              </a:rPr>
              <a:t>Lillo-Martin</a:t>
            </a:r>
            <a:r>
              <a:rPr lang="en-GB" sz="2100" baseline="0" dirty="0">
                <a:solidFill>
                  <a:srgbClr val="990033"/>
                </a:solidFill>
              </a:rPr>
              <a:t> 1991.</a:t>
            </a:r>
            <a:r>
              <a:rPr lang="en-GB" sz="2100" i="1" baseline="0" dirty="0">
                <a:solidFill>
                  <a:srgbClr val="990033"/>
                </a:solidFill>
              </a:rPr>
              <a:t> Universal Grammar and American Sign Language.</a:t>
            </a:r>
            <a:r>
              <a:rPr lang="en-GB" sz="2100" baseline="0" dirty="0">
                <a:solidFill>
                  <a:srgbClr val="990033"/>
                </a:solidFill>
              </a:rPr>
              <a:t> Dordrecht: </a:t>
            </a:r>
            <a:r>
              <a:rPr lang="en-GB" sz="2100" baseline="0" dirty="0" err="1">
                <a:solidFill>
                  <a:srgbClr val="990033"/>
                </a:solidFill>
              </a:rPr>
              <a:t>Kluwer</a:t>
            </a:r>
            <a:r>
              <a:rPr lang="en-GB" sz="2100" baseline="0" dirty="0">
                <a:solidFill>
                  <a:srgbClr val="990033"/>
                </a:solidFill>
              </a:rPr>
              <a:t>.</a:t>
            </a:r>
          </a:p>
          <a:p>
            <a:pPr defTabSz="800100"/>
            <a:endParaRPr lang="it-IT" sz="2100" dirty="0">
              <a:solidFill>
                <a:srgbClr val="990033"/>
              </a:solidFill>
            </a:endParaRPr>
          </a:p>
        </p:txBody>
      </p:sp>
      <p:pic>
        <p:nvPicPr>
          <p:cNvPr id="15457" name="Immagine 89" descr="caravaggio-vocazione-di-san-matteo.jpg"/>
          <p:cNvPicPr>
            <a:picLocks noChangeAspect="1"/>
          </p:cNvPicPr>
          <p:nvPr/>
        </p:nvPicPr>
        <p:blipFill>
          <a:blip r:embed="rId7" cstate="print"/>
          <a:srcRect l="25882" t="34360" r="56471" b="37415"/>
          <a:stretch>
            <a:fillRect/>
          </a:stretch>
        </p:blipFill>
        <p:spPr bwMode="auto">
          <a:xfrm>
            <a:off x="30532388" y="822325"/>
            <a:ext cx="1700212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58" name="Immagine 85" descr="michelangelo-creazione-di-adamo-det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818263" y="3222625"/>
            <a:ext cx="4373562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59" name="Immagine 88" descr="caravaggio-vocazione-di-san-matteo.jpg"/>
          <p:cNvPicPr>
            <a:picLocks noChangeAspect="1"/>
          </p:cNvPicPr>
          <p:nvPr/>
        </p:nvPicPr>
        <p:blipFill>
          <a:blip r:embed="rId7" cstate="print"/>
          <a:srcRect l="59596" t="28448" b="37341"/>
          <a:stretch>
            <a:fillRect/>
          </a:stretch>
        </p:blipFill>
        <p:spPr bwMode="auto">
          <a:xfrm>
            <a:off x="35225038" y="549275"/>
            <a:ext cx="3727450" cy="322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0" name="Rectangle 144"/>
          <p:cNvSpPr>
            <a:spLocks noChangeArrowheads="1"/>
          </p:cNvSpPr>
          <p:nvPr/>
        </p:nvSpPr>
        <p:spPr bwMode="auto">
          <a:xfrm>
            <a:off x="11034713" y="10902950"/>
            <a:ext cx="19634200" cy="10885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992" tIns="39996" rIns="79992" bIns="39996">
            <a:prstTxWarp prst="textNoShape">
              <a:avLst/>
            </a:prstTxWarp>
            <a:spAutoFit/>
          </a:bodyPr>
          <a:lstStyle/>
          <a:p>
            <a:pPr marL="666750" indent="-666750" defTabSz="800100"/>
            <a:r>
              <a:rPr lang="en-GB" sz="2100" baseline="0" dirty="0">
                <a:solidFill>
                  <a:srgbClr val="990033"/>
                </a:solidFill>
              </a:rPr>
              <a:t>In the following sentence, the numbers on each indication are the rate of pronominal pointing signs: </a:t>
            </a:r>
          </a:p>
          <a:p>
            <a:pPr marL="666750" indent="-666750" defTabSz="800100"/>
            <a:r>
              <a:rPr lang="en-GB" sz="2100" baseline="0" dirty="0">
                <a:solidFill>
                  <a:srgbClr val="990033"/>
                </a:solidFill>
              </a:rPr>
              <a:t>	Rate 1 corresponds to a </a:t>
            </a:r>
            <a:r>
              <a:rPr lang="en-GB" sz="2100" b="1" baseline="0" dirty="0">
                <a:solidFill>
                  <a:srgbClr val="990033"/>
                </a:solidFill>
              </a:rPr>
              <a:t>strong</a:t>
            </a:r>
            <a:r>
              <a:rPr lang="en-GB" sz="2100" baseline="0" dirty="0">
                <a:solidFill>
                  <a:srgbClr val="990033"/>
                </a:solidFill>
              </a:rPr>
              <a:t> pronoun (about 1/2 of second – 7-13 frames)*</a:t>
            </a:r>
          </a:p>
          <a:p>
            <a:pPr marL="666750" indent="-666750" defTabSz="800100"/>
            <a:r>
              <a:rPr lang="en-GB" sz="2100" baseline="0" dirty="0">
                <a:solidFill>
                  <a:srgbClr val="990033"/>
                </a:solidFill>
              </a:rPr>
              <a:t>	Rate 2 </a:t>
            </a:r>
            <a:r>
              <a:rPr lang="en-GB" sz="2100" baseline="0" dirty="0" smtClean="0">
                <a:solidFill>
                  <a:srgbClr val="990033"/>
                </a:solidFill>
              </a:rPr>
              <a:t>corresponds </a:t>
            </a:r>
            <a:r>
              <a:rPr lang="en-GB" sz="2100" baseline="0" dirty="0">
                <a:solidFill>
                  <a:srgbClr val="990033"/>
                </a:solidFill>
              </a:rPr>
              <a:t>to a </a:t>
            </a:r>
            <a:r>
              <a:rPr lang="en-GB" sz="2100" b="1" baseline="0" dirty="0">
                <a:solidFill>
                  <a:srgbClr val="990033"/>
                </a:solidFill>
              </a:rPr>
              <a:t>weak</a:t>
            </a:r>
            <a:r>
              <a:rPr lang="en-GB" sz="2100" baseline="0" dirty="0">
                <a:solidFill>
                  <a:srgbClr val="990033"/>
                </a:solidFill>
              </a:rPr>
              <a:t> pronoun  (about 1/6 of second – 4 frames)*</a:t>
            </a:r>
          </a:p>
          <a:p>
            <a:pPr marL="666750" indent="-666750" defTabSz="800100"/>
            <a:r>
              <a:rPr lang="en-GB" sz="2100" baseline="0" dirty="0">
                <a:solidFill>
                  <a:srgbClr val="990033"/>
                </a:solidFill>
              </a:rPr>
              <a:t>	Rate 3 corresponds to a </a:t>
            </a:r>
            <a:r>
              <a:rPr lang="en-GB" sz="2100" b="1" baseline="0" dirty="0" err="1">
                <a:solidFill>
                  <a:srgbClr val="990033"/>
                </a:solidFill>
              </a:rPr>
              <a:t>clitic</a:t>
            </a:r>
            <a:r>
              <a:rPr lang="en-GB" sz="2100" baseline="0" dirty="0">
                <a:solidFill>
                  <a:srgbClr val="990033"/>
                </a:solidFill>
              </a:rPr>
              <a:t> pronoun (about 1/12 of second – 1-2 frames)*</a:t>
            </a:r>
          </a:p>
          <a:p>
            <a:pPr marL="666750" indent="-666750" defTabSz="800100"/>
            <a:endParaRPr lang="en-GB" sz="2100" baseline="0" dirty="0">
              <a:solidFill>
                <a:srgbClr val="990033"/>
              </a:solidFill>
            </a:endParaRPr>
          </a:p>
          <a:p>
            <a:pPr marL="666750" indent="-666750" defTabSz="800100"/>
            <a:r>
              <a:rPr lang="en-GB" sz="1400" baseline="0" dirty="0">
                <a:solidFill>
                  <a:srgbClr val="990033"/>
                </a:solidFill>
              </a:rPr>
              <a:t>*The time is subjective, it differs from signer to signer. But in one and the same signer, it is possible to differentiate the time of holding the pointing. The programme I-movie counts 24 frames per second. </a:t>
            </a:r>
          </a:p>
          <a:p>
            <a:pPr marL="666750" indent="-666750" defTabSz="800100"/>
            <a:r>
              <a:rPr lang="en-GB" sz="2100" u="sng" baseline="-19000" dirty="0"/>
              <a:t>          relative clause</a:t>
            </a:r>
            <a:endParaRPr lang="en-GB" sz="2100" baseline="0" dirty="0"/>
          </a:p>
          <a:p>
            <a:pPr marL="666750" indent="-666750" defTabSz="800100" eaLnBrk="0" hangingPunct="0">
              <a:spcBef>
                <a:spcPct val="5000"/>
              </a:spcBef>
              <a:spcAft>
                <a:spcPct val="5000"/>
              </a:spcAft>
            </a:pPr>
            <a:r>
              <a:rPr lang="it-IT" sz="2100" u="sng" baseline="-13000" dirty="0"/>
              <a:t>       1       3    1    2     3      </a:t>
            </a:r>
            <a:r>
              <a:rPr lang="it-IT" sz="2100" u="sng" baseline="-13000" dirty="0" err="1"/>
              <a:t>3</a:t>
            </a:r>
            <a:r>
              <a:rPr lang="it-IT" sz="2100" u="sng" baseline="-13000" dirty="0"/>
              <a:t>       </a:t>
            </a:r>
          </a:p>
          <a:p>
            <a:pPr marL="666750" indent="-666750" defTabSz="800100" eaLnBrk="0" hangingPunct="0">
              <a:spcBef>
                <a:spcPct val="5000"/>
              </a:spcBef>
              <a:spcAft>
                <a:spcPct val="5000"/>
              </a:spcAft>
            </a:pPr>
            <a:r>
              <a:rPr lang="it-IT" sz="2100" baseline="0" dirty="0">
                <a:solidFill>
                  <a:srgbClr val="0931FF"/>
                </a:solidFill>
              </a:rPr>
              <a:t>IX</a:t>
            </a:r>
            <a:r>
              <a:rPr lang="it-IT" sz="2100" baseline="-19000" dirty="0">
                <a:solidFill>
                  <a:srgbClr val="0931FF"/>
                </a:solidFill>
              </a:rPr>
              <a:t>1p</a:t>
            </a:r>
            <a:r>
              <a:rPr lang="it-IT" sz="2100" baseline="0" dirty="0"/>
              <a:t>OBLIGED  TAXI  </a:t>
            </a:r>
            <a:r>
              <a:rPr lang="it-IT" sz="2100" baseline="0" dirty="0">
                <a:solidFill>
                  <a:srgbClr val="DF27C4"/>
                </a:solidFill>
              </a:rPr>
              <a:t>IX</a:t>
            </a:r>
            <a:r>
              <a:rPr lang="it-IT" sz="2100" baseline="-19000" dirty="0">
                <a:solidFill>
                  <a:srgbClr val="DF27C4"/>
                </a:solidFill>
              </a:rPr>
              <a:t>1p</a:t>
            </a:r>
            <a:r>
              <a:rPr lang="it-IT" sz="2100" baseline="0" dirty="0"/>
              <a:t> CATCH  </a:t>
            </a:r>
            <a:r>
              <a:rPr lang="it-IT" sz="2100" baseline="0" dirty="0" err="1">
                <a:solidFill>
                  <a:srgbClr val="9D30DF"/>
                </a:solidFill>
              </a:rPr>
              <a:t>IX</a:t>
            </a:r>
            <a:r>
              <a:rPr lang="it-IT" sz="2100" baseline="-19000" dirty="0" err="1">
                <a:solidFill>
                  <a:srgbClr val="9D30DF"/>
                </a:solidFill>
              </a:rPr>
              <a:t>j</a:t>
            </a:r>
            <a:r>
              <a:rPr lang="it-IT" sz="2100" baseline="0" dirty="0"/>
              <a:t> </a:t>
            </a:r>
            <a:r>
              <a:rPr lang="it-IT" sz="2100" baseline="0" dirty="0" err="1"/>
              <a:t>CAR-</a:t>
            </a:r>
            <a:r>
              <a:rPr lang="it-IT" sz="2100" baseline="0" dirty="0" err="1">
                <a:solidFill>
                  <a:srgbClr val="3FB7DF"/>
                </a:solidFill>
              </a:rPr>
              <a:t>IX</a:t>
            </a:r>
            <a:r>
              <a:rPr lang="it-IT" sz="2100" baseline="-19000" dirty="0" err="1">
                <a:solidFill>
                  <a:srgbClr val="3FB7DF"/>
                </a:solidFill>
              </a:rPr>
              <a:t>j</a:t>
            </a:r>
            <a:r>
              <a:rPr lang="it-IT" sz="2100" baseline="0" dirty="0" err="1"/>
              <a:t>-MAN</a:t>
            </a:r>
            <a:r>
              <a:rPr lang="it-IT" sz="2100" baseline="-19000" dirty="0" err="1"/>
              <a:t>j</a:t>
            </a:r>
            <a:r>
              <a:rPr lang="it-IT" sz="2100" baseline="-19000" dirty="0"/>
              <a:t>  </a:t>
            </a:r>
            <a:r>
              <a:rPr lang="it-IT" sz="2100" baseline="0" dirty="0">
                <a:solidFill>
                  <a:srgbClr val="2F7D33"/>
                </a:solidFill>
              </a:rPr>
              <a:t>IX</a:t>
            </a:r>
            <a:r>
              <a:rPr lang="it-IT" sz="2100" baseline="-25000" dirty="0">
                <a:solidFill>
                  <a:srgbClr val="2F7D33"/>
                </a:solidFill>
              </a:rPr>
              <a:t>j</a:t>
            </a:r>
            <a:r>
              <a:rPr lang="it-IT" sz="2100" baseline="0" dirty="0"/>
              <a:t>-TELL</a:t>
            </a:r>
            <a:r>
              <a:rPr lang="it-IT" sz="2100" baseline="0" dirty="0">
                <a:solidFill>
                  <a:srgbClr val="2F7D33"/>
                </a:solidFill>
              </a:rPr>
              <a:t>-IX</a:t>
            </a:r>
            <a:r>
              <a:rPr lang="it-IT" sz="2100" baseline="-19000" dirty="0">
                <a:solidFill>
                  <a:srgbClr val="2F7D33"/>
                </a:solidFill>
              </a:rPr>
              <a:t>1p</a:t>
            </a:r>
            <a:r>
              <a:rPr lang="it-IT" sz="2100" baseline="0" dirty="0"/>
              <a:t> BUS ON-STRIKE</a:t>
            </a:r>
          </a:p>
          <a:p>
            <a:pPr marL="666750" indent="-666750" defTabSz="800100" eaLnBrk="0" hangingPunct="0">
              <a:spcBef>
                <a:spcPct val="5000"/>
              </a:spcBef>
              <a:spcAft>
                <a:spcPct val="5000"/>
              </a:spcAft>
            </a:pPr>
            <a:r>
              <a:rPr lang="en-GB" sz="2100" baseline="0" dirty="0"/>
              <a:t>I was forced to take a taxi. The taxi driver told me that busses were on strike.              </a:t>
            </a:r>
          </a:p>
          <a:p>
            <a:pPr marL="666750" indent="-666750" defTabSz="800100" eaLnBrk="0" hangingPunct="0">
              <a:spcBef>
                <a:spcPct val="5000"/>
              </a:spcBef>
              <a:spcAft>
                <a:spcPct val="5000"/>
              </a:spcAft>
            </a:pPr>
            <a:endParaRPr lang="en-GB" sz="2100" baseline="0" dirty="0"/>
          </a:p>
          <a:p>
            <a:pPr marL="666750" indent="-666750" defTabSz="800100" eaLnBrk="0" hangingPunct="0">
              <a:spcBef>
                <a:spcPct val="5000"/>
              </a:spcBef>
              <a:spcAft>
                <a:spcPct val="5000"/>
              </a:spcAft>
            </a:pPr>
            <a:r>
              <a:rPr lang="en-GB" sz="1400" baseline="0" dirty="0">
                <a:solidFill>
                  <a:srgbClr val="990033"/>
                </a:solidFill>
              </a:rPr>
              <a:t>The indications “1p” refer to the 1st person. The indications “j” refer to the taxi driver (3rd person). </a:t>
            </a:r>
          </a:p>
          <a:p>
            <a:pPr marL="666750" indent="-666750" defTabSz="800100" eaLnBrk="0" hangingPunct="0"/>
            <a:endParaRPr lang="en-GB" sz="2100" baseline="0" dirty="0">
              <a:solidFill>
                <a:srgbClr val="990033"/>
              </a:solidFill>
            </a:endParaRPr>
          </a:p>
          <a:p>
            <a:pPr marL="666750" indent="-666750" defTabSz="800100" eaLnBrk="0" hangingPunct="0">
              <a:buFont typeface="Wingdings" pitchFamily="-72" charset="2"/>
              <a:buChar char="Ø"/>
            </a:pPr>
            <a:r>
              <a:rPr lang="en-GB" sz="2100" baseline="0" dirty="0">
                <a:solidFill>
                  <a:srgbClr val="990033"/>
                </a:solidFill>
              </a:rPr>
              <a:t>The rate 1 pronouns do not have an antecedent. They can be reduplicated.</a:t>
            </a:r>
          </a:p>
          <a:p>
            <a:pPr marL="666750" indent="-666750" defTabSz="800100" eaLnBrk="0" hangingPunct="0">
              <a:buFont typeface="Wingdings" pitchFamily="-72" charset="2"/>
              <a:buChar char="Ø"/>
            </a:pPr>
            <a:endParaRPr lang="en-GB" sz="2100" baseline="0" dirty="0">
              <a:solidFill>
                <a:srgbClr val="990033"/>
              </a:solidFill>
            </a:endParaRPr>
          </a:p>
          <a:p>
            <a:pPr marL="666750" indent="-666750" defTabSz="800100" eaLnBrk="0" hangingPunct="0"/>
            <a:r>
              <a:rPr lang="en-GB" sz="2100" baseline="0" dirty="0">
                <a:solidFill>
                  <a:srgbClr val="990033"/>
                </a:solidFill>
              </a:rPr>
              <a:t>	The first indication (blue) is the subject of the first sentence; the third indication (purple) introduces a new referent: the following NP containing a reduced relative clause. (</a:t>
            </a:r>
            <a:r>
              <a:rPr lang="en-GB" sz="2100" baseline="0" dirty="0" err="1">
                <a:solidFill>
                  <a:srgbClr val="990033"/>
                </a:solidFill>
              </a:rPr>
              <a:t>CAR</a:t>
            </a:r>
            <a:r>
              <a:rPr lang="en-GB" sz="2100" baseline="-19000" dirty="0" err="1">
                <a:solidFill>
                  <a:srgbClr val="990033"/>
                </a:solidFill>
              </a:rPr>
              <a:t>j</a:t>
            </a:r>
            <a:r>
              <a:rPr lang="en-GB" sz="2100" baseline="0" dirty="0">
                <a:solidFill>
                  <a:srgbClr val="990033"/>
                </a:solidFill>
              </a:rPr>
              <a:t> </a:t>
            </a:r>
            <a:r>
              <a:rPr lang="en-GB" sz="2100" baseline="0" dirty="0" err="1">
                <a:solidFill>
                  <a:srgbClr val="990033"/>
                </a:solidFill>
              </a:rPr>
              <a:t>IX</a:t>
            </a:r>
            <a:r>
              <a:rPr lang="en-GB" sz="2100" baseline="-19000" dirty="0" err="1">
                <a:solidFill>
                  <a:srgbClr val="990033"/>
                </a:solidFill>
              </a:rPr>
              <a:t>j</a:t>
            </a:r>
            <a:r>
              <a:rPr lang="en-GB" sz="2100" baseline="0" dirty="0">
                <a:solidFill>
                  <a:srgbClr val="990033"/>
                </a:solidFill>
              </a:rPr>
              <a:t> MAN: non-manual expressions such as dimpled cheeks and squinted eyes found with full relative clauses). (See the figures) </a:t>
            </a:r>
          </a:p>
          <a:p>
            <a:pPr marL="666750" indent="-666750" defTabSz="800100" eaLnBrk="0" hangingPunct="0"/>
            <a:endParaRPr lang="en-GB" sz="2100" baseline="0" dirty="0">
              <a:solidFill>
                <a:srgbClr val="0931FF"/>
              </a:solidFill>
            </a:endParaRPr>
          </a:p>
          <a:p>
            <a:pPr marL="666750" indent="-666750" defTabSz="800100" eaLnBrk="0" hangingPunct="0">
              <a:buFont typeface="Wingdings" pitchFamily="-72" charset="2"/>
              <a:buChar char="Ø"/>
            </a:pPr>
            <a:r>
              <a:rPr lang="en-GB" sz="2100" baseline="0" dirty="0">
                <a:solidFill>
                  <a:srgbClr val="990033"/>
                </a:solidFill>
              </a:rPr>
              <a:t>The rate 3 pronouns are anaphoric: the second pronoun (pink) </a:t>
            </a:r>
            <a:r>
              <a:rPr lang="en-GB" sz="2100" baseline="0" dirty="0" smtClean="0">
                <a:solidFill>
                  <a:srgbClr val="990033"/>
                </a:solidFill>
              </a:rPr>
              <a:t>refers </a:t>
            </a:r>
            <a:r>
              <a:rPr lang="en-GB" sz="2100" baseline="0" dirty="0">
                <a:solidFill>
                  <a:srgbClr val="990033"/>
                </a:solidFill>
              </a:rPr>
              <a:t>to the first occurrence of the 1</a:t>
            </a:r>
            <a:r>
              <a:rPr lang="en-GB" sz="2100" baseline="30000" dirty="0">
                <a:solidFill>
                  <a:srgbClr val="990033"/>
                </a:solidFill>
              </a:rPr>
              <a:t>st</a:t>
            </a:r>
            <a:r>
              <a:rPr lang="en-GB" sz="2100" baseline="0" dirty="0">
                <a:solidFill>
                  <a:srgbClr val="990033"/>
                </a:solidFill>
              </a:rPr>
              <a:t> person pronoun; the fifth and the sixth pronouns (green) refer to the </a:t>
            </a:r>
            <a:r>
              <a:rPr lang="en-GB" sz="2100" i="1" baseline="0" dirty="0">
                <a:solidFill>
                  <a:srgbClr val="990033"/>
                </a:solidFill>
              </a:rPr>
              <a:t>taxi driver</a:t>
            </a:r>
            <a:r>
              <a:rPr lang="en-GB" sz="2100" baseline="0" dirty="0">
                <a:solidFill>
                  <a:srgbClr val="990033"/>
                </a:solidFill>
              </a:rPr>
              <a:t> and the </a:t>
            </a:r>
            <a:r>
              <a:rPr lang="en-GB" sz="2100" i="1" baseline="0" dirty="0">
                <a:solidFill>
                  <a:srgbClr val="990033"/>
                </a:solidFill>
              </a:rPr>
              <a:t>first person</a:t>
            </a:r>
            <a:r>
              <a:rPr lang="en-GB" sz="2100" baseline="0" dirty="0">
                <a:solidFill>
                  <a:srgbClr val="990033"/>
                </a:solidFill>
              </a:rPr>
              <a:t>, respectively.</a:t>
            </a:r>
          </a:p>
          <a:p>
            <a:pPr marL="666750" indent="-666750" defTabSz="800100" eaLnBrk="0" hangingPunct="0"/>
            <a:r>
              <a:rPr lang="en-GB" sz="2100" baseline="0" dirty="0">
                <a:solidFill>
                  <a:srgbClr val="990033"/>
                </a:solidFill>
              </a:rPr>
              <a:t>	They are adjacent to the verb: see the OSV order, where the object TAXI precedes the pointing sign.</a:t>
            </a:r>
          </a:p>
          <a:p>
            <a:pPr marL="666750" indent="-666750" defTabSz="800100" eaLnBrk="0" hangingPunct="0"/>
            <a:r>
              <a:rPr lang="en-GB" sz="2100" baseline="0" dirty="0">
                <a:solidFill>
                  <a:srgbClr val="990033"/>
                </a:solidFill>
              </a:rPr>
              <a:t> 	These two pronouns are co-articulated with the verb: they share the </a:t>
            </a:r>
            <a:r>
              <a:rPr lang="en-GB" sz="2100" baseline="0" dirty="0" err="1">
                <a:solidFill>
                  <a:srgbClr val="990033"/>
                </a:solidFill>
              </a:rPr>
              <a:t>handshape</a:t>
            </a:r>
            <a:r>
              <a:rPr lang="en-GB" sz="2100" baseline="0" dirty="0">
                <a:solidFill>
                  <a:srgbClr val="990033"/>
                </a:solidFill>
              </a:rPr>
              <a:t> with TELL; furthermore, the movement starts from point (j), where the subject is located, pass on the lips, where it means TELL, and ends up on the signer’s body , that is the 1st person. (See the figures)    </a:t>
            </a:r>
          </a:p>
          <a:p>
            <a:pPr marL="666750" indent="-666750" defTabSz="800100" eaLnBrk="0" hangingPunct="0"/>
            <a:endParaRPr lang="en-GB" sz="2100" baseline="0" dirty="0">
              <a:solidFill>
                <a:srgbClr val="990033"/>
              </a:solidFill>
            </a:endParaRPr>
          </a:p>
          <a:p>
            <a:pPr marL="666750" indent="-666750" defTabSz="800100" eaLnBrk="0" hangingPunct="0">
              <a:buFont typeface="Wingdings" pitchFamily="-72" charset="2"/>
              <a:buChar char="Ø"/>
            </a:pPr>
            <a:r>
              <a:rPr lang="en-GB" sz="2100" baseline="0" dirty="0">
                <a:solidFill>
                  <a:srgbClr val="990033"/>
                </a:solidFill>
              </a:rPr>
              <a:t>The rate 2 pronoun is contained in the complex expression CAR-IX-MAN.</a:t>
            </a:r>
          </a:p>
          <a:p>
            <a:pPr marL="666750" indent="-666750" defTabSz="800100" eaLnBrk="0" hangingPunct="0"/>
            <a:r>
              <a:rPr lang="en-GB" sz="2100" baseline="0" dirty="0">
                <a:solidFill>
                  <a:srgbClr val="990033"/>
                </a:solidFill>
              </a:rPr>
              <a:t>	Another occurrence of a rate 2 pronoun is in the following sentence:</a:t>
            </a:r>
          </a:p>
          <a:p>
            <a:pPr marL="666750" indent="-666750" defTabSz="800100" eaLnBrk="0" hangingPunct="0"/>
            <a:endParaRPr lang="en-GB" sz="2100" baseline="0" dirty="0">
              <a:solidFill>
                <a:srgbClr val="990033"/>
              </a:solidFill>
            </a:endParaRPr>
          </a:p>
          <a:p>
            <a:pPr marL="666750" indent="-666750" defTabSz="800100" eaLnBrk="0" hangingPunct="0"/>
            <a:r>
              <a:rPr lang="en-GB" sz="2100" u="sng" baseline="-19000" dirty="0"/>
              <a:t>      Topic</a:t>
            </a:r>
            <a:endParaRPr lang="en-GB" sz="2100" baseline="-19000" dirty="0"/>
          </a:p>
          <a:p>
            <a:pPr marL="666750" indent="-666750" defTabSz="800100" eaLnBrk="0" hangingPunct="0"/>
            <a:r>
              <a:rPr lang="it-IT" sz="2100" u="sng" baseline="-13000" dirty="0"/>
              <a:t>      1           </a:t>
            </a:r>
            <a:r>
              <a:rPr lang="it-IT" sz="2100" u="sng" baseline="-13000" dirty="0" err="1"/>
              <a:t>1</a:t>
            </a:r>
            <a:r>
              <a:rPr lang="it-IT" sz="2100" baseline="-21000" dirty="0"/>
              <a:t> _</a:t>
            </a:r>
            <a:r>
              <a:rPr lang="it-IT" sz="2100" u="sng" baseline="-13000" dirty="0"/>
              <a:t>2</a:t>
            </a:r>
            <a:endParaRPr lang="en-GB" sz="2100" baseline="0" dirty="0">
              <a:solidFill>
                <a:srgbClr val="990033"/>
              </a:solidFill>
            </a:endParaRPr>
          </a:p>
          <a:p>
            <a:pPr marL="666750" indent="-666750" defTabSz="800100" eaLnBrk="0" hangingPunct="0"/>
            <a:r>
              <a:rPr lang="en-GB" sz="2100" baseline="0" dirty="0"/>
              <a:t>BOOK IX</a:t>
            </a:r>
            <a:r>
              <a:rPr lang="en-GB" sz="2100" baseline="-25000" dirty="0"/>
              <a:t>1p</a:t>
            </a:r>
            <a:r>
              <a:rPr lang="en-GB" sz="2100" baseline="0" dirty="0"/>
              <a:t> GIVE PETER. BOOK, PE </a:t>
            </a:r>
            <a:r>
              <a:rPr lang="en-GB" sz="2100" baseline="0" dirty="0" err="1"/>
              <a:t>IX</a:t>
            </a:r>
            <a:r>
              <a:rPr lang="en-GB" sz="2100" baseline="-25000" dirty="0" err="1"/>
              <a:t>j</a:t>
            </a:r>
            <a:r>
              <a:rPr lang="en-GB" sz="2100" baseline="0" dirty="0"/>
              <a:t>++, IX</a:t>
            </a:r>
            <a:r>
              <a:rPr lang="en-GB" sz="2100" baseline="-25000" dirty="0"/>
              <a:t>1p</a:t>
            </a:r>
            <a:r>
              <a:rPr lang="en-GB" sz="2100" baseline="0" dirty="0"/>
              <a:t> PETER GIVE</a:t>
            </a:r>
          </a:p>
          <a:p>
            <a:pPr marL="666750" indent="-666750" defTabSz="800100" eaLnBrk="0" hangingPunct="0"/>
            <a:r>
              <a:rPr lang="en-GB" sz="2100" baseline="0" dirty="0"/>
              <a:t>This book, I have given to Peter		</a:t>
            </a:r>
          </a:p>
          <a:p>
            <a:pPr marL="666750" indent="-666750" defTabSz="800100" eaLnBrk="0" hangingPunct="0"/>
            <a:endParaRPr lang="en-GB" sz="2100" baseline="0" dirty="0"/>
          </a:p>
          <a:p>
            <a:pPr marL="666750" indent="-666750" defTabSz="800100" eaLnBrk="0" hangingPunct="0"/>
            <a:r>
              <a:rPr lang="en-GB" sz="1400" baseline="0" dirty="0">
                <a:solidFill>
                  <a:srgbClr val="990033"/>
                </a:solidFill>
              </a:rPr>
              <a:t>The indication “1p” refers to the 1st person. The indications “j” </a:t>
            </a:r>
            <a:r>
              <a:rPr lang="en-GB" sz="1400" baseline="0" dirty="0" smtClean="0">
                <a:solidFill>
                  <a:srgbClr val="990033"/>
                </a:solidFill>
              </a:rPr>
              <a:t>refers </a:t>
            </a:r>
            <a:r>
              <a:rPr lang="en-GB" sz="1400" baseline="0" dirty="0">
                <a:solidFill>
                  <a:srgbClr val="990033"/>
                </a:solidFill>
              </a:rPr>
              <a:t>to the book (3rd person). </a:t>
            </a:r>
          </a:p>
          <a:p>
            <a:pPr marL="666750" indent="-666750" defTabSz="800100" eaLnBrk="0" hangingPunct="0"/>
            <a:endParaRPr lang="en-GB" sz="1400" baseline="0" dirty="0">
              <a:solidFill>
                <a:srgbClr val="990033"/>
              </a:solidFill>
            </a:endParaRPr>
          </a:p>
          <a:p>
            <a:pPr marL="666750" indent="-666750" defTabSz="800100" eaLnBrk="0" hangingPunct="0">
              <a:buFont typeface="Wingdings" pitchFamily="-72" charset="2"/>
              <a:buChar char="Ø"/>
            </a:pPr>
            <a:r>
              <a:rPr lang="en-GB" sz="2100" baseline="0" dirty="0">
                <a:solidFill>
                  <a:srgbClr val="990033"/>
                </a:solidFill>
              </a:rPr>
              <a:t>The rate 2 pronoun is anaphoric on the first occurrence of the first person pronoun and is separated from the verb by the object PETER.</a:t>
            </a:r>
          </a:p>
        </p:txBody>
      </p:sp>
      <p:grpSp>
        <p:nvGrpSpPr>
          <p:cNvPr id="15461" name="Group 491"/>
          <p:cNvGrpSpPr>
            <a:grpSpLocks/>
          </p:cNvGrpSpPr>
          <p:nvPr/>
        </p:nvGrpSpPr>
        <p:grpSpPr bwMode="auto">
          <a:xfrm>
            <a:off x="31014988" y="17829213"/>
            <a:ext cx="8612187" cy="3630612"/>
            <a:chOff x="21714" y="11233"/>
            <a:chExt cx="6432" cy="2541"/>
          </a:xfrm>
        </p:grpSpPr>
        <p:sp>
          <p:nvSpPr>
            <p:cNvPr id="15469" name="Rectangle 389"/>
            <p:cNvSpPr>
              <a:spLocks noChangeArrowheads="1"/>
            </p:cNvSpPr>
            <p:nvPr/>
          </p:nvSpPr>
          <p:spPr bwMode="auto">
            <a:xfrm>
              <a:off x="22640" y="13345"/>
              <a:ext cx="5261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9992" tIns="39996" rIns="79992" bIns="39996">
              <a:prstTxWarp prst="textNoShape">
                <a:avLst/>
              </a:prstTxWarp>
              <a:spAutoFit/>
            </a:bodyPr>
            <a:lstStyle/>
            <a:p>
              <a:pPr defTabSz="800100"/>
              <a:r>
                <a:rPr lang="it-IT" sz="2100" u="sng" baseline="-25000"/>
                <a:t>   3      3</a:t>
              </a:r>
              <a:endParaRPr lang="it-IT" sz="2100" baseline="0">
                <a:solidFill>
                  <a:srgbClr val="4DDF38"/>
                </a:solidFill>
              </a:endParaRPr>
            </a:p>
            <a:p>
              <a:pPr defTabSz="800100"/>
              <a:r>
                <a:rPr lang="it-IT" sz="2100" baseline="0">
                  <a:solidFill>
                    <a:srgbClr val="2F7D33"/>
                  </a:solidFill>
                </a:rPr>
                <a:t>IX</a:t>
              </a:r>
              <a:r>
                <a:rPr lang="it-IT" sz="2100" baseline="-25000">
                  <a:solidFill>
                    <a:srgbClr val="2F7D33"/>
                  </a:solidFill>
                </a:rPr>
                <a:t>j			       </a:t>
              </a:r>
              <a:r>
                <a:rPr lang="it-IT" sz="2100" baseline="0"/>
                <a:t>TELL                               </a:t>
              </a:r>
              <a:r>
                <a:rPr lang="it-IT" sz="2100" baseline="0">
                  <a:solidFill>
                    <a:srgbClr val="2F7D33"/>
                  </a:solidFill>
                </a:rPr>
                <a:t>IX</a:t>
              </a:r>
              <a:r>
                <a:rPr lang="it-IT" sz="2100" baseline="-19000">
                  <a:solidFill>
                    <a:srgbClr val="2F7D33"/>
                  </a:solidFill>
                </a:rPr>
                <a:t>1p</a:t>
              </a:r>
              <a:endParaRPr lang="it-IT" sz="2100" baseline="-19000">
                <a:solidFill>
                  <a:srgbClr val="4DDF38"/>
                </a:solidFill>
              </a:endParaRPr>
            </a:p>
          </p:txBody>
        </p:sp>
        <p:pic>
          <p:nvPicPr>
            <p:cNvPr id="15470" name="Picture 486" descr="0001Nn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3906" y="11233"/>
              <a:ext cx="2020" cy="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471" name="Picture 487" descr="0001w8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1714" y="11233"/>
              <a:ext cx="2110" cy="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472" name="Picture 489" descr="0001SO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6098" y="11233"/>
              <a:ext cx="2048" cy="2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462" name="Line 494"/>
          <p:cNvSpPr>
            <a:spLocks noChangeShapeType="1"/>
          </p:cNvSpPr>
          <p:nvPr/>
        </p:nvSpPr>
        <p:spPr bwMode="auto">
          <a:xfrm>
            <a:off x="26182638" y="18103850"/>
            <a:ext cx="42148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463" name="Group 170"/>
          <p:cNvGrpSpPr>
            <a:grpSpLocks/>
          </p:cNvGrpSpPr>
          <p:nvPr/>
        </p:nvGrpSpPr>
        <p:grpSpPr bwMode="auto">
          <a:xfrm>
            <a:off x="31037213" y="13347700"/>
            <a:ext cx="8613775" cy="3740140"/>
            <a:chOff x="22896" y="9024"/>
            <a:chExt cx="6332" cy="2618"/>
          </a:xfrm>
        </p:grpSpPr>
        <p:pic>
          <p:nvPicPr>
            <p:cNvPr id="15465" name="Picture 166" descr="0001E8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22896" y="9024"/>
              <a:ext cx="2112" cy="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466" name="Picture 167" descr="0001WI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5056" y="9024"/>
              <a:ext cx="2112" cy="2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467" name="Picture 168" descr="0001P7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7216" y="9024"/>
              <a:ext cx="2012" cy="2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68" name="Rectangle 169"/>
            <p:cNvSpPr>
              <a:spLocks noChangeArrowheads="1"/>
            </p:cNvSpPr>
            <p:nvPr/>
          </p:nvSpPr>
          <p:spPr bwMode="auto">
            <a:xfrm>
              <a:off x="23458" y="11133"/>
              <a:ext cx="5184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9992" tIns="39996" rIns="79992" bIns="39996">
              <a:prstTxWarp prst="textNoShape">
                <a:avLst/>
              </a:prstTxWarp>
              <a:spAutoFit/>
            </a:bodyPr>
            <a:lstStyle/>
            <a:p>
              <a:pPr defTabSz="800100"/>
              <a:r>
                <a:rPr lang="it-IT" sz="2100" u="sng" baseline="-25000" dirty="0"/>
                <a:t>                                                                      2                                       Relative </a:t>
              </a:r>
              <a:r>
                <a:rPr lang="it-IT" sz="2100" u="sng" baseline="-25000" dirty="0" err="1"/>
                <a:t>clause</a:t>
              </a:r>
              <a:endParaRPr lang="it-IT" sz="2100" baseline="0" dirty="0"/>
            </a:p>
            <a:p>
              <a:pPr defTabSz="800100"/>
              <a:r>
                <a:rPr lang="it-IT" sz="2100" baseline="0" dirty="0"/>
                <a:t>CAR                                      </a:t>
              </a:r>
              <a:r>
                <a:rPr lang="it-IT" sz="2100" baseline="0" dirty="0" err="1">
                  <a:solidFill>
                    <a:srgbClr val="3FB7DF"/>
                  </a:solidFill>
                </a:rPr>
                <a:t>IX</a:t>
              </a:r>
              <a:r>
                <a:rPr lang="it-IT" sz="2100" baseline="-19000" dirty="0" err="1">
                  <a:solidFill>
                    <a:srgbClr val="3FB7DF"/>
                  </a:solidFill>
                </a:rPr>
                <a:t>j</a:t>
              </a:r>
              <a:r>
                <a:rPr lang="it-IT" sz="2100" baseline="0" dirty="0"/>
                <a:t>                                 </a:t>
              </a:r>
              <a:r>
                <a:rPr lang="it-IT" sz="2100" baseline="0" dirty="0" err="1" smtClean="0"/>
                <a:t>MAN</a:t>
              </a:r>
              <a:r>
                <a:rPr lang="it-IT" sz="2100" baseline="-19000" dirty="0" err="1" smtClean="0"/>
                <a:t>j</a:t>
              </a:r>
              <a:endParaRPr lang="it-IT" sz="2100" baseline="-19000" dirty="0"/>
            </a:p>
          </p:txBody>
        </p:sp>
      </p:grpSp>
      <p:sp>
        <p:nvSpPr>
          <p:cNvPr id="15464" name="Line 494"/>
          <p:cNvSpPr>
            <a:spLocks noChangeShapeType="1"/>
          </p:cNvSpPr>
          <p:nvPr/>
        </p:nvSpPr>
        <p:spPr bwMode="auto">
          <a:xfrm>
            <a:off x="28468638" y="16114713"/>
            <a:ext cx="20891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to">
  <a:themeElements>
    <a:clrScheme name="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-5000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-5000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6419</TotalTime>
  <Words>872</Words>
  <Application>Microsoft Office PowerPoint</Application>
  <PresentationFormat>Custom</PresentationFormat>
  <Paragraphs>147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Strutturato</vt:lpstr>
      <vt:lpstr>Documento</vt:lpstr>
      <vt:lpstr>Equazione</vt:lpstr>
      <vt:lpstr>Slide 1</vt:lpstr>
    </vt:vector>
  </TitlesOfParts>
  <Company>xxx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Verifica progettuale del turbofan Honeywell F124-GA-200 del velivolo M-346</dc:title>
  <dc:subject>Presentazione Powerpoint</dc:subject>
  <dc:creator>Enrico Capiozzo</dc:creator>
  <cp:lastModifiedBy> Ronnie</cp:lastModifiedBy>
  <cp:revision>549</cp:revision>
  <dcterms:created xsi:type="dcterms:W3CDTF">2004-12-18T10:18:50Z</dcterms:created>
  <dcterms:modified xsi:type="dcterms:W3CDTF">2011-05-02T04:13:51Z</dcterms:modified>
  <cp:category>Propulsione Aerospaziale</cp:category>
</cp:coreProperties>
</file>