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2"/>
  </p:notesMasterIdLst>
  <p:handoutMasterIdLst>
    <p:handoutMasterId r:id="rId13"/>
  </p:handoutMasterIdLst>
  <p:sldIdLst>
    <p:sldId id="257" r:id="rId2"/>
    <p:sldId id="296" r:id="rId3"/>
    <p:sldId id="266" r:id="rId4"/>
    <p:sldId id="307" r:id="rId5"/>
    <p:sldId id="316" r:id="rId6"/>
    <p:sldId id="315" r:id="rId7"/>
    <p:sldId id="309" r:id="rId8"/>
    <p:sldId id="313" r:id="rId9"/>
    <p:sldId id="314" r:id="rId10"/>
    <p:sldId id="302" r:id="rId11"/>
  </p:sldIdLst>
  <p:sldSz cx="12192000" cy="6858000"/>
  <p:notesSz cx="6858000" cy="9144000"/>
  <p:embeddedFontLst>
    <p:embeddedFont>
      <p:font typeface="Acumin Pro" panose="020B0504020202020204" pitchFamily="34" charset="77"/>
      <p:regular r:id="rId14"/>
      <p:bold r:id="rId15"/>
      <p:italic r:id="rId16"/>
      <p:boldItalic r:id="rId17"/>
    </p:embeddedFont>
    <p:embeddedFont>
      <p:font typeface="Acumin Pro ExtraCondensed" panose="020B0408020202020204" pitchFamily="34" charset="77"/>
      <p:regular r:id="rId18"/>
      <p:bold r:id="rId19"/>
      <p:italic r:id="rId20"/>
      <p:boldItalic r:id="rId21"/>
    </p:embeddedFont>
    <p:embeddedFont>
      <p:font typeface="Acumin Pro ExtraCondensed Smbd" panose="020B0408020202020204" pitchFamily="34" charset="77"/>
      <p:regular r:id="rId22"/>
      <p:bold r:id="rId23"/>
      <p:italic r:id="rId24"/>
      <p:boldItalic r:id="rId25"/>
    </p:embeddedFont>
    <p:embeddedFont>
      <p:font typeface="Acumin Pro Medium" panose="020B0504020202020204" pitchFamily="34" charset="77"/>
      <p:regular r:id="rId26"/>
      <p:italic r:id="rId27"/>
    </p:embeddedFont>
    <p:embeddedFont>
      <p:font typeface="Acumin Pro Semibold" panose="020B0504020202020204" pitchFamily="34" charset="77"/>
      <p:regular r:id="rId28"/>
      <p:bold r:id="rId29"/>
      <p:italic r:id="rId30"/>
      <p:boldItalic r:id="rId31"/>
    </p:embeddedFont>
    <p:embeddedFont>
      <p:font typeface="Acumin Pro SemiCondensed" panose="020B0406020202020204" pitchFamily="34" charset="77"/>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Franklin Gothic Book" panose="020B0503020102020204" pitchFamily="34" charset="0"/>
      <p:regular r:id="rId40"/>
      <p:italic r:id="rId41"/>
    </p:embeddedFont>
    <p:embeddedFont>
      <p:font typeface="Franklin Gothic Medium" panose="020B0603020102020204" pitchFamily="34" charset="0"/>
      <p:regular r:id="rId42"/>
      <p:italic r:id="rId43"/>
    </p:embeddedFont>
    <p:embeddedFont>
      <p:font typeface="United Sans Cd Md" pitchFamily="2" charset="77"/>
      <p:regular r:id="rId44"/>
    </p:embeddedFont>
    <p:embeddedFont>
      <p:font typeface="United Sans Rg Md" pitchFamily="2" charset="77"/>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77075" autoAdjust="0"/>
  </p:normalViewPr>
  <p:slideViewPr>
    <p:cSldViewPr snapToGrid="0" snapToObjects="1">
      <p:cViewPr varScale="1">
        <p:scale>
          <a:sx n="97" d="100"/>
          <a:sy n="97" d="100"/>
        </p:scale>
        <p:origin x="1488" y="192"/>
      </p:cViewPr>
      <p:guideLst/>
    </p:cSldViewPr>
  </p:slideViewPr>
  <p:outlineViewPr>
    <p:cViewPr>
      <p:scale>
        <a:sx n="33" d="100"/>
        <a:sy n="33" d="100"/>
      </p:scale>
      <p:origin x="0" y="-7338"/>
    </p:cViewPr>
  </p:outlineViewPr>
  <p:notesTextViewPr>
    <p:cViewPr>
      <p:scale>
        <a:sx n="1" d="1"/>
        <a:sy n="1" d="1"/>
      </p:scale>
      <p:origin x="0" y="0"/>
    </p:cViewPr>
  </p:notesTextViewPr>
  <p:sorterViewPr>
    <p:cViewPr>
      <p:scale>
        <a:sx n="160" d="100"/>
        <a:sy n="160" d="100"/>
      </p:scale>
      <p:origin x="0" y="-11256"/>
    </p:cViewPr>
  </p:sorterViewPr>
  <p:notesViewPr>
    <p:cSldViewPr snapToGrid="0" snapToObjects="1">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font" Target="fonts/font29.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9" Type="http://schemas.openxmlformats.org/officeDocument/2006/relationships/font" Target="fonts/font16.fntdata"/><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font" Target="fonts/font27.fntdata"/><Relationship Id="rId45" Type="http://schemas.openxmlformats.org/officeDocument/2006/relationships/font" Target="fonts/font32.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font" Target="fonts/font3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font" Target="fonts/font3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46" Type="http://schemas.openxmlformats.org/officeDocument/2006/relationships/presProps" Target="presProps.xml"/><Relationship Id="rId20" Type="http://schemas.openxmlformats.org/officeDocument/2006/relationships/font" Target="fonts/font7.fntdata"/><Relationship Id="rId41"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7CC78D-4D85-44B8-87CF-FA94D1B6B2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3B5AF4-B6DB-4A69-81F1-4155329E95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29AC6C-E66D-4C34-8EA9-41CD135741C3}" type="datetimeFigureOut">
              <a:rPr lang="en-US" smtClean="0"/>
              <a:t>10/19/23</a:t>
            </a:fld>
            <a:endParaRPr lang="en-US" dirty="0"/>
          </a:p>
        </p:txBody>
      </p:sp>
      <p:sp>
        <p:nvSpPr>
          <p:cNvPr id="4" name="Footer Placeholder 3">
            <a:extLst>
              <a:ext uri="{FF2B5EF4-FFF2-40B4-BE49-F238E27FC236}">
                <a16:creationId xmlns:a16="http://schemas.microsoft.com/office/drawing/2014/main" id="{D03E18CA-4722-4793-A86D-2714C3F9B2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902D40-8180-46FE-8969-B9191E5B81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54DE0F-5AB0-45F5-9E6E-92D4448A66F1}" type="slidenum">
              <a:rPr lang="en-US" smtClean="0"/>
              <a:t>‹#›</a:t>
            </a:fld>
            <a:endParaRPr lang="en-US" dirty="0"/>
          </a:p>
        </p:txBody>
      </p:sp>
    </p:spTree>
    <p:extLst>
      <p:ext uri="{BB962C8B-B14F-4D97-AF65-F5344CB8AC3E}">
        <p14:creationId xmlns:p14="http://schemas.microsoft.com/office/powerpoint/2010/main" val="816001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10/19/23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dirty="0"/>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Welcome to today’s presentation on well-being and the dimensions of wellness that lead to security, health and prosperity.  I’m [state your name and job/role]. The content for this presentation was prepared by Purdue Recreation and Wellness.</a:t>
            </a:r>
            <a:endParaRPr lang="en-US" dirty="0"/>
          </a:p>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dirty="0"/>
          </a:p>
        </p:txBody>
      </p:sp>
    </p:spTree>
    <p:extLst>
      <p:ext uri="{BB962C8B-B14F-4D97-AF65-F5344CB8AC3E}">
        <p14:creationId xmlns:p14="http://schemas.microsoft.com/office/powerpoint/2010/main" val="3691569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Steps to Leaps offers a variety of resources designed to help you become your best Boilermaker! You can find information on</a:t>
            </a:r>
            <a:r>
              <a:rPr lang="en-US" b="0" i="0" dirty="0">
                <a:solidFill>
                  <a:srgbClr val="333333"/>
                </a:solidFill>
                <a:effectLst/>
                <a:latin typeface="+mn-lt"/>
              </a:rPr>
              <a:t> improving your well-being, learning leadership skills, making an impact, building a network and developing grit/persistence at the Steps to Leaps webpage. </a:t>
            </a:r>
          </a:p>
          <a:p>
            <a:endParaRPr lang="en-US" dirty="0">
              <a:latin typeface="+mn-lt"/>
            </a:endParaRPr>
          </a:p>
          <a:p>
            <a:r>
              <a:rPr lang="en-US" dirty="0">
                <a:latin typeface="+mn-lt"/>
              </a:rPr>
              <a:t>Before you leave today, please complete the course survey. It only takes about two minutes to complete, and it’s a great way for you to let us know what you liked about the course, or what could be improved. The survey is anonymous. Just scan the QR code to get started!</a:t>
            </a:r>
          </a:p>
          <a:p>
            <a:endParaRPr lang="en-US" dirty="0">
              <a:latin typeface="+mn-lt"/>
            </a:endParaRPr>
          </a:p>
          <a:p>
            <a:r>
              <a:rPr lang="en-US" b="1" i="0" dirty="0">
                <a:solidFill>
                  <a:srgbClr val="333333"/>
                </a:solidFill>
                <a:effectLst/>
                <a:latin typeface="+mn-lt"/>
              </a:rPr>
              <a:t>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mn-lt"/>
              </a:rPr>
              <a:t>Wrap up the conversation and thank the participants for their participation.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mn-lt"/>
              </a:rPr>
              <a:t>Have participants complete survey by scanning the QR code on the slide. </a:t>
            </a:r>
          </a:p>
          <a:p>
            <a:pPr marL="171450" indent="-171450">
              <a:buFont typeface="Arial" panose="020B0604020202020204" pitchFamily="34" charset="0"/>
              <a:buChar char="•"/>
            </a:pPr>
            <a:r>
              <a:rPr lang="en-US" b="1" i="0" dirty="0">
                <a:solidFill>
                  <a:srgbClr val="333333"/>
                </a:solidFill>
                <a:effectLst/>
                <a:latin typeface="+mn-lt"/>
              </a:rPr>
              <a:t>Facilitator completes attendance and course evaluation survey in Brightspace within the “Course Documents” section.</a:t>
            </a:r>
            <a:endParaRPr lang="en-US" b="1" dirty="0">
              <a:latin typeface="+mn-lt"/>
            </a:endParaRPr>
          </a:p>
        </p:txBody>
      </p:sp>
      <p:sp>
        <p:nvSpPr>
          <p:cNvPr id="4" name="Slide Number Placeholder 3"/>
          <p:cNvSpPr>
            <a:spLocks noGrp="1"/>
          </p:cNvSpPr>
          <p:nvPr>
            <p:ph type="sldNum" sz="quarter" idx="5"/>
          </p:nvPr>
        </p:nvSpPr>
        <p:spPr/>
        <p:txBody>
          <a:bodyPr/>
          <a:lstStyle/>
          <a:p>
            <a:fld id="{988F3A2B-14A6-8F47-B753-A658CA12576A}" type="slidenum">
              <a:rPr lang="en-US" smtClean="0"/>
              <a:t>10</a:t>
            </a:fld>
            <a:endParaRPr lang="en-US" dirty="0"/>
          </a:p>
        </p:txBody>
      </p:sp>
    </p:spTree>
    <p:extLst>
      <p:ext uri="{BB962C8B-B14F-4D97-AF65-F5344CB8AC3E}">
        <p14:creationId xmlns:p14="http://schemas.microsoft.com/office/powerpoint/2010/main" val="45685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talk about what is well-being and go over the eight dimensions, or types, of wellness. You’ll then take a self-assessment for each dimension, reflect on the results, then develop an action plan to focus on areas of wellness that you want to develop.</a:t>
            </a:r>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dirty="0"/>
          </a:p>
        </p:txBody>
      </p:sp>
    </p:spTree>
    <p:extLst>
      <p:ext uri="{BB962C8B-B14F-4D97-AF65-F5344CB8AC3E}">
        <p14:creationId xmlns:p14="http://schemas.microsoft.com/office/powerpoint/2010/main" val="53023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Let’s start off by defining what is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Read the definition of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Ask participants “How would you define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Pause for responses.</a:t>
            </a:r>
            <a:endParaRPr lang="en-US" b="0" dirty="0"/>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dirty="0"/>
          </a:p>
        </p:txBody>
      </p:sp>
    </p:spTree>
    <p:extLst>
      <p:ext uri="{BB962C8B-B14F-4D97-AF65-F5344CB8AC3E}">
        <p14:creationId xmlns:p14="http://schemas.microsoft.com/office/powerpoint/2010/main" val="393787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000000"/>
                </a:solidFill>
                <a:effectLst/>
                <a:latin typeface="+mn-lt"/>
              </a:rPr>
              <a:t>So, how do we achieve health, happiness and prosperity? The Eight Dimensions of Wellness provide a holistic framework for attaining a balanced and fulfilling life. </a:t>
            </a:r>
          </a:p>
          <a:p>
            <a:pPr marL="0" indent="0">
              <a:buFont typeface="Arial" panose="020B0604020202020204" pitchFamily="34" charset="0"/>
              <a:buNone/>
            </a:pPr>
            <a:endParaRPr lang="en-US" b="0" i="0" dirty="0">
              <a:solidFill>
                <a:srgbClr val="000000"/>
              </a:solidFill>
              <a:effectLst/>
              <a:latin typeface="+mn-lt"/>
            </a:endParaRPr>
          </a:p>
          <a:p>
            <a:pPr marL="0" indent="0">
              <a:buFont typeface="Arial" panose="020B0604020202020204" pitchFamily="34" charset="0"/>
              <a:buNone/>
            </a:pPr>
            <a:r>
              <a:rPr lang="en-US" b="0" i="0" dirty="0">
                <a:solidFill>
                  <a:srgbClr val="000000"/>
                </a:solidFill>
                <a:effectLst/>
                <a:latin typeface="+mn-lt"/>
              </a:rPr>
              <a:t>The dimensions are connected and when one or more isn’t working, it can impact our wellness and the balance in our lives. For example, if you feel financially stressed (financial dimension), you may become anxious (emotional dimension), which could lead to illness (physical dimension.)</a:t>
            </a:r>
          </a:p>
          <a:p>
            <a:pPr marL="0" indent="0">
              <a:buFont typeface="Arial" panose="020B0604020202020204" pitchFamily="34" charset="0"/>
              <a:buNone/>
            </a:pPr>
            <a:endParaRPr lang="en-US" b="0" i="0" dirty="0">
              <a:solidFill>
                <a:srgbClr val="000000"/>
              </a:solidFill>
              <a:effectLst/>
              <a:latin typeface="+mn-lt"/>
            </a:endParaRPr>
          </a:p>
          <a:p>
            <a:pPr marL="0" indent="0">
              <a:buFont typeface="Arial" panose="020B0604020202020204" pitchFamily="34" charset="0"/>
              <a:buNone/>
            </a:pPr>
            <a:r>
              <a:rPr lang="en-US" b="0" i="0" dirty="0">
                <a:solidFill>
                  <a:srgbClr val="000000"/>
                </a:solidFill>
                <a:effectLst/>
                <a:latin typeface="+mn-lt"/>
              </a:rPr>
              <a:t>Let’s go over a brief description for each dimension.</a:t>
            </a:r>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dirty="0"/>
          </a:p>
        </p:txBody>
      </p:sp>
    </p:spTree>
    <p:extLst>
      <p:ext uri="{BB962C8B-B14F-4D97-AF65-F5344CB8AC3E}">
        <p14:creationId xmlns:p14="http://schemas.microsoft.com/office/powerpoint/2010/main" val="390123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solidFill>
                  <a:srgbClr val="000000"/>
                </a:solidFill>
                <a:effectLst/>
                <a:latin typeface="+mn-lt"/>
              </a:rPr>
              <a:t>*Animated slide.</a:t>
            </a:r>
          </a:p>
          <a:p>
            <a:pPr marL="0" indent="0">
              <a:buFont typeface="Arial" panose="020B0604020202020204" pitchFamily="34" charset="0"/>
              <a:buNone/>
            </a:pPr>
            <a:endParaRPr lang="en-US" b="1" i="0" dirty="0">
              <a:solidFill>
                <a:srgbClr val="000000"/>
              </a:solidFill>
              <a:effectLst/>
              <a:latin typeface="+mn-lt"/>
            </a:endParaRPr>
          </a:p>
          <a:p>
            <a:pPr marL="0" indent="0">
              <a:buFont typeface="Arial" panose="020B0604020202020204" pitchFamily="34" charset="0"/>
              <a:buNone/>
            </a:pPr>
            <a:r>
              <a:rPr lang="en-US" b="1" i="0" dirty="0">
                <a:solidFill>
                  <a:srgbClr val="000000"/>
                </a:solidFill>
                <a:effectLst/>
                <a:latin typeface="+mn-lt"/>
              </a:rPr>
              <a:t>Instructions: </a:t>
            </a:r>
          </a:p>
          <a:p>
            <a:pPr marL="171450" indent="-171450">
              <a:buFont typeface="Arial" panose="020B0604020202020204" pitchFamily="34" charset="0"/>
              <a:buChar char="•"/>
            </a:pPr>
            <a:r>
              <a:rPr lang="en-US" b="1" i="0" dirty="0">
                <a:solidFill>
                  <a:srgbClr val="000000"/>
                </a:solidFill>
                <a:effectLst/>
                <a:latin typeface="+mn-lt"/>
              </a:rPr>
              <a:t>Note each dimension, then click to animate the definition of each element.</a:t>
            </a:r>
            <a:endParaRPr lang="en-US" b="0" i="0" dirty="0">
              <a:solidFill>
                <a:srgbClr val="000000"/>
              </a:solidFill>
              <a:effectLst/>
              <a:latin typeface="+mn-lt"/>
            </a:endParaRPr>
          </a:p>
          <a:p>
            <a:endParaRPr lang="en-US"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dirty="0"/>
          </a:p>
        </p:txBody>
      </p:sp>
    </p:spTree>
    <p:extLst>
      <p:ext uri="{BB962C8B-B14F-4D97-AF65-F5344CB8AC3E}">
        <p14:creationId xmlns:p14="http://schemas.microsoft.com/office/powerpoint/2010/main" val="150418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solidFill>
                  <a:srgbClr val="000000"/>
                </a:solidFill>
                <a:effectLst/>
                <a:latin typeface="+mn-lt"/>
              </a:rPr>
              <a:t>*Animated slide.</a:t>
            </a:r>
          </a:p>
          <a:p>
            <a:pPr marL="0" indent="0">
              <a:buFont typeface="Arial" panose="020B0604020202020204" pitchFamily="34" charset="0"/>
              <a:buNone/>
            </a:pPr>
            <a:endParaRPr lang="en-US" b="1" i="0" dirty="0">
              <a:solidFill>
                <a:srgbClr val="000000"/>
              </a:solidFill>
              <a:effectLst/>
              <a:latin typeface="+mn-lt"/>
            </a:endParaRPr>
          </a:p>
          <a:p>
            <a:pPr marL="0" indent="0">
              <a:buFont typeface="Arial" panose="020B0604020202020204" pitchFamily="34" charset="0"/>
              <a:buNone/>
            </a:pPr>
            <a:r>
              <a:rPr lang="en-US" b="1" i="0" dirty="0">
                <a:solidFill>
                  <a:srgbClr val="000000"/>
                </a:solidFill>
                <a:effectLst/>
                <a:latin typeface="+mn-lt"/>
              </a:rPr>
              <a:t>Instructions: </a:t>
            </a:r>
          </a:p>
          <a:p>
            <a:pPr marL="171450" indent="-171450">
              <a:buFont typeface="Arial" panose="020B0604020202020204" pitchFamily="34" charset="0"/>
              <a:buChar char="•"/>
            </a:pPr>
            <a:r>
              <a:rPr lang="en-US" b="1" i="0" dirty="0">
                <a:solidFill>
                  <a:srgbClr val="000000"/>
                </a:solidFill>
                <a:effectLst/>
                <a:latin typeface="+mn-lt"/>
              </a:rPr>
              <a:t>Note each dimension, then click to animate the definition of each element. Point out:</a:t>
            </a:r>
          </a:p>
          <a:p>
            <a:pPr marL="628650" lvl="1" indent="-171450">
              <a:buFont typeface="Arial" panose="020B0604020202020204" pitchFamily="34" charset="0"/>
              <a:buChar char="•"/>
            </a:pPr>
            <a:r>
              <a:rPr lang="en-US" b="1" i="0" dirty="0">
                <a:solidFill>
                  <a:srgbClr val="000000"/>
                </a:solidFill>
                <a:effectLst/>
                <a:latin typeface="+mn-lt"/>
              </a:rPr>
              <a:t>Environmental- Identify that this definition is referencing the physical space that they occupy at any given time, not conservation or green efforts.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mn-lt"/>
              </a:rPr>
              <a:t>Occupational - this does not just mean a formal job for which they are paid, being a student may be someone’s occupation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mn-lt"/>
              </a:rPr>
              <a:t>Social – Share information from networking modules and the importance of having quality relationships.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mn-lt"/>
              </a:rPr>
              <a:t>Ask participants what the definitions mean to them. </a:t>
            </a:r>
          </a:p>
          <a:p>
            <a:pPr marL="0" lvl="1" indent="0">
              <a:buFont typeface="Arial" panose="020B0604020202020204" pitchFamily="34" charset="0"/>
              <a:buNone/>
            </a:pPr>
            <a:endParaRPr lang="en-US" b="0" i="0" dirty="0">
              <a:solidFill>
                <a:srgbClr val="000000"/>
              </a:solidFill>
              <a:effectLst/>
              <a:latin typeface="+mn-lt"/>
            </a:endParaRPr>
          </a:p>
          <a:p>
            <a:pPr marL="457200" lvl="1" indent="0">
              <a:buFont typeface="Arial" panose="020B0604020202020204" pitchFamily="34" charset="0"/>
              <a:buNone/>
            </a:pPr>
            <a:endParaRPr lang="en-US" b="0" i="0" dirty="0">
              <a:solidFill>
                <a:srgbClr val="000000"/>
              </a:solidFill>
              <a:effectLst/>
              <a:latin typeface="+mn-lt"/>
            </a:endParaRPr>
          </a:p>
          <a:p>
            <a:endParaRPr lang="en-US"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dirty="0"/>
          </a:p>
        </p:txBody>
      </p:sp>
    </p:spTree>
    <p:extLst>
      <p:ext uri="{BB962C8B-B14F-4D97-AF65-F5344CB8AC3E}">
        <p14:creationId xmlns:p14="http://schemas.microsoft.com/office/powerpoint/2010/main" val="2984617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000000"/>
                </a:solidFill>
                <a:effectLst/>
                <a:latin typeface="+mn-lt"/>
              </a:rPr>
              <a:t>Now that you’re familiar with what each dimension is and how the dimensions are connected, you’re going to complete an assessment to help understand where you are regarding the different stages of your well-being. Complete the assessment for each category. Use the scores to determine your well-being in each dimension. The end of the assessment provides the scoring results.</a:t>
            </a:r>
          </a:p>
          <a:p>
            <a:pPr marL="0" indent="0">
              <a:buFont typeface="Arial" panose="020B0604020202020204" pitchFamily="34" charset="0"/>
              <a:buNone/>
            </a:pPr>
            <a:endParaRPr lang="en-US" b="0" i="0" dirty="0">
              <a:solidFill>
                <a:srgbClr val="000000"/>
              </a:solidFill>
              <a:effectLst/>
              <a:latin typeface="+mn-lt"/>
            </a:endParaRPr>
          </a:p>
          <a:p>
            <a:pPr marL="0" indent="0">
              <a:buFont typeface="Arial" panose="020B0604020202020204" pitchFamily="34" charset="0"/>
              <a:buNone/>
            </a:pPr>
            <a:r>
              <a:rPr lang="en-US" b="1" i="0" dirty="0">
                <a:solidFill>
                  <a:srgbClr val="000000"/>
                </a:solidFill>
                <a:effectLst/>
                <a:latin typeface="+mn-lt"/>
              </a:rPr>
              <a:t>Instructions:</a:t>
            </a:r>
          </a:p>
          <a:p>
            <a:pPr marL="171450" indent="-171450">
              <a:buFont typeface="Arial" panose="020B0604020202020204" pitchFamily="34" charset="0"/>
              <a:buChar char="•"/>
            </a:pPr>
            <a:r>
              <a:rPr lang="en-US" b="1" i="0" dirty="0">
                <a:solidFill>
                  <a:srgbClr val="000000"/>
                </a:solidFill>
                <a:effectLst/>
                <a:latin typeface="+mn-lt"/>
              </a:rPr>
              <a:t>Distribute the assessment</a:t>
            </a:r>
          </a:p>
          <a:p>
            <a:pPr marL="628650" lvl="1" indent="-171450">
              <a:buFont typeface="Arial" panose="020B0604020202020204" pitchFamily="34" charset="0"/>
              <a:buChar char="•"/>
            </a:pPr>
            <a:r>
              <a:rPr lang="en-US" b="1" i="0" dirty="0">
                <a:solidFill>
                  <a:srgbClr val="000000"/>
                </a:solidFill>
                <a:effectLst/>
                <a:latin typeface="+mn-lt"/>
              </a:rPr>
              <a:t>If distributing printed assessments, you can remove the QR code and text box from the slide.</a:t>
            </a:r>
          </a:p>
          <a:p>
            <a:pPr marL="171450" indent="-171450">
              <a:buFont typeface="Arial" panose="020B0604020202020204" pitchFamily="34" charset="0"/>
              <a:buChar char="•"/>
            </a:pPr>
            <a:r>
              <a:rPr lang="en-US" b="1" i="0" dirty="0">
                <a:solidFill>
                  <a:srgbClr val="000000"/>
                </a:solidFill>
                <a:effectLst/>
                <a:latin typeface="+mn-lt"/>
              </a:rPr>
              <a:t>Allow 10-15 minutes to complete it and review their results.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mn-lt"/>
              </a:rPr>
              <a:t>Let participants know you are available for questions and guidance as they complete the self-assessment.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mn-lt"/>
              </a:rPr>
              <a:t>Has everyone had a chance to finish their wellness assessment? </a:t>
            </a:r>
          </a:p>
        </p:txBody>
      </p:sp>
      <p:sp>
        <p:nvSpPr>
          <p:cNvPr id="4" name="Slide Number Placeholder 3"/>
          <p:cNvSpPr>
            <a:spLocks noGrp="1"/>
          </p:cNvSpPr>
          <p:nvPr>
            <p:ph type="sldNum" sz="quarter" idx="5"/>
          </p:nvPr>
        </p:nvSpPr>
        <p:spPr/>
        <p:txBody>
          <a:bodyPr/>
          <a:lstStyle/>
          <a:p>
            <a:fld id="{988F3A2B-14A6-8F47-B753-A658CA12576A}" type="slidenum">
              <a:rPr lang="en-US" smtClean="0"/>
              <a:t>7</a:t>
            </a:fld>
            <a:endParaRPr lang="en-US" dirty="0"/>
          </a:p>
        </p:txBody>
      </p:sp>
    </p:spTree>
    <p:extLst>
      <p:ext uri="{BB962C8B-B14F-4D97-AF65-F5344CB8AC3E}">
        <p14:creationId xmlns:p14="http://schemas.microsoft.com/office/powerpoint/2010/main" val="4201581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Let’s talk about what you discovered about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mn-lt"/>
              </a:rPr>
              <a:t>Instructions: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mn-lt"/>
              </a:rPr>
              <a:t>Ask the group the questions on the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mn-lt"/>
              </a:rPr>
              <a:t>If students seem hesitant to share in the larger group, have them talk with a partner or smaller group at their 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Those are some great thoughts and comments about the assessment results! By addressing each of these dimensions, you can work toward a well-rounded and fulfilling life, promoting overall health and happiness during your college journey and beyond. And that takes us to your action plan!</a:t>
            </a:r>
          </a:p>
        </p:txBody>
      </p:sp>
      <p:sp>
        <p:nvSpPr>
          <p:cNvPr id="4" name="Slide Number Placeholder 3"/>
          <p:cNvSpPr>
            <a:spLocks noGrp="1"/>
          </p:cNvSpPr>
          <p:nvPr>
            <p:ph type="sldNum" sz="quarter" idx="5"/>
          </p:nvPr>
        </p:nvSpPr>
        <p:spPr/>
        <p:txBody>
          <a:bodyPr/>
          <a:lstStyle/>
          <a:p>
            <a:fld id="{988F3A2B-14A6-8F47-B753-A658CA12576A}" type="slidenum">
              <a:rPr lang="en-US" smtClean="0"/>
              <a:t>8</a:t>
            </a:fld>
            <a:endParaRPr lang="en-US" dirty="0"/>
          </a:p>
        </p:txBody>
      </p:sp>
    </p:spTree>
    <p:extLst>
      <p:ext uri="{BB962C8B-B14F-4D97-AF65-F5344CB8AC3E}">
        <p14:creationId xmlns:p14="http://schemas.microsoft.com/office/powerpoint/2010/main" val="310262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mn-lt"/>
              </a:rPr>
              <a:t>With the understanding of where you stand in each of the wellness dimensions from the self-assessment, think about which dimensions you want to improve and develop an action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00000"/>
                </a:solidFill>
                <a:effectLst/>
                <a:latin typeface="+mn-lt"/>
              </a:rPr>
              <a:t>Instructions: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mn-lt"/>
              </a:rPr>
              <a:t>Distribute action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mn-lt"/>
              </a:rPr>
              <a:t>Allow 10-15 minutes to complete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mn-lt"/>
              </a:rPr>
              <a:t>Let participants know you are available for questions and guidance as they complete the action plan.</a:t>
            </a:r>
          </a:p>
        </p:txBody>
      </p:sp>
      <p:sp>
        <p:nvSpPr>
          <p:cNvPr id="4" name="Slide Number Placeholder 3"/>
          <p:cNvSpPr>
            <a:spLocks noGrp="1"/>
          </p:cNvSpPr>
          <p:nvPr>
            <p:ph type="sldNum" sz="quarter" idx="5"/>
          </p:nvPr>
        </p:nvSpPr>
        <p:spPr/>
        <p:txBody>
          <a:bodyPr/>
          <a:lstStyle/>
          <a:p>
            <a:fld id="{988F3A2B-14A6-8F47-B753-A658CA12576A}" type="slidenum">
              <a:rPr lang="en-US" smtClean="0"/>
              <a:t>9</a:t>
            </a:fld>
            <a:endParaRPr lang="en-US" dirty="0"/>
          </a:p>
        </p:txBody>
      </p:sp>
    </p:spTree>
    <p:extLst>
      <p:ext uri="{BB962C8B-B14F-4D97-AF65-F5344CB8AC3E}">
        <p14:creationId xmlns:p14="http://schemas.microsoft.com/office/powerpoint/2010/main" val="227772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10/19/23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10/19/23</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FC993E7-1321-9B8A-4F06-B49E904509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47199" y="6104862"/>
            <a:ext cx="4324206" cy="461773"/>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6" name="Black Bar">
            <a:extLst>
              <a:ext uri="{FF2B5EF4-FFF2-40B4-BE49-F238E27FC236}">
                <a16:creationId xmlns:a16="http://schemas.microsoft.com/office/drawing/2014/main" id="{A66A797F-CC2D-F24E-8D26-8632FDB68C4C}"/>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10/19/23</a:t>
            </a:fld>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A8A4F2E5-6CC0-B242-9D18-2446C1D7DE8A}"/>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C07B1E83-E1FB-094B-9F1A-D5DE2767524D}"/>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28ECCBB-F4E0-209C-EF57-02857282435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63242" y="6087508"/>
            <a:ext cx="4324985" cy="457200"/>
          </a:xfrm>
          <a:prstGeom prst="rect">
            <a:avLst/>
          </a:prstGeom>
          <a:noFill/>
          <a:ln>
            <a:noFill/>
          </a:ln>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10/19/23</a:t>
            </a:fld>
            <a:endParaRPr lang="en-US" dirty="0"/>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FC7C8D95-DE0A-F44D-8875-2ED2F195BB2F}"/>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17E31DD-77EE-421C-C5D4-CE782CB93A3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63242" y="6087508"/>
            <a:ext cx="4324985" cy="457200"/>
          </a:xfrm>
          <a:prstGeom prst="rect">
            <a:avLst/>
          </a:prstGeom>
          <a:noFill/>
          <a:ln>
            <a:noFill/>
          </a:ln>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dirty="0"/>
              <a:t>Click icon to add picture</a:t>
            </a:r>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10/19/23</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B5B8D75-5B2D-A4F2-F06B-09A0E6C8C68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63242" y="6087508"/>
            <a:ext cx="4324985" cy="457200"/>
          </a:xfrm>
          <a:prstGeom prst="rect">
            <a:avLst/>
          </a:prstGeom>
          <a:noFill/>
          <a:ln>
            <a:noFill/>
          </a:ln>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10/19/23</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E671355-2389-759A-C141-BF76334F61F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63242" y="6087508"/>
            <a:ext cx="4324985" cy="457200"/>
          </a:xfrm>
          <a:prstGeom prst="rect">
            <a:avLst/>
          </a:prstGeom>
          <a:noFill/>
          <a:ln>
            <a:noFill/>
          </a:ln>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10/19/23</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012B323-2A07-6BB6-6AA3-958F3BEA27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47199" y="6104862"/>
            <a:ext cx="4324206" cy="46177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10/19/23</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dictionary.com/browse/wellbein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purdue.ca1.qualtrics.com/jfe/form/SV_3KpjbU5fC2NmBi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4EA7F14-B9DE-164B-9F38-47D5668D2586}"/>
              </a:ext>
            </a:extLst>
          </p:cNvPr>
          <p:cNvSpPr>
            <a:spLocks noGrp="1"/>
          </p:cNvSpPr>
          <p:nvPr>
            <p:ph type="ctrTitle"/>
          </p:nvPr>
        </p:nvSpPr>
        <p:spPr>
          <a:xfrm>
            <a:off x="2514512" y="1919111"/>
            <a:ext cx="7825828" cy="664797"/>
          </a:xfrm>
        </p:spPr>
        <p:txBody>
          <a:bodyPr/>
          <a:lstStyle/>
          <a:p>
            <a:r>
              <a:rPr kumimoji="0" lang="en-US" sz="4800" b="1" i="1" u="none" strike="noStrike" kern="1200" cap="all" spc="0" normalizeH="0" baseline="0" noProof="0" dirty="0">
                <a:ln>
                  <a:noFill/>
                </a:ln>
                <a:solidFill>
                  <a:srgbClr val="C9B991"/>
                </a:solidFill>
                <a:effectLst/>
                <a:uLnTx/>
                <a:uFillTx/>
                <a:latin typeface="Franklin Gothic Medium" panose="020B0603020102020204" pitchFamily="34" charset="0"/>
              </a:rPr>
              <a:t>Dimensions of Wellness</a:t>
            </a:r>
            <a:endParaRPr lang="en-US" sz="4800" dirty="0">
              <a:latin typeface="Franklin Gothic Medium" panose="020B0603020102020204" pitchFamily="34" charset="0"/>
            </a:endParaRPr>
          </a:p>
        </p:txBody>
      </p:sp>
      <p:sp>
        <p:nvSpPr>
          <p:cNvPr id="3" name="Subtitle">
            <a:extLst>
              <a:ext uri="{FF2B5EF4-FFF2-40B4-BE49-F238E27FC236}">
                <a16:creationId xmlns:a16="http://schemas.microsoft.com/office/drawing/2014/main" id="{25E23969-B503-C04E-9B40-020A6AB945EA}"/>
              </a:ext>
            </a:extLst>
          </p:cNvPr>
          <p:cNvSpPr>
            <a:spLocks noGrp="1"/>
          </p:cNvSpPr>
          <p:nvPr>
            <p:ph type="subTitle" idx="1"/>
          </p:nvPr>
        </p:nvSpPr>
        <p:spPr>
          <a:xfrm>
            <a:off x="2514512" y="3090446"/>
            <a:ext cx="6801603" cy="338554"/>
          </a:xfrm>
        </p:spPr>
        <p:txBody>
          <a:bodyPr/>
          <a:lstStyle/>
          <a:p>
            <a:r>
              <a:rPr lang="en-US" dirty="0">
                <a:latin typeface="Franklin Gothic Medium" panose="020B0603020102020204" pitchFamily="34" charset="0"/>
              </a:rPr>
              <a:t>A Steps to Leaps Course in the Well-Being Pillar</a:t>
            </a:r>
          </a:p>
        </p:txBody>
      </p:sp>
      <p:sp>
        <p:nvSpPr>
          <p:cNvPr id="4" name="Date">
            <a:extLst>
              <a:ext uri="{FF2B5EF4-FFF2-40B4-BE49-F238E27FC236}">
                <a16:creationId xmlns:a16="http://schemas.microsoft.com/office/drawing/2014/main" id="{7488F1B0-19AE-FE4B-A8CD-0F44AB281CC5}"/>
              </a:ext>
            </a:extLst>
          </p:cNvPr>
          <p:cNvSpPr>
            <a:spLocks noGrp="1"/>
          </p:cNvSpPr>
          <p:nvPr>
            <p:ph type="dt" sz="half" idx="10"/>
          </p:nvPr>
        </p:nvSpPr>
        <p:spPr/>
        <p:txBody>
          <a:bodyPr/>
          <a:lstStyle/>
          <a:p>
            <a:fld id="{D47A9A36-4EB0-BF46-AE48-7CDA251B954B}" type="datetime1">
              <a:rPr lang="en-US" smtClean="0">
                <a:latin typeface="Franklin Gothic Book" panose="020B0503020102020204" pitchFamily="34" charset="0"/>
              </a:rPr>
              <a:pPr/>
              <a:t>10/19/23</a:t>
            </a:fld>
            <a:endParaRPr lang="en-US" dirty="0">
              <a:latin typeface="Franklin Gothic Book" panose="020B0503020102020204" pitchFamily="34" charset="0"/>
            </a:endParaRPr>
          </a:p>
        </p:txBody>
      </p:sp>
      <p:sp>
        <p:nvSpPr>
          <p:cNvPr id="5" name="Slide Number">
            <a:extLst>
              <a:ext uri="{FF2B5EF4-FFF2-40B4-BE49-F238E27FC236}">
                <a16:creationId xmlns:a16="http://schemas.microsoft.com/office/drawing/2014/main" id="{FFCAA48C-2045-8749-8754-B722B9DB8A5C}"/>
              </a:ext>
            </a:extLst>
          </p:cNvPr>
          <p:cNvSpPr>
            <a:spLocks noGrp="1"/>
          </p:cNvSpPr>
          <p:nvPr>
            <p:ph type="sldNum" sz="quarter" idx="12"/>
          </p:nvPr>
        </p:nvSpPr>
        <p:spPr/>
        <p:txBody>
          <a:bodyPr/>
          <a:lstStyle/>
          <a:p>
            <a:fld id="{8A7A6979-0714-4377-B894-6BE4C2D6E202}" type="slidenum">
              <a:rPr lang="en-US" smtClean="0">
                <a:latin typeface="Franklin Gothic Medium" panose="020B0603020102020204" pitchFamily="34" charset="0"/>
              </a:rPr>
              <a:pPr/>
              <a:t>1</a:t>
            </a:fld>
            <a:endParaRPr lang="en-US" dirty="0">
              <a:latin typeface="Franklin Gothic Medium" panose="020B0603020102020204" pitchFamily="34" charset="0"/>
            </a:endParaRPr>
          </a:p>
        </p:txBody>
      </p:sp>
    </p:spTree>
    <p:extLst>
      <p:ext uri="{BB962C8B-B14F-4D97-AF65-F5344CB8AC3E}">
        <p14:creationId xmlns:p14="http://schemas.microsoft.com/office/powerpoint/2010/main" val="2708108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E73D688-E632-1244-8778-FE87C28D958E}"/>
              </a:ext>
              <a:ext uri="{C183D7F6-B498-43B3-948B-1728B52AA6E4}">
                <adec:decorative xmlns:adec="http://schemas.microsoft.com/office/drawing/2017/decorative" val="1"/>
              </a:ext>
            </a:extLst>
          </p:cNvPr>
          <p:cNvSpPr>
            <a:spLocks noGrp="1"/>
          </p:cNvSpPr>
          <p:nvPr>
            <p:ph type="ctrTitle"/>
          </p:nvPr>
        </p:nvSpPr>
        <p:spPr>
          <a:xfrm>
            <a:off x="1963108" y="607875"/>
            <a:ext cx="2641179" cy="1329595"/>
          </a:xfrm>
        </p:spPr>
        <p:txBody>
          <a:bodyPr/>
          <a:lstStyle/>
          <a:p>
            <a:r>
              <a:rPr lang="en-US" sz="4800" dirty="0">
                <a:latin typeface="Franklin Gothic Medium" panose="020B0603020102020204" pitchFamily="34" charset="0"/>
              </a:rPr>
              <a:t>Thank You!</a:t>
            </a:r>
          </a:p>
        </p:txBody>
      </p:sp>
      <p:sp>
        <p:nvSpPr>
          <p:cNvPr id="4" name="Date">
            <a:extLst>
              <a:ext uri="{FF2B5EF4-FFF2-40B4-BE49-F238E27FC236}">
                <a16:creationId xmlns:a16="http://schemas.microsoft.com/office/drawing/2014/main" id="{4308CDE5-DD68-3740-85BD-EE252849D49E}"/>
              </a:ext>
              <a:ext uri="{C183D7F6-B498-43B3-948B-1728B52AA6E4}">
                <adec:decorative xmlns:adec="http://schemas.microsoft.com/office/drawing/2017/decorative" val="1"/>
              </a:ext>
            </a:extLst>
          </p:cNvPr>
          <p:cNvSpPr>
            <a:spLocks noGrp="1"/>
          </p:cNvSpPr>
          <p:nvPr>
            <p:ph type="dt" sz="half" idx="10"/>
          </p:nvPr>
        </p:nvSpPr>
        <p:spPr/>
        <p:txBody>
          <a:bodyPr/>
          <a:lstStyle/>
          <a:p>
            <a:fld id="{D47A9A36-4EB0-BF46-AE48-7CDA251B954B}" type="datetime1">
              <a:rPr lang="en-US" smtClean="0">
                <a:latin typeface="Franklin Gothic Book" panose="020B0503020102020204" pitchFamily="34" charset="0"/>
              </a:rPr>
              <a:pPr/>
              <a:t>10/19/23</a:t>
            </a:fld>
            <a:endParaRPr lang="en-US" dirty="0">
              <a:latin typeface="Franklin Gothic Book" panose="020B0503020102020204" pitchFamily="34" charset="0"/>
            </a:endParaRPr>
          </a:p>
        </p:txBody>
      </p:sp>
      <p:sp>
        <p:nvSpPr>
          <p:cNvPr id="5" name="Slide Number">
            <a:extLst>
              <a:ext uri="{FF2B5EF4-FFF2-40B4-BE49-F238E27FC236}">
                <a16:creationId xmlns:a16="http://schemas.microsoft.com/office/drawing/2014/main" id="{BF90099D-AEBF-BE42-B572-F48AF47617D6}"/>
              </a:ext>
              <a:ext uri="{C183D7F6-B498-43B3-948B-1728B52AA6E4}">
                <adec:decorative xmlns:adec="http://schemas.microsoft.com/office/drawing/2017/decorative" val="1"/>
              </a:ext>
            </a:extLst>
          </p:cNvPr>
          <p:cNvSpPr>
            <a:spLocks noGrp="1"/>
          </p:cNvSpPr>
          <p:nvPr>
            <p:ph type="sldNum" sz="quarter" idx="12"/>
          </p:nvPr>
        </p:nvSpPr>
        <p:spPr/>
        <p:txBody>
          <a:bodyPr/>
          <a:lstStyle/>
          <a:p>
            <a:fld id="{8A7A6979-0714-4377-B894-6BE4C2D6E202}" type="slidenum">
              <a:rPr lang="en-US" smtClean="0">
                <a:latin typeface="Franklin Gothic Medium" panose="020B0603020102020204" pitchFamily="34" charset="0"/>
              </a:rPr>
              <a:pPr/>
              <a:t>10</a:t>
            </a:fld>
            <a:endParaRPr lang="en-US" dirty="0">
              <a:latin typeface="Franklin Gothic Medium" panose="020B0603020102020204" pitchFamily="34" charset="0"/>
            </a:endParaRPr>
          </a:p>
        </p:txBody>
      </p:sp>
      <p:sp>
        <p:nvSpPr>
          <p:cNvPr id="9" name="Body Text">
            <a:extLst>
              <a:ext uri="{FF2B5EF4-FFF2-40B4-BE49-F238E27FC236}">
                <a16:creationId xmlns:a16="http://schemas.microsoft.com/office/drawing/2014/main" id="{F53BA92C-0A92-6441-B0AF-41ABFB6A756E}"/>
              </a:ext>
              <a:ext uri="{C183D7F6-B498-43B3-948B-1728B52AA6E4}">
                <adec:decorative xmlns:adec="http://schemas.microsoft.com/office/drawing/2017/decorative" val="1"/>
              </a:ext>
            </a:extLst>
          </p:cNvPr>
          <p:cNvSpPr>
            <a:spLocks noGrp="1"/>
          </p:cNvSpPr>
          <p:nvPr>
            <p:ph type="body" sz="quarter" idx="14"/>
          </p:nvPr>
        </p:nvSpPr>
        <p:spPr>
          <a:xfrm>
            <a:off x="7323482" y="2246689"/>
            <a:ext cx="3077441" cy="1254431"/>
          </a:xfrm>
        </p:spPr>
        <p:txBody>
          <a:bodyPr anchor="ctr"/>
          <a:lstStyle/>
          <a:p>
            <a:r>
              <a:rPr lang="en-US" dirty="0">
                <a:latin typeface="Franklin Gothic Medium" panose="020B0603020102020204" pitchFamily="34" charset="0"/>
              </a:rPr>
              <a:t>For more information about Steps to Leaps visit: </a:t>
            </a:r>
            <a:r>
              <a:rPr lang="en-US" b="1" dirty="0">
                <a:solidFill>
                  <a:srgbClr val="CFB991"/>
                </a:solidFill>
                <a:latin typeface="Franklin Gothic Medium" panose="020B0603020102020204" pitchFamily="34" charset="0"/>
              </a:rPr>
              <a:t>purdue.edu/stepstoleaps</a:t>
            </a:r>
            <a:endParaRPr lang="en-US" dirty="0">
              <a:latin typeface="Franklin Gothic Medium" panose="020B0603020102020204" pitchFamily="34" charset="0"/>
            </a:endParaRPr>
          </a:p>
        </p:txBody>
      </p:sp>
      <p:grpSp>
        <p:nvGrpSpPr>
          <p:cNvPr id="11" name="Group 10">
            <a:extLst>
              <a:ext uri="{FF2B5EF4-FFF2-40B4-BE49-F238E27FC236}">
                <a16:creationId xmlns:a16="http://schemas.microsoft.com/office/drawing/2014/main" id="{6E134190-2BAF-B24A-AC09-6EFFD2D27759}"/>
              </a:ext>
              <a:ext uri="{C183D7F6-B498-43B3-948B-1728B52AA6E4}">
                <adec:decorative xmlns:adec="http://schemas.microsoft.com/office/drawing/2017/decorative" val="1"/>
              </a:ext>
            </a:extLst>
          </p:cNvPr>
          <p:cNvGrpSpPr/>
          <p:nvPr/>
        </p:nvGrpSpPr>
        <p:grpSpPr>
          <a:xfrm>
            <a:off x="7323482" y="4287146"/>
            <a:ext cx="2929638" cy="369332"/>
            <a:chOff x="4145396" y="4666860"/>
            <a:chExt cx="2929638" cy="369332"/>
          </a:xfrm>
        </p:grpSpPr>
        <p:pic>
          <p:nvPicPr>
            <p:cNvPr id="12" name="Picture 6" descr="A picture containing food&#10;&#10;Description generated with very high confidence">
              <a:extLst>
                <a:ext uri="{FF2B5EF4-FFF2-40B4-BE49-F238E27FC236}">
                  <a16:creationId xmlns:a16="http://schemas.microsoft.com/office/drawing/2014/main" id="{05DBBF67-BCEB-1449-B1CF-D3871333B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5396" y="4666860"/>
              <a:ext cx="372876" cy="369332"/>
            </a:xfrm>
            <a:prstGeom prst="rect">
              <a:avLst/>
            </a:prstGeom>
          </p:spPr>
        </p:pic>
        <p:sp>
          <p:nvSpPr>
            <p:cNvPr id="13" name="TextBox 12">
              <a:extLst>
                <a:ext uri="{FF2B5EF4-FFF2-40B4-BE49-F238E27FC236}">
                  <a16:creationId xmlns:a16="http://schemas.microsoft.com/office/drawing/2014/main" id="{9A8C46BD-06DE-1947-9A8A-92F5BE875F77}"/>
                </a:ext>
              </a:extLst>
            </p:cNvPr>
            <p:cNvSpPr txBox="1"/>
            <p:nvPr/>
          </p:nvSpPr>
          <p:spPr>
            <a:xfrm>
              <a:off x="4331834" y="466686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dirty="0">
                  <a:solidFill>
                    <a:schemeClr val="accent4"/>
                  </a:solidFill>
                  <a:latin typeface="Franklin Gothic Medium" panose="020B0603020102020204" pitchFamily="34" charset="0"/>
                </a:rPr>
                <a:t>@purduestepstoleaps</a:t>
              </a:r>
            </a:p>
          </p:txBody>
        </p:sp>
      </p:grpSp>
      <p:sp>
        <p:nvSpPr>
          <p:cNvPr id="3" name="TextBox 2">
            <a:extLst>
              <a:ext uri="{FF2B5EF4-FFF2-40B4-BE49-F238E27FC236}">
                <a16:creationId xmlns:a16="http://schemas.microsoft.com/office/drawing/2014/main" id="{8B3895A1-20CA-E140-F9A8-083D6FF6B726}"/>
              </a:ext>
              <a:ext uri="{C183D7F6-B498-43B3-948B-1728B52AA6E4}">
                <adec:decorative xmlns:adec="http://schemas.microsoft.com/office/drawing/2017/decorative" val="1"/>
              </a:ext>
            </a:extLst>
          </p:cNvPr>
          <p:cNvSpPr txBox="1"/>
          <p:nvPr/>
        </p:nvSpPr>
        <p:spPr>
          <a:xfrm>
            <a:off x="7245047" y="3917814"/>
            <a:ext cx="3214598" cy="369332"/>
          </a:xfrm>
          <a:prstGeom prst="rect">
            <a:avLst/>
          </a:prstGeom>
          <a:noFill/>
        </p:spPr>
        <p:txBody>
          <a:bodyPr wrap="none" rtlCol="0">
            <a:spAutoFit/>
          </a:bodyPr>
          <a:lstStyle/>
          <a:p>
            <a:r>
              <a:rPr lang="en-US" dirty="0">
                <a:solidFill>
                  <a:schemeClr val="accent4"/>
                </a:solidFill>
                <a:latin typeface="Franklin Gothic Medium" panose="020B0603020102020204" pitchFamily="34" charset="0"/>
              </a:rPr>
              <a:t>Stay connected on Instagram:</a:t>
            </a:r>
          </a:p>
        </p:txBody>
      </p:sp>
      <p:sp>
        <p:nvSpPr>
          <p:cNvPr id="18" name="Arrow: Right 17">
            <a:extLst>
              <a:ext uri="{FF2B5EF4-FFF2-40B4-BE49-F238E27FC236}">
                <a16:creationId xmlns:a16="http://schemas.microsoft.com/office/drawing/2014/main" id="{A38484E6-283D-DB78-AA12-F5B00F14CAC4}"/>
              </a:ext>
              <a:ext uri="{C183D7F6-B498-43B3-948B-1728B52AA6E4}">
                <adec:decorative xmlns:adec="http://schemas.microsoft.com/office/drawing/2017/decorative" val="1"/>
              </a:ext>
            </a:extLst>
          </p:cNvPr>
          <p:cNvSpPr/>
          <p:nvPr/>
        </p:nvSpPr>
        <p:spPr>
          <a:xfrm rot="8340000">
            <a:off x="4331709" y="2536737"/>
            <a:ext cx="978408" cy="484632"/>
          </a:xfrm>
          <a:prstGeom prst="righ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0038EE50-A553-6897-A3DF-4EB357FB2E16}"/>
              </a:ext>
              <a:ext uri="{C183D7F6-B498-43B3-948B-1728B52AA6E4}">
                <adec:decorative xmlns:adec="http://schemas.microsoft.com/office/drawing/2017/decorative" val="1"/>
              </a:ext>
            </a:extLst>
          </p:cNvPr>
          <p:cNvSpPr/>
          <p:nvPr/>
        </p:nvSpPr>
        <p:spPr>
          <a:xfrm>
            <a:off x="5095214" y="1124736"/>
            <a:ext cx="1463040" cy="146304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Franklin Gothic Medium" panose="020B0603020102020204" pitchFamily="34" charset="0"/>
              </a:rPr>
              <a:t>Scan and complete the survey!</a:t>
            </a:r>
          </a:p>
        </p:txBody>
      </p:sp>
      <p:pic>
        <p:nvPicPr>
          <p:cNvPr id="7" name="Picture 6" descr="A qr code on a white background&#10;&#10;">
            <a:extLst>
              <a:ext uri="{FF2B5EF4-FFF2-40B4-BE49-F238E27FC236}">
                <a16:creationId xmlns:a16="http://schemas.microsoft.com/office/drawing/2014/main" id="{E0B89415-DA11-4900-3AA2-308FD8D479A6}"/>
              </a:ext>
            </a:extLst>
          </p:cNvPr>
          <p:cNvPicPr>
            <a:picLocks noChangeAspect="1"/>
          </p:cNvPicPr>
          <p:nvPr/>
        </p:nvPicPr>
        <p:blipFill>
          <a:blip r:embed="rId4"/>
          <a:stretch>
            <a:fillRect/>
          </a:stretch>
        </p:blipFill>
        <p:spPr>
          <a:xfrm>
            <a:off x="1996384" y="2275228"/>
            <a:ext cx="2381250" cy="2381250"/>
          </a:xfrm>
          <a:prstGeom prst="rect">
            <a:avLst/>
          </a:prstGeom>
        </p:spPr>
      </p:pic>
    </p:spTree>
    <p:extLst>
      <p:ext uri="{BB962C8B-B14F-4D97-AF65-F5344CB8AC3E}">
        <p14:creationId xmlns:p14="http://schemas.microsoft.com/office/powerpoint/2010/main" val="1059088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4DC5-4988-2D47-A18B-7A846CF902B2}"/>
              </a:ext>
            </a:extLst>
          </p:cNvPr>
          <p:cNvSpPr>
            <a:spLocks noGrp="1"/>
          </p:cNvSpPr>
          <p:nvPr>
            <p:ph type="ctrTitle"/>
          </p:nvPr>
        </p:nvSpPr>
        <p:spPr>
          <a:xfrm>
            <a:off x="2107520" y="437030"/>
            <a:ext cx="7988980" cy="443198"/>
          </a:xfrm>
        </p:spPr>
        <p:txBody>
          <a:bodyPr/>
          <a:lstStyle/>
          <a:p>
            <a:r>
              <a:rPr lang="en-US" sz="3200" dirty="0">
                <a:latin typeface="Franklin Gothic Medium" panose="020B0603020102020204" pitchFamily="34" charset="0"/>
              </a:rPr>
              <a:t>WELL-BEING – DIMENSIONS OF WELLNESS</a:t>
            </a:r>
            <a:endParaRPr lang="en-US" sz="3200" cap="all" dirty="0">
              <a:latin typeface="Franklin Gothic Medium" panose="020B0603020102020204" pitchFamily="34" charset="0"/>
            </a:endParaRPr>
          </a:p>
        </p:txBody>
      </p:sp>
      <p:sp>
        <p:nvSpPr>
          <p:cNvPr id="3" name="Content Placeholder 2">
            <a:extLst>
              <a:ext uri="{FF2B5EF4-FFF2-40B4-BE49-F238E27FC236}">
                <a16:creationId xmlns:a16="http://schemas.microsoft.com/office/drawing/2014/main" id="{558A653A-B465-BD43-947B-1BAE28021235}"/>
              </a:ext>
            </a:extLst>
          </p:cNvPr>
          <p:cNvSpPr>
            <a:spLocks noGrp="1"/>
          </p:cNvSpPr>
          <p:nvPr>
            <p:ph type="subTitle" idx="1"/>
          </p:nvPr>
        </p:nvSpPr>
        <p:spPr>
          <a:xfrm>
            <a:off x="2101509" y="2171743"/>
            <a:ext cx="7988982" cy="2051844"/>
          </a:xfrm>
        </p:spPr>
        <p:txBody>
          <a:bodyPr/>
          <a:lstStyle/>
          <a:p>
            <a:pPr marL="347472" indent="-342900">
              <a:buFont typeface="Arial" panose="020B0604020202020204" pitchFamily="34" charset="0"/>
              <a:buChar char="•"/>
            </a:pPr>
            <a:r>
              <a:rPr lang="en-US" sz="2000" b="0" dirty="0">
                <a:solidFill>
                  <a:schemeClr val="bg1"/>
                </a:solidFill>
                <a:latin typeface="Franklin Gothic Book" panose="020B0503020102020204" pitchFamily="34" charset="0"/>
              </a:rPr>
              <a:t>What is well-being?</a:t>
            </a:r>
          </a:p>
          <a:p>
            <a:pPr marL="347472" indent="-342900">
              <a:buFont typeface="Arial" panose="020B0604020202020204" pitchFamily="34" charset="0"/>
              <a:buChar char="•"/>
            </a:pPr>
            <a:r>
              <a:rPr lang="en-US" sz="2000" b="0" dirty="0">
                <a:solidFill>
                  <a:schemeClr val="bg1"/>
                </a:solidFill>
                <a:latin typeface="Franklin Gothic Book" panose="020B0503020102020204" pitchFamily="34" charset="0"/>
              </a:rPr>
              <a:t>Eight dimensions of wellness</a:t>
            </a:r>
          </a:p>
          <a:p>
            <a:pPr marL="347472" indent="-342900">
              <a:buFont typeface="Arial" panose="020B0604020202020204" pitchFamily="34" charset="0"/>
              <a:buChar char="•"/>
            </a:pPr>
            <a:r>
              <a:rPr lang="en-US" sz="2000" b="0" dirty="0">
                <a:solidFill>
                  <a:schemeClr val="bg1"/>
                </a:solidFill>
                <a:latin typeface="Franklin Gothic Book" panose="020B0503020102020204" pitchFamily="34" charset="0"/>
              </a:rPr>
              <a:t>Self-assessment</a:t>
            </a:r>
          </a:p>
          <a:p>
            <a:pPr marL="347472" indent="-342900">
              <a:buFont typeface="Arial" panose="020B0604020202020204" pitchFamily="34" charset="0"/>
              <a:buChar char="•"/>
            </a:pPr>
            <a:r>
              <a:rPr lang="en-US" sz="2000" b="0" dirty="0">
                <a:solidFill>
                  <a:schemeClr val="bg1"/>
                </a:solidFill>
                <a:latin typeface="Franklin Gothic Book" panose="020B0503020102020204" pitchFamily="34" charset="0"/>
              </a:rPr>
              <a:t>Reflection</a:t>
            </a:r>
          </a:p>
          <a:p>
            <a:pPr marL="347472" indent="-342900">
              <a:buFont typeface="Arial" panose="020B0604020202020204" pitchFamily="34" charset="0"/>
              <a:buChar char="•"/>
            </a:pPr>
            <a:r>
              <a:rPr lang="en-US" sz="2000" b="0" dirty="0">
                <a:solidFill>
                  <a:schemeClr val="bg1"/>
                </a:solidFill>
                <a:latin typeface="Franklin Gothic Book" panose="020B0503020102020204" pitchFamily="34" charset="0"/>
              </a:rPr>
              <a:t>Action plan</a:t>
            </a:r>
          </a:p>
        </p:txBody>
      </p:sp>
      <p:sp>
        <p:nvSpPr>
          <p:cNvPr id="4" name="Subhead">
            <a:extLst>
              <a:ext uri="{FF2B5EF4-FFF2-40B4-BE49-F238E27FC236}">
                <a16:creationId xmlns:a16="http://schemas.microsoft.com/office/drawing/2014/main" id="{A004274A-513A-94F8-AB24-4C6679646ED8}"/>
              </a:ext>
            </a:extLst>
          </p:cNvPr>
          <p:cNvSpPr txBox="1">
            <a:spLocks/>
          </p:cNvSpPr>
          <p:nvPr/>
        </p:nvSpPr>
        <p:spPr>
          <a:xfrm>
            <a:off x="2107518" y="1345167"/>
            <a:ext cx="7988982"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sz="2800" dirty="0">
                <a:solidFill>
                  <a:schemeClr val="tx1"/>
                </a:solidFill>
                <a:latin typeface="Franklin Gothic Medium" panose="020B0603020102020204" pitchFamily="34" charset="0"/>
              </a:rPr>
              <a:t>Agenda</a:t>
            </a:r>
          </a:p>
        </p:txBody>
      </p:sp>
      <p:sp>
        <p:nvSpPr>
          <p:cNvPr id="6" name="Slide Number Placeholder 5">
            <a:extLst>
              <a:ext uri="{FF2B5EF4-FFF2-40B4-BE49-F238E27FC236}">
                <a16:creationId xmlns:a16="http://schemas.microsoft.com/office/drawing/2014/main" id="{679EFE4B-6297-BE69-F40C-CDD77C6E407B}"/>
              </a:ext>
            </a:extLst>
          </p:cNvPr>
          <p:cNvSpPr>
            <a:spLocks noGrp="1"/>
          </p:cNvSpPr>
          <p:nvPr>
            <p:ph type="sldNum" sz="quarter" idx="12"/>
          </p:nvPr>
        </p:nvSpPr>
        <p:spPr/>
        <p:txBody>
          <a:bodyPr/>
          <a:lstStyle/>
          <a:p>
            <a:fld id="{8A7A6979-0714-4377-B894-6BE4C2D6E202}" type="slidenum">
              <a:rPr lang="en-US" smtClean="0">
                <a:latin typeface="Franklin Gothic Medium" panose="020B0603020102020204" pitchFamily="34" charset="0"/>
              </a:rPr>
              <a:pPr/>
              <a:t>2</a:t>
            </a:fld>
            <a:endParaRPr lang="en-US" dirty="0">
              <a:latin typeface="Franklin Gothic Medium" panose="020B0603020102020204" pitchFamily="34" charset="0"/>
            </a:endParaRPr>
          </a:p>
        </p:txBody>
      </p:sp>
    </p:spTree>
    <p:extLst>
      <p:ext uri="{BB962C8B-B14F-4D97-AF65-F5344CB8AC3E}">
        <p14:creationId xmlns:p14="http://schemas.microsoft.com/office/powerpoint/2010/main" val="423358285"/>
      </p:ext>
    </p:extLst>
  </p:cSld>
  <p:clrMapOvr>
    <a:masterClrMapping/>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AC3C-151F-834A-87D5-2E7C63084C37}"/>
              </a:ext>
              <a:ext uri="{C183D7F6-B498-43B3-948B-1728B52AA6E4}">
                <adec:decorative xmlns:adec="http://schemas.microsoft.com/office/drawing/2017/decorative" val="1"/>
              </a:ext>
            </a:extLst>
          </p:cNvPr>
          <p:cNvSpPr>
            <a:spLocks noGrp="1"/>
          </p:cNvSpPr>
          <p:nvPr>
            <p:ph type="ctrTitle"/>
          </p:nvPr>
        </p:nvSpPr>
        <p:spPr>
          <a:xfrm>
            <a:off x="2107520" y="437030"/>
            <a:ext cx="7988980" cy="443198"/>
          </a:xfrm>
        </p:spPr>
        <p:txBody>
          <a:bodyPr/>
          <a:lstStyle/>
          <a:p>
            <a:r>
              <a:rPr lang="en-US" sz="3200" dirty="0">
                <a:latin typeface="Franklin Gothic Medium" panose="020B0603020102020204" pitchFamily="34" charset="0"/>
              </a:rPr>
              <a:t>WELL-BEING – DIMENSIONS OF WELLNESS</a:t>
            </a:r>
            <a:endParaRPr lang="en-US" sz="3200" dirty="0"/>
          </a:p>
        </p:txBody>
      </p:sp>
      <p:sp>
        <p:nvSpPr>
          <p:cNvPr id="3" name="Subtitle 2">
            <a:extLst>
              <a:ext uri="{FF2B5EF4-FFF2-40B4-BE49-F238E27FC236}">
                <a16:creationId xmlns:a16="http://schemas.microsoft.com/office/drawing/2014/main" id="{B741C1A1-7CED-7B48-985A-73C201016D40}"/>
              </a:ext>
              <a:ext uri="{C183D7F6-B498-43B3-948B-1728B52AA6E4}">
                <adec:decorative xmlns:adec="http://schemas.microsoft.com/office/drawing/2017/decorative" val="1"/>
              </a:ext>
            </a:extLst>
          </p:cNvPr>
          <p:cNvSpPr>
            <a:spLocks noGrp="1"/>
          </p:cNvSpPr>
          <p:nvPr>
            <p:ph type="subTitle" idx="1"/>
          </p:nvPr>
        </p:nvSpPr>
        <p:spPr>
          <a:xfrm>
            <a:off x="2107520" y="2376226"/>
            <a:ext cx="5049635" cy="1795363"/>
          </a:xfrm>
        </p:spPr>
        <p:txBody>
          <a:bodyPr/>
          <a:lstStyle/>
          <a:p>
            <a:r>
              <a:rPr lang="en-US" sz="2000" b="0" dirty="0">
                <a:solidFill>
                  <a:schemeClr val="bg1"/>
                </a:solidFill>
                <a:latin typeface="Franklin Gothic Book" panose="020B0503020102020204" pitchFamily="34" charset="0"/>
              </a:rPr>
              <a:t>A good or satisfactory state of existence; a state characterized by health, happiness, and prosperity; welfare.</a:t>
            </a:r>
          </a:p>
          <a:p>
            <a:endParaRPr lang="en-US" sz="2000" b="0" dirty="0">
              <a:solidFill>
                <a:schemeClr val="bg1"/>
              </a:solidFill>
              <a:latin typeface="Franklin Gothic Book" panose="020B0503020102020204" pitchFamily="34" charset="0"/>
            </a:endParaRPr>
          </a:p>
          <a:p>
            <a:r>
              <a:rPr lang="en-US" sz="2000" b="0" dirty="0">
                <a:solidFill>
                  <a:srgbClr val="0070C0"/>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https://www.dictionary.com/browse/wellbeing</a:t>
            </a:r>
            <a:r>
              <a:rPr lang="en-US" sz="2000" b="0" dirty="0">
                <a:solidFill>
                  <a:srgbClr val="0070C0"/>
                </a:solidFill>
                <a:latin typeface="Franklin Gothic Book" panose="020B0503020102020204" pitchFamily="34" charset="0"/>
              </a:rPr>
              <a:t> </a:t>
            </a:r>
            <a:endParaRPr lang="en-US" sz="2000" b="0" dirty="0">
              <a:solidFill>
                <a:schemeClr val="bg1"/>
              </a:solidFill>
              <a:latin typeface="Franklin Gothic Book" panose="020B0503020102020204" pitchFamily="34" charset="0"/>
            </a:endParaRPr>
          </a:p>
        </p:txBody>
      </p:sp>
      <p:sp>
        <p:nvSpPr>
          <p:cNvPr id="5" name="Date Placeholder 4">
            <a:extLst>
              <a:ext uri="{FF2B5EF4-FFF2-40B4-BE49-F238E27FC236}">
                <a16:creationId xmlns:a16="http://schemas.microsoft.com/office/drawing/2014/main" id="{DC667F9B-D55E-AD4F-BE3B-729B7C36F68B}"/>
              </a:ext>
              <a:ext uri="{C183D7F6-B498-43B3-948B-1728B52AA6E4}">
                <adec:decorative xmlns:adec="http://schemas.microsoft.com/office/drawing/2017/decorative" val="1"/>
              </a:ext>
            </a:extLst>
          </p:cNvPr>
          <p:cNvSpPr>
            <a:spLocks noGrp="1"/>
          </p:cNvSpPr>
          <p:nvPr>
            <p:ph type="dt" sz="half" idx="10"/>
          </p:nvPr>
        </p:nvSpPr>
        <p:spPr/>
        <p:txBody>
          <a:bodyPr/>
          <a:lstStyle/>
          <a:p>
            <a:fld id="{D47A9A36-4EB0-BF46-AE48-7CDA251B954B}" type="datetime1">
              <a:rPr lang="en-US" smtClean="0">
                <a:latin typeface="Franklin Gothic Book" panose="020B0503020102020204" pitchFamily="34" charset="0"/>
              </a:rPr>
              <a:t>10/19/23</a:t>
            </a:fld>
            <a:endParaRPr lang="en-US" dirty="0">
              <a:latin typeface="Franklin Gothic Book" panose="020B0503020102020204" pitchFamily="34" charset="0"/>
            </a:endParaRPr>
          </a:p>
        </p:txBody>
      </p:sp>
      <p:sp>
        <p:nvSpPr>
          <p:cNvPr id="6" name="Slide Number Placeholder 5">
            <a:extLst>
              <a:ext uri="{FF2B5EF4-FFF2-40B4-BE49-F238E27FC236}">
                <a16:creationId xmlns:a16="http://schemas.microsoft.com/office/drawing/2014/main" id="{7EE408ED-F7FD-E748-8D19-DA783B9276ED}"/>
              </a:ext>
              <a:ext uri="{C183D7F6-B498-43B3-948B-1728B52AA6E4}">
                <adec:decorative xmlns:adec="http://schemas.microsoft.com/office/drawing/2017/decorative" val="1"/>
              </a:ext>
            </a:extLst>
          </p:cNvPr>
          <p:cNvSpPr>
            <a:spLocks noGrp="1"/>
          </p:cNvSpPr>
          <p:nvPr>
            <p:ph type="sldNum" sz="quarter" idx="12"/>
          </p:nvPr>
        </p:nvSpPr>
        <p:spPr/>
        <p:txBody>
          <a:bodyPr/>
          <a:lstStyle/>
          <a:p>
            <a:fld id="{8A7A6979-0714-4377-B894-6BE4C2D6E202}" type="slidenum">
              <a:rPr lang="en-US" smtClean="0">
                <a:latin typeface="Franklin Gothic Medium" panose="020B0603020102020204" pitchFamily="34" charset="0"/>
              </a:rPr>
              <a:pPr/>
              <a:t>3</a:t>
            </a:fld>
            <a:endParaRPr lang="en-US" dirty="0">
              <a:latin typeface="Franklin Gothic Medium" panose="020B0603020102020204" pitchFamily="34" charset="0"/>
            </a:endParaRPr>
          </a:p>
        </p:txBody>
      </p:sp>
      <p:sp>
        <p:nvSpPr>
          <p:cNvPr id="4" name="Subhead">
            <a:extLst>
              <a:ext uri="{FF2B5EF4-FFF2-40B4-BE49-F238E27FC236}">
                <a16:creationId xmlns:a16="http://schemas.microsoft.com/office/drawing/2014/main" id="{D50B0548-D7C2-2541-225A-2A324EF50D4F}"/>
              </a:ext>
              <a:ext uri="{C183D7F6-B498-43B3-948B-1728B52AA6E4}">
                <adec:decorative xmlns:adec="http://schemas.microsoft.com/office/drawing/2017/decorative" val="1"/>
              </a:ext>
            </a:extLst>
          </p:cNvPr>
          <p:cNvSpPr txBox="1">
            <a:spLocks/>
          </p:cNvSpPr>
          <p:nvPr/>
        </p:nvSpPr>
        <p:spPr>
          <a:xfrm>
            <a:off x="2101509" y="1525549"/>
            <a:ext cx="7988982"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sz="2800" dirty="0">
                <a:solidFill>
                  <a:schemeClr val="bg1"/>
                </a:solidFill>
                <a:latin typeface="Franklin Gothic Medium" panose="020B0603020102020204" pitchFamily="34" charset="0"/>
              </a:rPr>
              <a:t>What is Well-Being?</a:t>
            </a:r>
          </a:p>
        </p:txBody>
      </p:sp>
      <p:pic>
        <p:nvPicPr>
          <p:cNvPr id="8" name="Picture 7">
            <a:extLst>
              <a:ext uri="{FF2B5EF4-FFF2-40B4-BE49-F238E27FC236}">
                <a16:creationId xmlns:a16="http://schemas.microsoft.com/office/drawing/2014/main" id="{8BE28547-4744-D7D4-6F44-CA6EF449633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9500" y="2376226"/>
            <a:ext cx="3154680" cy="2103120"/>
          </a:xfrm>
          <a:prstGeom prst="rect">
            <a:avLst/>
          </a:prstGeom>
        </p:spPr>
      </p:pic>
    </p:spTree>
    <p:extLst>
      <p:ext uri="{BB962C8B-B14F-4D97-AF65-F5344CB8AC3E}">
        <p14:creationId xmlns:p14="http://schemas.microsoft.com/office/powerpoint/2010/main" val="3073747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107520" y="437030"/>
            <a:ext cx="7988980" cy="443198"/>
          </a:xfrm>
        </p:spPr>
        <p:txBody>
          <a:bodyPr/>
          <a:lstStyle/>
          <a:p>
            <a:r>
              <a:rPr lang="en-US" sz="3200" dirty="0">
                <a:latin typeface="Franklin Gothic Medium" panose="020B0603020102020204" pitchFamily="34" charset="0"/>
              </a:rPr>
              <a:t>WELL-BEING – DIMENSIONS OF WELLNESS</a:t>
            </a:r>
          </a:p>
        </p:txBody>
      </p:sp>
      <p:pic>
        <p:nvPicPr>
          <p:cNvPr id="12" name="Picture 11" descr="A diagram of the eight dimensions of wellness">
            <a:extLst>
              <a:ext uri="{FF2B5EF4-FFF2-40B4-BE49-F238E27FC236}">
                <a16:creationId xmlns:a16="http://schemas.microsoft.com/office/drawing/2014/main" id="{502BD382-0626-FE78-B583-B07003CC08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0" y="1143000"/>
            <a:ext cx="4572000" cy="4572000"/>
          </a:xfrm>
          <a:prstGeom prst="rect">
            <a:avLst/>
          </a:prstGeom>
        </p:spPr>
      </p:pic>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latin typeface="Franklin Gothic Book" panose="020B0503020102020204" pitchFamily="34" charset="0"/>
              </a:rPr>
              <a:t>10/19/23</a:t>
            </a:fld>
            <a:endParaRPr lang="en-US" dirty="0">
              <a:latin typeface="Franklin Gothic Book" panose="020B0503020102020204" pitchFamily="34" charset="0"/>
            </a:endParaRPr>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latin typeface="Franklin Gothic Medium" panose="020B0603020102020204" pitchFamily="34" charset="0"/>
              </a:rPr>
              <a:pPr/>
              <a:t>4</a:t>
            </a:fld>
            <a:endParaRPr lang="en-US" dirty="0">
              <a:latin typeface="Franklin Gothic Medium" panose="020B0603020102020204" pitchFamily="34" charset="0"/>
            </a:endParaRPr>
          </a:p>
        </p:txBody>
      </p:sp>
    </p:spTree>
    <p:extLst>
      <p:ext uri="{BB962C8B-B14F-4D97-AF65-F5344CB8AC3E}">
        <p14:creationId xmlns:p14="http://schemas.microsoft.com/office/powerpoint/2010/main" val="3573490710"/>
      </p:ext>
    </p:extLst>
  </p:cSld>
  <p:clrMapOvr>
    <a:masterClrMapping/>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107520" y="437030"/>
            <a:ext cx="7988980" cy="443198"/>
          </a:xfrm>
        </p:spPr>
        <p:txBody>
          <a:bodyPr/>
          <a:lstStyle/>
          <a:p>
            <a:r>
              <a:rPr lang="en-US" sz="3200" dirty="0">
                <a:latin typeface="Franklin Gothic Medium" panose="020B0603020102020204" pitchFamily="34" charset="0"/>
              </a:rPr>
              <a:t>WELL-BEING – DIMENSIONS OF WELLNESS</a:t>
            </a:r>
          </a:p>
        </p:txBody>
      </p:sp>
      <p:sp>
        <p:nvSpPr>
          <p:cNvPr id="3" name="Subhead">
            <a:extLst>
              <a:ext uri="{FF2B5EF4-FFF2-40B4-BE49-F238E27FC236}">
                <a16:creationId xmlns:a16="http://schemas.microsoft.com/office/drawing/2014/main" id="{B8292C64-E8C3-7F46-924E-AFA3C2EC8731}"/>
              </a:ext>
            </a:extLst>
          </p:cNvPr>
          <p:cNvSpPr>
            <a:spLocks noGrp="1"/>
          </p:cNvSpPr>
          <p:nvPr>
            <p:ph type="subTitle" idx="1"/>
          </p:nvPr>
        </p:nvSpPr>
        <p:spPr>
          <a:xfrm>
            <a:off x="2101509" y="1212577"/>
            <a:ext cx="7988982" cy="430887"/>
          </a:xfrm>
        </p:spPr>
        <p:txBody>
          <a:bodyPr/>
          <a:lstStyle/>
          <a:p>
            <a:r>
              <a:rPr lang="en-US" sz="2800" dirty="0">
                <a:solidFill>
                  <a:schemeClr val="bg1"/>
                </a:solidFill>
                <a:latin typeface="Franklin Gothic Medium" panose="020B0603020102020204" pitchFamily="34" charset="0"/>
              </a:rPr>
              <a:t>Eight Dimensions of Wellness</a:t>
            </a:r>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2107520" y="1869408"/>
            <a:ext cx="8368571" cy="3411537"/>
          </a:xfrm>
        </p:spPr>
        <p:txBody>
          <a:bodyPr>
            <a:noAutofit/>
          </a:bodyPr>
          <a:lstStyle/>
          <a:p>
            <a:pPr marL="457200" indent="-457200">
              <a:spcBef>
                <a:spcPts val="1000"/>
              </a:spcBef>
              <a:buFont typeface="+mj-lt"/>
              <a:buAutoNum type="arabicPeriod"/>
            </a:pPr>
            <a:r>
              <a:rPr lang="en-US" sz="2000" b="1" dirty="0">
                <a:solidFill>
                  <a:schemeClr val="bg1"/>
                </a:solidFill>
                <a:effectLst/>
                <a:latin typeface="Franklin Gothic Medium" panose="020B0603020102020204" pitchFamily="34" charset="0"/>
                <a:ea typeface="Arial" panose="020B0604020202020204" pitchFamily="34" charset="0"/>
                <a:cs typeface="Times New Roman" panose="02020603050405020304" pitchFamily="18" charset="0"/>
              </a:rPr>
              <a:t>Emotional Wellness</a:t>
            </a:r>
          </a:p>
          <a:p>
            <a:pPr marL="0" indent="0">
              <a:spcBef>
                <a:spcPts val="1000"/>
              </a:spcBef>
              <a:buNone/>
            </a:pPr>
            <a:r>
              <a:rPr lang="en-US" sz="2000" b="0" i="0" dirty="0">
                <a:solidFill>
                  <a:srgbClr val="000000"/>
                </a:solidFill>
                <a:effectLst/>
                <a:latin typeface="Franklin Gothic Book" panose="020B0503020102020204" pitchFamily="34" charset="0"/>
              </a:rPr>
              <a:t>	Coping effectively with life and creating satisfying relationships.</a:t>
            </a:r>
            <a:endParaRPr lang="en-US" sz="2000" dirty="0">
              <a:solidFill>
                <a:schemeClr val="bg1"/>
              </a:solidFill>
              <a:effectLst/>
              <a:latin typeface="Franklin Gothic Book" panose="020B0503020102020204" pitchFamily="34" charset="0"/>
              <a:ea typeface="Arial" panose="020B0604020202020204" pitchFamily="34" charset="0"/>
              <a:cs typeface="Times New Roman" panose="02020603050405020304" pitchFamily="18" charset="0"/>
            </a:endParaRPr>
          </a:p>
          <a:p>
            <a:pPr marL="457200" indent="-457200">
              <a:spcBef>
                <a:spcPts val="1000"/>
              </a:spcBef>
              <a:buFont typeface="+mj-lt"/>
              <a:buAutoNum type="arabicPeriod" startAt="2"/>
            </a:pPr>
            <a:r>
              <a:rPr lang="en-US" sz="2000" b="1" dirty="0">
                <a:latin typeface="Franklin Gothic Medium" panose="020B0603020102020204" pitchFamily="34" charset="0"/>
                <a:ea typeface="Arial" panose="020B0604020202020204" pitchFamily="34" charset="0"/>
                <a:cs typeface="Times New Roman" panose="02020603050405020304" pitchFamily="18" charset="0"/>
              </a:rPr>
              <a:t>Spiritual Wellness</a:t>
            </a:r>
          </a:p>
          <a:p>
            <a:pPr marL="0" indent="0">
              <a:spcBef>
                <a:spcPts val="1000"/>
              </a:spcBef>
              <a:buNone/>
            </a:pPr>
            <a:r>
              <a:rPr lang="en-US" sz="2000" b="0" i="0" dirty="0">
                <a:solidFill>
                  <a:srgbClr val="000000"/>
                </a:solidFill>
                <a:effectLst/>
                <a:latin typeface="Franklin Gothic Book" panose="020B0503020102020204" pitchFamily="34" charset="0"/>
              </a:rPr>
              <a:t>	Expanding our sense of purpose and meaning in life.</a:t>
            </a:r>
            <a:endParaRPr lang="en-US" sz="2000" dirty="0">
              <a:latin typeface="Franklin Gothic Book" panose="020B0503020102020204" pitchFamily="34" charset="0"/>
              <a:ea typeface="Arial" panose="020B0604020202020204" pitchFamily="34" charset="0"/>
              <a:cs typeface="Times New Roman" panose="02020603050405020304" pitchFamily="18" charset="0"/>
            </a:endParaRPr>
          </a:p>
          <a:p>
            <a:pPr marL="457200" indent="-457200">
              <a:spcBef>
                <a:spcPts val="1000"/>
              </a:spcBef>
              <a:buFont typeface="+mj-lt"/>
              <a:buAutoNum type="arabicPeriod" startAt="3"/>
            </a:pPr>
            <a:r>
              <a:rPr lang="en-US" sz="2000" b="1" dirty="0">
                <a:solidFill>
                  <a:schemeClr val="bg1"/>
                </a:solidFill>
                <a:effectLst/>
                <a:latin typeface="Franklin Gothic Medium" panose="020B0603020102020204" pitchFamily="34" charset="0"/>
                <a:ea typeface="Arial" panose="020B0604020202020204" pitchFamily="34" charset="0"/>
                <a:cs typeface="Times New Roman" panose="02020603050405020304" pitchFamily="18" charset="0"/>
              </a:rPr>
              <a:t>Intellectual Wellness</a:t>
            </a:r>
          </a:p>
          <a:p>
            <a:pPr marL="0" indent="0">
              <a:spcBef>
                <a:spcPts val="1000"/>
              </a:spcBef>
              <a:buNone/>
            </a:pPr>
            <a:r>
              <a:rPr lang="en-US" sz="2000" b="0" i="0" dirty="0">
                <a:solidFill>
                  <a:srgbClr val="000000"/>
                </a:solidFill>
                <a:effectLst/>
                <a:latin typeface="Franklin Gothic Book" panose="020B0503020102020204" pitchFamily="34" charset="0"/>
              </a:rPr>
              <a:t>	Recognizing creative abilities and finding ways to expand knowledge 	and skills. </a:t>
            </a:r>
            <a:endParaRPr lang="en-US" sz="2000" dirty="0">
              <a:solidFill>
                <a:schemeClr val="bg1"/>
              </a:solidFill>
              <a:effectLst/>
              <a:latin typeface="Franklin Gothic Book" panose="020B0503020102020204" pitchFamily="34" charset="0"/>
              <a:ea typeface="Arial" panose="020B0604020202020204" pitchFamily="34" charset="0"/>
              <a:cs typeface="Times New Roman" panose="02020603050405020304" pitchFamily="18" charset="0"/>
            </a:endParaRPr>
          </a:p>
          <a:p>
            <a:pPr marL="457200" indent="-457200">
              <a:spcBef>
                <a:spcPts val="1000"/>
              </a:spcBef>
              <a:buFont typeface="+mj-lt"/>
              <a:buAutoNum type="arabicPeriod" startAt="4"/>
            </a:pPr>
            <a:r>
              <a:rPr lang="en-US" sz="2000" b="1" dirty="0">
                <a:latin typeface="Franklin Gothic Medium" panose="020B0603020102020204" pitchFamily="34" charset="0"/>
                <a:ea typeface="Arial" panose="020B0604020202020204" pitchFamily="34" charset="0"/>
                <a:cs typeface="Times New Roman" panose="02020603050405020304" pitchFamily="18" charset="0"/>
              </a:rPr>
              <a:t>Physical Wellness</a:t>
            </a:r>
          </a:p>
          <a:p>
            <a:pPr marL="0" indent="0">
              <a:spcBef>
                <a:spcPts val="1000"/>
              </a:spcBef>
              <a:buNone/>
            </a:pPr>
            <a:r>
              <a:rPr lang="en-US" sz="2000" b="0" i="0" dirty="0">
                <a:solidFill>
                  <a:srgbClr val="000000"/>
                </a:solidFill>
                <a:effectLst/>
                <a:latin typeface="Franklin Gothic Book" panose="020B0503020102020204" pitchFamily="34" charset="0"/>
              </a:rPr>
              <a:t>	Recognizing the need for, and seeking out, good nutrition, sleep, and 	physical activity.</a:t>
            </a:r>
            <a:endParaRPr lang="en-US" sz="2000" dirty="0">
              <a:latin typeface="Franklin Gothic Book" panose="020B0503020102020204" pitchFamily="34" charset="0"/>
              <a:ea typeface="Arial" panose="020B0604020202020204" pitchFamily="34" charset="0"/>
              <a:cs typeface="Times New Roman" panose="02020603050405020304" pitchFamily="18" charset="0"/>
            </a:endParaRPr>
          </a:p>
          <a:p>
            <a:pPr marL="0" indent="0">
              <a:spcBef>
                <a:spcPts val="1000"/>
              </a:spcBef>
              <a:buNone/>
            </a:pPr>
            <a:endParaRPr lang="en-US" sz="2000" dirty="0">
              <a:solidFill>
                <a:schemeClr val="bg1"/>
              </a:solidFill>
              <a:effectLst/>
              <a:latin typeface="Franklin Gothic Book" panose="020B0503020102020204" pitchFamily="34" charset="0"/>
              <a:ea typeface="Arial" panose="020B0604020202020204" pitchFamily="34" charset="0"/>
            </a:endParaRPr>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latin typeface="Franklin Gothic Book" panose="020B0503020102020204" pitchFamily="34" charset="0"/>
              </a:rPr>
              <a:t>10/19/23</a:t>
            </a:fld>
            <a:endParaRPr lang="en-US" dirty="0">
              <a:latin typeface="Franklin Gothic Book" panose="020B0503020102020204" pitchFamily="34" charset="0"/>
            </a:endParaRPr>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latin typeface="Franklin Gothic Medium" panose="020B0603020102020204" pitchFamily="34" charset="0"/>
              </a:rPr>
              <a:pPr/>
              <a:t>5</a:t>
            </a:fld>
            <a:endParaRPr lang="en-US" dirty="0">
              <a:latin typeface="Franklin Gothic Medium" panose="020B0603020102020204" pitchFamily="34" charset="0"/>
            </a:endParaRPr>
          </a:p>
        </p:txBody>
      </p:sp>
    </p:spTree>
    <p:extLst>
      <p:ext uri="{BB962C8B-B14F-4D97-AF65-F5344CB8AC3E}">
        <p14:creationId xmlns:p14="http://schemas.microsoft.com/office/powerpoint/2010/main" val="2370390085"/>
      </p:ext>
    </p:extLst>
  </p:cSld>
  <p:clrMapOvr>
    <a:masterClrMapping/>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107520" y="437030"/>
            <a:ext cx="7988980" cy="443198"/>
          </a:xfrm>
        </p:spPr>
        <p:txBody>
          <a:bodyPr/>
          <a:lstStyle/>
          <a:p>
            <a:r>
              <a:rPr lang="en-US" sz="3200" dirty="0">
                <a:latin typeface="Franklin Gothic Medium" panose="020B0603020102020204" pitchFamily="34" charset="0"/>
              </a:rPr>
              <a:t>WELL-BEING – DIMENSIONS OF WELLNESS</a:t>
            </a:r>
          </a:p>
        </p:txBody>
      </p:sp>
      <p:sp>
        <p:nvSpPr>
          <p:cNvPr id="3" name="Subhead">
            <a:extLst>
              <a:ext uri="{FF2B5EF4-FFF2-40B4-BE49-F238E27FC236}">
                <a16:creationId xmlns:a16="http://schemas.microsoft.com/office/drawing/2014/main" id="{B8292C64-E8C3-7F46-924E-AFA3C2EC8731}"/>
              </a:ext>
            </a:extLst>
          </p:cNvPr>
          <p:cNvSpPr>
            <a:spLocks noGrp="1"/>
          </p:cNvSpPr>
          <p:nvPr>
            <p:ph type="subTitle" idx="1"/>
          </p:nvPr>
        </p:nvSpPr>
        <p:spPr>
          <a:xfrm>
            <a:off x="2101509" y="1212055"/>
            <a:ext cx="7988982" cy="430887"/>
          </a:xfrm>
        </p:spPr>
        <p:txBody>
          <a:bodyPr/>
          <a:lstStyle/>
          <a:p>
            <a:r>
              <a:rPr lang="en-US" sz="2800" dirty="0">
                <a:solidFill>
                  <a:schemeClr val="bg1"/>
                </a:solidFill>
                <a:latin typeface="Franklin Gothic Medium" panose="020B0603020102020204" pitchFamily="34" charset="0"/>
              </a:rPr>
              <a:t>Eight Dimensions of Wellness</a:t>
            </a:r>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2107517" y="1905519"/>
            <a:ext cx="8639996" cy="3411537"/>
          </a:xfrm>
        </p:spPr>
        <p:txBody>
          <a:bodyPr>
            <a:noAutofit/>
          </a:bodyPr>
          <a:lstStyle/>
          <a:p>
            <a:pPr marL="457200" indent="-457200">
              <a:spcBef>
                <a:spcPts val="1000"/>
              </a:spcBef>
              <a:buFont typeface="+mj-lt"/>
              <a:buAutoNum type="arabicPeriod" startAt="5"/>
            </a:pPr>
            <a:r>
              <a:rPr lang="en-US" sz="2000" b="1" dirty="0">
                <a:solidFill>
                  <a:schemeClr val="bg1"/>
                </a:solidFill>
                <a:effectLst/>
                <a:latin typeface="Franklin Gothic Medium" panose="020B0603020102020204" pitchFamily="34" charset="0"/>
                <a:ea typeface="Arial" panose="020B0604020202020204" pitchFamily="34" charset="0"/>
                <a:cs typeface="Times New Roman" panose="02020603050405020304" pitchFamily="18" charset="0"/>
              </a:rPr>
              <a:t>Environmental Wellness</a:t>
            </a:r>
          </a:p>
          <a:p>
            <a:pPr marL="0" indent="0">
              <a:spcBef>
                <a:spcPts val="1000"/>
              </a:spcBef>
              <a:buNone/>
            </a:pPr>
            <a:r>
              <a:rPr lang="en-US" sz="2000" b="0" i="0" dirty="0">
                <a:solidFill>
                  <a:srgbClr val="000000"/>
                </a:solidFill>
                <a:effectLst/>
                <a:latin typeface="Franklin Gothic Book" panose="020B0503020102020204" pitchFamily="34" charset="0"/>
              </a:rPr>
              <a:t>	Cultivating good health by occupying pleasant, stimulating environments 	that support well-being. </a:t>
            </a:r>
            <a:endParaRPr lang="en-US" sz="2000" dirty="0">
              <a:solidFill>
                <a:schemeClr val="bg1"/>
              </a:solidFill>
              <a:effectLst/>
              <a:latin typeface="Franklin Gothic Book" panose="020B0503020102020204" pitchFamily="34" charset="0"/>
              <a:ea typeface="Arial" panose="020B0604020202020204" pitchFamily="34" charset="0"/>
              <a:cs typeface="Times New Roman" panose="02020603050405020304" pitchFamily="18" charset="0"/>
            </a:endParaRPr>
          </a:p>
          <a:p>
            <a:pPr marL="457200" indent="-457200">
              <a:spcBef>
                <a:spcPts val="1000"/>
              </a:spcBef>
              <a:buFont typeface="+mj-lt"/>
              <a:buAutoNum type="arabicPeriod" startAt="6"/>
            </a:pPr>
            <a:r>
              <a:rPr lang="en-US" sz="2000" b="1" dirty="0">
                <a:latin typeface="Franklin Gothic Medium" panose="020B0603020102020204" pitchFamily="34" charset="0"/>
                <a:ea typeface="Arial" panose="020B0604020202020204" pitchFamily="34" charset="0"/>
                <a:cs typeface="Times New Roman" panose="02020603050405020304" pitchFamily="18" charset="0"/>
              </a:rPr>
              <a:t>Financial Wellness</a:t>
            </a:r>
          </a:p>
          <a:p>
            <a:pPr marL="0" indent="0">
              <a:spcBef>
                <a:spcPts val="1000"/>
              </a:spcBef>
              <a:buNone/>
            </a:pPr>
            <a:r>
              <a:rPr lang="en-US" sz="2000" b="0" i="0" dirty="0">
                <a:solidFill>
                  <a:srgbClr val="000000"/>
                </a:solidFill>
                <a:effectLst/>
                <a:latin typeface="Franklin Gothic Book" panose="020B0503020102020204" pitchFamily="34" charset="0"/>
              </a:rPr>
              <a:t>	Satisfaction with current and future financial situations. </a:t>
            </a:r>
            <a:endParaRPr lang="en-US" sz="2000" dirty="0">
              <a:latin typeface="Franklin Gothic Book" panose="020B0503020102020204" pitchFamily="34" charset="0"/>
              <a:ea typeface="Arial" panose="020B0604020202020204" pitchFamily="34" charset="0"/>
              <a:cs typeface="Times New Roman" panose="02020603050405020304" pitchFamily="18" charset="0"/>
            </a:endParaRPr>
          </a:p>
          <a:p>
            <a:pPr marL="457200" indent="-457200">
              <a:spcBef>
                <a:spcPts val="1000"/>
              </a:spcBef>
              <a:buFont typeface="+mj-lt"/>
              <a:buAutoNum type="arabicPeriod" startAt="7"/>
            </a:pPr>
            <a:r>
              <a:rPr lang="en-US" sz="2000" b="1" dirty="0">
                <a:solidFill>
                  <a:schemeClr val="bg1"/>
                </a:solidFill>
                <a:effectLst/>
                <a:latin typeface="Franklin Gothic Medium" panose="020B0603020102020204" pitchFamily="34" charset="0"/>
                <a:ea typeface="Arial" panose="020B0604020202020204" pitchFamily="34" charset="0"/>
                <a:cs typeface="Times New Roman" panose="02020603050405020304" pitchFamily="18" charset="0"/>
              </a:rPr>
              <a:t>Occupational Wellness</a:t>
            </a:r>
          </a:p>
          <a:p>
            <a:pPr marL="0" indent="0">
              <a:spcBef>
                <a:spcPts val="1000"/>
              </a:spcBef>
              <a:buNone/>
            </a:pPr>
            <a:r>
              <a:rPr lang="en-US" sz="2000" b="0" i="0" dirty="0">
                <a:solidFill>
                  <a:srgbClr val="000000"/>
                </a:solidFill>
                <a:effectLst/>
                <a:latin typeface="Franklin Gothic Book" panose="020B0503020102020204" pitchFamily="34" charset="0"/>
              </a:rPr>
              <a:t>	Personal satisfaction and enrichment from one's work. </a:t>
            </a:r>
            <a:endParaRPr lang="en-US" sz="2000" dirty="0">
              <a:solidFill>
                <a:schemeClr val="bg1"/>
              </a:solidFill>
              <a:effectLst/>
              <a:latin typeface="Franklin Gothic Book" panose="020B0503020102020204" pitchFamily="34" charset="0"/>
              <a:ea typeface="Arial" panose="020B0604020202020204" pitchFamily="34" charset="0"/>
              <a:cs typeface="Times New Roman" panose="02020603050405020304" pitchFamily="18" charset="0"/>
            </a:endParaRPr>
          </a:p>
          <a:p>
            <a:pPr marL="457200" indent="-457200">
              <a:spcBef>
                <a:spcPts val="1000"/>
              </a:spcBef>
              <a:buFont typeface="+mj-lt"/>
              <a:buAutoNum type="arabicPeriod" startAt="8"/>
            </a:pPr>
            <a:r>
              <a:rPr lang="en-US" sz="2000" b="1" dirty="0">
                <a:latin typeface="Franklin Gothic Medium" panose="020B0603020102020204" pitchFamily="34" charset="0"/>
                <a:ea typeface="Arial" panose="020B0604020202020204" pitchFamily="34" charset="0"/>
                <a:cs typeface="Times New Roman" panose="02020603050405020304" pitchFamily="18" charset="0"/>
              </a:rPr>
              <a:t>Social Wellness</a:t>
            </a:r>
          </a:p>
          <a:p>
            <a:pPr marL="0" indent="0">
              <a:spcBef>
                <a:spcPts val="1000"/>
              </a:spcBef>
              <a:buNone/>
            </a:pPr>
            <a:r>
              <a:rPr lang="en-US" sz="2000" b="0" i="0" dirty="0">
                <a:solidFill>
                  <a:srgbClr val="000000"/>
                </a:solidFill>
                <a:effectLst/>
                <a:latin typeface="Franklin Gothic Book" panose="020B0503020102020204" pitchFamily="34" charset="0"/>
              </a:rPr>
              <a:t>	Developing a sense of connection, belonging, and a well-developed 	support system. </a:t>
            </a:r>
            <a:endParaRPr lang="en-US" sz="2000" dirty="0">
              <a:solidFill>
                <a:schemeClr val="bg1"/>
              </a:solidFill>
              <a:effectLst/>
              <a:latin typeface="Franklin Gothic Book" panose="020B0503020102020204" pitchFamily="34" charset="0"/>
              <a:ea typeface="Arial" panose="020B0604020202020204" pitchFamily="34" charset="0"/>
              <a:cs typeface="Times New Roman" panose="02020603050405020304" pitchFamily="18" charset="0"/>
            </a:endParaRPr>
          </a:p>
          <a:p>
            <a:pPr marL="0" indent="0">
              <a:spcBef>
                <a:spcPts val="1000"/>
              </a:spcBef>
              <a:buNone/>
            </a:pPr>
            <a:endParaRPr lang="en-US" sz="2000" dirty="0">
              <a:solidFill>
                <a:schemeClr val="bg1"/>
              </a:solidFill>
              <a:effectLst/>
              <a:latin typeface="Franklin Gothic Book" panose="020B0503020102020204" pitchFamily="34" charset="0"/>
              <a:ea typeface="Arial" panose="020B0604020202020204" pitchFamily="34" charset="0"/>
            </a:endParaRPr>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latin typeface="Franklin Gothic Book" panose="020B0503020102020204" pitchFamily="34" charset="0"/>
              </a:rPr>
              <a:t>10/19/23</a:t>
            </a:fld>
            <a:endParaRPr lang="en-US" dirty="0">
              <a:latin typeface="Franklin Gothic Book" panose="020B0503020102020204" pitchFamily="34" charset="0"/>
            </a:endParaRPr>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latin typeface="Franklin Gothic Medium" panose="020B0603020102020204" pitchFamily="34" charset="0"/>
              </a:rPr>
              <a:pPr/>
              <a:t>6</a:t>
            </a:fld>
            <a:endParaRPr lang="en-US" dirty="0">
              <a:latin typeface="Franklin Gothic Medium" panose="020B0603020102020204" pitchFamily="34" charset="0"/>
            </a:endParaRPr>
          </a:p>
        </p:txBody>
      </p:sp>
    </p:spTree>
    <p:extLst>
      <p:ext uri="{BB962C8B-B14F-4D97-AF65-F5344CB8AC3E}">
        <p14:creationId xmlns:p14="http://schemas.microsoft.com/office/powerpoint/2010/main" val="621377874"/>
      </p:ext>
    </p:extLst>
  </p:cSld>
  <p:clrMapOvr>
    <a:masterClrMapping/>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107520" y="437030"/>
            <a:ext cx="7988980" cy="443198"/>
          </a:xfrm>
        </p:spPr>
        <p:txBody>
          <a:bodyPr/>
          <a:lstStyle/>
          <a:p>
            <a:r>
              <a:rPr lang="en-US" sz="3200" dirty="0">
                <a:latin typeface="Franklin Gothic Medium" panose="020B0603020102020204" pitchFamily="34" charset="0"/>
              </a:rPr>
              <a:t>WELL-BEING – DIMENSIONS OF WELLNESS</a:t>
            </a:r>
          </a:p>
        </p:txBody>
      </p:sp>
      <p:sp>
        <p:nvSpPr>
          <p:cNvPr id="3" name="Subhead">
            <a:extLst>
              <a:ext uri="{FF2B5EF4-FFF2-40B4-BE49-F238E27FC236}">
                <a16:creationId xmlns:a16="http://schemas.microsoft.com/office/drawing/2014/main" id="{B8292C64-E8C3-7F46-924E-AFA3C2EC8731}"/>
              </a:ext>
            </a:extLst>
          </p:cNvPr>
          <p:cNvSpPr>
            <a:spLocks noGrp="1"/>
          </p:cNvSpPr>
          <p:nvPr>
            <p:ph type="subTitle" idx="1"/>
          </p:nvPr>
        </p:nvSpPr>
        <p:spPr>
          <a:xfrm>
            <a:off x="2101509" y="1451650"/>
            <a:ext cx="7988982" cy="430887"/>
          </a:xfrm>
        </p:spPr>
        <p:txBody>
          <a:bodyPr/>
          <a:lstStyle/>
          <a:p>
            <a:r>
              <a:rPr lang="en-US" sz="2800" dirty="0">
                <a:solidFill>
                  <a:schemeClr val="bg1"/>
                </a:solidFill>
                <a:latin typeface="Franklin Gothic Medium" panose="020B0603020102020204" pitchFamily="34" charset="0"/>
              </a:rPr>
              <a:t>Self-Assessment</a:t>
            </a:r>
          </a:p>
        </p:txBody>
      </p:sp>
      <p:sp>
        <p:nvSpPr>
          <p:cNvPr id="4" name="TextBox 3">
            <a:extLst>
              <a:ext uri="{FF2B5EF4-FFF2-40B4-BE49-F238E27FC236}">
                <a16:creationId xmlns:a16="http://schemas.microsoft.com/office/drawing/2014/main" id="{7C6F2749-610B-1713-2E97-19BB1B3096CF}"/>
              </a:ext>
            </a:extLst>
          </p:cNvPr>
          <p:cNvSpPr txBox="1"/>
          <p:nvPr/>
        </p:nvSpPr>
        <p:spPr>
          <a:xfrm>
            <a:off x="2107518" y="2169597"/>
            <a:ext cx="3503060" cy="923330"/>
          </a:xfrm>
          <a:prstGeom prst="rect">
            <a:avLst/>
          </a:prstGeom>
          <a:noFill/>
        </p:spPr>
        <p:txBody>
          <a:bodyPr wrap="square" rtlCol="0">
            <a:spAutoFit/>
          </a:bodyPr>
          <a:lstStyle/>
          <a:p>
            <a:r>
              <a:rPr lang="en-US" dirty="0">
                <a:latin typeface="Franklin Gothic Book" panose="020B0503020102020204" pitchFamily="34" charset="0"/>
              </a:rPr>
              <a:t>Scan QR code or go to </a:t>
            </a:r>
            <a:r>
              <a:rPr lang="en-US" b="0" i="0" dirty="0">
                <a:solidFill>
                  <a:srgbClr val="0070C0"/>
                </a:solidFill>
                <a:effectLst/>
                <a:latin typeface="Franklin Gothic Book" panose="020B0503020102020204" pitchFamily="34" charset="0"/>
                <a:hlinkClick r:id="rId3">
                  <a:extLst>
                    <a:ext uri="{A12FA001-AC4F-418D-AE19-62706E023703}">
                      <ahyp:hlinkClr xmlns:ahyp="http://schemas.microsoft.com/office/drawing/2018/hyperlinkcolor" val="tx"/>
                    </a:ext>
                  </a:extLst>
                </a:hlinkClick>
              </a:rPr>
              <a:t>https://purdue.ca1.qualtrics.com/jfe/form/SV_3KpjbU5fC2NmBiS</a:t>
            </a:r>
            <a:r>
              <a:rPr lang="en-US" b="0" i="0" dirty="0">
                <a:solidFill>
                  <a:srgbClr val="0070C0"/>
                </a:solidFill>
                <a:effectLst/>
                <a:latin typeface="Franklin Gothic Book" panose="020B0503020102020204" pitchFamily="34" charset="0"/>
              </a:rPr>
              <a:t> </a:t>
            </a:r>
            <a:endParaRPr lang="en-US" dirty="0">
              <a:solidFill>
                <a:srgbClr val="0070C0"/>
              </a:solidFill>
              <a:latin typeface="Franklin Gothic Book" panose="020B0503020102020204" pitchFamily="34" charset="0"/>
            </a:endParaRPr>
          </a:p>
        </p:txBody>
      </p:sp>
      <p:pic>
        <p:nvPicPr>
          <p:cNvPr id="9" name="Picture 8" descr="A qr code to take assessment online">
            <a:extLst>
              <a:ext uri="{FF2B5EF4-FFF2-40B4-BE49-F238E27FC236}">
                <a16:creationId xmlns:a16="http://schemas.microsoft.com/office/drawing/2014/main" id="{D4443111-9F7A-C842-B4B2-18E69305B626}"/>
              </a:ext>
            </a:extLst>
          </p:cNvPr>
          <p:cNvPicPr>
            <a:picLocks noChangeAspect="1"/>
          </p:cNvPicPr>
          <p:nvPr/>
        </p:nvPicPr>
        <p:blipFill>
          <a:blip r:embed="rId4"/>
          <a:stretch>
            <a:fillRect/>
          </a:stretch>
        </p:blipFill>
        <p:spPr>
          <a:xfrm>
            <a:off x="2107518" y="3131583"/>
            <a:ext cx="2381250" cy="2381250"/>
          </a:xfrm>
          <a:prstGeom prst="rect">
            <a:avLst/>
          </a:prstGeom>
        </p:spPr>
      </p:pic>
      <p:pic>
        <p:nvPicPr>
          <p:cNvPr id="8" name="Picture 7" descr="Wooden figures with faces drawn on them">
            <a:extLst>
              <a:ext uri="{FF2B5EF4-FFF2-40B4-BE49-F238E27FC236}">
                <a16:creationId xmlns:a16="http://schemas.microsoft.com/office/drawing/2014/main" id="{F3376B7D-F5C6-FBBA-7731-DD0D3EA630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74042" y="2205950"/>
            <a:ext cx="4810138" cy="3200400"/>
          </a:xfrm>
          <a:prstGeom prst="rect">
            <a:avLst/>
          </a:prstGeom>
        </p:spPr>
      </p:pic>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latin typeface="Franklin Gothic Book" panose="020B0503020102020204" pitchFamily="34" charset="0"/>
              </a:rPr>
              <a:t>10/19/23</a:t>
            </a:fld>
            <a:endParaRPr lang="en-US" dirty="0">
              <a:latin typeface="Franklin Gothic Book" panose="020B0503020102020204" pitchFamily="34" charset="0"/>
            </a:endParaRPr>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latin typeface="Franklin Gothic Medium" panose="020B0603020102020204" pitchFamily="34" charset="0"/>
              </a:rPr>
              <a:pPr/>
              <a:t>7</a:t>
            </a:fld>
            <a:endParaRPr lang="en-US" dirty="0">
              <a:latin typeface="Franklin Gothic Medium" panose="020B0603020102020204" pitchFamily="34" charset="0"/>
            </a:endParaRPr>
          </a:p>
        </p:txBody>
      </p:sp>
    </p:spTree>
    <p:extLst>
      <p:ext uri="{BB962C8B-B14F-4D97-AF65-F5344CB8AC3E}">
        <p14:creationId xmlns:p14="http://schemas.microsoft.com/office/powerpoint/2010/main" val="3842033047"/>
      </p:ext>
    </p:extLst>
  </p:cSld>
  <p:clrMapOvr>
    <a:masterClrMapping/>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107520" y="437030"/>
            <a:ext cx="7988980" cy="443198"/>
          </a:xfrm>
        </p:spPr>
        <p:txBody>
          <a:bodyPr/>
          <a:lstStyle/>
          <a:p>
            <a:r>
              <a:rPr lang="en-US" sz="3200" dirty="0">
                <a:latin typeface="Franklin Gothic Medium" panose="020B0603020102020204" pitchFamily="34" charset="0"/>
              </a:rPr>
              <a:t>WELL-BEING – DIMENSIONS OF WELLNESS</a:t>
            </a:r>
          </a:p>
        </p:txBody>
      </p:sp>
      <p:sp>
        <p:nvSpPr>
          <p:cNvPr id="3" name="Subhead">
            <a:extLst>
              <a:ext uri="{FF2B5EF4-FFF2-40B4-BE49-F238E27FC236}">
                <a16:creationId xmlns:a16="http://schemas.microsoft.com/office/drawing/2014/main" id="{B8292C64-E8C3-7F46-924E-AFA3C2EC8731}"/>
              </a:ext>
            </a:extLst>
          </p:cNvPr>
          <p:cNvSpPr>
            <a:spLocks noGrp="1"/>
          </p:cNvSpPr>
          <p:nvPr>
            <p:ph type="subTitle" idx="1"/>
          </p:nvPr>
        </p:nvSpPr>
        <p:spPr>
          <a:xfrm>
            <a:off x="2107518" y="1411428"/>
            <a:ext cx="7988982" cy="430887"/>
          </a:xfrm>
        </p:spPr>
        <p:txBody>
          <a:bodyPr/>
          <a:lstStyle/>
          <a:p>
            <a:r>
              <a:rPr lang="en-US" sz="2800" dirty="0">
                <a:solidFill>
                  <a:schemeClr val="bg1"/>
                </a:solidFill>
                <a:latin typeface="Franklin Gothic Medium" panose="020B0603020102020204" pitchFamily="34" charset="0"/>
              </a:rPr>
              <a:t>Reflection</a:t>
            </a:r>
          </a:p>
        </p:txBody>
      </p:sp>
      <p:sp>
        <p:nvSpPr>
          <p:cNvPr id="4" name="Body Text">
            <a:extLst>
              <a:ext uri="{FF2B5EF4-FFF2-40B4-BE49-F238E27FC236}">
                <a16:creationId xmlns:a16="http://schemas.microsoft.com/office/drawing/2014/main" id="{80A154E2-AE56-5943-A44B-14E32AEF3A03}"/>
              </a:ext>
            </a:extLst>
          </p:cNvPr>
          <p:cNvSpPr>
            <a:spLocks noGrp="1"/>
          </p:cNvSpPr>
          <p:nvPr>
            <p:ph type="body" sz="quarter" idx="14"/>
          </p:nvPr>
        </p:nvSpPr>
        <p:spPr>
          <a:xfrm>
            <a:off x="2107518" y="2166606"/>
            <a:ext cx="7658274" cy="3411537"/>
          </a:xfrm>
        </p:spPr>
        <p:txBody>
          <a:bodyPr>
            <a:noAutofit/>
          </a:bodyPr>
          <a:lstStyle/>
          <a:p>
            <a:pPr>
              <a:spcBef>
                <a:spcPts val="1000"/>
              </a:spcBef>
              <a:buFont typeface="Arial" panose="020B0604020202020204" pitchFamily="34" charset="0"/>
              <a:buChar char="•"/>
            </a:pPr>
            <a:r>
              <a:rPr lang="en-US" sz="2000" dirty="0">
                <a:solidFill>
                  <a:schemeClr val="bg1"/>
                </a:solidFill>
                <a:effectLst/>
                <a:latin typeface="Franklin Gothic Book" panose="020B0503020102020204" pitchFamily="34" charset="0"/>
                <a:ea typeface="Arial" panose="020B0604020202020204" pitchFamily="34" charset="0"/>
                <a:cs typeface="Times New Roman" panose="02020603050405020304" pitchFamily="18" charset="0"/>
              </a:rPr>
              <a:t>Were you surprised by your results? If so, why? </a:t>
            </a:r>
          </a:p>
          <a:p>
            <a:pPr>
              <a:spcBef>
                <a:spcPts val="1000"/>
              </a:spcBef>
              <a:buFont typeface="Arial" panose="020B0604020202020204" pitchFamily="34" charset="0"/>
              <a:buChar char="•"/>
            </a:pPr>
            <a:r>
              <a:rPr lang="en-US" sz="2000" dirty="0">
                <a:solidFill>
                  <a:schemeClr val="bg1"/>
                </a:solidFill>
                <a:effectLst/>
                <a:latin typeface="Franklin Gothic Book" panose="020B0503020102020204" pitchFamily="34" charset="0"/>
                <a:ea typeface="Arial" panose="020B0604020202020204" pitchFamily="34" charset="0"/>
                <a:cs typeface="Times New Roman" panose="02020603050405020304" pitchFamily="18" charset="0"/>
              </a:rPr>
              <a:t>Which dimension of wellness needs work, and what is one change you want to make?</a:t>
            </a:r>
          </a:p>
          <a:p>
            <a:pPr>
              <a:spcBef>
                <a:spcPts val="1000"/>
              </a:spcBef>
              <a:buFont typeface="Arial" panose="020B0604020202020204" pitchFamily="34" charset="0"/>
              <a:buChar char="•"/>
            </a:pPr>
            <a:r>
              <a:rPr lang="en-US" sz="2000" dirty="0">
                <a:solidFill>
                  <a:schemeClr val="bg1"/>
                </a:solidFill>
                <a:effectLst/>
                <a:latin typeface="Franklin Gothic Book" panose="020B0503020102020204" pitchFamily="34" charset="0"/>
                <a:ea typeface="Arial" panose="020B0604020202020204" pitchFamily="34" charset="0"/>
                <a:cs typeface="Times New Roman" panose="02020603050405020304" pitchFamily="18" charset="0"/>
              </a:rPr>
              <a:t>Who do you know who could keep you accountable? </a:t>
            </a:r>
          </a:p>
          <a:p>
            <a:pPr>
              <a:spcBef>
                <a:spcPts val="1000"/>
              </a:spcBef>
              <a:buFont typeface="Arial" panose="020B0604020202020204" pitchFamily="34" charset="0"/>
              <a:buChar char="•"/>
            </a:pPr>
            <a:r>
              <a:rPr lang="en-US" sz="2000" dirty="0">
                <a:solidFill>
                  <a:schemeClr val="bg1"/>
                </a:solidFill>
                <a:effectLst/>
                <a:latin typeface="Franklin Gothic Book" panose="020B0503020102020204" pitchFamily="34" charset="0"/>
                <a:ea typeface="Arial" panose="020B0604020202020204" pitchFamily="34" charset="0"/>
                <a:cs typeface="Times New Roman" panose="02020603050405020304" pitchFamily="18" charset="0"/>
              </a:rPr>
              <a:t>Which dimension of wellness do you think would be the most difficult to improve?</a:t>
            </a:r>
          </a:p>
          <a:p>
            <a:pPr marL="0" indent="0">
              <a:spcBef>
                <a:spcPts val="1000"/>
              </a:spcBef>
              <a:buNone/>
            </a:pPr>
            <a:endParaRPr lang="en-US" sz="2000" dirty="0">
              <a:solidFill>
                <a:schemeClr val="bg1"/>
              </a:solidFill>
              <a:effectLst/>
              <a:latin typeface="Franklin Gothic Book" panose="020B0503020102020204" pitchFamily="34" charset="0"/>
              <a:ea typeface="Arial" panose="020B0604020202020204" pitchFamily="34" charset="0"/>
              <a:cs typeface="Times New Roman" panose="02020603050405020304" pitchFamily="18" charset="0"/>
            </a:endParaRPr>
          </a:p>
          <a:p>
            <a:pPr marL="0" indent="0">
              <a:spcBef>
                <a:spcPts val="1000"/>
              </a:spcBef>
              <a:buNone/>
            </a:pPr>
            <a:endParaRPr lang="en-US" sz="2000" dirty="0">
              <a:solidFill>
                <a:schemeClr val="bg1"/>
              </a:solidFill>
              <a:effectLst/>
              <a:latin typeface="Franklin Gothic Book" panose="020B0503020102020204" pitchFamily="34" charset="0"/>
              <a:ea typeface="Arial" panose="020B0604020202020204" pitchFamily="34" charset="0"/>
            </a:endParaRPr>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latin typeface="Franklin Gothic Book" panose="020B0503020102020204" pitchFamily="34" charset="0"/>
              </a:rPr>
              <a:t>10/19/23</a:t>
            </a:fld>
            <a:endParaRPr lang="en-US" dirty="0">
              <a:latin typeface="Franklin Gothic Book" panose="020B0503020102020204" pitchFamily="34" charset="0"/>
            </a:endParaRPr>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latin typeface="Franklin Gothic Medium" panose="020B0603020102020204" pitchFamily="34" charset="0"/>
              </a:rPr>
              <a:pPr/>
              <a:t>8</a:t>
            </a:fld>
            <a:endParaRPr lang="en-US" dirty="0">
              <a:latin typeface="Franklin Gothic Medium" panose="020B0603020102020204" pitchFamily="34" charset="0"/>
            </a:endParaRPr>
          </a:p>
        </p:txBody>
      </p:sp>
    </p:spTree>
    <p:extLst>
      <p:ext uri="{BB962C8B-B14F-4D97-AF65-F5344CB8AC3E}">
        <p14:creationId xmlns:p14="http://schemas.microsoft.com/office/powerpoint/2010/main" val="359173846"/>
      </p:ext>
    </p:extLst>
  </p:cSld>
  <p:clrMapOvr>
    <a:masterClrMapping/>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107520" y="437030"/>
            <a:ext cx="7988980" cy="443198"/>
          </a:xfrm>
        </p:spPr>
        <p:txBody>
          <a:bodyPr/>
          <a:lstStyle/>
          <a:p>
            <a:r>
              <a:rPr lang="en-US" sz="3200" dirty="0">
                <a:latin typeface="Franklin Gothic Medium" panose="020B0603020102020204" pitchFamily="34" charset="0"/>
              </a:rPr>
              <a:t>WELL-BEING – DIMENSIONS OF WELLNESS</a:t>
            </a:r>
          </a:p>
        </p:txBody>
      </p:sp>
      <p:sp>
        <p:nvSpPr>
          <p:cNvPr id="3" name="Subhead">
            <a:extLst>
              <a:ext uri="{FF2B5EF4-FFF2-40B4-BE49-F238E27FC236}">
                <a16:creationId xmlns:a16="http://schemas.microsoft.com/office/drawing/2014/main" id="{B8292C64-E8C3-7F46-924E-AFA3C2EC8731}"/>
              </a:ext>
            </a:extLst>
          </p:cNvPr>
          <p:cNvSpPr>
            <a:spLocks noGrp="1"/>
          </p:cNvSpPr>
          <p:nvPr>
            <p:ph type="subTitle" idx="1"/>
          </p:nvPr>
        </p:nvSpPr>
        <p:spPr>
          <a:xfrm>
            <a:off x="2107518" y="1345167"/>
            <a:ext cx="7988982" cy="430887"/>
          </a:xfrm>
        </p:spPr>
        <p:txBody>
          <a:bodyPr/>
          <a:lstStyle/>
          <a:p>
            <a:r>
              <a:rPr lang="en-US" sz="2800" dirty="0">
                <a:solidFill>
                  <a:schemeClr val="bg1"/>
                </a:solidFill>
                <a:latin typeface="Franklin Gothic Medium" panose="020B0603020102020204" pitchFamily="34" charset="0"/>
              </a:rPr>
              <a:t>Action Plan</a:t>
            </a:r>
          </a:p>
        </p:txBody>
      </p:sp>
      <p:pic>
        <p:nvPicPr>
          <p:cNvPr id="10" name="Picture 9" descr="A chalkboard with a drawing of a person walking up the stairs">
            <a:extLst>
              <a:ext uri="{FF2B5EF4-FFF2-40B4-BE49-F238E27FC236}">
                <a16:creationId xmlns:a16="http://schemas.microsoft.com/office/drawing/2014/main" id="{F72CAB86-742B-3B3D-2DB0-1D45616955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4850" y="2038728"/>
            <a:ext cx="6602300" cy="3657600"/>
          </a:xfrm>
          <a:prstGeom prst="rect">
            <a:avLst/>
          </a:prstGeom>
        </p:spPr>
      </p:pic>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latin typeface="Franklin Gothic Book" panose="020B0503020102020204" pitchFamily="34" charset="0"/>
              </a:rPr>
              <a:t>10/19/23</a:t>
            </a:fld>
            <a:endParaRPr lang="en-US" dirty="0">
              <a:latin typeface="Franklin Gothic Book" panose="020B0503020102020204" pitchFamily="34" charset="0"/>
            </a:endParaRPr>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latin typeface="Franklin Gothic Medium" panose="020B0603020102020204" pitchFamily="34" charset="0"/>
              </a:rPr>
              <a:pPr/>
              <a:t>9</a:t>
            </a:fld>
            <a:endParaRPr lang="en-US" dirty="0">
              <a:latin typeface="Franklin Gothic Medium" panose="020B0603020102020204" pitchFamily="34" charset="0"/>
            </a:endParaRPr>
          </a:p>
        </p:txBody>
      </p:sp>
    </p:spTree>
    <p:extLst>
      <p:ext uri="{BB962C8B-B14F-4D97-AF65-F5344CB8AC3E}">
        <p14:creationId xmlns:p14="http://schemas.microsoft.com/office/powerpoint/2010/main" val="124308612"/>
      </p:ext>
    </p:extLst>
  </p:cSld>
  <p:clrMapOvr>
    <a:masterClrMapping/>
  </p:clrMapOvr>
  <mc:AlternateContent xmlns:mc="http://schemas.openxmlformats.org/markup-compatibility/2006" xmlns:p14="http://schemas.microsoft.com/office/powerpoint/2010/main">
    <mc:Choice Requires="p14">
      <p:transition spd="slow" p14:dur="3400" advTm="12000">
        <p14:reveal/>
      </p:transition>
    </mc:Choice>
    <mc:Fallback xmlns="">
      <p:transition spd="slow" advTm="12000">
        <p:fade/>
      </p:transition>
    </mc:Fallback>
  </mc:AlternateContent>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B66243C-D43E-424E-8162-CEAA39EDDC19}" vid="{8467E46F-6AEC-4DDA-84AB-06F3826E9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Purdue2</Template>
  <TotalTime>13977</TotalTime>
  <Words>1131</Words>
  <Application>Microsoft Macintosh PowerPoint</Application>
  <PresentationFormat>Widescreen</PresentationFormat>
  <Paragraphs>136</Paragraphs>
  <Slides>10</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Franklin Gothic Medium</vt:lpstr>
      <vt:lpstr>Acumin Pro SemiCondensed</vt:lpstr>
      <vt:lpstr>Acumin Pro ExtraCondensed Smbd</vt:lpstr>
      <vt:lpstr>Calibri</vt:lpstr>
      <vt:lpstr>Wingdings</vt:lpstr>
      <vt:lpstr>Acumin Pro Medium</vt:lpstr>
      <vt:lpstr>Acumin Pro Semibold</vt:lpstr>
      <vt:lpstr>Acumin Pro</vt:lpstr>
      <vt:lpstr>Acumin Pro ExtraCondensed</vt:lpstr>
      <vt:lpstr>United Sans Cd Md</vt:lpstr>
      <vt:lpstr>United Sans Rg Md</vt:lpstr>
      <vt:lpstr>Arial</vt:lpstr>
      <vt:lpstr>Franklin Gothic Book</vt:lpstr>
      <vt:lpstr>Purdue2</vt:lpstr>
      <vt:lpstr>Dimensions of Wellness</vt:lpstr>
      <vt:lpstr>WELL-BEING – DIMENSIONS OF WELLNESS</vt:lpstr>
      <vt:lpstr>WELL-BEING – DIMENSIONS OF WELLNESS</vt:lpstr>
      <vt:lpstr>WELL-BEING – DIMENSIONS OF WELLNESS</vt:lpstr>
      <vt:lpstr>WELL-BEING – DIMENSIONS OF WELLNESS</vt:lpstr>
      <vt:lpstr>WELL-BEING – DIMENSIONS OF WELLNESS</vt:lpstr>
      <vt:lpstr>WELL-BEING – DIMENSIONS OF WELLNESS</vt:lpstr>
      <vt:lpstr>WELL-BEING – DIMENSIONS OF WELLNESS</vt:lpstr>
      <vt:lpstr>WELL-BEING – DIMENSIONS OF WELLNESS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McCarter, C.</dc:creator>
  <cp:lastModifiedBy>Kleckner, Patrick J</cp:lastModifiedBy>
  <cp:revision>144</cp:revision>
  <dcterms:created xsi:type="dcterms:W3CDTF">2020-08-18T17:57:33Z</dcterms:created>
  <dcterms:modified xsi:type="dcterms:W3CDTF">2023-10-19T19:21:51Z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2023-06-26T13:10:51Z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7d8041a7-e632-46f5-bd83-8380d30b4122</vt:lpwstr>
  </property>
  <property fmtid="{D5CDD505-2E9C-101B-9397-08002B2CF9AE}" pid="8" name="MSIP_Label_4044bd30-2ed7-4c9d-9d12-46200872a97b_ContentBits">
    <vt:lpwstr>0</vt:lpwstr>
  </property>
</Properties>
</file>