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27"/>
  </p:notesMasterIdLst>
  <p:sldIdLst>
    <p:sldId id="256" r:id="rId2"/>
    <p:sldId id="301" r:id="rId3"/>
    <p:sldId id="316" r:id="rId4"/>
    <p:sldId id="356" r:id="rId5"/>
    <p:sldId id="349" r:id="rId6"/>
    <p:sldId id="353" r:id="rId7"/>
    <p:sldId id="259" r:id="rId8"/>
    <p:sldId id="354" r:id="rId9"/>
    <p:sldId id="355" r:id="rId10"/>
    <p:sldId id="258" r:id="rId11"/>
    <p:sldId id="317" r:id="rId12"/>
    <p:sldId id="362" r:id="rId13"/>
    <p:sldId id="314" r:id="rId14"/>
    <p:sldId id="363" r:id="rId15"/>
    <p:sldId id="364" r:id="rId16"/>
    <p:sldId id="299" r:id="rId17"/>
    <p:sldId id="361" r:id="rId18"/>
    <p:sldId id="315" r:id="rId19"/>
    <p:sldId id="290" r:id="rId20"/>
    <p:sldId id="275" r:id="rId21"/>
    <p:sldId id="276" r:id="rId22"/>
    <p:sldId id="350" r:id="rId23"/>
    <p:sldId id="346" r:id="rId24"/>
    <p:sldId id="298" r:id="rId25"/>
    <p:sldId id="327" r:id="rId26"/>
  </p:sldIdLst>
  <p:sldSz cx="9144000" cy="6858000" type="screen4x3"/>
  <p:notesSz cx="6858000" cy="9144000"/>
  <p:embeddedFontLst>
    <p:embeddedFont>
      <p:font typeface="Acumin Pro" panose="020B0504020202020204" pitchFamily="34" charset="77"/>
      <p:regular r:id="rId28"/>
      <p:bold r:id="rId29"/>
      <p:italic r:id="rId30"/>
      <p:boldItalic r:id="rId31"/>
    </p:embeddedFont>
    <p:embeddedFont>
      <p:font typeface="Acumin Pro ExtraCondensed" panose="020B0508020202020204" pitchFamily="34" charset="77"/>
      <p:regular r:id="rId32"/>
      <p:bold r:id="rId33"/>
      <p:italic r:id="rId34"/>
      <p:boldItalic r:id="rId35"/>
    </p:embeddedFont>
    <p:embeddedFont>
      <p:font typeface="Acumin Pro ExtraCondensed Smbd" panose="020B0708020202020204" pitchFamily="34" charset="77"/>
      <p:regular r:id="rId36"/>
      <p:bold r:id="rId37"/>
      <p:italic r:id="rId38"/>
      <p:boldItalic r:id="rId39"/>
    </p:embeddedFont>
    <p:embeddedFont>
      <p:font typeface="Acumin Pro Medium" panose="020B0604020202020204" pitchFamily="34" charset="77"/>
      <p:regular r:id="rId40"/>
      <p:italic r:id="rId41"/>
    </p:embeddedFont>
    <p:embeddedFont>
      <p:font typeface="Acumin Pro Semibold" panose="020B0704020202020204" pitchFamily="34" charset="77"/>
      <p:regular r:id="rId42"/>
      <p:bold r:id="rId43"/>
      <p:italic r:id="rId44"/>
      <p:boldItalic r:id="rId45"/>
    </p:embeddedFont>
    <p:embeddedFont>
      <p:font typeface="Acumin Pro SemiCondensed" panose="020B0506020202020204" pitchFamily="34" charset="77"/>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Impact" panose="020B0806030902050204" pitchFamily="34" charset="0"/>
      <p:regular r:id="rId54"/>
    </p:embeddedFont>
    <p:embeddedFont>
      <p:font typeface="United Sans Cd Md" pitchFamily="2" charset="77"/>
      <p:regular r:id="rId55"/>
    </p:embeddedFont>
    <p:embeddedFont>
      <p:font typeface="United Sans Rg Bd" panose="020F0502020204030204" pitchFamily="34" charset="0"/>
      <p:regular r:id="rId56"/>
      <p:bold r:id="rId57"/>
      <p:italic r:id="rId58"/>
      <p:boldItalic r:id="rId59"/>
    </p:embeddedFont>
    <p:embeddedFont>
      <p:font typeface="United Sans Rg Md" pitchFamily="2" charset="77"/>
      <p:regular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348520-3485-3D5C-57F1-075BB3AC21AF}" name="Lindsay A Roberts" initials="LAR" userId="S::lindsayr@purdue.edu::3cf87a43-2ad7-4d17-a2f4-28f26a3106d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0" autoAdjust="0"/>
    <p:restoredTop sz="86419"/>
  </p:normalViewPr>
  <p:slideViewPr>
    <p:cSldViewPr snapToGrid="0" snapToObjects="1">
      <p:cViewPr varScale="1">
        <p:scale>
          <a:sx n="128" d="100"/>
          <a:sy n="128" d="100"/>
        </p:scale>
        <p:origin x="167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oleObject" Target="file:////nas01.itap.purdue.edu\csds_oir\General\Effectiveness\Staff%20Working%20Folders\Andrea\PWL%20MS%20Enrollment%20at%20Term%20End%20by%20Program%20Modality%20-%20DataDiges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as01.itap.purdue.edu\csds_diged\POL\POL%20All\Credit\Undergraduate\Course%20Development%20and%20Instructional%20Support%20Program\Historical%20Information\UG%20History%20Data%20Tab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as01.itap.purdue.edu\csds_diged\POL\POL%20All\Credit\Undergraduate\Course%20Development%20and%20Instructional%20Support%20Program\Historical%20Information\UG%20History%20Data%20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as01.itap.purdue.edu\csds_oir\General\Effectiveness\Staff%20Working%20Folders\Hope\Annual%20Updates\PO%20PowerPoint%20Enrollment\Fall%202022%20Update%20Files\Retention%20Grad%20Rates%20Summary%20Inf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Masters Program</a:t>
            </a:r>
            <a:r>
              <a:rPr lang="en-US" baseline="0"/>
              <a:t> </a:t>
            </a:r>
            <a:r>
              <a:rPr lang="en-US"/>
              <a:t>Enrollment at Census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Sheet1!$A$5</c:f>
              <c:strCache>
                <c:ptCount val="1"/>
                <c:pt idx="0">
                  <c:v>Students Enrolled in Masters Programs, PWL</c:v>
                </c:pt>
              </c:strCache>
            </c:strRef>
          </c:tx>
          <c:spPr>
            <a:solidFill>
              <a:schemeClr val="bg2">
                <a:lumMod val="20000"/>
                <a:lumOff val="8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Sheet1!$B$1:$O$1</c:f>
              <c:strCache>
                <c:ptCount val="14"/>
                <c:pt idx="0">
                  <c:v>Fall 2016</c:v>
                </c:pt>
                <c:pt idx="1">
                  <c:v>Spring 2017</c:v>
                </c:pt>
                <c:pt idx="2">
                  <c:v>Fall 2017</c:v>
                </c:pt>
                <c:pt idx="3">
                  <c:v>Spring 2018</c:v>
                </c:pt>
                <c:pt idx="4">
                  <c:v>Fall 2018</c:v>
                </c:pt>
                <c:pt idx="5">
                  <c:v>Spring 2019</c:v>
                </c:pt>
                <c:pt idx="6">
                  <c:v>Fall 2019</c:v>
                </c:pt>
                <c:pt idx="7">
                  <c:v>Spring 2020</c:v>
                </c:pt>
                <c:pt idx="8">
                  <c:v>Fall 2020</c:v>
                </c:pt>
                <c:pt idx="9">
                  <c:v>Spring 2021</c:v>
                </c:pt>
                <c:pt idx="10">
                  <c:v>Fall 2021</c:v>
                </c:pt>
                <c:pt idx="11">
                  <c:v>Spring 2022</c:v>
                </c:pt>
                <c:pt idx="12">
                  <c:v>Fall 2022</c:v>
                </c:pt>
                <c:pt idx="13">
                  <c:v>Spring 2023</c:v>
                </c:pt>
              </c:strCache>
            </c:strRef>
          </c:cat>
          <c:val>
            <c:numRef>
              <c:f>Sheet1!$B$5:$O$5</c:f>
              <c:numCache>
                <c:formatCode>General</c:formatCode>
                <c:ptCount val="14"/>
                <c:pt idx="0">
                  <c:v>4373</c:v>
                </c:pt>
                <c:pt idx="1">
                  <c:v>4161</c:v>
                </c:pt>
                <c:pt idx="2">
                  <c:v>4455</c:v>
                </c:pt>
                <c:pt idx="3">
                  <c:v>4154</c:v>
                </c:pt>
                <c:pt idx="4">
                  <c:v>4555</c:v>
                </c:pt>
                <c:pt idx="5">
                  <c:v>4134</c:v>
                </c:pt>
                <c:pt idx="6">
                  <c:v>4596</c:v>
                </c:pt>
                <c:pt idx="7">
                  <c:v>4382</c:v>
                </c:pt>
                <c:pt idx="8">
                  <c:v>4656</c:v>
                </c:pt>
                <c:pt idx="9">
                  <c:v>4956</c:v>
                </c:pt>
                <c:pt idx="10">
                  <c:v>6078</c:v>
                </c:pt>
                <c:pt idx="11">
                  <c:v>5891</c:v>
                </c:pt>
                <c:pt idx="12">
                  <c:v>6307</c:v>
                </c:pt>
                <c:pt idx="13">
                  <c:v>5960</c:v>
                </c:pt>
              </c:numCache>
            </c:numRef>
          </c:val>
          <c:extLst xmlns:c15="http://schemas.microsoft.com/office/drawing/2012/chart">
            <c:ext xmlns:c16="http://schemas.microsoft.com/office/drawing/2014/chart" uri="{C3380CC4-5D6E-409C-BE32-E72D297353CC}">
              <c16:uniqueId val="{00000000-87C3-4D59-8C4A-70567181AFCE}"/>
            </c:ext>
          </c:extLst>
        </c:ser>
        <c:dLbls>
          <c:showLegendKey val="0"/>
          <c:showVal val="0"/>
          <c:showCatName val="0"/>
          <c:showSerName val="0"/>
          <c:showPercent val="0"/>
          <c:showBubbleSize val="0"/>
        </c:dLbls>
        <c:gapWidth val="150"/>
        <c:overlap val="100"/>
        <c:axId val="1401697424"/>
        <c:axId val="1401697008"/>
        <c:extLst>
          <c:ext xmlns:c15="http://schemas.microsoft.com/office/drawing/2012/chart" uri="{02D57815-91ED-43cb-92C2-25804820EDAC}">
            <c15:filteredBarSeries>
              <c15:ser>
                <c:idx val="3"/>
                <c:order val="3"/>
                <c:tx>
                  <c:strRef>
                    <c:extLst>
                      <c:ext uri="{02D57815-91ED-43cb-92C2-25804820EDAC}">
                        <c15:formulaRef>
                          <c15:sqref>Sheet1!$A$9</c15:sqref>
                        </c15:formulaRef>
                      </c:ext>
                    </c:extLst>
                    <c:strCache>
                      <c:ptCount val="1"/>
                      <c:pt idx="0">
                        <c:v>Domestic</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Sheet1!$B$1:$O$1</c15:sqref>
                        </c15:formulaRef>
                      </c:ext>
                    </c:extLst>
                    <c:strCache>
                      <c:ptCount val="14"/>
                      <c:pt idx="0">
                        <c:v>Fall 2016</c:v>
                      </c:pt>
                      <c:pt idx="1">
                        <c:v>Spring 2017</c:v>
                      </c:pt>
                      <c:pt idx="2">
                        <c:v>Fall 2017</c:v>
                      </c:pt>
                      <c:pt idx="3">
                        <c:v>Spring 2018</c:v>
                      </c:pt>
                      <c:pt idx="4">
                        <c:v>Fall 2018</c:v>
                      </c:pt>
                      <c:pt idx="5">
                        <c:v>Spring 2019</c:v>
                      </c:pt>
                      <c:pt idx="6">
                        <c:v>Fall 2019</c:v>
                      </c:pt>
                      <c:pt idx="7">
                        <c:v>Spring 2020</c:v>
                      </c:pt>
                      <c:pt idx="8">
                        <c:v>Fall 2020</c:v>
                      </c:pt>
                      <c:pt idx="9">
                        <c:v>Spring 2021</c:v>
                      </c:pt>
                      <c:pt idx="10">
                        <c:v>Fall 2021</c:v>
                      </c:pt>
                      <c:pt idx="11">
                        <c:v>Spring 2022</c:v>
                      </c:pt>
                      <c:pt idx="12">
                        <c:v>Fall 2022</c:v>
                      </c:pt>
                      <c:pt idx="13">
                        <c:v>Spring 2023</c:v>
                      </c:pt>
                    </c:strCache>
                  </c:strRef>
                </c:cat>
                <c:val>
                  <c:numRef>
                    <c:extLst>
                      <c:ext uri="{02D57815-91ED-43cb-92C2-25804820EDAC}">
                        <c15:formulaRef>
                          <c15:sqref>Sheet1!$B$9:$O$9</c15:sqref>
                        </c15:formulaRef>
                      </c:ext>
                    </c:extLst>
                    <c:numCache>
                      <c:formatCode>General</c:formatCode>
                      <c:ptCount val="14"/>
                      <c:pt idx="0">
                        <c:v>2873</c:v>
                      </c:pt>
                      <c:pt idx="1">
                        <c:v>2804</c:v>
                      </c:pt>
                      <c:pt idx="2">
                        <c:v>3002</c:v>
                      </c:pt>
                      <c:pt idx="3">
                        <c:v>2891</c:v>
                      </c:pt>
                      <c:pt idx="4">
                        <c:v>3089</c:v>
                      </c:pt>
                      <c:pt idx="5">
                        <c:v>2843</c:v>
                      </c:pt>
                      <c:pt idx="6">
                        <c:v>3017</c:v>
                      </c:pt>
                      <c:pt idx="7">
                        <c:v>2940</c:v>
                      </c:pt>
                      <c:pt idx="8">
                        <c:v>3482</c:v>
                      </c:pt>
                      <c:pt idx="9">
                        <c:v>3734</c:v>
                      </c:pt>
                      <c:pt idx="10">
                        <c:v>4247</c:v>
                      </c:pt>
                      <c:pt idx="11">
                        <c:v>4115</c:v>
                      </c:pt>
                      <c:pt idx="12">
                        <c:v>4216</c:v>
                      </c:pt>
                      <c:pt idx="13">
                        <c:v>3972</c:v>
                      </c:pt>
                    </c:numCache>
                  </c:numRef>
                </c:val>
                <c:extLst>
                  <c:ext xmlns:c16="http://schemas.microsoft.com/office/drawing/2014/chart" uri="{C3380CC4-5D6E-409C-BE32-E72D297353CC}">
                    <c16:uniqueId val="{00000007-87C3-4D59-8C4A-70567181AFC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Sheet1!$A$10</c15:sqref>
                        </c15:formulaRef>
                      </c:ext>
                    </c:extLst>
                    <c:strCache>
                      <c:ptCount val="1"/>
                      <c:pt idx="0">
                        <c:v>International</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Sheet1!$B$1:$O$1</c15:sqref>
                        </c15:formulaRef>
                      </c:ext>
                    </c:extLst>
                    <c:strCache>
                      <c:ptCount val="14"/>
                      <c:pt idx="0">
                        <c:v>Fall 2016</c:v>
                      </c:pt>
                      <c:pt idx="1">
                        <c:v>Spring 2017</c:v>
                      </c:pt>
                      <c:pt idx="2">
                        <c:v>Fall 2017</c:v>
                      </c:pt>
                      <c:pt idx="3">
                        <c:v>Spring 2018</c:v>
                      </c:pt>
                      <c:pt idx="4">
                        <c:v>Fall 2018</c:v>
                      </c:pt>
                      <c:pt idx="5">
                        <c:v>Spring 2019</c:v>
                      </c:pt>
                      <c:pt idx="6">
                        <c:v>Fall 2019</c:v>
                      </c:pt>
                      <c:pt idx="7">
                        <c:v>Spring 2020</c:v>
                      </c:pt>
                      <c:pt idx="8">
                        <c:v>Fall 2020</c:v>
                      </c:pt>
                      <c:pt idx="9">
                        <c:v>Spring 2021</c:v>
                      </c:pt>
                      <c:pt idx="10">
                        <c:v>Fall 2021</c:v>
                      </c:pt>
                      <c:pt idx="11">
                        <c:v>Spring 2022</c:v>
                      </c:pt>
                      <c:pt idx="12">
                        <c:v>Fall 2022</c:v>
                      </c:pt>
                      <c:pt idx="13">
                        <c:v>Spring 2023</c:v>
                      </c:pt>
                    </c:strCache>
                  </c:strRef>
                </c:cat>
                <c:val>
                  <c:numRef>
                    <c:extLst xmlns:c15="http://schemas.microsoft.com/office/drawing/2012/chart">
                      <c:ext xmlns:c15="http://schemas.microsoft.com/office/drawing/2012/chart" uri="{02D57815-91ED-43cb-92C2-25804820EDAC}">
                        <c15:formulaRef>
                          <c15:sqref>Sheet1!$B$10:$O$10</c15:sqref>
                        </c15:formulaRef>
                      </c:ext>
                    </c:extLst>
                    <c:numCache>
                      <c:formatCode>General</c:formatCode>
                      <c:ptCount val="14"/>
                      <c:pt idx="0">
                        <c:v>1500</c:v>
                      </c:pt>
                      <c:pt idx="1">
                        <c:v>1357</c:v>
                      </c:pt>
                      <c:pt idx="2">
                        <c:v>1453</c:v>
                      </c:pt>
                      <c:pt idx="3">
                        <c:v>1263</c:v>
                      </c:pt>
                      <c:pt idx="4">
                        <c:v>1466</c:v>
                      </c:pt>
                      <c:pt idx="5">
                        <c:v>1291</c:v>
                      </c:pt>
                      <c:pt idx="6">
                        <c:v>1579</c:v>
                      </c:pt>
                      <c:pt idx="7">
                        <c:v>1442</c:v>
                      </c:pt>
                      <c:pt idx="8">
                        <c:v>1174</c:v>
                      </c:pt>
                      <c:pt idx="9">
                        <c:v>1222</c:v>
                      </c:pt>
                      <c:pt idx="10">
                        <c:v>1831</c:v>
                      </c:pt>
                      <c:pt idx="11">
                        <c:v>1776</c:v>
                      </c:pt>
                      <c:pt idx="12">
                        <c:v>2091</c:v>
                      </c:pt>
                      <c:pt idx="13">
                        <c:v>1988</c:v>
                      </c:pt>
                    </c:numCache>
                  </c:numRef>
                </c:val>
                <c:extLst xmlns:c15="http://schemas.microsoft.com/office/drawing/2012/chart">
                  <c:ext xmlns:c16="http://schemas.microsoft.com/office/drawing/2014/chart" uri="{C3380CC4-5D6E-409C-BE32-E72D297353CC}">
                    <c16:uniqueId val="{00000008-87C3-4D59-8C4A-70567181AFCE}"/>
                  </c:ext>
                </c:extLst>
              </c15:ser>
            </c15:filteredBarSeries>
          </c:ext>
        </c:extLst>
      </c:barChart>
      <c:lineChart>
        <c:grouping val="standard"/>
        <c:varyColors val="0"/>
        <c:ser>
          <c:idx val="1"/>
          <c:order val="1"/>
          <c:tx>
            <c:strRef>
              <c:f>Sheet1!$A$6</c:f>
              <c:strCache>
                <c:ptCount val="1"/>
                <c:pt idx="0">
                  <c:v>% Online</c:v>
                </c:pt>
              </c:strCache>
            </c:strRef>
          </c:tx>
          <c:spPr>
            <a:ln w="28575" cap="rnd">
              <a:solidFill>
                <a:schemeClr val="accent1"/>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C3-4D59-8C4A-70567181AFCE}"/>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C3-4D59-8C4A-70567181AF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Sheet1!$B$1:$O$1</c:f>
              <c:strCache>
                <c:ptCount val="14"/>
                <c:pt idx="0">
                  <c:v>Fall 2016</c:v>
                </c:pt>
                <c:pt idx="1">
                  <c:v>Spring 2017</c:v>
                </c:pt>
                <c:pt idx="2">
                  <c:v>Fall 2017</c:v>
                </c:pt>
                <c:pt idx="3">
                  <c:v>Spring 2018</c:v>
                </c:pt>
                <c:pt idx="4">
                  <c:v>Fall 2018</c:v>
                </c:pt>
                <c:pt idx="5">
                  <c:v>Spring 2019</c:v>
                </c:pt>
                <c:pt idx="6">
                  <c:v>Fall 2019</c:v>
                </c:pt>
                <c:pt idx="7">
                  <c:v>Spring 2020</c:v>
                </c:pt>
                <c:pt idx="8">
                  <c:v>Fall 2020</c:v>
                </c:pt>
                <c:pt idx="9">
                  <c:v>Spring 2021</c:v>
                </c:pt>
                <c:pt idx="10">
                  <c:v>Fall 2021</c:v>
                </c:pt>
                <c:pt idx="11">
                  <c:v>Spring 2022</c:v>
                </c:pt>
                <c:pt idx="12">
                  <c:v>Fall 2022</c:v>
                </c:pt>
                <c:pt idx="13">
                  <c:v>Spring 2023</c:v>
                </c:pt>
              </c:strCache>
            </c:strRef>
          </c:cat>
          <c:val>
            <c:numRef>
              <c:f>Sheet1!$B$6:$O$6</c:f>
              <c:numCache>
                <c:formatCode>0%</c:formatCode>
                <c:ptCount val="14"/>
                <c:pt idx="0">
                  <c:v>0.30985593414132173</c:v>
                </c:pt>
                <c:pt idx="1">
                  <c:v>0.34126411920211486</c:v>
                </c:pt>
                <c:pt idx="2">
                  <c:v>0.34208754208754211</c:v>
                </c:pt>
                <c:pt idx="3">
                  <c:v>0.37939335580163697</c:v>
                </c:pt>
                <c:pt idx="4">
                  <c:v>0.37497255762897913</c:v>
                </c:pt>
                <c:pt idx="5">
                  <c:v>0.39114658925979678</c:v>
                </c:pt>
                <c:pt idx="6">
                  <c:v>0.36988685813751088</c:v>
                </c:pt>
                <c:pt idx="7">
                  <c:v>0.40164308534915566</c:v>
                </c:pt>
                <c:pt idx="8">
                  <c:v>0.4731529209621993</c:v>
                </c:pt>
                <c:pt idx="9">
                  <c:v>0.52643260694108152</c:v>
                </c:pt>
                <c:pt idx="10">
                  <c:v>0.49967094438960186</c:v>
                </c:pt>
                <c:pt idx="11">
                  <c:v>0.53403496859616362</c:v>
                </c:pt>
                <c:pt idx="12">
                  <c:v>0.49611542730299668</c:v>
                </c:pt>
                <c:pt idx="13">
                  <c:v>0.50889261744966441</c:v>
                </c:pt>
              </c:numCache>
            </c:numRef>
          </c:val>
          <c:smooth val="0"/>
          <c:extLst>
            <c:ext xmlns:c16="http://schemas.microsoft.com/office/drawing/2014/chart" uri="{C3380CC4-5D6E-409C-BE32-E72D297353CC}">
              <c16:uniqueId val="{00000003-87C3-4D59-8C4A-70567181AFCE}"/>
            </c:ext>
          </c:extLst>
        </c:ser>
        <c:ser>
          <c:idx val="2"/>
          <c:order val="2"/>
          <c:tx>
            <c:strRef>
              <c:f>Sheet1!$A$7</c:f>
              <c:strCache>
                <c:ptCount val="1"/>
                <c:pt idx="0">
                  <c:v>% Residential</c:v>
                </c:pt>
              </c:strCache>
            </c:strRef>
          </c:tx>
          <c:spPr>
            <a:ln w="28575" cap="rnd">
              <a:solidFill>
                <a:schemeClr val="tx1"/>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C3-4D59-8C4A-70567181AFCE}"/>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C3-4D59-8C4A-70567181AF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Sheet1!$B$1:$O$1</c:f>
              <c:strCache>
                <c:ptCount val="14"/>
                <c:pt idx="0">
                  <c:v>Fall 2016</c:v>
                </c:pt>
                <c:pt idx="1">
                  <c:v>Spring 2017</c:v>
                </c:pt>
                <c:pt idx="2">
                  <c:v>Fall 2017</c:v>
                </c:pt>
                <c:pt idx="3">
                  <c:v>Spring 2018</c:v>
                </c:pt>
                <c:pt idx="4">
                  <c:v>Fall 2018</c:v>
                </c:pt>
                <c:pt idx="5">
                  <c:v>Spring 2019</c:v>
                </c:pt>
                <c:pt idx="6">
                  <c:v>Fall 2019</c:v>
                </c:pt>
                <c:pt idx="7">
                  <c:v>Spring 2020</c:v>
                </c:pt>
                <c:pt idx="8">
                  <c:v>Fall 2020</c:v>
                </c:pt>
                <c:pt idx="9">
                  <c:v>Spring 2021</c:v>
                </c:pt>
                <c:pt idx="10">
                  <c:v>Fall 2021</c:v>
                </c:pt>
                <c:pt idx="11">
                  <c:v>Spring 2022</c:v>
                </c:pt>
                <c:pt idx="12">
                  <c:v>Fall 2022</c:v>
                </c:pt>
                <c:pt idx="13">
                  <c:v>Spring 2023</c:v>
                </c:pt>
              </c:strCache>
            </c:strRef>
          </c:cat>
          <c:val>
            <c:numRef>
              <c:f>Sheet1!$B$7:$O$7</c:f>
              <c:numCache>
                <c:formatCode>0%</c:formatCode>
                <c:ptCount val="14"/>
                <c:pt idx="0">
                  <c:v>0.6119368854333409</c:v>
                </c:pt>
                <c:pt idx="1">
                  <c:v>0.58399423215573176</c:v>
                </c:pt>
                <c:pt idx="2">
                  <c:v>0.57620650953984287</c:v>
                </c:pt>
                <c:pt idx="3">
                  <c:v>0.55440539239287434</c:v>
                </c:pt>
                <c:pt idx="4">
                  <c:v>0.55565312843029635</c:v>
                </c:pt>
                <c:pt idx="5">
                  <c:v>0.5500725689404935</c:v>
                </c:pt>
                <c:pt idx="6">
                  <c:v>0.56527415143603132</c:v>
                </c:pt>
                <c:pt idx="7">
                  <c:v>0.54974897307165682</c:v>
                </c:pt>
                <c:pt idx="8">
                  <c:v>0.47852233676975947</c:v>
                </c:pt>
                <c:pt idx="9">
                  <c:v>0.4374495560936239</c:v>
                </c:pt>
                <c:pt idx="10">
                  <c:v>0.44274432379072065</c:v>
                </c:pt>
                <c:pt idx="11">
                  <c:v>0.42590392123578341</c:v>
                </c:pt>
                <c:pt idx="12">
                  <c:v>0.47217377517044556</c:v>
                </c:pt>
                <c:pt idx="13">
                  <c:v>0.45704697986577181</c:v>
                </c:pt>
              </c:numCache>
            </c:numRef>
          </c:val>
          <c:smooth val="0"/>
          <c:extLst>
            <c:ext xmlns:c16="http://schemas.microsoft.com/office/drawing/2014/chart" uri="{C3380CC4-5D6E-409C-BE32-E72D297353CC}">
              <c16:uniqueId val="{00000006-87C3-4D59-8C4A-70567181AFCE}"/>
            </c:ext>
          </c:extLst>
        </c:ser>
        <c:dLbls>
          <c:showLegendKey val="0"/>
          <c:showVal val="0"/>
          <c:showCatName val="0"/>
          <c:showSerName val="0"/>
          <c:showPercent val="0"/>
          <c:showBubbleSize val="0"/>
        </c:dLbls>
        <c:marker val="1"/>
        <c:smooth val="0"/>
        <c:axId val="1246460704"/>
        <c:axId val="1246463616"/>
      </c:lineChart>
      <c:catAx>
        <c:axId val="124646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6463616"/>
        <c:crosses val="autoZero"/>
        <c:auto val="1"/>
        <c:lblAlgn val="ctr"/>
        <c:lblOffset val="100"/>
        <c:noMultiLvlLbl val="0"/>
      </c:catAx>
      <c:valAx>
        <c:axId val="1246463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6460704"/>
        <c:crosses val="autoZero"/>
        <c:crossBetween val="between"/>
      </c:valAx>
      <c:valAx>
        <c:axId val="1401697008"/>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1697424"/>
        <c:crosses val="max"/>
        <c:crossBetween val="between"/>
      </c:valAx>
      <c:catAx>
        <c:axId val="1401697424"/>
        <c:scaling>
          <c:orientation val="minMax"/>
        </c:scaling>
        <c:delete val="1"/>
        <c:axPos val="b"/>
        <c:numFmt formatCode="General" sourceLinked="1"/>
        <c:majorTickMark val="out"/>
        <c:minorTickMark val="none"/>
        <c:tickLblPos val="nextTo"/>
        <c:crossAx val="1401697008"/>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of Courses Developed with PUO UG</a:t>
            </a:r>
            <a:r>
              <a:rPr lang="en-US" baseline="0" dirty="0"/>
              <a:t> Program</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 of Courses by College'!$B$1</c:f>
              <c:strCache>
                <c:ptCount val="1"/>
                <c:pt idx="0">
                  <c:v># of Courses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of Courses by College'!$A$2:$A$13</c:f>
              <c:strCache>
                <c:ptCount val="12"/>
                <c:pt idx="0">
                  <c:v>Certificate in Entrepreneurship</c:v>
                </c:pt>
                <c:pt idx="1">
                  <c:v>College of Pharmacy</c:v>
                </c:pt>
                <c:pt idx="2">
                  <c:v>School of Information Studies</c:v>
                </c:pt>
                <c:pt idx="3">
                  <c:v>College of Education</c:v>
                </c:pt>
                <c:pt idx="4">
                  <c:v>College of Engineering</c:v>
                </c:pt>
                <c:pt idx="5">
                  <c:v>Veterinary Medicine</c:v>
                </c:pt>
                <c:pt idx="6">
                  <c:v>Krannert School of Management</c:v>
                </c:pt>
                <c:pt idx="7">
                  <c:v>Purdue Polytechnic Institute</c:v>
                </c:pt>
                <c:pt idx="8">
                  <c:v>College of Agriculture</c:v>
                </c:pt>
                <c:pt idx="9">
                  <c:v>College of Health and Human Sciences</c:v>
                </c:pt>
                <c:pt idx="10">
                  <c:v>College of Science</c:v>
                </c:pt>
                <c:pt idx="11">
                  <c:v>College of Liberal Arts</c:v>
                </c:pt>
              </c:strCache>
            </c:strRef>
          </c:cat>
          <c:val>
            <c:numRef>
              <c:f>'# of Courses by College'!$B$2:$B$13</c:f>
              <c:numCache>
                <c:formatCode>General</c:formatCode>
                <c:ptCount val="12"/>
                <c:pt idx="0">
                  <c:v>1</c:v>
                </c:pt>
                <c:pt idx="1">
                  <c:v>1</c:v>
                </c:pt>
                <c:pt idx="2">
                  <c:v>1</c:v>
                </c:pt>
                <c:pt idx="3">
                  <c:v>2</c:v>
                </c:pt>
                <c:pt idx="4">
                  <c:v>3</c:v>
                </c:pt>
                <c:pt idx="5">
                  <c:v>5</c:v>
                </c:pt>
                <c:pt idx="6">
                  <c:v>6</c:v>
                </c:pt>
                <c:pt idx="7">
                  <c:v>9</c:v>
                </c:pt>
                <c:pt idx="8">
                  <c:v>10</c:v>
                </c:pt>
                <c:pt idx="9">
                  <c:v>14</c:v>
                </c:pt>
                <c:pt idx="10">
                  <c:v>19</c:v>
                </c:pt>
                <c:pt idx="11">
                  <c:v>62</c:v>
                </c:pt>
              </c:numCache>
            </c:numRef>
          </c:val>
          <c:extLst>
            <c:ext xmlns:c16="http://schemas.microsoft.com/office/drawing/2014/chart" uri="{C3380CC4-5D6E-409C-BE32-E72D297353CC}">
              <c16:uniqueId val="{00000000-4CFF-4945-97EE-4B230387424C}"/>
            </c:ext>
          </c:extLst>
        </c:ser>
        <c:dLbls>
          <c:dLblPos val="outEnd"/>
          <c:showLegendKey val="0"/>
          <c:showVal val="1"/>
          <c:showCatName val="0"/>
          <c:showSerName val="0"/>
          <c:showPercent val="0"/>
          <c:showBubbleSize val="0"/>
        </c:dLbls>
        <c:gapWidth val="182"/>
        <c:axId val="687065136"/>
        <c:axId val="687080944"/>
      </c:barChart>
      <c:catAx>
        <c:axId val="687065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080944"/>
        <c:crosses val="autoZero"/>
        <c:auto val="1"/>
        <c:lblAlgn val="ctr"/>
        <c:lblOffset val="100"/>
        <c:noMultiLvlLbl val="0"/>
      </c:catAx>
      <c:valAx>
        <c:axId val="687080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065136"/>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Enrollment in PUO Designed Courses (Unduplicated Headcount)*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'Enrollment by Term'!$E$1:$E$2</c:f>
              <c:strCache>
                <c:ptCount val="2"/>
                <c:pt idx="0">
                  <c:v>Cumulative Enrollment in PUO Designed Courses (Unduplicated Headcount)*</c:v>
                </c:pt>
                <c:pt idx="1">
                  <c:v>Enrollment</c:v>
                </c:pt>
              </c:strCache>
            </c:strRef>
          </c:tx>
          <c:spPr>
            <a:solidFill>
              <a:schemeClr val="accent1"/>
            </a:solidFill>
            <a:ln>
              <a:noFill/>
            </a:ln>
            <a:effectLst/>
          </c:spPr>
          <c:dLbls>
            <c:dLbl>
              <c:idx val="0"/>
              <c:layout>
                <c:manualLayout>
                  <c:x val="0"/>
                  <c:y val="-4.0783700999711563E-2"/>
                </c:manualLayout>
              </c:layout>
              <c:showLegendKey val="0"/>
              <c:showVal val="1"/>
              <c:showCatName val="0"/>
              <c:showSerName val="0"/>
              <c:showPercent val="0"/>
              <c:showBubbleSize val="0"/>
              <c:extLst>
                <c:ext xmlns:c15="http://schemas.microsoft.com/office/drawing/2012/chart" uri="{CE6537A1-D6FC-4f65-9D91-7224C49458BB}">
                  <c15:layout>
                    <c:manualLayout>
                      <c:w val="5.2523927050907353E-2"/>
                      <c:h val="5.4650159339613501E-2"/>
                    </c:manualLayout>
                  </c15:layout>
                </c:ext>
                <c:ext xmlns:c16="http://schemas.microsoft.com/office/drawing/2014/chart" uri="{C3380CC4-5D6E-409C-BE32-E72D297353CC}">
                  <c16:uniqueId val="{00000001-A541-4ACD-8023-44A757408F08}"/>
                </c:ext>
              </c:extLst>
            </c:dLbl>
            <c:dLbl>
              <c:idx val="1"/>
              <c:layout>
                <c:manualLayout>
                  <c:x val="-8.1892820353267944E-3"/>
                  <c:y val="-6.6736965272255283E-2"/>
                </c:manualLayout>
              </c:layout>
              <c:showLegendKey val="0"/>
              <c:showVal val="1"/>
              <c:showCatName val="0"/>
              <c:showSerName val="0"/>
              <c:showPercent val="0"/>
              <c:showBubbleSize val="0"/>
              <c:extLst>
                <c:ext xmlns:c15="http://schemas.microsoft.com/office/drawing/2012/chart" uri="{CE6537A1-D6FC-4f65-9D91-7224C49458BB}">
                  <c15:layout>
                    <c:manualLayout>
                      <c:w val="5.2155409359317645E-2"/>
                      <c:h val="5.4650159339613501E-2"/>
                    </c:manualLayout>
                  </c15:layout>
                </c:ext>
                <c:ext xmlns:c16="http://schemas.microsoft.com/office/drawing/2014/chart" uri="{C3380CC4-5D6E-409C-BE32-E72D297353CC}">
                  <c16:uniqueId val="{00000002-A541-4ACD-8023-44A757408F08}"/>
                </c:ext>
              </c:extLst>
            </c:dLbl>
            <c:dLbl>
              <c:idx val="2"/>
              <c:layout>
                <c:manualLayout>
                  <c:x val="-6.1419615264951058E-3"/>
                  <c:y val="-8.1567401999423125E-2"/>
                </c:manualLayout>
              </c:layout>
              <c:showLegendKey val="0"/>
              <c:showVal val="1"/>
              <c:showCatName val="0"/>
              <c:showSerName val="0"/>
              <c:showPercent val="0"/>
              <c:showBubbleSize val="0"/>
              <c:extLst>
                <c:ext xmlns:c15="http://schemas.microsoft.com/office/drawing/2012/chart" uri="{CE6537A1-D6FC-4f65-9D91-7224C49458BB}">
                  <c15:layout>
                    <c:manualLayout>
                      <c:w val="5.791869719484849E-2"/>
                      <c:h val="5.4650159339613501E-2"/>
                    </c:manualLayout>
                  </c15:layout>
                </c:ext>
                <c:ext xmlns:c16="http://schemas.microsoft.com/office/drawing/2014/chart" uri="{C3380CC4-5D6E-409C-BE32-E72D297353CC}">
                  <c16:uniqueId val="{00000003-A541-4ACD-8023-44A757408F08}"/>
                </c:ext>
              </c:extLst>
            </c:dLbl>
            <c:dLbl>
              <c:idx val="3"/>
              <c:layout>
                <c:manualLayout>
                  <c:x val="-2.0473205088316895E-3"/>
                  <c:y val="-0.11493588463555078"/>
                </c:manualLayout>
              </c:layout>
              <c:showLegendKey val="0"/>
              <c:showVal val="1"/>
              <c:showCatName val="0"/>
              <c:showSerName val="0"/>
              <c:showPercent val="0"/>
              <c:showBubbleSize val="0"/>
              <c:extLst>
                <c:ext xmlns:c15="http://schemas.microsoft.com/office/drawing/2012/chart" uri="{CE6537A1-D6FC-4f65-9D91-7224C49458BB}">
                  <c15:layout>
                    <c:manualLayout>
                      <c:w val="6.2566114749896429E-2"/>
                      <c:h val="5.4650159339613501E-2"/>
                    </c:manualLayout>
                  </c15:layout>
                </c:ext>
                <c:ext xmlns:c16="http://schemas.microsoft.com/office/drawing/2014/chart" uri="{C3380CC4-5D6E-409C-BE32-E72D297353CC}">
                  <c16:uniqueId val="{00000004-A541-4ACD-8023-44A757408F08}"/>
                </c:ext>
              </c:extLst>
            </c:dLbl>
            <c:dLbl>
              <c:idx val="4"/>
              <c:layout>
                <c:manualLayout>
                  <c:x val="-1.4331243561821826E-2"/>
                  <c:y val="-0.14088914890809451"/>
                </c:manualLayout>
              </c:layout>
              <c:showLegendKey val="0"/>
              <c:showVal val="1"/>
              <c:showCatName val="0"/>
              <c:showSerName val="0"/>
              <c:showPercent val="0"/>
              <c:showBubbleSize val="0"/>
              <c:extLst>
                <c:ext xmlns:c15="http://schemas.microsoft.com/office/drawing/2012/chart" uri="{CE6537A1-D6FC-4f65-9D91-7224C49458BB}">
                  <c15:layout>
                    <c:manualLayout>
                      <c:w val="5.5881532685391318E-2"/>
                      <c:h val="5.4650159339613501E-2"/>
                    </c:manualLayout>
                  </c15:layout>
                </c:ext>
                <c:ext xmlns:c16="http://schemas.microsoft.com/office/drawing/2014/chart" uri="{C3380CC4-5D6E-409C-BE32-E72D297353CC}">
                  <c16:uniqueId val="{00000005-A541-4ACD-8023-44A757408F08}"/>
                </c:ext>
              </c:extLst>
            </c:dLbl>
            <c:dLbl>
              <c:idx val="5"/>
              <c:layout>
                <c:manualLayout>
                  <c:x val="-1.2283923052990212E-2"/>
                  <c:y val="-0.16684241318063828"/>
                </c:manualLayout>
              </c:layout>
              <c:showLegendKey val="0"/>
              <c:showVal val="1"/>
              <c:showCatName val="0"/>
              <c:showSerName val="0"/>
              <c:showPercent val="0"/>
              <c:showBubbleSize val="0"/>
              <c:extLst>
                <c:ext xmlns:c15="http://schemas.microsoft.com/office/drawing/2012/chart" uri="{CE6537A1-D6FC-4f65-9D91-7224C49458BB}">
                  <c15:layout>
                    <c:manualLayout>
                      <c:w val="5.5728064250398585E-2"/>
                      <c:h val="5.4650159339613501E-2"/>
                    </c:manualLayout>
                  </c15:layout>
                </c:ext>
                <c:ext xmlns:c16="http://schemas.microsoft.com/office/drawing/2014/chart" uri="{C3380CC4-5D6E-409C-BE32-E72D297353CC}">
                  <c16:uniqueId val="{00000006-A541-4ACD-8023-44A757408F08}"/>
                </c:ext>
              </c:extLst>
            </c:dLbl>
            <c:dLbl>
              <c:idx val="6"/>
              <c:layout>
                <c:manualLayout>
                  <c:x val="-1.0236602544158447E-2"/>
                  <c:y val="-0.19650328663497396"/>
                </c:manualLayout>
              </c:layout>
              <c:showLegendKey val="0"/>
              <c:showVal val="1"/>
              <c:showCatName val="0"/>
              <c:showSerName val="0"/>
              <c:showPercent val="0"/>
              <c:showBubbleSize val="0"/>
              <c:extLst>
                <c:ext xmlns:c15="http://schemas.microsoft.com/office/drawing/2012/chart" uri="{CE6537A1-D6FC-4f65-9D91-7224C49458BB}">
                  <c15:layout>
                    <c:manualLayout>
                      <c:w val="5.791869719484849E-2"/>
                      <c:h val="5.4650159339613501E-2"/>
                    </c:manualLayout>
                  </c15:layout>
                </c:ext>
                <c:ext xmlns:c16="http://schemas.microsoft.com/office/drawing/2014/chart" uri="{C3380CC4-5D6E-409C-BE32-E72D297353CC}">
                  <c16:uniqueId val="{00000007-A541-4ACD-8023-44A757408F08}"/>
                </c:ext>
              </c:extLst>
            </c:dLbl>
            <c:dLbl>
              <c:idx val="7"/>
              <c:layout>
                <c:manualLayout>
                  <c:x val="-2.2520525597148733E-2"/>
                  <c:y val="-0.21504133254393371"/>
                </c:manualLayout>
              </c:layout>
              <c:showLegendKey val="0"/>
              <c:showVal val="1"/>
              <c:showCatName val="0"/>
              <c:showSerName val="0"/>
              <c:showPercent val="0"/>
              <c:showBubbleSize val="0"/>
              <c:extLst>
                <c:ext xmlns:c15="http://schemas.microsoft.com/office/drawing/2012/chart" uri="{CE6537A1-D6FC-4f65-9D91-7224C49458BB}">
                  <c15:layout>
                    <c:manualLayout>
                      <c:w val="6.2197597058306721E-2"/>
                      <c:h val="5.4650159339613501E-2"/>
                    </c:manualLayout>
                  </c15:layout>
                </c:ext>
                <c:ext xmlns:c16="http://schemas.microsoft.com/office/drawing/2014/chart" uri="{C3380CC4-5D6E-409C-BE32-E72D297353CC}">
                  <c16:uniqueId val="{00000008-A541-4ACD-8023-44A757408F08}"/>
                </c:ext>
              </c:extLst>
            </c:dLbl>
            <c:dLbl>
              <c:idx val="8"/>
              <c:layout>
                <c:manualLayout>
                  <c:x val="-1.8425884579485203E-2"/>
                  <c:y val="-0.24470220599826942"/>
                </c:manualLayout>
              </c:layout>
              <c:showLegendKey val="0"/>
              <c:showVal val="1"/>
              <c:showCatName val="0"/>
              <c:showSerName val="0"/>
              <c:showPercent val="0"/>
              <c:showBubbleSize val="0"/>
              <c:extLst>
                <c:ext xmlns:c15="http://schemas.microsoft.com/office/drawing/2012/chart" uri="{CE6537A1-D6FC-4f65-9D91-7224C49458BB}">
                  <c15:layout>
                    <c:manualLayout>
                      <c:w val="5.7908541195473971E-2"/>
                      <c:h val="5.4650159339613501E-2"/>
                    </c:manualLayout>
                  </c15:layout>
                </c:ext>
                <c:ext xmlns:c16="http://schemas.microsoft.com/office/drawing/2014/chart" uri="{C3380CC4-5D6E-409C-BE32-E72D297353CC}">
                  <c16:uniqueId val="{00000009-A541-4ACD-8023-44A757408F08}"/>
                </c:ext>
              </c:extLst>
            </c:dLbl>
            <c:dLbl>
              <c:idx val="9"/>
              <c:layout>
                <c:manualLayout>
                  <c:x val="-2.6615166614811961E-2"/>
                  <c:y val="-0.27065547027081316"/>
                </c:manualLayout>
              </c:layout>
              <c:showLegendKey val="0"/>
              <c:showVal val="1"/>
              <c:showCatName val="0"/>
              <c:showSerName val="0"/>
              <c:showPercent val="0"/>
              <c:showBubbleSize val="0"/>
              <c:extLst>
                <c:ext xmlns:c15="http://schemas.microsoft.com/office/drawing/2012/chart" uri="{CE6537A1-D6FC-4f65-9D91-7224C49458BB}">
                  <c15:layout>
                    <c:manualLayout>
                      <c:w val="6.1481034880215626E-2"/>
                      <c:h val="5.4650159339613501E-2"/>
                    </c:manualLayout>
                  </c15:layout>
                </c:ext>
                <c:ext xmlns:c16="http://schemas.microsoft.com/office/drawing/2014/chart" uri="{C3380CC4-5D6E-409C-BE32-E72D297353CC}">
                  <c16:uniqueId val="{0000000A-A541-4ACD-8023-44A757408F08}"/>
                </c:ext>
              </c:extLst>
            </c:dLbl>
            <c:dLbl>
              <c:idx val="10"/>
              <c:layout>
                <c:manualLayout>
                  <c:x val="-3.0709807632475491E-2"/>
                  <c:y val="-0.27807068863439705"/>
                </c:manualLayout>
              </c:layout>
              <c:showLegendKey val="0"/>
              <c:showVal val="1"/>
              <c:showCatName val="0"/>
              <c:showSerName val="0"/>
              <c:showPercent val="0"/>
              <c:showBubbleSize val="0"/>
              <c:extLst>
                <c:ext xmlns:c15="http://schemas.microsoft.com/office/drawing/2012/chart" uri="{CE6537A1-D6FC-4f65-9D91-7224C49458BB}">
                  <c15:layout>
                    <c:manualLayout>
                      <c:w val="5.4622511175629468E-2"/>
                      <c:h val="5.4650159339613501E-2"/>
                    </c:manualLayout>
                  </c15:layout>
                </c:ext>
                <c:ext xmlns:c16="http://schemas.microsoft.com/office/drawing/2014/chart" uri="{C3380CC4-5D6E-409C-BE32-E72D297353CC}">
                  <c16:uniqueId val="{0000000B-A541-4ACD-8023-44A757408F08}"/>
                </c:ext>
              </c:extLst>
            </c:dLbl>
            <c:dLbl>
              <c:idx val="11"/>
              <c:layout>
                <c:manualLayout>
                  <c:x val="-3.4804448650138868E-2"/>
                  <c:y val="-0.28548590699798093"/>
                </c:manualLayout>
              </c:layout>
              <c:showLegendKey val="0"/>
              <c:showVal val="1"/>
              <c:showCatName val="0"/>
              <c:showSerName val="0"/>
              <c:showPercent val="0"/>
              <c:showBubbleSize val="0"/>
              <c:extLst>
                <c:ext xmlns:c15="http://schemas.microsoft.com/office/drawing/2012/chart" uri="{CE6537A1-D6FC-4f65-9D91-7224C49458BB}">
                  <c15:layout>
                    <c:manualLayout>
                      <c:w val="6.1337722444597412E-2"/>
                      <c:h val="5.4650159339613501E-2"/>
                    </c:manualLayout>
                  </c15:layout>
                </c:ext>
                <c:ext xmlns:c16="http://schemas.microsoft.com/office/drawing/2014/chart" uri="{C3380CC4-5D6E-409C-BE32-E72D297353CC}">
                  <c16:uniqueId val="{0000000C-A541-4ACD-8023-44A757408F08}"/>
                </c:ext>
              </c:extLst>
            </c:dLbl>
            <c:spPr>
              <a:noFill/>
              <a:ln>
                <a:noFill/>
              </a:ln>
              <a:effectLst/>
            </c:spPr>
            <c:txPr>
              <a:bodyPr rot="0" spcFirstLastPara="1" vertOverflow="overflow" horzOverflow="overflow" vert="horz" wrap="square" lIns="38100" tIns="19050" rIns="38100" bIns="19050" anchor="t" anchorCtr="0">
                <a:norm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'Enrollment by Term'!$D$3:$D$14</c:f>
              <c:strCache>
                <c:ptCount val="12"/>
                <c:pt idx="0">
                  <c:v>2011-12</c:v>
                </c:pt>
                <c:pt idx="1">
                  <c:v>2012-13</c:v>
                </c:pt>
                <c:pt idx="2">
                  <c:v>2013-14</c:v>
                </c:pt>
                <c:pt idx="3">
                  <c:v>2014-15</c:v>
                </c:pt>
                <c:pt idx="4">
                  <c:v>2015-16</c:v>
                </c:pt>
                <c:pt idx="5">
                  <c:v>2016-17</c:v>
                </c:pt>
                <c:pt idx="6">
                  <c:v>2017-18</c:v>
                </c:pt>
                <c:pt idx="7">
                  <c:v>2018-19</c:v>
                </c:pt>
                <c:pt idx="8">
                  <c:v>2019-20</c:v>
                </c:pt>
                <c:pt idx="9">
                  <c:v>2020-21</c:v>
                </c:pt>
                <c:pt idx="10">
                  <c:v>2021-22</c:v>
                </c:pt>
                <c:pt idx="11">
                  <c:v>2022-23</c:v>
                </c:pt>
              </c:strCache>
            </c:strRef>
          </c:cat>
          <c:val>
            <c:numRef>
              <c:f>'Enrollment by Term'!$E$3:$E$14</c:f>
              <c:numCache>
                <c:formatCode>General</c:formatCode>
                <c:ptCount val="12"/>
                <c:pt idx="0">
                  <c:v>4905</c:v>
                </c:pt>
                <c:pt idx="1">
                  <c:v>9454</c:v>
                </c:pt>
                <c:pt idx="2">
                  <c:v>14667</c:v>
                </c:pt>
                <c:pt idx="3">
                  <c:v>20568</c:v>
                </c:pt>
                <c:pt idx="4">
                  <c:v>27712</c:v>
                </c:pt>
                <c:pt idx="5">
                  <c:v>34191</c:v>
                </c:pt>
                <c:pt idx="6">
                  <c:v>41676</c:v>
                </c:pt>
                <c:pt idx="7">
                  <c:v>49052</c:v>
                </c:pt>
                <c:pt idx="8">
                  <c:v>57913</c:v>
                </c:pt>
                <c:pt idx="9">
                  <c:v>66587</c:v>
                </c:pt>
                <c:pt idx="10">
                  <c:v>67115</c:v>
                </c:pt>
                <c:pt idx="11">
                  <c:v>67895</c:v>
                </c:pt>
              </c:numCache>
            </c:numRef>
          </c:val>
          <c:extLst>
            <c:ext xmlns:c16="http://schemas.microsoft.com/office/drawing/2014/chart" uri="{C3380CC4-5D6E-409C-BE32-E72D297353CC}">
              <c16:uniqueId val="{00000000-A541-4ACD-8023-44A757408F08}"/>
            </c:ext>
          </c:extLst>
        </c:ser>
        <c:dLbls>
          <c:showLegendKey val="0"/>
          <c:showVal val="1"/>
          <c:showCatName val="0"/>
          <c:showSerName val="0"/>
          <c:showPercent val="0"/>
          <c:showBubbleSize val="0"/>
        </c:dLbls>
        <c:axId val="508143248"/>
        <c:axId val="508134512"/>
      </c:areaChart>
      <c:catAx>
        <c:axId val="508143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Academic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168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134512"/>
        <c:crosses val="autoZero"/>
        <c:auto val="1"/>
        <c:lblAlgn val="ctr"/>
        <c:lblOffset val="100"/>
        <c:noMultiLvlLbl val="0"/>
      </c:catAx>
      <c:valAx>
        <c:axId val="508134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Cumulative</a:t>
                </a:r>
                <a:r>
                  <a:rPr lang="en-US" baseline="0" dirty="0"/>
                  <a:t> Enrollment</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143248"/>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Chart!$K$15</c:f>
              <c:strCache>
                <c:ptCount val="1"/>
                <c:pt idx="0">
                  <c:v>Non Credit</c:v>
                </c:pt>
              </c:strCache>
            </c:strRef>
          </c:tx>
          <c:spPr>
            <a:solidFill>
              <a:schemeClr val="accent1"/>
            </a:solidFill>
            <a:ln>
              <a:noFill/>
            </a:ln>
            <a:effectLst/>
          </c:spPr>
          <c:invertIfNegative val="0"/>
          <c:dLbls>
            <c:numFmt formatCode="&quot;$&quot;#.#,,&quot;M&quot;" sourceLinked="0"/>
            <c:spPr>
              <a:noFill/>
              <a:ln>
                <a:noFill/>
              </a:ln>
              <a:effectLst/>
            </c:spPr>
            <c:txPr>
              <a:bodyPr rot="0" spcFirstLastPara="1" vertOverflow="ellipsis" vert="horz" wrap="square" anchor="ctr" anchorCtr="1"/>
              <a:lstStyle/>
              <a:p>
                <a:pPr>
                  <a:defRPr sz="1400" b="0" i="0" u="none" strike="noStrike" kern="1200" baseline="0">
                    <a:solidFill>
                      <a:schemeClr val="accent1">
                        <a:lumMod val="40000"/>
                        <a:lumOff val="6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Chart!$L$13:$O$13</c:f>
              <c:strCache>
                <c:ptCount val="4"/>
                <c:pt idx="0">
                  <c:v>FY 2019</c:v>
                </c:pt>
                <c:pt idx="1">
                  <c:v>FY 2020</c:v>
                </c:pt>
                <c:pt idx="2">
                  <c:v>FY 2021</c:v>
                </c:pt>
                <c:pt idx="3">
                  <c:v>FY 2022</c:v>
                </c:pt>
              </c:strCache>
            </c:strRef>
          </c:cat>
          <c:val>
            <c:numRef>
              <c:f>Chart!$L$15:$O$15</c:f>
              <c:numCache>
                <c:formatCode>"$"#,##0_);[Red]\("$"#,##0\)</c:formatCode>
                <c:ptCount val="4"/>
                <c:pt idx="0">
                  <c:v>12462620</c:v>
                </c:pt>
                <c:pt idx="1">
                  <c:v>12604564</c:v>
                </c:pt>
                <c:pt idx="2">
                  <c:v>14928489</c:v>
                </c:pt>
                <c:pt idx="3">
                  <c:v>16038093</c:v>
                </c:pt>
              </c:numCache>
            </c:numRef>
          </c:val>
          <c:extLst>
            <c:ext xmlns:c16="http://schemas.microsoft.com/office/drawing/2014/chart" uri="{C3380CC4-5D6E-409C-BE32-E72D297353CC}">
              <c16:uniqueId val="{00000000-384F-41F0-A2A5-DEBAF8FAE34E}"/>
            </c:ext>
          </c:extLst>
        </c:ser>
        <c:ser>
          <c:idx val="2"/>
          <c:order val="2"/>
          <c:tx>
            <c:strRef>
              <c:f>Chart!$K$16</c:f>
              <c:strCache>
                <c:ptCount val="1"/>
                <c:pt idx="0">
                  <c:v>Credit</c:v>
                </c:pt>
              </c:strCache>
            </c:strRef>
          </c:tx>
          <c:spPr>
            <a:solidFill>
              <a:schemeClr val="accent3"/>
            </a:solidFill>
            <a:ln>
              <a:noFill/>
            </a:ln>
            <a:effectLst/>
          </c:spPr>
          <c:invertIfNegative val="0"/>
          <c:dLbls>
            <c:numFmt formatCode="&quot;$&quot;#.#,,&quot;M&quot;" sourceLinked="0"/>
            <c:spPr>
              <a:noFill/>
              <a:ln>
                <a:noFill/>
              </a:ln>
              <a:effectLst/>
            </c:spPr>
            <c:txPr>
              <a:bodyPr rot="0" spcFirstLastPara="1" vertOverflow="ellipsis" vert="horz" wrap="square" anchor="ctr" anchorCtr="1"/>
              <a:lstStyle/>
              <a:p>
                <a:pPr>
                  <a:defRPr sz="1400" b="0" i="0" u="none" strike="noStrike" kern="1200" baseline="0">
                    <a:solidFill>
                      <a:schemeClr val="accent3">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Chart!$L$13:$O$13</c:f>
              <c:strCache>
                <c:ptCount val="4"/>
                <c:pt idx="0">
                  <c:v>FY 2019</c:v>
                </c:pt>
                <c:pt idx="1">
                  <c:v>FY 2020</c:v>
                </c:pt>
                <c:pt idx="2">
                  <c:v>FY 2021</c:v>
                </c:pt>
                <c:pt idx="3">
                  <c:v>FY 2022</c:v>
                </c:pt>
              </c:strCache>
            </c:strRef>
          </c:cat>
          <c:val>
            <c:numRef>
              <c:f>Chart!$L$16:$O$16</c:f>
              <c:numCache>
                <c:formatCode>"$"#,##0_);[Red]\("$"#,##0\)</c:formatCode>
                <c:ptCount val="4"/>
                <c:pt idx="0">
                  <c:v>28925846</c:v>
                </c:pt>
                <c:pt idx="1">
                  <c:v>31090047</c:v>
                </c:pt>
                <c:pt idx="2">
                  <c:v>41220850</c:v>
                </c:pt>
                <c:pt idx="3">
                  <c:v>47592500</c:v>
                </c:pt>
              </c:numCache>
            </c:numRef>
          </c:val>
          <c:extLst>
            <c:ext xmlns:c16="http://schemas.microsoft.com/office/drawing/2014/chart" uri="{C3380CC4-5D6E-409C-BE32-E72D297353CC}">
              <c16:uniqueId val="{00000001-384F-41F0-A2A5-DEBAF8FAE34E}"/>
            </c:ext>
          </c:extLst>
        </c:ser>
        <c:dLbls>
          <c:showLegendKey val="0"/>
          <c:showVal val="0"/>
          <c:showCatName val="0"/>
          <c:showSerName val="0"/>
          <c:showPercent val="0"/>
          <c:showBubbleSize val="0"/>
        </c:dLbls>
        <c:gapWidth val="150"/>
        <c:overlap val="100"/>
        <c:axId val="1954888287"/>
        <c:axId val="1954906591"/>
      </c:barChart>
      <c:lineChart>
        <c:grouping val="standard"/>
        <c:varyColors val="0"/>
        <c:ser>
          <c:idx val="0"/>
          <c:order val="0"/>
          <c:tx>
            <c:strRef>
              <c:f>Chart!$K$14</c:f>
              <c:strCache>
                <c:ptCount val="1"/>
                <c:pt idx="0">
                  <c:v>Total Gross Revenue (PWL)</c:v>
                </c:pt>
              </c:strCache>
            </c:strRef>
          </c:tx>
          <c:spPr>
            <a:ln w="28575" cap="rnd">
              <a:noFill/>
              <a:round/>
            </a:ln>
            <a:effectLst/>
          </c:spPr>
          <c:marker>
            <c:symbol val="none"/>
          </c:marker>
          <c:dLbls>
            <c:numFmt formatCode="&quot;$&quot;#.#,,&quot;M&quot;" sourceLinked="0"/>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Chart!$L$13:$O$13</c:f>
              <c:strCache>
                <c:ptCount val="4"/>
                <c:pt idx="0">
                  <c:v>FY 2019</c:v>
                </c:pt>
                <c:pt idx="1">
                  <c:v>FY 2020</c:v>
                </c:pt>
                <c:pt idx="2">
                  <c:v>FY 2021</c:v>
                </c:pt>
                <c:pt idx="3">
                  <c:v>FY 2022</c:v>
                </c:pt>
              </c:strCache>
            </c:strRef>
          </c:cat>
          <c:val>
            <c:numRef>
              <c:f>Chart!$L$14:$O$14</c:f>
              <c:numCache>
                <c:formatCode>"$"#,##0_);[Red]\("$"#,##0\)</c:formatCode>
                <c:ptCount val="4"/>
                <c:pt idx="0">
                  <c:v>41388466</c:v>
                </c:pt>
                <c:pt idx="1">
                  <c:v>43694611</c:v>
                </c:pt>
                <c:pt idx="2">
                  <c:v>56149339</c:v>
                </c:pt>
                <c:pt idx="3">
                  <c:v>63630593</c:v>
                </c:pt>
              </c:numCache>
            </c:numRef>
          </c:val>
          <c:smooth val="0"/>
          <c:extLst>
            <c:ext xmlns:c16="http://schemas.microsoft.com/office/drawing/2014/chart" uri="{C3380CC4-5D6E-409C-BE32-E72D297353CC}">
              <c16:uniqueId val="{00000002-384F-41F0-A2A5-DEBAF8FAE34E}"/>
            </c:ext>
          </c:extLst>
        </c:ser>
        <c:dLbls>
          <c:showLegendKey val="0"/>
          <c:showVal val="0"/>
          <c:showCatName val="0"/>
          <c:showSerName val="0"/>
          <c:showPercent val="0"/>
          <c:showBubbleSize val="0"/>
        </c:dLbls>
        <c:marker val="1"/>
        <c:smooth val="0"/>
        <c:axId val="1954888287"/>
        <c:axId val="1954906591"/>
      </c:lineChart>
      <c:catAx>
        <c:axId val="1954888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4906591"/>
        <c:crosses val="autoZero"/>
        <c:auto val="1"/>
        <c:lblAlgn val="ctr"/>
        <c:lblOffset val="100"/>
        <c:noMultiLvlLbl val="0"/>
      </c:catAx>
      <c:valAx>
        <c:axId val="1954906591"/>
        <c:scaling>
          <c:orientation val="minMax"/>
        </c:scaling>
        <c:delete val="0"/>
        <c:axPos val="l"/>
        <c:majorGridlines>
          <c:spPr>
            <a:ln w="9525" cap="flat" cmpd="sng" algn="ctr">
              <a:solidFill>
                <a:schemeClr val="tx1">
                  <a:lumMod val="15000"/>
                  <a:lumOff val="85000"/>
                </a:schemeClr>
              </a:solidFill>
              <a:round/>
            </a:ln>
            <a:effectLst/>
          </c:spPr>
        </c:majorGridlines>
        <c:numFmt formatCode="&quot;$&quot;#,,&quot;M&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4888287"/>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solidFill>
                  <a:sysClr val="windowText" lastClr="000000"/>
                </a:solidFill>
              </a:rPr>
              <a:t>Purdue West Lafayette Online Programs Gross Revenue</a:t>
            </a:r>
            <a:r>
              <a:rPr lang="en-US" sz="2400" b="1" baseline="0">
                <a:solidFill>
                  <a:sysClr val="windowText" lastClr="000000"/>
                </a:solidFill>
              </a:rPr>
              <a:t> (in MM $)</a:t>
            </a:r>
            <a:endParaRPr lang="en-US" sz="2400" b="1">
              <a:solidFill>
                <a:sysClr val="windowText" lastClr="000000"/>
              </a:solidFill>
            </a:endParaRPr>
          </a:p>
        </c:rich>
      </c:tx>
      <c:layout>
        <c:manualLayout>
          <c:xMode val="edge"/>
          <c:yMode val="edge"/>
          <c:x val="0.17501437599442057"/>
          <c:y val="3.294580425508826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054216694741261E-2"/>
          <c:y val="0.13960166056476692"/>
          <c:w val="0.9276961742865496"/>
          <c:h val="0.60825678040244968"/>
        </c:manualLayout>
      </c:layout>
      <c:barChart>
        <c:barDir val="col"/>
        <c:grouping val="stacked"/>
        <c:varyColors val="0"/>
        <c:ser>
          <c:idx val="0"/>
          <c:order val="0"/>
          <c:tx>
            <c:strRef>
              <c:f>'FY24-FY26 Summary excl Regional'!$A$2</c:f>
              <c:strCache>
                <c:ptCount val="1"/>
                <c:pt idx="0">
                  <c:v>Existing Programs - Credit</c:v>
                </c:pt>
              </c:strCache>
            </c:strRef>
          </c:tx>
          <c:spPr>
            <a:solidFill>
              <a:schemeClr val="accent1"/>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Regional'!$B$2:$I$2</c:f>
              <c:numCache>
                <c:formatCode>_("$"* #,##0.0_);_("$"* \(#,##0.0\);_("$"* "-"??_);_(@_)</c:formatCode>
                <c:ptCount val="8"/>
                <c:pt idx="0">
                  <c:v>28.925845999999989</c:v>
                </c:pt>
                <c:pt idx="1">
                  <c:v>31.090047130000016</c:v>
                </c:pt>
                <c:pt idx="2">
                  <c:v>41.220849870000009</c:v>
                </c:pt>
                <c:pt idx="3">
                  <c:v>47.850130800000002</c:v>
                </c:pt>
                <c:pt idx="4">
                  <c:v>48.067565404427995</c:v>
                </c:pt>
                <c:pt idx="5">
                  <c:v>47.850130800000002</c:v>
                </c:pt>
                <c:pt idx="6">
                  <c:v>47.850130800000002</c:v>
                </c:pt>
                <c:pt idx="7">
                  <c:v>47.850130800000002</c:v>
                </c:pt>
              </c:numCache>
            </c:numRef>
          </c:val>
          <c:extLst>
            <c:ext xmlns:c16="http://schemas.microsoft.com/office/drawing/2014/chart" uri="{C3380CC4-5D6E-409C-BE32-E72D297353CC}">
              <c16:uniqueId val="{00000000-21F2-4A87-B79E-1BDF25C937A2}"/>
            </c:ext>
          </c:extLst>
        </c:ser>
        <c:ser>
          <c:idx val="1"/>
          <c:order val="1"/>
          <c:tx>
            <c:strRef>
              <c:f>'FY24-FY26 Summary excl Regional'!$A$3</c:f>
              <c:strCache>
                <c:ptCount val="1"/>
                <c:pt idx="0">
                  <c:v>Existing Programs - Non-Credit</c:v>
                </c:pt>
              </c:strCache>
            </c:strRef>
          </c:tx>
          <c:spPr>
            <a:solidFill>
              <a:schemeClr val="accent2"/>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Regional'!$B$3:$I$3</c:f>
              <c:numCache>
                <c:formatCode>_("$"* #,##0.0_);_("$"* \(#,##0.0\);_("$"* "-"??_);_(@_)</c:formatCode>
                <c:ptCount val="8"/>
                <c:pt idx="0">
                  <c:v>12.46262005</c:v>
                </c:pt>
                <c:pt idx="1">
                  <c:v>12.588263699999997</c:v>
                </c:pt>
                <c:pt idx="2">
                  <c:v>14.717799519999998</c:v>
                </c:pt>
                <c:pt idx="3">
                  <c:v>16.01961301</c:v>
                </c:pt>
                <c:pt idx="4">
                  <c:v>17.45836670928</c:v>
                </c:pt>
                <c:pt idx="5">
                  <c:v>17.45836670928</c:v>
                </c:pt>
                <c:pt idx="6">
                  <c:v>17.45836670928</c:v>
                </c:pt>
                <c:pt idx="7">
                  <c:v>17.45836670928</c:v>
                </c:pt>
              </c:numCache>
            </c:numRef>
          </c:val>
          <c:extLst>
            <c:ext xmlns:c16="http://schemas.microsoft.com/office/drawing/2014/chart" uri="{C3380CC4-5D6E-409C-BE32-E72D297353CC}">
              <c16:uniqueId val="{00000001-21F2-4A87-B79E-1BDF25C937A2}"/>
            </c:ext>
          </c:extLst>
        </c:ser>
        <c:ser>
          <c:idx val="2"/>
          <c:order val="2"/>
          <c:tx>
            <c:strRef>
              <c:f>'FY24-FY26 Summary excl Regional'!$A$4</c:f>
              <c:strCache>
                <c:ptCount val="1"/>
                <c:pt idx="0">
                  <c:v>Growth of Existing Programs - Credit</c:v>
                </c:pt>
              </c:strCache>
            </c:strRef>
          </c:tx>
          <c:spPr>
            <a:solidFill>
              <a:schemeClr val="accent3"/>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Regional'!$B$4:$I$4</c:f>
              <c:numCache>
                <c:formatCode>General</c:formatCode>
                <c:ptCount val="8"/>
                <c:pt idx="5" formatCode="_(&quot;$&quot;* #,##0.0_);_(&quot;$&quot;* \(#,##0.0\);_(&quot;$&quot;* &quot;-&quot;??_);_(@_)">
                  <c:v>2.9127741211495328</c:v>
                </c:pt>
                <c:pt idx="6" formatCode="_(&quot;$&quot;* #,##0.0_);_(&quot;$&quot;* \(#,##0.0\);_(&quot;$&quot;* &quot;-&quot;??_);_(@_)">
                  <c:v>6.0400742352237025</c:v>
                </c:pt>
                <c:pt idx="7" formatCode="_(&quot;$&quot;* #,##0.0_);_(&quot;$&quot;* \(#,##0.0\);_(&quot;$&quot;* &quot;-&quot;??_);_(@_)">
                  <c:v>9.398137624818121</c:v>
                </c:pt>
              </c:numCache>
            </c:numRef>
          </c:val>
          <c:extLst>
            <c:ext xmlns:c16="http://schemas.microsoft.com/office/drawing/2014/chart" uri="{C3380CC4-5D6E-409C-BE32-E72D297353CC}">
              <c16:uniqueId val="{00000002-21F2-4A87-B79E-1BDF25C937A2}"/>
            </c:ext>
          </c:extLst>
        </c:ser>
        <c:ser>
          <c:idx val="3"/>
          <c:order val="3"/>
          <c:tx>
            <c:strRef>
              <c:f>'FY24-FY26 Summary excl Regional'!$A$5</c:f>
              <c:strCache>
                <c:ptCount val="1"/>
                <c:pt idx="0">
                  <c:v>Growth of Existing Programs - Non-Credit</c:v>
                </c:pt>
              </c:strCache>
            </c:strRef>
          </c:tx>
          <c:spPr>
            <a:solidFill>
              <a:schemeClr val="accent4"/>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Regional'!$B$5:$I$5</c:f>
              <c:numCache>
                <c:formatCode>General</c:formatCode>
                <c:ptCount val="8"/>
                <c:pt idx="5" formatCode="_(&quot;$&quot;* #,##0.0_);_(&quot;$&quot;* \(#,##0.0\);_(&quot;$&quot;* &quot;-&quot;??_);_(@_)">
                  <c:v>0.91682309626160052</c:v>
                </c:pt>
                <c:pt idx="6" formatCode="_(&quot;$&quot;* #,##0.0_);_(&quot;$&quot;* \(#,##0.0\);_(&quot;$&quot;* &quot;-&quot;??_);_(@_)">
                  <c:v>1.8912957372599613</c:v>
                </c:pt>
                <c:pt idx="7" formatCode="_(&quot;$&quot;* #,##0.0_);_(&quot;$&quot;* \(#,##0.0\);_(&quot;$&quot;* &quot;-&quot;??_);_(@_)">
                  <c:v>2.9272450714258151</c:v>
                </c:pt>
              </c:numCache>
            </c:numRef>
          </c:val>
          <c:extLst>
            <c:ext xmlns:c16="http://schemas.microsoft.com/office/drawing/2014/chart" uri="{C3380CC4-5D6E-409C-BE32-E72D297353CC}">
              <c16:uniqueId val="{00000003-21F2-4A87-B79E-1BDF25C937A2}"/>
            </c:ext>
          </c:extLst>
        </c:ser>
        <c:ser>
          <c:idx val="4"/>
          <c:order val="4"/>
          <c:tx>
            <c:strRef>
              <c:f>'FY24-FY26 Summary excl Regional'!$A$6</c:f>
              <c:strCache>
                <c:ptCount val="1"/>
                <c:pt idx="0">
                  <c:v>New Programs - Credit</c:v>
                </c:pt>
              </c:strCache>
            </c:strRef>
          </c:tx>
          <c:spPr>
            <a:solidFill>
              <a:schemeClr val="accent5"/>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Regional'!$B$6:$I$6</c:f>
              <c:numCache>
                <c:formatCode>General</c:formatCode>
                <c:ptCount val="8"/>
                <c:pt idx="5" formatCode="_(&quot;$&quot;* #,##0.0_);_(&quot;$&quot;* \(#,##0.0\);_(&quot;$&quot;* &quot;-&quot;??_);_(@_)">
                  <c:v>1.5</c:v>
                </c:pt>
                <c:pt idx="6" formatCode="_(&quot;$&quot;* #,##0.0_);_(&quot;$&quot;* \(#,##0.0\);_(&quot;$&quot;* &quot;-&quot;??_);_(@_)">
                  <c:v>3</c:v>
                </c:pt>
                <c:pt idx="7" formatCode="_(&quot;$&quot;* #,##0.0_);_(&quot;$&quot;* \(#,##0.0\);_(&quot;$&quot;* &quot;-&quot;??_);_(@_)">
                  <c:v>6</c:v>
                </c:pt>
              </c:numCache>
            </c:numRef>
          </c:val>
          <c:extLst>
            <c:ext xmlns:c16="http://schemas.microsoft.com/office/drawing/2014/chart" uri="{C3380CC4-5D6E-409C-BE32-E72D297353CC}">
              <c16:uniqueId val="{00000004-21F2-4A87-B79E-1BDF25C937A2}"/>
            </c:ext>
          </c:extLst>
        </c:ser>
        <c:ser>
          <c:idx val="5"/>
          <c:order val="5"/>
          <c:tx>
            <c:strRef>
              <c:f>'FY24-FY26 Summary excl Regional'!$A$7</c:f>
              <c:strCache>
                <c:ptCount val="1"/>
                <c:pt idx="0">
                  <c:v>New Programs - Non-Credit</c:v>
                </c:pt>
              </c:strCache>
            </c:strRef>
          </c:tx>
          <c:spPr>
            <a:solidFill>
              <a:schemeClr val="accent6"/>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Regional'!$B$7:$I$7</c:f>
              <c:numCache>
                <c:formatCode>General</c:formatCode>
                <c:ptCount val="8"/>
                <c:pt idx="5" formatCode="_(&quot;$&quot;* #,##0.0_);_(&quot;$&quot;* \(#,##0.0\);_(&quot;$&quot;* &quot;-&quot;??_);_(@_)">
                  <c:v>1</c:v>
                </c:pt>
                <c:pt idx="6" formatCode="_(&quot;$&quot;* #,##0.0_);_(&quot;$&quot;* \(#,##0.0\);_(&quot;$&quot;* &quot;-&quot;??_);_(@_)">
                  <c:v>2</c:v>
                </c:pt>
                <c:pt idx="7" formatCode="_(&quot;$&quot;* #,##0.0_);_(&quot;$&quot;* \(#,##0.0\);_(&quot;$&quot;* &quot;-&quot;??_);_(@_)">
                  <c:v>4</c:v>
                </c:pt>
              </c:numCache>
            </c:numRef>
          </c:val>
          <c:extLst>
            <c:ext xmlns:c16="http://schemas.microsoft.com/office/drawing/2014/chart" uri="{C3380CC4-5D6E-409C-BE32-E72D297353CC}">
              <c16:uniqueId val="{00000005-21F2-4A87-B79E-1BDF25C937A2}"/>
            </c:ext>
          </c:extLst>
        </c:ser>
        <c:ser>
          <c:idx val="6"/>
          <c:order val="6"/>
          <c:tx>
            <c:strRef>
              <c:f>'FY24-FY26 Summary excl Regional'!$A$8</c:f>
              <c:strCache>
                <c:ptCount val="1"/>
                <c:pt idx="0">
                  <c:v>New Corporate Partnerships</c:v>
                </c:pt>
              </c:strCache>
            </c:strRef>
          </c:tx>
          <c:spPr>
            <a:solidFill>
              <a:schemeClr val="accent1">
                <a:lumMod val="60000"/>
              </a:schemeClr>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Regional'!$B$8:$I$8</c:f>
              <c:numCache>
                <c:formatCode>General</c:formatCode>
                <c:ptCount val="8"/>
                <c:pt idx="5" formatCode="_(&quot;$&quot;* #,##0.0_);_(&quot;$&quot;* \(#,##0.0\);_(&quot;$&quot;* &quot;-&quot;??_);_(@_)">
                  <c:v>0.3</c:v>
                </c:pt>
                <c:pt idx="6" formatCode="_(&quot;$&quot;* #,##0.0_);_(&quot;$&quot;* \(#,##0.0\);_(&quot;$&quot;* &quot;-&quot;??_);_(@_)">
                  <c:v>0.9</c:v>
                </c:pt>
                <c:pt idx="7" formatCode="_(&quot;$&quot;* #,##0.0_);_(&quot;$&quot;* \(#,##0.0\);_(&quot;$&quot;* &quot;-&quot;??_);_(@_)">
                  <c:v>1.8</c:v>
                </c:pt>
              </c:numCache>
            </c:numRef>
          </c:val>
          <c:extLst>
            <c:ext xmlns:c16="http://schemas.microsoft.com/office/drawing/2014/chart" uri="{C3380CC4-5D6E-409C-BE32-E72D297353CC}">
              <c16:uniqueId val="{00000006-21F2-4A87-B79E-1BDF25C937A2}"/>
            </c:ext>
          </c:extLst>
        </c:ser>
        <c:ser>
          <c:idx val="7"/>
          <c:order val="7"/>
          <c:tx>
            <c:strRef>
              <c:f>'FY24-FY26 Summary excl Regional'!$A$9</c:f>
              <c:strCache>
                <c:ptCount val="1"/>
                <c:pt idx="0">
                  <c:v>New International Partnerships</c:v>
                </c:pt>
              </c:strCache>
            </c:strRef>
          </c:tx>
          <c:spPr>
            <a:solidFill>
              <a:schemeClr val="accent2">
                <a:lumMod val="60000"/>
              </a:schemeClr>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Regional'!$B$9:$I$9</c:f>
              <c:numCache>
                <c:formatCode>General</c:formatCode>
                <c:ptCount val="8"/>
                <c:pt idx="5" formatCode="_(&quot;$&quot;* #,##0.0_);_(&quot;$&quot;* \(#,##0.0\);_(&quot;$&quot;* &quot;-&quot;??_);_(@_)">
                  <c:v>0.5</c:v>
                </c:pt>
                <c:pt idx="6" formatCode="_(&quot;$&quot;* #,##0.0_);_(&quot;$&quot;* \(#,##0.0\);_(&quot;$&quot;* &quot;-&quot;??_);_(@_)">
                  <c:v>1</c:v>
                </c:pt>
                <c:pt idx="7" formatCode="_(&quot;$&quot;* #,##0.0_);_(&quot;$&quot;* \(#,##0.0\);_(&quot;$&quot;* &quot;-&quot;??_);_(@_)">
                  <c:v>1.5</c:v>
                </c:pt>
              </c:numCache>
            </c:numRef>
          </c:val>
          <c:extLst>
            <c:ext xmlns:c16="http://schemas.microsoft.com/office/drawing/2014/chart" uri="{C3380CC4-5D6E-409C-BE32-E72D297353CC}">
              <c16:uniqueId val="{00000007-21F2-4A87-B79E-1BDF25C937A2}"/>
            </c:ext>
          </c:extLst>
        </c:ser>
        <c:ser>
          <c:idx val="8"/>
          <c:order val="8"/>
          <c:tx>
            <c:strRef>
              <c:f>'FY24-FY26 Summary excl Regional'!$A$10</c:f>
              <c:strCache>
                <c:ptCount val="1"/>
                <c:pt idx="0">
                  <c:v>New Military Partnerships</c:v>
                </c:pt>
              </c:strCache>
            </c:strRef>
          </c:tx>
          <c:spPr>
            <a:solidFill>
              <a:schemeClr val="accent3">
                <a:lumMod val="60000"/>
              </a:schemeClr>
            </a:solidFill>
            <a:ln>
              <a:noFill/>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Regional'!$B$10:$I$10</c:f>
              <c:numCache>
                <c:formatCode>General</c:formatCode>
                <c:ptCount val="8"/>
                <c:pt idx="5" formatCode="_(&quot;$&quot;* #,##0.0_);_(&quot;$&quot;* \(#,##0.0\);_(&quot;$&quot;* &quot;-&quot;??_);_(@_)">
                  <c:v>0.25</c:v>
                </c:pt>
                <c:pt idx="6" formatCode="_(&quot;$&quot;* #,##0.0_);_(&quot;$&quot;* \(#,##0.0\);_(&quot;$&quot;* &quot;-&quot;??_);_(@_)">
                  <c:v>0.5</c:v>
                </c:pt>
                <c:pt idx="7" formatCode="_(&quot;$&quot;* #,##0.0_);_(&quot;$&quot;* \(#,##0.0\);_(&quot;$&quot;* &quot;-&quot;??_);_(@_)">
                  <c:v>0.75</c:v>
                </c:pt>
              </c:numCache>
            </c:numRef>
          </c:val>
          <c:extLst>
            <c:ext xmlns:c16="http://schemas.microsoft.com/office/drawing/2014/chart" uri="{C3380CC4-5D6E-409C-BE32-E72D297353CC}">
              <c16:uniqueId val="{00000008-21F2-4A87-B79E-1BDF25C937A2}"/>
            </c:ext>
          </c:extLst>
        </c:ser>
        <c:ser>
          <c:idx val="9"/>
          <c:order val="9"/>
          <c:tx>
            <c:strRef>
              <c:f>'FY24-FY26 Summary excl Regional'!$A$11</c:f>
              <c:strCache>
                <c:ptCount val="1"/>
                <c:pt idx="0">
                  <c:v>Source TBD</c:v>
                </c:pt>
              </c:strCache>
            </c:strRef>
          </c:tx>
          <c:spPr>
            <a:noFill/>
            <a:ln>
              <a:solidFill>
                <a:sysClr val="windowText" lastClr="000000"/>
              </a:solidFill>
              <a:prstDash val="dash"/>
            </a:ln>
            <a:effectLst/>
          </c:spPr>
          <c:invertIfNegative val="0"/>
          <c:cat>
            <c:strRef>
              <c:f>'FY24-FY26 Summary excl Regional'!$B$1:$I$1</c:f>
              <c:strCache>
                <c:ptCount val="8"/>
                <c:pt idx="0">
                  <c:v>FY19
Actual</c:v>
                </c:pt>
                <c:pt idx="1">
                  <c:v>FY20
 Actual</c:v>
                </c:pt>
                <c:pt idx="2">
                  <c:v>FY21
Actual</c:v>
                </c:pt>
                <c:pt idx="3">
                  <c:v>FY22
Actual</c:v>
                </c:pt>
                <c:pt idx="4">
                  <c:v>FY23
Projected</c:v>
                </c:pt>
                <c:pt idx="5">
                  <c:v>FY24
Modeled</c:v>
                </c:pt>
                <c:pt idx="6">
                  <c:v>FY25
Modeled</c:v>
                </c:pt>
                <c:pt idx="7">
                  <c:v>FY26
Modeled</c:v>
                </c:pt>
              </c:strCache>
            </c:strRef>
          </c:cat>
          <c:val>
            <c:numRef>
              <c:f>'FY24-FY26 Summary excl Regional'!$B$11:$I$11</c:f>
              <c:numCache>
                <c:formatCode>General</c:formatCode>
                <c:ptCount val="8"/>
                <c:pt idx="5" formatCode="_(&quot;$&quot;* #,##0.0_);_(&quot;$&quot;* \(#,##0.0\);_(&quot;$&quot;* &quot;-&quot;??_);_(@_)">
                  <c:v>25</c:v>
                </c:pt>
                <c:pt idx="6" formatCode="_(&quot;$&quot;* #,##0.0_);_(&quot;$&quot;* \(#,##0.0\);_(&quot;$&quot;* &quot;-&quot;??_);_(@_)">
                  <c:v>65</c:v>
                </c:pt>
                <c:pt idx="7" formatCode="_(&quot;$&quot;* #,##0.0_);_(&quot;$&quot;* \(#,##0.0\);_(&quot;$&quot;* &quot;-&quot;??_);_(@_)">
                  <c:v>108</c:v>
                </c:pt>
              </c:numCache>
            </c:numRef>
          </c:val>
          <c:extLst>
            <c:ext xmlns:c16="http://schemas.microsoft.com/office/drawing/2014/chart" uri="{C3380CC4-5D6E-409C-BE32-E72D297353CC}">
              <c16:uniqueId val="{00000009-21F2-4A87-B79E-1BDF25C937A2}"/>
            </c:ext>
          </c:extLst>
        </c:ser>
        <c:dLbls>
          <c:showLegendKey val="0"/>
          <c:showVal val="0"/>
          <c:showCatName val="0"/>
          <c:showSerName val="0"/>
          <c:showPercent val="0"/>
          <c:showBubbleSize val="0"/>
        </c:dLbls>
        <c:gapWidth val="150"/>
        <c:overlap val="100"/>
        <c:axId val="922277440"/>
        <c:axId val="922281376"/>
      </c:barChart>
      <c:catAx>
        <c:axId val="92227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22281376"/>
        <c:crosses val="autoZero"/>
        <c:auto val="1"/>
        <c:lblAlgn val="ctr"/>
        <c:lblOffset val="100"/>
        <c:noMultiLvlLbl val="0"/>
      </c:catAx>
      <c:valAx>
        <c:axId val="922281376"/>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22277440"/>
        <c:crosses val="autoZero"/>
        <c:crossBetween val="between"/>
      </c:valAx>
      <c:spPr>
        <a:noFill/>
        <a:ln>
          <a:noFill/>
        </a:ln>
        <a:effectLst/>
      </c:spPr>
    </c:plotArea>
    <c:legend>
      <c:legendPos val="b"/>
      <c:layout>
        <c:manualLayout>
          <c:xMode val="edge"/>
          <c:yMode val="edge"/>
          <c:x val="0"/>
          <c:y val="0.82794765237678625"/>
          <c:w val="0.9806519028871391"/>
          <c:h val="0.172052347623213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0"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4/16/23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dirty="0"/>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212649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7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5F3448-8E7E-A246-9AD4-3D1D9657C3D0}" type="slidenum">
              <a:rPr lang="en-US" smtClean="0"/>
              <a:t>4</a:t>
            </a:fld>
            <a:endParaRPr lang="en-US"/>
          </a:p>
        </p:txBody>
      </p:sp>
    </p:spTree>
    <p:extLst>
      <p:ext uri="{BB962C8B-B14F-4D97-AF65-F5344CB8AC3E}">
        <p14:creationId xmlns:p14="http://schemas.microsoft.com/office/powerpoint/2010/main" val="166403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7</a:t>
            </a:fld>
            <a:endParaRPr lang="en-US" dirty="0"/>
          </a:p>
        </p:txBody>
      </p:sp>
    </p:spTree>
    <p:extLst>
      <p:ext uri="{BB962C8B-B14F-4D97-AF65-F5344CB8AC3E}">
        <p14:creationId xmlns:p14="http://schemas.microsoft.com/office/powerpoint/2010/main" val="66534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10</a:t>
            </a:fld>
            <a:endParaRPr lang="en-US"/>
          </a:p>
        </p:txBody>
      </p:sp>
    </p:spTree>
    <p:extLst>
      <p:ext uri="{BB962C8B-B14F-4D97-AF65-F5344CB8AC3E}">
        <p14:creationId xmlns:p14="http://schemas.microsoft.com/office/powerpoint/2010/main" val="225081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63753-F68C-4A4D-8283-4B454CDCB544}" type="slidenum">
              <a:rPr lang="en-US" smtClean="0"/>
              <a:t>11</a:t>
            </a:fld>
            <a:endParaRPr lang="en-US"/>
          </a:p>
        </p:txBody>
      </p:sp>
    </p:spTree>
    <p:extLst>
      <p:ext uri="{BB962C8B-B14F-4D97-AF65-F5344CB8AC3E}">
        <p14:creationId xmlns:p14="http://schemas.microsoft.com/office/powerpoint/2010/main" val="1708869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a:t>
            </a:r>
            <a:r>
              <a:rPr lang="en-US" baseline="0" dirty="0"/>
              <a:t> to GR university</a:t>
            </a:r>
            <a:endParaRPr lang="en-US" dirty="0"/>
          </a:p>
        </p:txBody>
      </p:sp>
      <p:sp>
        <p:nvSpPr>
          <p:cNvPr id="4" name="Slide Number Placeholder 3"/>
          <p:cNvSpPr>
            <a:spLocks noGrp="1"/>
          </p:cNvSpPr>
          <p:nvPr>
            <p:ph type="sldNum" sz="quarter" idx="10"/>
          </p:nvPr>
        </p:nvSpPr>
        <p:spPr/>
        <p:txBody>
          <a:bodyPr/>
          <a:lstStyle/>
          <a:p>
            <a:fld id="{53363753-F68C-4A4D-8283-4B454CDCB544}" type="slidenum">
              <a:rPr lang="en-US" smtClean="0"/>
              <a:t>13</a:t>
            </a:fld>
            <a:endParaRPr lang="en-US"/>
          </a:p>
        </p:txBody>
      </p:sp>
    </p:spTree>
    <p:extLst>
      <p:ext uri="{BB962C8B-B14F-4D97-AF65-F5344CB8AC3E}">
        <p14:creationId xmlns:p14="http://schemas.microsoft.com/office/powerpoint/2010/main" val="173461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a:t>
            </a:r>
            <a:r>
              <a:rPr lang="en-US" baseline="0" dirty="0"/>
              <a:t> to GR university</a:t>
            </a:r>
            <a:endParaRPr lang="en-US" dirty="0"/>
          </a:p>
        </p:txBody>
      </p:sp>
      <p:sp>
        <p:nvSpPr>
          <p:cNvPr id="4" name="Slide Number Placeholder 3"/>
          <p:cNvSpPr>
            <a:spLocks noGrp="1"/>
          </p:cNvSpPr>
          <p:nvPr>
            <p:ph type="sldNum" sz="quarter" idx="10"/>
          </p:nvPr>
        </p:nvSpPr>
        <p:spPr/>
        <p:txBody>
          <a:bodyPr/>
          <a:lstStyle/>
          <a:p>
            <a:fld id="{53363753-F68C-4A4D-8283-4B454CDCB544}" type="slidenum">
              <a:rPr lang="en-US" smtClean="0"/>
              <a:t>14</a:t>
            </a:fld>
            <a:endParaRPr lang="en-US"/>
          </a:p>
        </p:txBody>
      </p:sp>
    </p:spTree>
    <p:extLst>
      <p:ext uri="{BB962C8B-B14F-4D97-AF65-F5344CB8AC3E}">
        <p14:creationId xmlns:p14="http://schemas.microsoft.com/office/powerpoint/2010/main" val="187486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25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796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1562100" y="1597306"/>
            <a:ext cx="5993395" cy="1938992"/>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1562100" y="3813008"/>
            <a:ext cx="6128740" cy="99876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79" y="6220740"/>
            <a:ext cx="766418" cy="323968"/>
          </a:xfrm>
        </p:spPr>
        <p:txBody>
          <a:bodyPr/>
          <a:lstStyle>
            <a:lvl1pPr>
              <a:defRPr>
                <a:solidFill>
                  <a:schemeClr val="bg1">
                    <a:alpha val="70000"/>
                  </a:schemeClr>
                </a:solidFill>
              </a:defRPr>
            </a:lvl1pPr>
          </a:lstStyle>
          <a:p>
            <a:fld id="{D47A9A36-4EB0-BF46-AE48-7CDA251B954B}" type="datetime1">
              <a:rPr lang="en-US" smtClean="0"/>
              <a:t>4/16/23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BAEB6-2079-3ED3-08B8-77BB8A575978}"/>
              </a:ext>
            </a:extLst>
          </p:cNvPr>
          <p:cNvSpPr>
            <a:spLocks noGrp="1"/>
          </p:cNvSpPr>
          <p:nvPr>
            <p:ph type="dt" sz="half" idx="10"/>
          </p:nvPr>
        </p:nvSpPr>
        <p:spPr/>
        <p:txBody>
          <a:bodyPr/>
          <a:lstStyle/>
          <a:p>
            <a:fld id="{86A72008-5865-404E-91F2-EF1BF443055E}" type="datetimeFigureOut">
              <a:rPr lang="en-US" smtClean="0"/>
              <a:t>4/16/23</a:t>
            </a:fld>
            <a:endParaRPr lang="en-US"/>
          </a:p>
        </p:txBody>
      </p:sp>
      <p:sp>
        <p:nvSpPr>
          <p:cNvPr id="3" name="Footer Placeholder 2">
            <a:extLst>
              <a:ext uri="{FF2B5EF4-FFF2-40B4-BE49-F238E27FC236}">
                <a16:creationId xmlns:a16="http://schemas.microsoft.com/office/drawing/2014/main" id="{B7F69BEF-5D01-D461-9C28-5A19AD5816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9C1B1-244C-0932-253A-E53B6CEC2247}"/>
              </a:ext>
            </a:extLst>
          </p:cNvPr>
          <p:cNvSpPr>
            <a:spLocks noGrp="1"/>
          </p:cNvSpPr>
          <p:nvPr>
            <p:ph type="sldNum" sz="quarter" idx="12"/>
          </p:nvPr>
        </p:nvSpPr>
        <p:spPr/>
        <p:txBody>
          <a:bodyPr/>
          <a:lstStyle/>
          <a:p>
            <a:fld id="{BD30575A-F34D-0942-9B28-50C97C2CD18F}" type="slidenum">
              <a:rPr lang="en-US" smtClean="0"/>
              <a:t>‹#›</a:t>
            </a:fld>
            <a:endParaRPr lang="en-US"/>
          </a:p>
        </p:txBody>
      </p:sp>
    </p:spTree>
    <p:extLst>
      <p:ext uri="{BB962C8B-B14F-4D97-AF65-F5344CB8AC3E}">
        <p14:creationId xmlns:p14="http://schemas.microsoft.com/office/powerpoint/2010/main" val="97553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BAB7-11A3-0D40-BF49-B01113FB8C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7D263-90B3-2540-9D9E-A6879C0AA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74A41-5707-4E4E-9601-65C0C966884B}"/>
              </a:ext>
            </a:extLst>
          </p:cNvPr>
          <p:cNvSpPr>
            <a:spLocks noGrp="1"/>
          </p:cNvSpPr>
          <p:nvPr>
            <p:ph type="dt" sz="half" idx="10"/>
          </p:nvPr>
        </p:nvSpPr>
        <p:spPr/>
        <p:txBody>
          <a:bodyPr/>
          <a:lstStyle/>
          <a:p>
            <a:fld id="{8429B15D-EB1D-D84B-8BF6-30F42965C729}" type="datetimeFigureOut">
              <a:rPr lang="en-US" smtClean="0"/>
              <a:t>4/16/23</a:t>
            </a:fld>
            <a:endParaRPr lang="en-US"/>
          </a:p>
        </p:txBody>
      </p:sp>
      <p:sp>
        <p:nvSpPr>
          <p:cNvPr id="5" name="Footer Placeholder 4">
            <a:extLst>
              <a:ext uri="{FF2B5EF4-FFF2-40B4-BE49-F238E27FC236}">
                <a16:creationId xmlns:a16="http://schemas.microsoft.com/office/drawing/2014/main" id="{1CCC6E92-17DA-9A4A-AD74-B16D1B97E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2D48C-BF48-FC44-8A05-155D043EE583}"/>
              </a:ext>
            </a:extLst>
          </p:cNvPr>
          <p:cNvSpPr>
            <a:spLocks noGrp="1"/>
          </p:cNvSpPr>
          <p:nvPr>
            <p:ph type="sldNum" sz="quarter" idx="12"/>
          </p:nvPr>
        </p:nvSpPr>
        <p:spPr/>
        <p:txBody>
          <a:bodyPr/>
          <a:lstStyle/>
          <a:p>
            <a:fld id="{C5605E29-A467-9E4E-BF34-B98ADD232ECC}" type="slidenum">
              <a:rPr lang="en-US" smtClean="0"/>
              <a:t>‹#›</a:t>
            </a:fld>
            <a:endParaRPr lang="en-US"/>
          </a:p>
        </p:txBody>
      </p:sp>
    </p:spTree>
    <p:extLst>
      <p:ext uri="{BB962C8B-B14F-4D97-AF65-F5344CB8AC3E}">
        <p14:creationId xmlns:p14="http://schemas.microsoft.com/office/powerpoint/2010/main" val="5412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585703" y="1501741"/>
            <a:ext cx="5933959"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585703" y="3937833"/>
            <a:ext cx="5322202"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4" name="Purdue Logo" descr="Purdue Logo">
            <a:extLst>
              <a:ext uri="{FF2B5EF4-FFF2-40B4-BE49-F238E27FC236}">
                <a16:creationId xmlns:a16="http://schemas.microsoft.com/office/drawing/2014/main" id="{1BD64C1F-EC5B-3242-91AA-69D64C20B976}"/>
              </a:ext>
            </a:extLst>
          </p:cNvPr>
          <p:cNvPicPr>
            <a:picLocks noChangeAspect="1"/>
          </p:cNvPicPr>
          <p:nvPr/>
        </p:nvPicPr>
        <p:blipFill>
          <a:blip r:embed="rId2"/>
          <a:stretch>
            <a:fillRect/>
          </a:stretch>
        </p:blipFill>
        <p:spPr>
          <a:xfrm>
            <a:off x="862315" y="6082497"/>
            <a:ext cx="1907578" cy="341452"/>
          </a:xfrm>
          <a:prstGeom prst="rect">
            <a:avLst/>
          </a:prstGeom>
        </p:spPr>
      </p:pic>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049DC8E1-D369-0F48-9062-BB068AFD07CE}" type="datetime1">
              <a:rPr lang="en-US" smtClean="0"/>
              <a:pPr/>
              <a:t>4/16/23</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31"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562100" y="1917388"/>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62314" y="6200876"/>
            <a:ext cx="1731258" cy="308580"/>
          </a:xfrm>
          <a:prstGeom prst="rect">
            <a:avLst/>
          </a:prstGeom>
        </p:spPr>
      </p:pic>
      <p:sp>
        <p:nvSpPr>
          <p:cNvPr id="9" name="Slide Number"/>
          <p:cNvSpPr>
            <a:spLocks noGrp="1"/>
          </p:cNvSpPr>
          <p:nvPr>
            <p:ph type="sldNum" sz="quarter" idx="12"/>
          </p:nvPr>
        </p:nvSpPr>
        <p:spPr>
          <a:xfrm>
            <a:off x="7403747" y="6354629"/>
            <a:ext cx="36576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28"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77" y="6220740"/>
            <a:ext cx="766420" cy="323968"/>
          </a:xfrm>
        </p:spPr>
        <p:txBody>
          <a:bodyPr/>
          <a:lstStyle>
            <a:lvl1pPr>
              <a:defRPr>
                <a:solidFill>
                  <a:schemeClr val="bg1">
                    <a:alpha val="70000"/>
                  </a:schemeClr>
                </a:solidFill>
              </a:defRPr>
            </a:lvl1pPr>
          </a:lstStyle>
          <a:p>
            <a:fld id="{4127BF28-8E52-EB4D-8A7B-6C7DC4946F53}" type="datetime1">
              <a:rPr lang="en-US" smtClean="0"/>
              <a:t>4/16/23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11798"/>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dirty="0"/>
              <a:t>Click icon to add picture</a:t>
            </a:r>
          </a:p>
        </p:txBody>
      </p:sp>
      <p:sp>
        <p:nvSpPr>
          <p:cNvPr id="3" name="Photo caption"/>
          <p:cNvSpPr>
            <a:spLocks noGrp="1"/>
          </p:cNvSpPr>
          <p:nvPr>
            <p:ph type="subTitle" idx="1" hasCustomPrompt="1"/>
          </p:nvPr>
        </p:nvSpPr>
        <p:spPr>
          <a:xfrm>
            <a:off x="5475877" y="219205"/>
            <a:ext cx="2680565" cy="1384995"/>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84" y="6220740"/>
            <a:ext cx="766414" cy="323968"/>
          </a:xfrm>
        </p:spPr>
        <p:txBody>
          <a:bodyPr/>
          <a:lstStyle>
            <a:lvl1pPr>
              <a:defRPr>
                <a:solidFill>
                  <a:schemeClr val="bg1">
                    <a:alpha val="70000"/>
                  </a:schemeClr>
                </a:solidFill>
              </a:defRPr>
            </a:lvl1pPr>
          </a:lstStyle>
          <a:p>
            <a:fld id="{D47A9A36-4EB0-BF46-AE48-7CDA251B954B}" type="datetime1">
              <a:rPr lang="en-US" smtClean="0"/>
              <a:t>4/16/23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ing"/>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Md"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head"/>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9" name="Purdue Logo" descr="Purdue Logo">
            <a:extLst>
              <a:ext uri="{FF2B5EF4-FFF2-40B4-BE49-F238E27FC236}">
                <a16:creationId xmlns:a16="http://schemas.microsoft.com/office/drawing/2014/main" id="{08352F61-3333-E748-BD69-093D1AAA4048}"/>
              </a:ext>
            </a:extLst>
          </p:cNvPr>
          <p:cNvPicPr>
            <a:picLocks noChangeAspect="1"/>
          </p:cNvPicPr>
          <p:nvPr/>
        </p:nvPicPr>
        <p:blipFill>
          <a:blip r:embed="rId2"/>
          <a:stretch>
            <a:fillRect/>
          </a:stretch>
        </p:blipFill>
        <p:spPr>
          <a:xfrm>
            <a:off x="864017" y="6085164"/>
            <a:ext cx="1908400" cy="341599"/>
          </a:xfrm>
          <a:prstGeom prst="rect">
            <a:avLst/>
          </a:prstGeom>
        </p:spPr>
      </p:pic>
      <p:sp>
        <p:nvSpPr>
          <p:cNvPr id="7" name="Date"/>
          <p:cNvSpPr>
            <a:spLocks noGrp="1"/>
          </p:cNvSpPr>
          <p:nvPr>
            <p:ph type="dt" sz="half" idx="10"/>
          </p:nvPr>
        </p:nvSpPr>
        <p:spPr>
          <a:xfrm>
            <a:off x="6884126" y="6220740"/>
            <a:ext cx="818671" cy="323968"/>
          </a:xfrm>
        </p:spPr>
        <p:txBody>
          <a:bodyPr/>
          <a:lstStyle>
            <a:lvl1pPr>
              <a:defRPr>
                <a:solidFill>
                  <a:schemeClr val="bg1">
                    <a:alpha val="70000"/>
                  </a:schemeClr>
                </a:solidFill>
              </a:defRPr>
            </a:lvl1pPr>
          </a:lstStyle>
          <a:p>
            <a:fld id="{FAD1387E-80EC-0440-B45B-53847462FAF4}" type="datetime1">
              <a:rPr lang="en-US" smtClean="0"/>
              <a:t>4/16/23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ing"/>
          <p:cNvSpPr>
            <a:spLocks noGrp="1"/>
          </p:cNvSpPr>
          <p:nvPr>
            <p:ph type="ctrTitle" hasCustomPrompt="1"/>
          </p:nvPr>
        </p:nvSpPr>
        <p:spPr bwMode="blackWhite">
          <a:xfrm>
            <a:off x="1585703" y="1521334"/>
            <a:ext cx="5500897"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585702" y="2548210"/>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4" name="Purdue Logo" descr="Purdue Logo">
            <a:extLst>
              <a:ext uri="{FF2B5EF4-FFF2-40B4-BE49-F238E27FC236}">
                <a16:creationId xmlns:a16="http://schemas.microsoft.com/office/drawing/2014/main" id="{1BD64C1F-EC5B-3242-91AA-69D64C20B976}"/>
              </a:ext>
            </a:extLst>
          </p:cNvPr>
          <p:cNvPicPr>
            <a:picLocks noChangeAspect="1"/>
          </p:cNvPicPr>
          <p:nvPr/>
        </p:nvPicPr>
        <p:blipFill>
          <a:blip r:embed="rId2"/>
          <a:stretch>
            <a:fillRect/>
          </a:stretch>
        </p:blipFill>
        <p:spPr>
          <a:xfrm>
            <a:off x="862315" y="6082497"/>
            <a:ext cx="1907578" cy="341452"/>
          </a:xfrm>
          <a:prstGeom prst="rect">
            <a:avLst/>
          </a:prstGeom>
        </p:spPr>
      </p:pic>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69E19CAC-2325-1047-B0FD-9C1EACA0A0AE}" type="datetime1">
              <a:rPr lang="en-US" smtClean="0"/>
              <a:pPr/>
              <a:t>4/16/23</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One Title Slide">
    <p:spTree>
      <p:nvGrpSpPr>
        <p:cNvPr id="1" name=""/>
        <p:cNvGrpSpPr/>
        <p:nvPr/>
      </p:nvGrpSpPr>
      <p:grpSpPr>
        <a:xfrm>
          <a:off x="0" y="0"/>
          <a:ext cx="0" cy="0"/>
          <a:chOff x="0" y="0"/>
          <a:chExt cx="0" cy="0"/>
        </a:xfrm>
      </p:grpSpPr>
      <p:pic>
        <p:nvPicPr>
          <p:cNvPr id="3" name="Purdue University Logo" descr="Purdue University Logo"/>
          <p:cNvPicPr>
            <a:picLocks noChangeAspect="1"/>
          </p:cNvPicPr>
          <p:nvPr userDrawn="1"/>
        </p:nvPicPr>
        <p:blipFill rotWithShape="1">
          <a:blip r:embed="rId2"/>
          <a:srcRect t="4165" b="22037"/>
          <a:stretch/>
        </p:blipFill>
        <p:spPr>
          <a:xfrm>
            <a:off x="0" y="1478741"/>
            <a:ext cx="9144000" cy="3842689"/>
          </a:xfrm>
          <a:prstGeom prst="rect">
            <a:avLst/>
          </a:prstGeom>
        </p:spPr>
      </p:pic>
      <p:sp>
        <p:nvSpPr>
          <p:cNvPr id="2" name="Title"/>
          <p:cNvSpPr>
            <a:spLocks noGrp="1"/>
          </p:cNvSpPr>
          <p:nvPr>
            <p:ph type="title" hasCustomPrompt="1"/>
          </p:nvPr>
        </p:nvSpPr>
        <p:spPr>
          <a:xfrm>
            <a:off x="1140174" y="2728554"/>
            <a:ext cx="6351403" cy="1295191"/>
          </a:xfrm>
        </p:spPr>
        <p:txBody>
          <a:bodyPr lIns="0" tIns="0" rIns="0" bIns="0">
            <a:noAutofit/>
          </a:bodyPr>
          <a:lstStyle>
            <a:lvl1pPr algn="l">
              <a:lnSpc>
                <a:spcPts val="4500"/>
              </a:lnSpc>
              <a:defRPr sz="4500" b="0" cap="all" spc="-113" baseline="0">
                <a:solidFill>
                  <a:schemeClr val="bg1"/>
                </a:solidFill>
                <a:latin typeface="Impact" panose="020B0806030902050204" pitchFamily="34" charset="0"/>
              </a:defRPr>
            </a:lvl1pPr>
          </a:lstStyle>
          <a:p>
            <a:r>
              <a:rPr lang="en-US" dirty="0"/>
              <a:t>Title Slide Impact Regular 60 point</a:t>
            </a:r>
          </a:p>
        </p:txBody>
      </p:sp>
      <p:sp>
        <p:nvSpPr>
          <p:cNvPr id="6" name="Section One Title"/>
          <p:cNvSpPr>
            <a:spLocks noGrp="1"/>
          </p:cNvSpPr>
          <p:nvPr>
            <p:ph type="body" sz="quarter" idx="13" hasCustomPrompt="1"/>
          </p:nvPr>
        </p:nvSpPr>
        <p:spPr>
          <a:xfrm>
            <a:off x="1683099" y="4419601"/>
            <a:ext cx="6305496" cy="535172"/>
          </a:xfrm>
        </p:spPr>
        <p:txBody>
          <a:bodyPr lIns="0" tIns="0" rIns="0" bIns="0">
            <a:normAutofit/>
          </a:bodyPr>
          <a:lstStyle>
            <a:lvl1pPr marL="0" indent="0">
              <a:spcBef>
                <a:spcPts val="0"/>
              </a:spcBef>
              <a:buFontTx/>
              <a:buNone/>
              <a:defRPr sz="2250" b="0" cap="none" spc="-113">
                <a:solidFill>
                  <a:schemeClr val="bg1"/>
                </a:solidFill>
                <a:latin typeface="Impact" panose="020B0806030902050204" pitchFamily="34" charset="0"/>
              </a:defRPr>
            </a:lvl1pPr>
          </a:lstStyle>
          <a:p>
            <a:pPr lvl="0"/>
            <a:r>
              <a:rPr lang="en-US" dirty="0"/>
              <a:t>Section One Title Impact Regular 30 Point</a:t>
            </a:r>
          </a:p>
        </p:txBody>
      </p:sp>
      <p:sp>
        <p:nvSpPr>
          <p:cNvPr id="12" name="Footer"/>
          <p:cNvSpPr>
            <a:spLocks noGrp="1"/>
          </p:cNvSpPr>
          <p:nvPr>
            <p:ph type="body" sz="quarter" idx="14" hasCustomPrompt="1"/>
          </p:nvPr>
        </p:nvSpPr>
        <p:spPr>
          <a:xfrm>
            <a:off x="1689631" y="6106740"/>
            <a:ext cx="4575703" cy="230053"/>
          </a:xfrm>
        </p:spPr>
        <p:txBody>
          <a:bodyPr lIns="0" tIns="0" rIns="0" bIns="0">
            <a:normAutofit/>
          </a:bodyPr>
          <a:lstStyle>
            <a:lvl1pPr marL="0" indent="0">
              <a:spcBef>
                <a:spcPts val="0"/>
              </a:spcBef>
              <a:buFontTx/>
              <a:buNone/>
              <a:defRPr sz="900" cap="all">
                <a:latin typeface="Arial"/>
              </a:defRPr>
            </a:lvl1pPr>
          </a:lstStyle>
          <a:p>
            <a:pPr lvl="0"/>
            <a:r>
              <a:rPr lang="en-US" dirty="0"/>
              <a:t>College/DEPT. Arial Regular 12 point</a:t>
            </a:r>
          </a:p>
        </p:txBody>
      </p:sp>
      <p:pic>
        <p:nvPicPr>
          <p:cNvPr id="7" name="Picture 6">
            <a:extLst>
              <a:ext uri="{FF2B5EF4-FFF2-40B4-BE49-F238E27FC236}">
                <a16:creationId xmlns:a16="http://schemas.microsoft.com/office/drawing/2014/main" id="{BE44E33F-1F6D-4796-97D1-91497D57435A}"/>
              </a:ext>
            </a:extLst>
          </p:cNvPr>
          <p:cNvPicPr>
            <a:picLocks noChangeAspect="1"/>
          </p:cNvPicPr>
          <p:nvPr userDrawn="1"/>
        </p:nvPicPr>
        <p:blipFill rotWithShape="1">
          <a:blip r:embed="rId3"/>
          <a:srcRect t="22327"/>
          <a:stretch/>
        </p:blipFill>
        <p:spPr>
          <a:xfrm>
            <a:off x="9144000" y="1364442"/>
            <a:ext cx="2458176" cy="3842689"/>
          </a:xfrm>
          <a:prstGeom prst="rect">
            <a:avLst/>
          </a:prstGeom>
        </p:spPr>
      </p:pic>
      <p:pic>
        <p:nvPicPr>
          <p:cNvPr id="8" name="Picture 7">
            <a:extLst>
              <a:ext uri="{FF2B5EF4-FFF2-40B4-BE49-F238E27FC236}">
                <a16:creationId xmlns:a16="http://schemas.microsoft.com/office/drawing/2014/main" id="{CE1ED082-743F-46C7-BEFD-7F19A1091D85}"/>
              </a:ext>
            </a:extLst>
          </p:cNvPr>
          <p:cNvPicPr>
            <a:picLocks noChangeAspect="1"/>
          </p:cNvPicPr>
          <p:nvPr userDrawn="1"/>
        </p:nvPicPr>
        <p:blipFill rotWithShape="1">
          <a:blip r:embed="rId3">
            <a:alphaModFix amt="36000"/>
          </a:blip>
          <a:srcRect t="975"/>
          <a:stretch/>
        </p:blipFill>
        <p:spPr>
          <a:xfrm>
            <a:off x="6071144" y="1"/>
            <a:ext cx="3441123" cy="6858000"/>
          </a:xfrm>
          <a:prstGeom prst="rect">
            <a:avLst/>
          </a:prstGeom>
        </p:spPr>
      </p:pic>
      <p:pic>
        <p:nvPicPr>
          <p:cNvPr id="10" name="Picture 9">
            <a:extLst>
              <a:ext uri="{FF2B5EF4-FFF2-40B4-BE49-F238E27FC236}">
                <a16:creationId xmlns:a16="http://schemas.microsoft.com/office/drawing/2014/main" id="{05283090-DCC4-4EF8-9EFD-86FB13D0CB27}"/>
              </a:ext>
            </a:extLst>
          </p:cNvPr>
          <p:cNvPicPr>
            <a:picLocks noChangeAspect="1"/>
          </p:cNvPicPr>
          <p:nvPr userDrawn="1"/>
        </p:nvPicPr>
        <p:blipFill rotWithShape="1">
          <a:blip r:embed="rId3"/>
          <a:srcRect t="22327" b="22187"/>
          <a:stretch/>
        </p:blipFill>
        <p:spPr>
          <a:xfrm>
            <a:off x="6067397" y="1478741"/>
            <a:ext cx="3441123" cy="3842689"/>
          </a:xfrm>
          <a:prstGeom prst="rect">
            <a:avLst/>
          </a:prstGeom>
        </p:spPr>
      </p:pic>
      <p:sp>
        <p:nvSpPr>
          <p:cNvPr id="13" name="Campus Gold Bar">
            <a:extLst>
              <a:ext uri="{FF2B5EF4-FFF2-40B4-BE49-F238E27FC236}">
                <a16:creationId xmlns:a16="http://schemas.microsoft.com/office/drawing/2014/main" id="{7CE2785B-B08D-47AB-A57E-37CD54929F87}"/>
              </a:ext>
            </a:extLst>
          </p:cNvPr>
          <p:cNvSpPr/>
          <p:nvPr userDrawn="1"/>
        </p:nvSpPr>
        <p:spPr>
          <a:xfrm>
            <a:off x="790145" y="1478743"/>
            <a:ext cx="102809" cy="249781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4" name="Picture 13" descr="A picture containing drawing&#10;&#10;Description automatically generated">
            <a:extLst>
              <a:ext uri="{FF2B5EF4-FFF2-40B4-BE49-F238E27FC236}">
                <a16:creationId xmlns:a16="http://schemas.microsoft.com/office/drawing/2014/main" id="{2017F9AC-254A-4448-929A-5617EC60E9DD}"/>
              </a:ext>
            </a:extLst>
          </p:cNvPr>
          <p:cNvPicPr>
            <a:picLocks noChangeAspect="1"/>
          </p:cNvPicPr>
          <p:nvPr userDrawn="1"/>
        </p:nvPicPr>
        <p:blipFill>
          <a:blip r:embed="rId4"/>
          <a:stretch>
            <a:fillRect/>
          </a:stretch>
        </p:blipFill>
        <p:spPr>
          <a:xfrm>
            <a:off x="6421582" y="5940134"/>
            <a:ext cx="2365848" cy="568241"/>
          </a:xfrm>
          <a:prstGeom prst="rect">
            <a:avLst/>
          </a:prstGeom>
        </p:spPr>
      </p:pic>
    </p:spTree>
    <p:extLst>
      <p:ext uri="{BB962C8B-B14F-4D97-AF65-F5344CB8AC3E}">
        <p14:creationId xmlns:p14="http://schemas.microsoft.com/office/powerpoint/2010/main" val="2140572231"/>
      </p:ext>
    </p:extLst>
  </p:cSld>
  <p:clrMapOvr>
    <a:masterClrMapping/>
  </p:clrMapOvr>
  <p:extLst>
    <p:ext uri="{DCECCB84-F9BA-43D5-87BE-67443E8EF086}">
      <p15:sldGuideLst xmlns:p15="http://schemas.microsoft.com/office/powerpoint/2012/main">
        <p15:guide id="1" orient="horz" pos="2509">
          <p15:clr>
            <a:srgbClr val="FBAE40"/>
          </p15:clr>
        </p15:guide>
        <p15:guide id="2" pos="3840">
          <p15:clr>
            <a:srgbClr val="FBAE40"/>
          </p15:clr>
        </p15:guide>
        <p15:guide id="3" pos="1080">
          <p15:clr>
            <a:srgbClr val="FBAE40"/>
          </p15:clr>
        </p15:guide>
        <p15:guide id="4" pos="1416">
          <p15:clr>
            <a:srgbClr val="FBAE40"/>
          </p15:clr>
        </p15:guide>
        <p15:guide id="5" orient="horz" pos="2160">
          <p15:clr>
            <a:srgbClr val="FBAE40"/>
          </p15:clr>
        </p15:guide>
        <p15:guide id="6" orient="horz" pos="39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Resource Page - PPT Accessibility">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1494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guide id="4" pos="5496">
          <p15:clr>
            <a:srgbClr val="FBAE40"/>
          </p15:clr>
        </p15:guide>
        <p15:guide id="5" pos="6848">
          <p15:clr>
            <a:srgbClr val="FBAE40"/>
          </p15:clr>
        </p15:guide>
        <p15:guide id="6" orient="horz" pos="4080">
          <p15:clr>
            <a:srgbClr val="FBAE40"/>
          </p15:clr>
        </p15:guide>
        <p15:guide id="7" pos="1312">
          <p15:clr>
            <a:srgbClr val="FBAE40"/>
          </p15:clr>
        </p15:guide>
        <p15:guide id="8" pos="1680">
          <p15:clr>
            <a:srgbClr val="FBAE40"/>
          </p15:clr>
        </p15:guide>
        <p15:guide id="9" pos="6264">
          <p15:clr>
            <a:srgbClr val="FBAE40"/>
          </p15:clr>
        </p15:guide>
        <p15:guide id="10" pos="6360">
          <p15:clr>
            <a:srgbClr val="FBAE40"/>
          </p15:clr>
        </p15:guide>
        <p15:guide id="11" orient="horz" pos="10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31874" y="6227670"/>
            <a:ext cx="870923"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4/16/23</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7840786" y="6200875"/>
            <a:ext cx="36576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 id="2147483727" r:id="rId8"/>
    <p:sldLayoutId id="2147483728" r:id="rId9"/>
    <p:sldLayoutId id="2147483729" r:id="rId10"/>
    <p:sldLayoutId id="2147483730" r:id="rId11"/>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ass, tree&#10;&#10;Description automatically generated">
            <a:extLst>
              <a:ext uri="{FF2B5EF4-FFF2-40B4-BE49-F238E27FC236}">
                <a16:creationId xmlns:a16="http://schemas.microsoft.com/office/drawing/2014/main" id="{29C79F78-87B2-E5FF-6374-CC16E476E15B}"/>
              </a:ext>
            </a:extLst>
          </p:cNvPr>
          <p:cNvPicPr>
            <a:picLocks noChangeAspect="1"/>
          </p:cNvPicPr>
          <p:nvPr/>
        </p:nvPicPr>
        <p:blipFill rotWithShape="1">
          <a:blip r:embed="rId3"/>
          <a:srcRect t="7739" b="7739"/>
          <a:stretch/>
        </p:blipFill>
        <p:spPr>
          <a:xfrm>
            <a:off x="0" y="0"/>
            <a:ext cx="9144000" cy="6858000"/>
          </a:xfrm>
          <a:prstGeom prst="rect">
            <a:avLst/>
          </a:prstGeom>
        </p:spPr>
      </p:pic>
      <p:sp>
        <p:nvSpPr>
          <p:cNvPr id="4" name="Date">
            <a:extLst>
              <a:ext uri="{FF2B5EF4-FFF2-40B4-BE49-F238E27FC236}">
                <a16:creationId xmlns:a16="http://schemas.microsoft.com/office/drawing/2014/main" id="{2761D381-3ADD-084C-BEB8-13FAA9BC794E}"/>
              </a:ext>
            </a:extLst>
          </p:cNvPr>
          <p:cNvSpPr>
            <a:spLocks noGrp="1"/>
          </p:cNvSpPr>
          <p:nvPr>
            <p:ph type="dt" sz="half" idx="4294967295"/>
          </p:nvPr>
        </p:nvSpPr>
        <p:spPr>
          <a:xfrm>
            <a:off x="6694687" y="5522805"/>
            <a:ext cx="766418" cy="242976"/>
          </a:xfrm>
        </p:spPr>
        <p:txBody>
          <a:bodyPr/>
          <a:lstStyle/>
          <a:p>
            <a:fld id="{D47A9A36-4EB0-BF46-AE48-7CDA251B954B}" type="datetime1">
              <a:rPr lang="en-US" smtClean="0"/>
              <a:t>4/16/23</a:t>
            </a:fld>
            <a:endParaRPr lang="en-US" dirty="0"/>
          </a:p>
        </p:txBody>
      </p:sp>
      <p:sp>
        <p:nvSpPr>
          <p:cNvPr id="5" name="Slide Number">
            <a:extLst>
              <a:ext uri="{FF2B5EF4-FFF2-40B4-BE49-F238E27FC236}">
                <a16:creationId xmlns:a16="http://schemas.microsoft.com/office/drawing/2014/main" id="{2BD825DC-A7F8-1C47-B7B8-D7E8383675C5}"/>
              </a:ext>
            </a:extLst>
          </p:cNvPr>
          <p:cNvSpPr>
            <a:spLocks noGrp="1"/>
          </p:cNvSpPr>
          <p:nvPr>
            <p:ph type="sldNum" sz="quarter" idx="4294967295"/>
          </p:nvPr>
        </p:nvSpPr>
        <p:spPr>
          <a:xfrm>
            <a:off x="7572375" y="5507906"/>
            <a:ext cx="365760" cy="274320"/>
          </a:xfrm>
        </p:spPr>
        <p:txBody>
          <a:bodyPr/>
          <a:lstStyle/>
          <a:p>
            <a:fld id="{8A7A6979-0714-4377-B894-6BE4C2D6E202}" type="slidenum">
              <a:rPr lang="en-US" smtClean="0"/>
              <a:pPr/>
              <a:t>1</a:t>
            </a:fld>
            <a:endParaRPr lang="en-US" dirty="0"/>
          </a:p>
        </p:txBody>
      </p:sp>
      <p:grpSp>
        <p:nvGrpSpPr>
          <p:cNvPr id="43" name="Group 42">
            <a:extLst>
              <a:ext uri="{FF2B5EF4-FFF2-40B4-BE49-F238E27FC236}">
                <a16:creationId xmlns:a16="http://schemas.microsoft.com/office/drawing/2014/main" id="{1C6D6670-E7B2-4072-980E-B5A0C08B3A01}"/>
              </a:ext>
            </a:extLst>
          </p:cNvPr>
          <p:cNvGrpSpPr/>
          <p:nvPr/>
        </p:nvGrpSpPr>
        <p:grpSpPr>
          <a:xfrm>
            <a:off x="3467738" y="5442493"/>
            <a:ext cx="2208524" cy="267678"/>
            <a:chOff x="4370500" y="2271948"/>
            <a:chExt cx="2944698" cy="356904"/>
          </a:xfrm>
        </p:grpSpPr>
        <p:sp>
          <p:nvSpPr>
            <p:cNvPr id="40" name="Rectangle 39">
              <a:extLst>
                <a:ext uri="{FF2B5EF4-FFF2-40B4-BE49-F238E27FC236}">
                  <a16:creationId xmlns:a16="http://schemas.microsoft.com/office/drawing/2014/main" id="{57260A03-61FC-4259-B21A-CA7224ECEB2A}"/>
                </a:ext>
              </a:extLst>
            </p:cNvPr>
            <p:cNvSpPr/>
            <p:nvPr/>
          </p:nvSpPr>
          <p:spPr>
            <a:xfrm>
              <a:off x="4384148" y="2271948"/>
              <a:ext cx="2931050" cy="35690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pic>
          <p:nvPicPr>
            <p:cNvPr id="34" name="Picture 33" descr="Text, logo&#10;&#10;Description automatically generated">
              <a:extLst>
                <a:ext uri="{FF2B5EF4-FFF2-40B4-BE49-F238E27FC236}">
                  <a16:creationId xmlns:a16="http://schemas.microsoft.com/office/drawing/2014/main" id="{DD1FE027-2561-4F96-9CA0-CDE5B2BED886}"/>
                </a:ext>
              </a:extLst>
            </p:cNvPr>
            <p:cNvPicPr>
              <a:picLocks noChangeAspect="1"/>
            </p:cNvPicPr>
            <p:nvPr/>
          </p:nvPicPr>
          <p:blipFill rotWithShape="1">
            <a:blip r:embed="rId4"/>
            <a:srcRect t="63467" r="41466" b="14614"/>
            <a:stretch/>
          </p:blipFill>
          <p:spPr>
            <a:xfrm>
              <a:off x="4370500" y="2285596"/>
              <a:ext cx="2885802" cy="322374"/>
            </a:xfrm>
            <a:prstGeom prst="rect">
              <a:avLst/>
            </a:prstGeom>
          </p:spPr>
        </p:pic>
      </p:grpSp>
      <p:sp>
        <p:nvSpPr>
          <p:cNvPr id="16" name="Title">
            <a:extLst>
              <a:ext uri="{FF2B5EF4-FFF2-40B4-BE49-F238E27FC236}">
                <a16:creationId xmlns:a16="http://schemas.microsoft.com/office/drawing/2014/main" id="{40560811-2E3F-AB03-69E8-4B20A74D00CE}"/>
              </a:ext>
            </a:extLst>
          </p:cNvPr>
          <p:cNvSpPr txBox="1">
            <a:spLocks/>
          </p:cNvSpPr>
          <p:nvPr/>
        </p:nvSpPr>
        <p:spPr>
          <a:xfrm>
            <a:off x="585509" y="655658"/>
            <a:ext cx="7928810" cy="1015663"/>
          </a:xfrm>
          <a:prstGeom prst="rect">
            <a:avLst/>
          </a:prstGeom>
          <a:noFill/>
        </p:spPr>
        <p:txBody>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a:lnSpc>
                <a:spcPct val="100000"/>
              </a:lnSpc>
              <a:spcBef>
                <a:spcPts val="0"/>
              </a:spcBef>
            </a:pPr>
            <a:r>
              <a:rPr lang="en-US" sz="6600" i="1" dirty="0" err="1">
                <a:solidFill>
                  <a:schemeClr val="bg1"/>
                </a:solidFill>
                <a:latin typeface="Acumin Pro ExtraCondensed" panose="020B0508020202020204" pitchFamily="34" charset="0"/>
              </a:rPr>
              <a:t>pURDUE</a:t>
            </a:r>
            <a:r>
              <a:rPr lang="en-US" sz="6600" i="1" dirty="0">
                <a:solidFill>
                  <a:schemeClr val="bg1"/>
                </a:solidFill>
                <a:latin typeface="Acumin Pro ExtraCondensed" panose="020B0508020202020204" pitchFamily="34" charset="0"/>
              </a:rPr>
              <a:t> </a:t>
            </a:r>
            <a:r>
              <a:rPr lang="en-US" sz="6600" i="1" dirty="0">
                <a:solidFill>
                  <a:schemeClr val="accent1"/>
                </a:solidFill>
                <a:latin typeface="Acumin Pro ExtraCondensed" panose="020B0508020202020204" pitchFamily="34" charset="0"/>
              </a:rPr>
              <a:t>ONLINE</a:t>
            </a:r>
          </a:p>
        </p:txBody>
      </p:sp>
    </p:spTree>
    <p:extLst>
      <p:ext uri="{BB962C8B-B14F-4D97-AF65-F5344CB8AC3E}">
        <p14:creationId xmlns:p14="http://schemas.microsoft.com/office/powerpoint/2010/main" val="8195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915061" y="69574"/>
            <a:ext cx="7313878" cy="898708"/>
          </a:xfrm>
        </p:spPr>
        <p:txBody>
          <a:bodyPr/>
          <a:lstStyle/>
          <a:p>
            <a:r>
              <a:rPr lang="en-US" sz="3200" dirty="0"/>
              <a:t>Undergraduate Online Courses Developed and Instructional Support Enrollment</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4290970" y="4664422"/>
            <a:ext cx="3851594" cy="453446"/>
          </a:xfrm>
        </p:spPr>
        <p:txBody>
          <a:bodyPr>
            <a:noAutofit/>
          </a:bodyPr>
          <a:lstStyle/>
          <a:p>
            <a:r>
              <a:rPr lang="en-US" sz="1200" dirty="0"/>
              <a:t>Instructional Support funding provided to academic departments since Fall 2011 - $9,558,592</a:t>
            </a:r>
          </a:p>
          <a:p>
            <a:endParaRPr lang="en-US" sz="600" dirty="0"/>
          </a:p>
          <a:p>
            <a:r>
              <a:rPr lang="en-US" sz="1200" dirty="0"/>
              <a:t>Cumulative enrollment since Fall 2011 – 67,895</a:t>
            </a:r>
          </a:p>
          <a:p>
            <a:endParaRPr lang="en-US" sz="600" dirty="0"/>
          </a:p>
          <a:p>
            <a:pPr marL="0" indent="0">
              <a:buNone/>
            </a:pPr>
            <a:r>
              <a:rPr lang="en-US" sz="1200" dirty="0"/>
              <a:t>*Headcount of students taking courses that received Instructional Support funding</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4/16/23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10</a:t>
            </a:fld>
            <a:endParaRPr lang="en-US" dirty="0"/>
          </a:p>
        </p:txBody>
      </p:sp>
      <p:sp>
        <p:nvSpPr>
          <p:cNvPr id="13" name="Body Text">
            <a:extLst>
              <a:ext uri="{FF2B5EF4-FFF2-40B4-BE49-F238E27FC236}">
                <a16:creationId xmlns:a16="http://schemas.microsoft.com/office/drawing/2014/main" id="{686CE3FA-48DA-2D17-61B6-0A77F562C234}"/>
              </a:ext>
            </a:extLst>
          </p:cNvPr>
          <p:cNvSpPr txBox="1">
            <a:spLocks/>
          </p:cNvSpPr>
          <p:nvPr/>
        </p:nvSpPr>
        <p:spPr>
          <a:xfrm>
            <a:off x="79310" y="4663449"/>
            <a:ext cx="3851595" cy="453446"/>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200" dirty="0"/>
              <a:t>Total Courses Developed – 133</a:t>
            </a:r>
          </a:p>
          <a:p>
            <a:endParaRPr lang="en-US" sz="600" dirty="0"/>
          </a:p>
          <a:p>
            <a:r>
              <a:rPr lang="en-US" sz="1200" dirty="0"/>
              <a:t>Course Development Funding since FY 2017 - $386,078</a:t>
            </a:r>
          </a:p>
          <a:p>
            <a:pPr marL="0" indent="0">
              <a:buNone/>
            </a:pPr>
            <a:endParaRPr lang="en-US" sz="1200" dirty="0"/>
          </a:p>
        </p:txBody>
      </p:sp>
      <p:graphicFrame>
        <p:nvGraphicFramePr>
          <p:cNvPr id="16" name="Chart 15">
            <a:extLst>
              <a:ext uri="{FF2B5EF4-FFF2-40B4-BE49-F238E27FC236}">
                <a16:creationId xmlns:a16="http://schemas.microsoft.com/office/drawing/2014/main" id="{311AC472-DA8B-3661-698D-340F9318D2AA}"/>
              </a:ext>
            </a:extLst>
          </p:cNvPr>
          <p:cNvGraphicFramePr>
            <a:graphicFrameLocks/>
          </p:cNvGraphicFramePr>
          <p:nvPr/>
        </p:nvGraphicFramePr>
        <p:xfrm>
          <a:off x="79310" y="2037148"/>
          <a:ext cx="4070480" cy="2569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5C4A1736-B695-4E4E-CCCE-D20A6CCEB7FF}"/>
              </a:ext>
            </a:extLst>
          </p:cNvPr>
          <p:cNvGraphicFramePr>
            <a:graphicFrameLocks/>
          </p:cNvGraphicFramePr>
          <p:nvPr/>
        </p:nvGraphicFramePr>
        <p:xfrm>
          <a:off x="4290969" y="2037149"/>
          <a:ext cx="4652423" cy="2569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3823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1AD992F9-30A9-E64B-A6C3-8EE29DCD6203}"/>
              </a:ext>
            </a:extLst>
          </p:cNvPr>
          <p:cNvSpPr>
            <a:spLocks noGrp="1"/>
          </p:cNvSpPr>
          <p:nvPr>
            <p:ph type="subTitle" idx="1"/>
          </p:nvPr>
        </p:nvSpPr>
        <p:spPr>
          <a:xfrm>
            <a:off x="1986207" y="2706475"/>
            <a:ext cx="5171597" cy="553998"/>
          </a:xfrm>
        </p:spPr>
        <p:txBody>
          <a:bodyPr/>
          <a:lstStyle/>
          <a:p>
            <a:r>
              <a:rPr lang="en-US" dirty="0"/>
              <a:t>Revenue</a:t>
            </a:r>
          </a:p>
        </p:txBody>
      </p:sp>
      <p:sp>
        <p:nvSpPr>
          <p:cNvPr id="4" name="Body Text">
            <a:extLst>
              <a:ext uri="{FF2B5EF4-FFF2-40B4-BE49-F238E27FC236}">
                <a16:creationId xmlns:a16="http://schemas.microsoft.com/office/drawing/2014/main" id="{D088CA72-1360-7448-905E-7ABEEE54361F}"/>
              </a:ext>
            </a:extLst>
          </p:cNvPr>
          <p:cNvSpPr>
            <a:spLocks noGrp="1"/>
          </p:cNvSpPr>
          <p:nvPr>
            <p:ph type="body" sz="quarter" idx="14"/>
          </p:nvPr>
        </p:nvSpPr>
        <p:spPr/>
        <p:txBody>
          <a:bodyPr/>
          <a:lstStyle/>
          <a:p>
            <a:r>
              <a:rPr lang="en-US" dirty="0"/>
              <a:t>Based on all revenue earned from online courses</a:t>
            </a:r>
          </a:p>
        </p:txBody>
      </p:sp>
      <p:sp>
        <p:nvSpPr>
          <p:cNvPr id="5" name="Date">
            <a:extLst>
              <a:ext uri="{FF2B5EF4-FFF2-40B4-BE49-F238E27FC236}">
                <a16:creationId xmlns:a16="http://schemas.microsoft.com/office/drawing/2014/main" id="{7198EAE3-5918-294A-88AF-34D46E3CC0E0}"/>
              </a:ext>
            </a:extLst>
          </p:cNvPr>
          <p:cNvSpPr>
            <a:spLocks noGrp="1"/>
          </p:cNvSpPr>
          <p:nvPr>
            <p:ph type="dt" sz="half" idx="10"/>
          </p:nvPr>
        </p:nvSpPr>
        <p:spPr/>
        <p:txBody>
          <a:bodyPr/>
          <a:lstStyle/>
          <a:p>
            <a:fld id="{049DC8E1-D369-0F48-9062-BB068AFD07CE}" type="datetime1">
              <a:rPr lang="en-US" smtClean="0"/>
              <a:pPr/>
              <a:t>4/16/23</a:t>
            </a:fld>
            <a:endParaRPr lang="en-US" dirty="0"/>
          </a:p>
        </p:txBody>
      </p:sp>
      <p:sp>
        <p:nvSpPr>
          <p:cNvPr id="6" name="Slide Number">
            <a:extLst>
              <a:ext uri="{FF2B5EF4-FFF2-40B4-BE49-F238E27FC236}">
                <a16:creationId xmlns:a16="http://schemas.microsoft.com/office/drawing/2014/main" id="{A84C6658-392F-6A4D-984C-531AB221C723}"/>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980169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A59A-BBE9-A4F8-DEA7-64F741AF915B}"/>
              </a:ext>
            </a:extLst>
          </p:cNvPr>
          <p:cNvSpPr>
            <a:spLocks noGrp="1"/>
          </p:cNvSpPr>
          <p:nvPr>
            <p:ph type="ctrTitle"/>
          </p:nvPr>
        </p:nvSpPr>
        <p:spPr/>
        <p:txBody>
          <a:bodyPr/>
          <a:lstStyle/>
          <a:p>
            <a:r>
              <a:rPr lang="en-US" dirty="0"/>
              <a:t>Total Gross Revenue</a:t>
            </a:r>
          </a:p>
        </p:txBody>
      </p:sp>
      <p:sp>
        <p:nvSpPr>
          <p:cNvPr id="3" name="Subtitle 2">
            <a:extLst>
              <a:ext uri="{FF2B5EF4-FFF2-40B4-BE49-F238E27FC236}">
                <a16:creationId xmlns:a16="http://schemas.microsoft.com/office/drawing/2014/main" id="{D4B9A6D2-D74C-6061-6FB9-499413FB6CC5}"/>
              </a:ext>
            </a:extLst>
          </p:cNvPr>
          <p:cNvSpPr>
            <a:spLocks noGrp="1"/>
          </p:cNvSpPr>
          <p:nvPr>
            <p:ph type="subTitle" idx="1"/>
          </p:nvPr>
        </p:nvSpPr>
        <p:spPr/>
        <p:txBody>
          <a:bodyPr/>
          <a:lstStyle/>
          <a:p>
            <a:r>
              <a:rPr lang="en-US" dirty="0"/>
              <a:t>Four Year Trend for PWL</a:t>
            </a:r>
          </a:p>
        </p:txBody>
      </p:sp>
      <p:sp>
        <p:nvSpPr>
          <p:cNvPr id="5" name="Date Placeholder 4">
            <a:extLst>
              <a:ext uri="{FF2B5EF4-FFF2-40B4-BE49-F238E27FC236}">
                <a16:creationId xmlns:a16="http://schemas.microsoft.com/office/drawing/2014/main" id="{0F3F2193-0024-EA8B-BEAC-A5E0C819D2B5}"/>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4/16/23</a:t>
            </a:fld>
            <a:endParaRPr lang="en-US" dirty="0"/>
          </a:p>
        </p:txBody>
      </p:sp>
      <p:sp>
        <p:nvSpPr>
          <p:cNvPr id="6" name="Slide Number Placeholder 5">
            <a:extLst>
              <a:ext uri="{FF2B5EF4-FFF2-40B4-BE49-F238E27FC236}">
                <a16:creationId xmlns:a16="http://schemas.microsoft.com/office/drawing/2014/main" id="{DFA91548-EB98-2338-8065-47BB74F64186}"/>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12</a:t>
            </a:fld>
            <a:endParaRPr lang="en-US" dirty="0"/>
          </a:p>
        </p:txBody>
      </p:sp>
      <p:graphicFrame>
        <p:nvGraphicFramePr>
          <p:cNvPr id="7" name="Chart 6">
            <a:extLst>
              <a:ext uri="{FF2B5EF4-FFF2-40B4-BE49-F238E27FC236}">
                <a16:creationId xmlns:a16="http://schemas.microsoft.com/office/drawing/2014/main" id="{570DCA11-FECA-78E1-E858-84B3E47C9DB3}"/>
              </a:ext>
            </a:extLst>
          </p:cNvPr>
          <p:cNvGraphicFramePr>
            <a:graphicFrameLocks/>
          </p:cNvGraphicFramePr>
          <p:nvPr/>
        </p:nvGraphicFramePr>
        <p:xfrm>
          <a:off x="1117214" y="1876425"/>
          <a:ext cx="7296160" cy="38746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968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Revenue – All Credit Students (PWL)</a:t>
            </a:r>
          </a:p>
        </p:txBody>
      </p:sp>
      <p:graphicFrame>
        <p:nvGraphicFramePr>
          <p:cNvPr id="9" name="Content Placeholder 8"/>
          <p:cNvGraphicFramePr>
            <a:graphicFrameLocks noGrp="1"/>
          </p:cNvGraphicFramePr>
          <p:nvPr>
            <p:ph sz="quarter" idx="13"/>
          </p:nvPr>
        </p:nvGraphicFramePr>
        <p:xfrm>
          <a:off x="206262" y="1097280"/>
          <a:ext cx="7961345" cy="4394200"/>
        </p:xfrm>
        <a:graphic>
          <a:graphicData uri="http://schemas.openxmlformats.org/drawingml/2006/table">
            <a:tbl>
              <a:tblPr firstRow="1" bandRow="1">
                <a:tableStyleId>{5C22544A-7EE6-4342-B048-85BDC9FD1C3A}</a:tableStyleId>
              </a:tblPr>
              <a:tblGrid>
                <a:gridCol w="1870511">
                  <a:extLst>
                    <a:ext uri="{9D8B030D-6E8A-4147-A177-3AD203B41FA5}">
                      <a16:colId xmlns:a16="http://schemas.microsoft.com/office/drawing/2014/main" val="2637180117"/>
                    </a:ext>
                  </a:extLst>
                </a:gridCol>
                <a:gridCol w="1602391">
                  <a:extLst>
                    <a:ext uri="{9D8B030D-6E8A-4147-A177-3AD203B41FA5}">
                      <a16:colId xmlns:a16="http://schemas.microsoft.com/office/drawing/2014/main" val="2441160474"/>
                    </a:ext>
                  </a:extLst>
                </a:gridCol>
                <a:gridCol w="1479116">
                  <a:extLst>
                    <a:ext uri="{9D8B030D-6E8A-4147-A177-3AD203B41FA5}">
                      <a16:colId xmlns:a16="http://schemas.microsoft.com/office/drawing/2014/main" val="3222620911"/>
                    </a:ext>
                  </a:extLst>
                </a:gridCol>
                <a:gridCol w="1474995">
                  <a:extLst>
                    <a:ext uri="{9D8B030D-6E8A-4147-A177-3AD203B41FA5}">
                      <a16:colId xmlns:a16="http://schemas.microsoft.com/office/drawing/2014/main" val="633932068"/>
                    </a:ext>
                  </a:extLst>
                </a:gridCol>
                <a:gridCol w="1534332">
                  <a:extLst>
                    <a:ext uri="{9D8B030D-6E8A-4147-A177-3AD203B41FA5}">
                      <a16:colId xmlns:a16="http://schemas.microsoft.com/office/drawing/2014/main" val="3342404564"/>
                    </a:ext>
                  </a:extLst>
                </a:gridCol>
              </a:tblGrid>
              <a:tr h="370840">
                <a:tc>
                  <a:txBody>
                    <a:bodyPr/>
                    <a:lstStyle/>
                    <a:p>
                      <a:endParaRPr lang="en-US" sz="1800" dirty="0"/>
                    </a:p>
                  </a:txBody>
                  <a:tcPr/>
                </a:tc>
                <a:tc>
                  <a:txBody>
                    <a:bodyPr/>
                    <a:lstStyle/>
                    <a:p>
                      <a:r>
                        <a:rPr lang="en-US" sz="1800" dirty="0"/>
                        <a:t>FY 2019</a:t>
                      </a:r>
                    </a:p>
                  </a:txBody>
                  <a:tcPr/>
                </a:tc>
                <a:tc>
                  <a:txBody>
                    <a:bodyPr/>
                    <a:lstStyle/>
                    <a:p>
                      <a:r>
                        <a:rPr lang="en-US" sz="1800" dirty="0"/>
                        <a:t>FY</a:t>
                      </a:r>
                      <a:r>
                        <a:rPr lang="en-US" sz="1800" baseline="0" dirty="0"/>
                        <a:t> </a:t>
                      </a:r>
                      <a:r>
                        <a:rPr lang="en-US" sz="1800" dirty="0"/>
                        <a:t>2020</a:t>
                      </a:r>
                    </a:p>
                  </a:txBody>
                  <a:tcPr/>
                </a:tc>
                <a:tc>
                  <a:txBody>
                    <a:bodyPr/>
                    <a:lstStyle/>
                    <a:p>
                      <a:r>
                        <a:rPr lang="en-US" sz="1800" dirty="0"/>
                        <a:t>FY 2021</a:t>
                      </a:r>
                    </a:p>
                  </a:txBody>
                  <a:tcPr/>
                </a:tc>
                <a:tc>
                  <a:txBody>
                    <a:bodyPr/>
                    <a:lstStyle/>
                    <a:p>
                      <a:r>
                        <a:rPr lang="en-US" sz="1800" dirty="0"/>
                        <a:t>FY 2022</a:t>
                      </a:r>
                    </a:p>
                  </a:txBody>
                  <a:tcPr/>
                </a:tc>
                <a:extLst>
                  <a:ext uri="{0D108BD9-81ED-4DB2-BD59-A6C34878D82A}">
                    <a16:rowId xmlns:a16="http://schemas.microsoft.com/office/drawing/2014/main" val="1737082032"/>
                  </a:ext>
                </a:extLst>
              </a:tr>
              <a:tr h="365760">
                <a:tc>
                  <a:txBody>
                    <a:bodyPr/>
                    <a:lstStyle/>
                    <a:p>
                      <a:r>
                        <a:rPr lang="en-US" sz="1800" dirty="0"/>
                        <a:t>Agriculture</a:t>
                      </a:r>
                    </a:p>
                  </a:txBody>
                  <a:tcPr/>
                </a:tc>
                <a:tc>
                  <a:txBody>
                    <a:bodyPr/>
                    <a:lstStyle/>
                    <a:p>
                      <a:pPr algn="l" fontAlgn="b"/>
                      <a:r>
                        <a:rPr lang="en-US" sz="1800" b="0" i="0" u="none" strike="noStrike" dirty="0">
                          <a:solidFill>
                            <a:srgbClr val="000000"/>
                          </a:solidFill>
                          <a:effectLst/>
                          <a:latin typeface="+mn-lt"/>
                        </a:rPr>
                        <a:t>$829,546</a:t>
                      </a:r>
                    </a:p>
                  </a:txBody>
                  <a:tcPr marL="9525" marR="9525" marT="9525" marB="0" anchor="b"/>
                </a:tc>
                <a:tc>
                  <a:txBody>
                    <a:bodyPr/>
                    <a:lstStyle/>
                    <a:p>
                      <a:pPr algn="l" fontAlgn="b"/>
                      <a:r>
                        <a:rPr lang="en-US" sz="1800" b="0" i="0" u="none" strike="noStrike" dirty="0">
                          <a:solidFill>
                            <a:srgbClr val="000000"/>
                          </a:solidFill>
                          <a:effectLst/>
                          <a:latin typeface="+mn-lt"/>
                        </a:rPr>
                        <a:t>$1,491,353</a:t>
                      </a:r>
                    </a:p>
                  </a:txBody>
                  <a:tcPr marL="9525" marR="9525" marT="9525" marB="0" anchor="b"/>
                </a:tc>
                <a:tc>
                  <a:txBody>
                    <a:bodyPr/>
                    <a:lstStyle/>
                    <a:p>
                      <a:pPr algn="l" fontAlgn="b"/>
                      <a:r>
                        <a:rPr lang="en-US" sz="1800" b="0" i="0" u="none" strike="noStrike">
                          <a:solidFill>
                            <a:srgbClr val="000000"/>
                          </a:solidFill>
                          <a:effectLst/>
                          <a:latin typeface="+mn-lt"/>
                        </a:rPr>
                        <a:t>$1,208,602</a:t>
                      </a:r>
                    </a:p>
                  </a:txBody>
                  <a:tcPr marL="9525" marR="9525" marT="9525" marB="0" anchor="b"/>
                </a:tc>
                <a:tc>
                  <a:txBody>
                    <a:bodyPr/>
                    <a:lstStyle/>
                    <a:p>
                      <a:pPr algn="l" fontAlgn="b"/>
                      <a:r>
                        <a:rPr lang="en-US" sz="1800" b="0" i="0" u="none" strike="noStrike">
                          <a:solidFill>
                            <a:srgbClr val="000000"/>
                          </a:solidFill>
                          <a:effectLst/>
                          <a:latin typeface="+mn-lt"/>
                        </a:rPr>
                        <a:t>$1,802,534</a:t>
                      </a:r>
                    </a:p>
                  </a:txBody>
                  <a:tcPr marL="9525" marR="9525" marT="9525" marB="0" anchor="b"/>
                </a:tc>
                <a:extLst>
                  <a:ext uri="{0D108BD9-81ED-4DB2-BD59-A6C34878D82A}">
                    <a16:rowId xmlns:a16="http://schemas.microsoft.com/office/drawing/2014/main" val="1142042624"/>
                  </a:ext>
                </a:extLst>
              </a:tr>
              <a:tr h="365760">
                <a:tc>
                  <a:txBody>
                    <a:bodyPr/>
                    <a:lstStyle/>
                    <a:p>
                      <a:r>
                        <a:rPr lang="en-US" sz="1800" dirty="0"/>
                        <a:t>Education</a:t>
                      </a:r>
                    </a:p>
                  </a:txBody>
                  <a:tcPr/>
                </a:tc>
                <a:tc>
                  <a:txBody>
                    <a:bodyPr/>
                    <a:lstStyle/>
                    <a:p>
                      <a:pPr algn="l" fontAlgn="b"/>
                      <a:r>
                        <a:rPr lang="en-US" sz="1800" b="0" i="0" u="none" strike="noStrike">
                          <a:solidFill>
                            <a:srgbClr val="000000"/>
                          </a:solidFill>
                          <a:effectLst/>
                          <a:latin typeface="+mn-lt"/>
                        </a:rPr>
                        <a:t>$5,930,363</a:t>
                      </a:r>
                    </a:p>
                  </a:txBody>
                  <a:tcPr marL="9525" marR="9525" marT="9525" marB="0" anchor="b"/>
                </a:tc>
                <a:tc>
                  <a:txBody>
                    <a:bodyPr/>
                    <a:lstStyle/>
                    <a:p>
                      <a:pPr algn="l" fontAlgn="b"/>
                      <a:r>
                        <a:rPr lang="en-US" sz="1800" b="0" i="0" u="none" strike="noStrike">
                          <a:solidFill>
                            <a:srgbClr val="000000"/>
                          </a:solidFill>
                          <a:effectLst/>
                          <a:latin typeface="+mn-lt"/>
                        </a:rPr>
                        <a:t>$5,273,327</a:t>
                      </a:r>
                    </a:p>
                  </a:txBody>
                  <a:tcPr marL="9525" marR="9525" marT="9525" marB="0" anchor="b"/>
                </a:tc>
                <a:tc>
                  <a:txBody>
                    <a:bodyPr/>
                    <a:lstStyle/>
                    <a:p>
                      <a:pPr algn="l" fontAlgn="b"/>
                      <a:r>
                        <a:rPr lang="en-US" sz="1800" b="0" i="0" u="none" strike="noStrike" dirty="0">
                          <a:solidFill>
                            <a:srgbClr val="000000"/>
                          </a:solidFill>
                          <a:effectLst/>
                          <a:latin typeface="+mn-lt"/>
                        </a:rPr>
                        <a:t>$5,670,039</a:t>
                      </a:r>
                    </a:p>
                  </a:txBody>
                  <a:tcPr marL="9525" marR="9525" marT="9525" marB="0" anchor="b"/>
                </a:tc>
                <a:tc>
                  <a:txBody>
                    <a:bodyPr/>
                    <a:lstStyle/>
                    <a:p>
                      <a:pPr algn="l" fontAlgn="b"/>
                      <a:r>
                        <a:rPr lang="en-US" sz="1800" b="0" i="0" u="none" strike="noStrike" dirty="0">
                          <a:solidFill>
                            <a:srgbClr val="000000"/>
                          </a:solidFill>
                          <a:effectLst/>
                          <a:latin typeface="+mn-lt"/>
                        </a:rPr>
                        <a:t>$6,129,879</a:t>
                      </a:r>
                    </a:p>
                  </a:txBody>
                  <a:tcPr marL="9525" marR="9525" marT="9525" marB="0" anchor="b"/>
                </a:tc>
                <a:extLst>
                  <a:ext uri="{0D108BD9-81ED-4DB2-BD59-A6C34878D82A}">
                    <a16:rowId xmlns:a16="http://schemas.microsoft.com/office/drawing/2014/main" val="2203490340"/>
                  </a:ext>
                </a:extLst>
              </a:tr>
              <a:tr h="365760">
                <a:tc>
                  <a:txBody>
                    <a:bodyPr/>
                    <a:lstStyle/>
                    <a:p>
                      <a:r>
                        <a:rPr lang="en-US" sz="1800" dirty="0"/>
                        <a:t>Engineering</a:t>
                      </a:r>
                    </a:p>
                  </a:txBody>
                  <a:tcPr/>
                </a:tc>
                <a:tc>
                  <a:txBody>
                    <a:bodyPr/>
                    <a:lstStyle/>
                    <a:p>
                      <a:pPr algn="l" fontAlgn="b"/>
                      <a:r>
                        <a:rPr lang="en-US" sz="1800" b="0" i="0" u="none" strike="noStrike">
                          <a:solidFill>
                            <a:srgbClr val="000000"/>
                          </a:solidFill>
                          <a:effectLst/>
                          <a:latin typeface="+mn-lt"/>
                        </a:rPr>
                        <a:t>$6,865,204</a:t>
                      </a:r>
                    </a:p>
                  </a:txBody>
                  <a:tcPr marL="9525" marR="9525" marT="9525" marB="0" anchor="b"/>
                </a:tc>
                <a:tc>
                  <a:txBody>
                    <a:bodyPr/>
                    <a:lstStyle/>
                    <a:p>
                      <a:pPr algn="l" fontAlgn="b"/>
                      <a:r>
                        <a:rPr lang="en-US" sz="1800" b="0" i="0" u="none" strike="noStrike">
                          <a:solidFill>
                            <a:srgbClr val="000000"/>
                          </a:solidFill>
                          <a:effectLst/>
                          <a:latin typeface="+mn-lt"/>
                        </a:rPr>
                        <a:t>$7,949,027</a:t>
                      </a:r>
                    </a:p>
                  </a:txBody>
                  <a:tcPr marL="9525" marR="9525" marT="9525" marB="0" anchor="b"/>
                </a:tc>
                <a:tc>
                  <a:txBody>
                    <a:bodyPr/>
                    <a:lstStyle/>
                    <a:p>
                      <a:pPr algn="l" fontAlgn="b"/>
                      <a:r>
                        <a:rPr lang="en-US" sz="1800" b="0" i="0" u="none" strike="noStrike">
                          <a:solidFill>
                            <a:srgbClr val="000000"/>
                          </a:solidFill>
                          <a:effectLst/>
                          <a:latin typeface="+mn-lt"/>
                        </a:rPr>
                        <a:t>$10,853,599</a:t>
                      </a:r>
                    </a:p>
                  </a:txBody>
                  <a:tcPr marL="9525" marR="9525" marT="9525" marB="0" anchor="b"/>
                </a:tc>
                <a:tc>
                  <a:txBody>
                    <a:bodyPr/>
                    <a:lstStyle/>
                    <a:p>
                      <a:pPr algn="l" fontAlgn="b"/>
                      <a:r>
                        <a:rPr lang="en-US" sz="1800" b="0" i="0" u="none" strike="noStrike" dirty="0">
                          <a:solidFill>
                            <a:srgbClr val="000000"/>
                          </a:solidFill>
                          <a:effectLst/>
                          <a:latin typeface="+mn-lt"/>
                        </a:rPr>
                        <a:t>$12,527,785</a:t>
                      </a:r>
                    </a:p>
                  </a:txBody>
                  <a:tcPr marL="9525" marR="9525" marT="9525" marB="0" anchor="b"/>
                </a:tc>
                <a:extLst>
                  <a:ext uri="{0D108BD9-81ED-4DB2-BD59-A6C34878D82A}">
                    <a16:rowId xmlns:a16="http://schemas.microsoft.com/office/drawing/2014/main" val="1415515576"/>
                  </a:ext>
                </a:extLst>
              </a:tr>
              <a:tr h="365760">
                <a:tc>
                  <a:txBody>
                    <a:bodyPr/>
                    <a:lstStyle/>
                    <a:p>
                      <a:r>
                        <a:rPr lang="en-US" sz="1800" dirty="0"/>
                        <a:t>HHS</a:t>
                      </a:r>
                    </a:p>
                  </a:txBody>
                  <a:tcPr/>
                </a:tc>
                <a:tc>
                  <a:txBody>
                    <a:bodyPr/>
                    <a:lstStyle/>
                    <a:p>
                      <a:pPr algn="l" fontAlgn="b"/>
                      <a:r>
                        <a:rPr lang="en-US" sz="1800" b="0" i="0" u="none" strike="noStrike" dirty="0">
                          <a:solidFill>
                            <a:srgbClr val="000000"/>
                          </a:solidFill>
                          <a:effectLst/>
                          <a:latin typeface="+mn-lt"/>
                        </a:rPr>
                        <a:t>$1,181,619</a:t>
                      </a:r>
                    </a:p>
                  </a:txBody>
                  <a:tcPr marL="9525" marR="9525" marT="9525" marB="0" anchor="b"/>
                </a:tc>
                <a:tc>
                  <a:txBody>
                    <a:bodyPr/>
                    <a:lstStyle/>
                    <a:p>
                      <a:pPr algn="l" fontAlgn="b"/>
                      <a:r>
                        <a:rPr lang="en-US" sz="1800" b="0" i="0" u="none" strike="noStrike">
                          <a:solidFill>
                            <a:srgbClr val="000000"/>
                          </a:solidFill>
                          <a:effectLst/>
                          <a:latin typeface="+mn-lt"/>
                        </a:rPr>
                        <a:t>$1,739,101</a:t>
                      </a:r>
                    </a:p>
                  </a:txBody>
                  <a:tcPr marL="9525" marR="9525" marT="9525" marB="0" anchor="b"/>
                </a:tc>
                <a:tc>
                  <a:txBody>
                    <a:bodyPr/>
                    <a:lstStyle/>
                    <a:p>
                      <a:pPr algn="l" fontAlgn="b"/>
                      <a:r>
                        <a:rPr lang="en-US" sz="1800" b="0" i="0" u="none" strike="noStrike">
                          <a:solidFill>
                            <a:srgbClr val="000000"/>
                          </a:solidFill>
                          <a:effectLst/>
                          <a:latin typeface="+mn-lt"/>
                        </a:rPr>
                        <a:t>$2,542,774</a:t>
                      </a:r>
                    </a:p>
                  </a:txBody>
                  <a:tcPr marL="9525" marR="9525" marT="9525" marB="0" anchor="b"/>
                </a:tc>
                <a:tc>
                  <a:txBody>
                    <a:bodyPr/>
                    <a:lstStyle/>
                    <a:p>
                      <a:pPr algn="l" fontAlgn="b"/>
                      <a:r>
                        <a:rPr lang="en-US" sz="1800" b="0" i="0" u="none" strike="noStrike">
                          <a:solidFill>
                            <a:srgbClr val="000000"/>
                          </a:solidFill>
                          <a:effectLst/>
                          <a:latin typeface="+mn-lt"/>
                        </a:rPr>
                        <a:t>$2,759,109</a:t>
                      </a:r>
                    </a:p>
                  </a:txBody>
                  <a:tcPr marL="9525" marR="9525" marT="9525" marB="0" anchor="b"/>
                </a:tc>
                <a:extLst>
                  <a:ext uri="{0D108BD9-81ED-4DB2-BD59-A6C34878D82A}">
                    <a16:rowId xmlns:a16="http://schemas.microsoft.com/office/drawing/2014/main" val="2082649704"/>
                  </a:ext>
                </a:extLst>
              </a:tr>
              <a:tr h="365760">
                <a:tc>
                  <a:txBody>
                    <a:bodyPr/>
                    <a:lstStyle/>
                    <a:p>
                      <a:r>
                        <a:rPr lang="en-US" sz="1800" dirty="0"/>
                        <a:t>Liberal Arts</a:t>
                      </a:r>
                    </a:p>
                  </a:txBody>
                  <a:tcPr/>
                </a:tc>
                <a:tc>
                  <a:txBody>
                    <a:bodyPr/>
                    <a:lstStyle/>
                    <a:p>
                      <a:pPr algn="l" fontAlgn="b"/>
                      <a:r>
                        <a:rPr lang="en-US" sz="1800" b="0" i="0" u="none" strike="noStrike">
                          <a:solidFill>
                            <a:srgbClr val="000000"/>
                          </a:solidFill>
                          <a:effectLst/>
                          <a:latin typeface="+mn-lt"/>
                        </a:rPr>
                        <a:t>$4,812,092</a:t>
                      </a:r>
                    </a:p>
                  </a:txBody>
                  <a:tcPr marL="9525" marR="9525" marT="9525" marB="0" anchor="b"/>
                </a:tc>
                <a:tc>
                  <a:txBody>
                    <a:bodyPr/>
                    <a:lstStyle/>
                    <a:p>
                      <a:pPr algn="l" fontAlgn="b"/>
                      <a:r>
                        <a:rPr lang="en-US" sz="1800" b="0" i="0" u="none" strike="noStrike">
                          <a:solidFill>
                            <a:srgbClr val="000000"/>
                          </a:solidFill>
                          <a:effectLst/>
                          <a:latin typeface="+mn-lt"/>
                        </a:rPr>
                        <a:t>$4,261,317</a:t>
                      </a:r>
                    </a:p>
                  </a:txBody>
                  <a:tcPr marL="9525" marR="9525" marT="9525" marB="0" anchor="b"/>
                </a:tc>
                <a:tc>
                  <a:txBody>
                    <a:bodyPr/>
                    <a:lstStyle/>
                    <a:p>
                      <a:pPr algn="l" fontAlgn="b"/>
                      <a:r>
                        <a:rPr lang="en-US" sz="1800" b="0" i="0" u="none" strike="noStrike">
                          <a:solidFill>
                            <a:srgbClr val="000000"/>
                          </a:solidFill>
                          <a:effectLst/>
                          <a:latin typeface="+mn-lt"/>
                        </a:rPr>
                        <a:t>$4,621,961</a:t>
                      </a:r>
                    </a:p>
                  </a:txBody>
                  <a:tcPr marL="9525" marR="9525" marT="9525" marB="0" anchor="b"/>
                </a:tc>
                <a:tc>
                  <a:txBody>
                    <a:bodyPr/>
                    <a:lstStyle/>
                    <a:p>
                      <a:pPr algn="l" fontAlgn="b"/>
                      <a:r>
                        <a:rPr lang="en-US" sz="1800" b="0" i="0" u="none" strike="noStrike">
                          <a:solidFill>
                            <a:srgbClr val="000000"/>
                          </a:solidFill>
                          <a:effectLst/>
                          <a:latin typeface="+mn-lt"/>
                        </a:rPr>
                        <a:t>$3,773,686</a:t>
                      </a:r>
                    </a:p>
                  </a:txBody>
                  <a:tcPr marL="9525" marR="9525" marT="9525" marB="0" anchor="b"/>
                </a:tc>
                <a:extLst>
                  <a:ext uri="{0D108BD9-81ED-4DB2-BD59-A6C34878D82A}">
                    <a16:rowId xmlns:a16="http://schemas.microsoft.com/office/drawing/2014/main" val="3392516740"/>
                  </a:ext>
                </a:extLst>
              </a:tr>
              <a:tr h="365760">
                <a:tc>
                  <a:txBody>
                    <a:bodyPr/>
                    <a:lstStyle/>
                    <a:p>
                      <a:r>
                        <a:rPr lang="en-US" sz="1800" dirty="0"/>
                        <a:t>Management</a:t>
                      </a:r>
                    </a:p>
                  </a:txBody>
                  <a:tcPr/>
                </a:tc>
                <a:tc>
                  <a:txBody>
                    <a:bodyPr/>
                    <a:lstStyle/>
                    <a:p>
                      <a:pPr algn="l" fontAlgn="b"/>
                      <a:r>
                        <a:rPr lang="en-US" sz="1800" b="0" i="0" u="none" strike="noStrike">
                          <a:solidFill>
                            <a:srgbClr val="000000"/>
                          </a:solidFill>
                          <a:effectLst/>
                          <a:latin typeface="+mn-lt"/>
                        </a:rPr>
                        <a:t>$4,819,181</a:t>
                      </a:r>
                    </a:p>
                  </a:txBody>
                  <a:tcPr marL="9525" marR="9525" marT="9525" marB="0" anchor="b"/>
                </a:tc>
                <a:tc>
                  <a:txBody>
                    <a:bodyPr/>
                    <a:lstStyle/>
                    <a:p>
                      <a:pPr algn="l" fontAlgn="b"/>
                      <a:r>
                        <a:rPr lang="en-US" sz="1800" b="0" i="0" u="none" strike="noStrike">
                          <a:solidFill>
                            <a:srgbClr val="000000"/>
                          </a:solidFill>
                          <a:effectLst/>
                          <a:latin typeface="+mn-lt"/>
                        </a:rPr>
                        <a:t>$5,434,389</a:t>
                      </a:r>
                    </a:p>
                  </a:txBody>
                  <a:tcPr marL="9525" marR="9525" marT="9525" marB="0" anchor="b"/>
                </a:tc>
                <a:tc>
                  <a:txBody>
                    <a:bodyPr/>
                    <a:lstStyle/>
                    <a:p>
                      <a:pPr algn="l" fontAlgn="b"/>
                      <a:r>
                        <a:rPr lang="en-US" sz="1800" b="0" i="0" u="none" strike="noStrike">
                          <a:solidFill>
                            <a:srgbClr val="000000"/>
                          </a:solidFill>
                          <a:effectLst/>
                          <a:latin typeface="+mn-lt"/>
                        </a:rPr>
                        <a:t>$9,784,291</a:t>
                      </a:r>
                    </a:p>
                  </a:txBody>
                  <a:tcPr marL="9525" marR="9525" marT="9525" marB="0" anchor="b"/>
                </a:tc>
                <a:tc>
                  <a:txBody>
                    <a:bodyPr/>
                    <a:lstStyle/>
                    <a:p>
                      <a:pPr algn="l" fontAlgn="b"/>
                      <a:r>
                        <a:rPr lang="en-US" sz="1800" b="0" i="0" u="none" strike="noStrike" dirty="0">
                          <a:solidFill>
                            <a:srgbClr val="000000"/>
                          </a:solidFill>
                          <a:effectLst/>
                          <a:latin typeface="+mn-lt"/>
                        </a:rPr>
                        <a:t>$13,069,054</a:t>
                      </a:r>
                    </a:p>
                  </a:txBody>
                  <a:tcPr marL="9525" marR="9525" marT="9525" marB="0" anchor="b"/>
                </a:tc>
                <a:extLst>
                  <a:ext uri="{0D108BD9-81ED-4DB2-BD59-A6C34878D82A}">
                    <a16:rowId xmlns:a16="http://schemas.microsoft.com/office/drawing/2014/main" val="841176833"/>
                  </a:ext>
                </a:extLst>
              </a:tr>
              <a:tr h="365760">
                <a:tc>
                  <a:txBody>
                    <a:bodyPr/>
                    <a:lstStyle/>
                    <a:p>
                      <a:r>
                        <a:rPr lang="en-US" sz="1800" dirty="0"/>
                        <a:t>Pharmacy</a:t>
                      </a:r>
                    </a:p>
                  </a:txBody>
                  <a:tcPr/>
                </a:tc>
                <a:tc>
                  <a:txBody>
                    <a:bodyPr/>
                    <a:lstStyle/>
                    <a:p>
                      <a:r>
                        <a:rPr lang="en-US" sz="1800" dirty="0">
                          <a:latin typeface="+mn-lt"/>
                        </a:rPr>
                        <a:t>--</a:t>
                      </a:r>
                    </a:p>
                  </a:txBody>
                  <a:tcPr/>
                </a:tc>
                <a:tc>
                  <a:txBody>
                    <a:bodyPr/>
                    <a:lstStyle/>
                    <a:p>
                      <a:r>
                        <a:rPr lang="en-US" sz="1800" dirty="0">
                          <a:latin typeface="+mn-lt"/>
                        </a:rPr>
                        <a:t>--</a:t>
                      </a:r>
                    </a:p>
                  </a:txBody>
                  <a:tcPr/>
                </a:tc>
                <a:tc>
                  <a:txBody>
                    <a:bodyPr/>
                    <a:lstStyle/>
                    <a:p>
                      <a:r>
                        <a:rPr lang="en-US" sz="1800" dirty="0">
                          <a:latin typeface="+mn-lt"/>
                        </a:rPr>
                        <a:t>--</a:t>
                      </a:r>
                    </a:p>
                  </a:txBody>
                  <a:tcPr/>
                </a:tc>
                <a:tc>
                  <a:txBody>
                    <a:bodyPr/>
                    <a:lstStyle/>
                    <a:p>
                      <a:r>
                        <a:rPr lang="en-US" sz="1800" dirty="0">
                          <a:latin typeface="+mn-lt"/>
                        </a:rPr>
                        <a:t>--</a:t>
                      </a:r>
                    </a:p>
                  </a:txBody>
                  <a:tcPr/>
                </a:tc>
                <a:extLst>
                  <a:ext uri="{0D108BD9-81ED-4DB2-BD59-A6C34878D82A}">
                    <a16:rowId xmlns:a16="http://schemas.microsoft.com/office/drawing/2014/main" val="2960898809"/>
                  </a:ext>
                </a:extLst>
              </a:tr>
              <a:tr h="365760">
                <a:tc>
                  <a:txBody>
                    <a:bodyPr/>
                    <a:lstStyle/>
                    <a:p>
                      <a:r>
                        <a:rPr lang="en-US" sz="1800" dirty="0"/>
                        <a:t>PPI</a:t>
                      </a:r>
                    </a:p>
                  </a:txBody>
                  <a:tcPr/>
                </a:tc>
                <a:tc>
                  <a:txBody>
                    <a:bodyPr/>
                    <a:lstStyle/>
                    <a:p>
                      <a:pPr algn="l" fontAlgn="b"/>
                      <a:r>
                        <a:rPr lang="en-US" sz="1800" b="0" i="0" u="none" strike="noStrike" dirty="0">
                          <a:solidFill>
                            <a:srgbClr val="000000"/>
                          </a:solidFill>
                          <a:effectLst/>
                          <a:latin typeface="+mn-lt"/>
                        </a:rPr>
                        <a:t>$3,678,430</a:t>
                      </a:r>
                    </a:p>
                  </a:txBody>
                  <a:tcPr marL="9525" marR="9525" marT="9525" marB="0" anchor="b"/>
                </a:tc>
                <a:tc>
                  <a:txBody>
                    <a:bodyPr/>
                    <a:lstStyle/>
                    <a:p>
                      <a:pPr algn="l" fontAlgn="b"/>
                      <a:r>
                        <a:rPr lang="en-US" sz="1800" b="0" i="0" u="none" strike="noStrike">
                          <a:solidFill>
                            <a:srgbClr val="000000"/>
                          </a:solidFill>
                          <a:effectLst/>
                          <a:latin typeface="+mn-lt"/>
                        </a:rPr>
                        <a:t>$3,903,382</a:t>
                      </a:r>
                    </a:p>
                  </a:txBody>
                  <a:tcPr marL="9525" marR="9525" marT="9525" marB="0" anchor="b"/>
                </a:tc>
                <a:tc>
                  <a:txBody>
                    <a:bodyPr/>
                    <a:lstStyle/>
                    <a:p>
                      <a:pPr algn="l" fontAlgn="b"/>
                      <a:r>
                        <a:rPr lang="en-US" sz="1800" b="0" i="0" u="none" strike="noStrike">
                          <a:solidFill>
                            <a:srgbClr val="000000"/>
                          </a:solidFill>
                          <a:effectLst/>
                          <a:latin typeface="+mn-lt"/>
                        </a:rPr>
                        <a:t>$5,353,940</a:t>
                      </a:r>
                    </a:p>
                  </a:txBody>
                  <a:tcPr marL="9525" marR="9525" marT="9525" marB="0" anchor="b"/>
                </a:tc>
                <a:tc>
                  <a:txBody>
                    <a:bodyPr/>
                    <a:lstStyle/>
                    <a:p>
                      <a:pPr algn="l" fontAlgn="b"/>
                      <a:r>
                        <a:rPr lang="en-US" sz="1800" b="0" i="0" u="none" strike="noStrike" dirty="0">
                          <a:solidFill>
                            <a:srgbClr val="000000"/>
                          </a:solidFill>
                          <a:effectLst/>
                          <a:latin typeface="+mn-lt"/>
                        </a:rPr>
                        <a:t>$6,039,195</a:t>
                      </a:r>
                    </a:p>
                  </a:txBody>
                  <a:tcPr marL="9525" marR="9525" marT="9525" marB="0" anchor="b"/>
                </a:tc>
                <a:extLst>
                  <a:ext uri="{0D108BD9-81ED-4DB2-BD59-A6C34878D82A}">
                    <a16:rowId xmlns:a16="http://schemas.microsoft.com/office/drawing/2014/main" val="2320799398"/>
                  </a:ext>
                </a:extLst>
              </a:tr>
              <a:tr h="365760">
                <a:tc>
                  <a:txBody>
                    <a:bodyPr/>
                    <a:lstStyle/>
                    <a:p>
                      <a:r>
                        <a:rPr lang="en-US" sz="1800" dirty="0"/>
                        <a:t>Science</a:t>
                      </a:r>
                    </a:p>
                  </a:txBody>
                  <a:tcPr/>
                </a:tc>
                <a:tc>
                  <a:txBody>
                    <a:bodyPr/>
                    <a:lstStyle/>
                    <a:p>
                      <a:r>
                        <a:rPr lang="en-US" sz="1800" dirty="0">
                          <a:latin typeface="+mn-lt"/>
                        </a:rPr>
                        <a:t>--</a:t>
                      </a:r>
                    </a:p>
                  </a:txBody>
                  <a:tcPr/>
                </a:tc>
                <a:tc>
                  <a:txBody>
                    <a:bodyPr/>
                    <a:lstStyle/>
                    <a:p>
                      <a:r>
                        <a:rPr lang="en-US" sz="1800" dirty="0">
                          <a:latin typeface="+mn-lt"/>
                        </a:rPr>
                        <a:t>--</a:t>
                      </a:r>
                    </a:p>
                  </a:txBody>
                  <a:tcPr/>
                </a:tc>
                <a:tc>
                  <a:txBody>
                    <a:bodyPr/>
                    <a:lstStyle/>
                    <a:p>
                      <a:r>
                        <a:rPr lang="en-US" sz="1800" dirty="0">
                          <a:latin typeface="+mn-lt"/>
                        </a:rPr>
                        <a:t>--</a:t>
                      </a:r>
                    </a:p>
                  </a:txBody>
                  <a:tcPr/>
                </a:tc>
                <a:tc>
                  <a:txBody>
                    <a:bodyPr/>
                    <a:lstStyle/>
                    <a:p>
                      <a:pPr algn="l" fontAlgn="b"/>
                      <a:r>
                        <a:rPr lang="en-US" sz="1800" b="0" i="0" u="none" strike="noStrike" dirty="0">
                          <a:solidFill>
                            <a:srgbClr val="000000"/>
                          </a:solidFill>
                          <a:effectLst/>
                          <a:latin typeface="+mn-lt"/>
                        </a:rPr>
                        <a:t>$7,470</a:t>
                      </a:r>
                    </a:p>
                  </a:txBody>
                  <a:tcPr marL="9525" marR="9525" marT="9525" marB="0" anchor="b"/>
                </a:tc>
                <a:extLst>
                  <a:ext uri="{0D108BD9-81ED-4DB2-BD59-A6C34878D82A}">
                    <a16:rowId xmlns:a16="http://schemas.microsoft.com/office/drawing/2014/main" val="2251655682"/>
                  </a:ext>
                </a:extLst>
              </a:tr>
              <a:tr h="365760">
                <a:tc>
                  <a:txBody>
                    <a:bodyPr/>
                    <a:lstStyle/>
                    <a:p>
                      <a:r>
                        <a:rPr lang="en-US" sz="1800" dirty="0"/>
                        <a:t>Vet Med</a:t>
                      </a:r>
                    </a:p>
                  </a:txBody>
                  <a:tcPr/>
                </a:tc>
                <a:tc>
                  <a:txBody>
                    <a:bodyPr/>
                    <a:lstStyle/>
                    <a:p>
                      <a:pPr algn="l" fontAlgn="b"/>
                      <a:r>
                        <a:rPr lang="en-US" sz="1800" b="0" i="0" u="none" strike="noStrike">
                          <a:solidFill>
                            <a:srgbClr val="000000"/>
                          </a:solidFill>
                          <a:effectLst/>
                          <a:latin typeface="+mn-lt"/>
                        </a:rPr>
                        <a:t>$809,412</a:t>
                      </a:r>
                    </a:p>
                  </a:txBody>
                  <a:tcPr marL="9525" marR="9525" marT="9525" marB="0" anchor="b"/>
                </a:tc>
                <a:tc>
                  <a:txBody>
                    <a:bodyPr/>
                    <a:lstStyle/>
                    <a:p>
                      <a:pPr algn="l" fontAlgn="b"/>
                      <a:r>
                        <a:rPr lang="en-US" sz="1800" b="0" i="0" u="none" strike="noStrike">
                          <a:solidFill>
                            <a:srgbClr val="000000"/>
                          </a:solidFill>
                          <a:effectLst/>
                          <a:latin typeface="+mn-lt"/>
                        </a:rPr>
                        <a:t>$1,038,151</a:t>
                      </a:r>
                    </a:p>
                  </a:txBody>
                  <a:tcPr marL="9525" marR="9525" marT="9525" marB="0" anchor="b"/>
                </a:tc>
                <a:tc>
                  <a:txBody>
                    <a:bodyPr/>
                    <a:lstStyle/>
                    <a:p>
                      <a:pPr algn="l" fontAlgn="b"/>
                      <a:r>
                        <a:rPr lang="en-US" sz="1800" b="0" i="0" u="none" strike="noStrike">
                          <a:solidFill>
                            <a:srgbClr val="000000"/>
                          </a:solidFill>
                          <a:effectLst/>
                          <a:latin typeface="+mn-lt"/>
                        </a:rPr>
                        <a:t>$1,181,324</a:t>
                      </a:r>
                    </a:p>
                  </a:txBody>
                  <a:tcPr marL="9525" marR="9525" marT="9525" marB="0" anchor="b"/>
                </a:tc>
                <a:tc>
                  <a:txBody>
                    <a:bodyPr/>
                    <a:lstStyle/>
                    <a:p>
                      <a:pPr algn="l" fontAlgn="b"/>
                      <a:r>
                        <a:rPr lang="en-US" sz="1800" b="0" i="0" u="none" strike="noStrike" dirty="0">
                          <a:solidFill>
                            <a:srgbClr val="000000"/>
                          </a:solidFill>
                          <a:effectLst/>
                          <a:latin typeface="+mn-lt"/>
                        </a:rPr>
                        <a:t>$1,279,152</a:t>
                      </a:r>
                    </a:p>
                  </a:txBody>
                  <a:tcPr marL="9525" marR="9525" marT="9525" marB="0" anchor="b"/>
                </a:tc>
                <a:extLst>
                  <a:ext uri="{0D108BD9-81ED-4DB2-BD59-A6C34878D82A}">
                    <a16:rowId xmlns:a16="http://schemas.microsoft.com/office/drawing/2014/main" val="1883266671"/>
                  </a:ext>
                </a:extLst>
              </a:tr>
              <a:tr h="365760">
                <a:tc>
                  <a:txBody>
                    <a:bodyPr/>
                    <a:lstStyle/>
                    <a:p>
                      <a:r>
                        <a:rPr lang="en-US" sz="1800" b="1" baseline="0" dirty="0"/>
                        <a:t>Total</a:t>
                      </a:r>
                      <a:endParaRPr lang="en-US" sz="1800" b="1" dirty="0"/>
                    </a:p>
                  </a:txBody>
                  <a:tcPr/>
                </a:tc>
                <a:tc>
                  <a:txBody>
                    <a:bodyPr/>
                    <a:lstStyle/>
                    <a:p>
                      <a:pPr algn="l" fontAlgn="b"/>
                      <a:r>
                        <a:rPr lang="en-US" sz="1800" b="1" i="0" u="none" strike="noStrike" dirty="0">
                          <a:solidFill>
                            <a:srgbClr val="000000"/>
                          </a:solidFill>
                          <a:effectLst/>
                          <a:latin typeface="+mn-lt"/>
                        </a:rPr>
                        <a:t>$28,925,846</a:t>
                      </a:r>
                    </a:p>
                  </a:txBody>
                  <a:tcPr marL="9525" marR="9525" marT="9525" marB="0" anchor="b"/>
                </a:tc>
                <a:tc>
                  <a:txBody>
                    <a:bodyPr/>
                    <a:lstStyle/>
                    <a:p>
                      <a:pPr algn="l" fontAlgn="b"/>
                      <a:r>
                        <a:rPr lang="en-US" sz="1800" b="1" i="0" u="none" strike="noStrike" dirty="0">
                          <a:solidFill>
                            <a:srgbClr val="000000"/>
                          </a:solidFill>
                          <a:effectLst/>
                          <a:latin typeface="+mn-lt"/>
                        </a:rPr>
                        <a:t>$31,090,047</a:t>
                      </a:r>
                    </a:p>
                  </a:txBody>
                  <a:tcPr marL="9525" marR="9525" marT="9525" marB="0" anchor="b"/>
                </a:tc>
                <a:tc>
                  <a:txBody>
                    <a:bodyPr/>
                    <a:lstStyle/>
                    <a:p>
                      <a:pPr algn="l" fontAlgn="b"/>
                      <a:r>
                        <a:rPr lang="en-US" sz="1800" b="1" i="0" u="none" strike="noStrike" dirty="0">
                          <a:solidFill>
                            <a:srgbClr val="000000"/>
                          </a:solidFill>
                          <a:effectLst/>
                          <a:latin typeface="+mn-lt"/>
                        </a:rPr>
                        <a:t>$41,220,850 *</a:t>
                      </a:r>
                    </a:p>
                  </a:txBody>
                  <a:tcPr marL="9525" marR="9525" marT="9525" marB="0" anchor="b"/>
                </a:tc>
                <a:tc>
                  <a:txBody>
                    <a:bodyPr/>
                    <a:lstStyle/>
                    <a:p>
                      <a:pPr algn="l" fontAlgn="b"/>
                      <a:r>
                        <a:rPr lang="en-US" sz="1800" b="1" i="0" u="none" strike="noStrike" dirty="0">
                          <a:solidFill>
                            <a:srgbClr val="000000"/>
                          </a:solidFill>
                          <a:effectLst/>
                          <a:latin typeface="+mn-lt"/>
                        </a:rPr>
                        <a:t>$47,592,500 *</a:t>
                      </a:r>
                    </a:p>
                  </a:txBody>
                  <a:tcPr marL="9525" marR="9525" marT="9525" marB="0" anchor="b"/>
                </a:tc>
                <a:extLst>
                  <a:ext uri="{0D108BD9-81ED-4DB2-BD59-A6C34878D82A}">
                    <a16:rowId xmlns:a16="http://schemas.microsoft.com/office/drawing/2014/main" val="2157369799"/>
                  </a:ext>
                </a:extLst>
              </a:tr>
            </a:tbl>
          </a:graphicData>
        </a:graphic>
      </p:graphicFrame>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4/16/23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13</a:t>
            </a:fld>
            <a:endParaRPr lang="en-US" dirty="0"/>
          </a:p>
        </p:txBody>
      </p:sp>
      <p:sp>
        <p:nvSpPr>
          <p:cNvPr id="3" name="TextBox 2">
            <a:extLst>
              <a:ext uri="{FF2B5EF4-FFF2-40B4-BE49-F238E27FC236}">
                <a16:creationId xmlns:a16="http://schemas.microsoft.com/office/drawing/2014/main" id="{483CF9DA-1442-8095-C923-6882AE51D6F0}"/>
              </a:ext>
            </a:extLst>
          </p:cNvPr>
          <p:cNvSpPr txBox="1"/>
          <p:nvPr/>
        </p:nvSpPr>
        <p:spPr>
          <a:xfrm>
            <a:off x="2867186" y="6263028"/>
            <a:ext cx="4637617" cy="523220"/>
          </a:xfrm>
          <a:prstGeom prst="rect">
            <a:avLst/>
          </a:prstGeom>
          <a:noFill/>
        </p:spPr>
        <p:txBody>
          <a:bodyPr wrap="square" rtlCol="0">
            <a:spAutoFit/>
          </a:bodyPr>
          <a:lstStyle/>
          <a:p>
            <a:r>
              <a:rPr lang="en-US" sz="1400" dirty="0"/>
              <a:t>Figure includes General Studies expenditures not allocated to a specific Academic Unit</a:t>
            </a:r>
          </a:p>
        </p:txBody>
      </p:sp>
    </p:spTree>
    <p:extLst>
      <p:ext uri="{BB962C8B-B14F-4D97-AF65-F5344CB8AC3E}">
        <p14:creationId xmlns:p14="http://schemas.microsoft.com/office/powerpoint/2010/main" val="103959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Revenue – All Noncredit Students (PWL)</a:t>
            </a:r>
          </a:p>
        </p:txBody>
      </p:sp>
      <p:graphicFrame>
        <p:nvGraphicFramePr>
          <p:cNvPr id="9" name="Content Placeholder 8"/>
          <p:cNvGraphicFramePr>
            <a:graphicFrameLocks noGrp="1"/>
          </p:cNvGraphicFramePr>
          <p:nvPr>
            <p:ph sz="quarter" idx="13"/>
          </p:nvPr>
        </p:nvGraphicFramePr>
        <p:xfrm>
          <a:off x="721344" y="1049020"/>
          <a:ext cx="7717471" cy="4759960"/>
        </p:xfrm>
        <a:graphic>
          <a:graphicData uri="http://schemas.openxmlformats.org/drawingml/2006/table">
            <a:tbl>
              <a:tblPr firstRow="1" bandRow="1">
                <a:tableStyleId>{5C22544A-7EE6-4342-B048-85BDC9FD1C3A}</a:tableStyleId>
              </a:tblPr>
              <a:tblGrid>
                <a:gridCol w="1835876">
                  <a:extLst>
                    <a:ext uri="{9D8B030D-6E8A-4147-A177-3AD203B41FA5}">
                      <a16:colId xmlns:a16="http://schemas.microsoft.com/office/drawing/2014/main" val="2637180117"/>
                    </a:ext>
                  </a:extLst>
                </a:gridCol>
                <a:gridCol w="1379349">
                  <a:extLst>
                    <a:ext uri="{9D8B030D-6E8A-4147-A177-3AD203B41FA5}">
                      <a16:colId xmlns:a16="http://schemas.microsoft.com/office/drawing/2014/main" val="2441160474"/>
                    </a:ext>
                  </a:extLst>
                </a:gridCol>
                <a:gridCol w="1449721">
                  <a:extLst>
                    <a:ext uri="{9D8B030D-6E8A-4147-A177-3AD203B41FA5}">
                      <a16:colId xmlns:a16="http://schemas.microsoft.com/office/drawing/2014/main" val="3222620911"/>
                    </a:ext>
                  </a:extLst>
                </a:gridCol>
                <a:gridCol w="1525942">
                  <a:extLst>
                    <a:ext uri="{9D8B030D-6E8A-4147-A177-3AD203B41FA5}">
                      <a16:colId xmlns:a16="http://schemas.microsoft.com/office/drawing/2014/main" val="633932068"/>
                    </a:ext>
                  </a:extLst>
                </a:gridCol>
                <a:gridCol w="1526583">
                  <a:extLst>
                    <a:ext uri="{9D8B030D-6E8A-4147-A177-3AD203B41FA5}">
                      <a16:colId xmlns:a16="http://schemas.microsoft.com/office/drawing/2014/main" val="2701495819"/>
                    </a:ext>
                  </a:extLst>
                </a:gridCol>
              </a:tblGrid>
              <a:tr h="370840">
                <a:tc>
                  <a:txBody>
                    <a:bodyPr/>
                    <a:lstStyle/>
                    <a:p>
                      <a:endParaRPr lang="en-US" sz="1800" dirty="0"/>
                    </a:p>
                  </a:txBody>
                  <a:tcPr/>
                </a:tc>
                <a:tc>
                  <a:txBody>
                    <a:bodyPr/>
                    <a:lstStyle/>
                    <a:p>
                      <a:r>
                        <a:rPr lang="en-US" sz="1800" dirty="0"/>
                        <a:t>FY 2019</a:t>
                      </a:r>
                    </a:p>
                  </a:txBody>
                  <a:tcPr/>
                </a:tc>
                <a:tc>
                  <a:txBody>
                    <a:bodyPr/>
                    <a:lstStyle/>
                    <a:p>
                      <a:r>
                        <a:rPr lang="en-US" sz="1800" dirty="0"/>
                        <a:t>FY</a:t>
                      </a:r>
                      <a:r>
                        <a:rPr lang="en-US" sz="1800" baseline="0" dirty="0"/>
                        <a:t> </a:t>
                      </a:r>
                      <a:r>
                        <a:rPr lang="en-US" sz="1800" dirty="0"/>
                        <a:t>2020</a:t>
                      </a:r>
                    </a:p>
                  </a:txBody>
                  <a:tcPr/>
                </a:tc>
                <a:tc>
                  <a:txBody>
                    <a:bodyPr/>
                    <a:lstStyle/>
                    <a:p>
                      <a:r>
                        <a:rPr lang="en-US" sz="1800" dirty="0"/>
                        <a:t>FY 2021</a:t>
                      </a:r>
                    </a:p>
                  </a:txBody>
                  <a:tcPr/>
                </a:tc>
                <a:tc>
                  <a:txBody>
                    <a:bodyPr/>
                    <a:lstStyle/>
                    <a:p>
                      <a:r>
                        <a:rPr lang="en-US" sz="1800" dirty="0"/>
                        <a:t>FY 2022</a:t>
                      </a:r>
                    </a:p>
                  </a:txBody>
                  <a:tcPr/>
                </a:tc>
                <a:extLst>
                  <a:ext uri="{0D108BD9-81ED-4DB2-BD59-A6C34878D82A}">
                    <a16:rowId xmlns:a16="http://schemas.microsoft.com/office/drawing/2014/main" val="1737082032"/>
                  </a:ext>
                </a:extLst>
              </a:tr>
              <a:tr h="365760">
                <a:tc>
                  <a:txBody>
                    <a:bodyPr/>
                    <a:lstStyle/>
                    <a:p>
                      <a:r>
                        <a:rPr lang="en-US" sz="1800" dirty="0"/>
                        <a:t>Agriculture</a:t>
                      </a:r>
                    </a:p>
                  </a:txBody>
                  <a:tcPr/>
                </a:tc>
                <a:tc>
                  <a:txBody>
                    <a:bodyPr/>
                    <a:lstStyle/>
                    <a:p>
                      <a:pPr algn="l" fontAlgn="b"/>
                      <a:r>
                        <a:rPr lang="en-US" sz="1800" b="0" i="0" u="none" strike="noStrike" dirty="0">
                          <a:solidFill>
                            <a:srgbClr val="000000"/>
                          </a:solidFill>
                          <a:effectLst/>
                          <a:latin typeface="+mn-lt"/>
                        </a:rPr>
                        <a:t>$872,064</a:t>
                      </a:r>
                    </a:p>
                  </a:txBody>
                  <a:tcPr marL="9525" marR="9525" marT="9525" marB="0" anchor="b"/>
                </a:tc>
                <a:tc>
                  <a:txBody>
                    <a:bodyPr/>
                    <a:lstStyle/>
                    <a:p>
                      <a:pPr algn="l" fontAlgn="b"/>
                      <a:r>
                        <a:rPr lang="en-US" sz="1800" b="0" i="0" u="none" strike="noStrike">
                          <a:solidFill>
                            <a:srgbClr val="000000"/>
                          </a:solidFill>
                          <a:effectLst/>
                          <a:latin typeface="+mn-lt"/>
                        </a:rPr>
                        <a:t>$751,578</a:t>
                      </a:r>
                    </a:p>
                  </a:txBody>
                  <a:tcPr marL="9525" marR="9525" marT="9525" marB="0" anchor="b"/>
                </a:tc>
                <a:tc>
                  <a:txBody>
                    <a:bodyPr/>
                    <a:lstStyle/>
                    <a:p>
                      <a:pPr algn="l" fontAlgn="b"/>
                      <a:r>
                        <a:rPr lang="en-US" sz="1800" b="0" i="0" u="none" strike="noStrike">
                          <a:solidFill>
                            <a:srgbClr val="000000"/>
                          </a:solidFill>
                          <a:effectLst/>
                          <a:latin typeface="+mn-lt"/>
                        </a:rPr>
                        <a:t>$1,239,906</a:t>
                      </a:r>
                    </a:p>
                  </a:txBody>
                  <a:tcPr marL="9525" marR="9525" marT="9525" marB="0" anchor="b"/>
                </a:tc>
                <a:tc>
                  <a:txBody>
                    <a:bodyPr/>
                    <a:lstStyle/>
                    <a:p>
                      <a:pPr algn="l" fontAlgn="b"/>
                      <a:r>
                        <a:rPr lang="en-US" sz="1800" b="0" i="0" u="none" strike="noStrike">
                          <a:solidFill>
                            <a:srgbClr val="000000"/>
                          </a:solidFill>
                          <a:effectLst/>
                          <a:latin typeface="+mn-lt"/>
                        </a:rPr>
                        <a:t>$1,378,314</a:t>
                      </a:r>
                    </a:p>
                  </a:txBody>
                  <a:tcPr marL="9525" marR="9525" marT="9525" marB="0" anchor="b"/>
                </a:tc>
                <a:extLst>
                  <a:ext uri="{0D108BD9-81ED-4DB2-BD59-A6C34878D82A}">
                    <a16:rowId xmlns:a16="http://schemas.microsoft.com/office/drawing/2014/main" val="1142042624"/>
                  </a:ext>
                </a:extLst>
              </a:tr>
              <a:tr h="365760">
                <a:tc>
                  <a:txBody>
                    <a:bodyPr/>
                    <a:lstStyle/>
                    <a:p>
                      <a:r>
                        <a:rPr lang="en-US" sz="1800" dirty="0"/>
                        <a:t>Education</a:t>
                      </a:r>
                    </a:p>
                  </a:txBody>
                  <a:tcPr/>
                </a:tc>
                <a:tc>
                  <a:txBody>
                    <a:bodyPr/>
                    <a:lstStyle/>
                    <a:p>
                      <a:pPr algn="l" fontAlgn="b"/>
                      <a:r>
                        <a:rPr lang="en-US" sz="1800" b="0" i="0" u="none" strike="noStrike">
                          <a:solidFill>
                            <a:srgbClr val="000000"/>
                          </a:solidFill>
                          <a:effectLst/>
                          <a:latin typeface="+mn-lt"/>
                        </a:rPr>
                        <a:t>$4,850</a:t>
                      </a:r>
                    </a:p>
                  </a:txBody>
                  <a:tcPr marL="9525" marR="9525" marT="9525" marB="0" anchor="b"/>
                </a:tc>
                <a:tc>
                  <a:txBody>
                    <a:bodyPr/>
                    <a:lstStyle/>
                    <a:p>
                      <a:pPr algn="l" fontAlgn="b"/>
                      <a:r>
                        <a:rPr lang="en-US" sz="1800" b="0" i="0" u="none" strike="noStrike" dirty="0">
                          <a:solidFill>
                            <a:srgbClr val="000000"/>
                          </a:solidFill>
                          <a:effectLst/>
                          <a:latin typeface="+mn-lt"/>
                        </a:rPr>
                        <a:t>$16,725</a:t>
                      </a:r>
                    </a:p>
                  </a:txBody>
                  <a:tcPr marL="9525" marR="9525" marT="9525" marB="0" anchor="b"/>
                </a:tc>
                <a:tc>
                  <a:txBody>
                    <a:bodyPr/>
                    <a:lstStyle/>
                    <a:p>
                      <a:pPr algn="l" fontAlgn="b"/>
                      <a:r>
                        <a:rPr lang="en-US" sz="1800" b="0" i="0" u="none" strike="noStrike" dirty="0">
                          <a:solidFill>
                            <a:srgbClr val="000000"/>
                          </a:solidFill>
                          <a:effectLst/>
                          <a:latin typeface="+mn-lt"/>
                        </a:rPr>
                        <a:t>$17,500</a:t>
                      </a:r>
                    </a:p>
                  </a:txBody>
                  <a:tcPr marL="9525" marR="9525" marT="9525" marB="0" anchor="b"/>
                </a:tc>
                <a:tc>
                  <a:txBody>
                    <a:bodyPr/>
                    <a:lstStyle/>
                    <a:p>
                      <a:pPr algn="l" fontAlgn="b"/>
                      <a:r>
                        <a:rPr lang="en-US" sz="1800" b="0" i="0" u="none" strike="noStrike" dirty="0">
                          <a:solidFill>
                            <a:srgbClr val="000000"/>
                          </a:solidFill>
                          <a:effectLst/>
                          <a:latin typeface="+mn-lt"/>
                        </a:rPr>
                        <a:t>$20,500</a:t>
                      </a:r>
                    </a:p>
                  </a:txBody>
                  <a:tcPr marL="9525" marR="9525" marT="9525" marB="0" anchor="b"/>
                </a:tc>
                <a:extLst>
                  <a:ext uri="{0D108BD9-81ED-4DB2-BD59-A6C34878D82A}">
                    <a16:rowId xmlns:a16="http://schemas.microsoft.com/office/drawing/2014/main" val="2203490340"/>
                  </a:ext>
                </a:extLst>
              </a:tr>
              <a:tr h="365760">
                <a:tc>
                  <a:txBody>
                    <a:bodyPr/>
                    <a:lstStyle/>
                    <a:p>
                      <a:r>
                        <a:rPr lang="en-US" sz="1800" dirty="0"/>
                        <a:t>Engineering</a:t>
                      </a:r>
                    </a:p>
                  </a:txBody>
                  <a:tcPr/>
                </a:tc>
                <a:tc>
                  <a:txBody>
                    <a:bodyPr/>
                    <a:lstStyle/>
                    <a:p>
                      <a:pPr algn="l" fontAlgn="b"/>
                      <a:r>
                        <a:rPr lang="en-US" sz="1800" b="0" i="0" u="none" strike="noStrike">
                          <a:solidFill>
                            <a:srgbClr val="000000"/>
                          </a:solidFill>
                          <a:effectLst/>
                          <a:latin typeface="+mn-lt"/>
                        </a:rPr>
                        <a:t>$3,353,736</a:t>
                      </a:r>
                    </a:p>
                  </a:txBody>
                  <a:tcPr marL="9525" marR="9525" marT="9525" marB="0" anchor="b"/>
                </a:tc>
                <a:tc>
                  <a:txBody>
                    <a:bodyPr/>
                    <a:lstStyle/>
                    <a:p>
                      <a:pPr algn="l" fontAlgn="b"/>
                      <a:r>
                        <a:rPr lang="en-US" sz="1800" b="0" i="0" u="none" strike="noStrike">
                          <a:solidFill>
                            <a:srgbClr val="000000"/>
                          </a:solidFill>
                          <a:effectLst/>
                          <a:latin typeface="+mn-lt"/>
                        </a:rPr>
                        <a:t>$3,771,420</a:t>
                      </a:r>
                    </a:p>
                  </a:txBody>
                  <a:tcPr marL="9525" marR="9525" marT="9525" marB="0" anchor="b"/>
                </a:tc>
                <a:tc>
                  <a:txBody>
                    <a:bodyPr/>
                    <a:lstStyle/>
                    <a:p>
                      <a:pPr algn="l" fontAlgn="b"/>
                      <a:r>
                        <a:rPr lang="en-US" sz="1800" b="0" i="0" u="none" strike="noStrike" dirty="0">
                          <a:solidFill>
                            <a:srgbClr val="000000"/>
                          </a:solidFill>
                          <a:effectLst/>
                          <a:latin typeface="+mn-lt"/>
                        </a:rPr>
                        <a:t>$4,738,693</a:t>
                      </a:r>
                    </a:p>
                  </a:txBody>
                  <a:tcPr marL="9525" marR="9525" marT="9525" marB="0" anchor="b"/>
                </a:tc>
                <a:tc>
                  <a:txBody>
                    <a:bodyPr/>
                    <a:lstStyle/>
                    <a:p>
                      <a:pPr algn="l" fontAlgn="b"/>
                      <a:r>
                        <a:rPr lang="en-US" sz="1800" b="0" i="0" u="none" strike="noStrike">
                          <a:solidFill>
                            <a:srgbClr val="000000"/>
                          </a:solidFill>
                          <a:effectLst/>
                          <a:latin typeface="+mn-lt"/>
                        </a:rPr>
                        <a:t>$4,543,827</a:t>
                      </a:r>
                    </a:p>
                  </a:txBody>
                  <a:tcPr marL="9525" marR="9525" marT="9525" marB="0" anchor="b"/>
                </a:tc>
                <a:extLst>
                  <a:ext uri="{0D108BD9-81ED-4DB2-BD59-A6C34878D82A}">
                    <a16:rowId xmlns:a16="http://schemas.microsoft.com/office/drawing/2014/main" val="1415515576"/>
                  </a:ext>
                </a:extLst>
              </a:tr>
              <a:tr h="365760">
                <a:tc>
                  <a:txBody>
                    <a:bodyPr/>
                    <a:lstStyle/>
                    <a:p>
                      <a:r>
                        <a:rPr lang="en-US" sz="1800" dirty="0"/>
                        <a:t>HHS</a:t>
                      </a:r>
                    </a:p>
                  </a:txBody>
                  <a:tcPr/>
                </a:tc>
                <a:tc>
                  <a:txBody>
                    <a:bodyPr/>
                    <a:lstStyle/>
                    <a:p>
                      <a:pPr algn="l" fontAlgn="b"/>
                      <a:r>
                        <a:rPr lang="en-US" sz="1800" b="0" i="0" u="none" strike="noStrike">
                          <a:solidFill>
                            <a:srgbClr val="000000"/>
                          </a:solidFill>
                          <a:effectLst/>
                          <a:latin typeface="+mn-lt"/>
                        </a:rPr>
                        <a:t>$52,164</a:t>
                      </a:r>
                    </a:p>
                  </a:txBody>
                  <a:tcPr marL="9525" marR="9525" marT="9525" marB="0" anchor="b"/>
                </a:tc>
                <a:tc>
                  <a:txBody>
                    <a:bodyPr/>
                    <a:lstStyle/>
                    <a:p>
                      <a:pPr algn="l" fontAlgn="b"/>
                      <a:r>
                        <a:rPr lang="en-US" sz="1800" b="0" i="0" u="none" strike="noStrike">
                          <a:solidFill>
                            <a:srgbClr val="000000"/>
                          </a:solidFill>
                          <a:effectLst/>
                          <a:latin typeface="+mn-lt"/>
                        </a:rPr>
                        <a:t>$16,785</a:t>
                      </a:r>
                    </a:p>
                  </a:txBody>
                  <a:tcPr marL="9525" marR="9525" marT="9525" marB="0" anchor="b"/>
                </a:tc>
                <a:tc>
                  <a:txBody>
                    <a:bodyPr/>
                    <a:lstStyle/>
                    <a:p>
                      <a:pPr algn="l" fontAlgn="b"/>
                      <a:r>
                        <a:rPr lang="en-US" sz="1800" b="0" i="0" u="none" strike="noStrike">
                          <a:solidFill>
                            <a:srgbClr val="000000"/>
                          </a:solidFill>
                          <a:effectLst/>
                          <a:latin typeface="+mn-lt"/>
                        </a:rPr>
                        <a:t>$152,998</a:t>
                      </a:r>
                    </a:p>
                  </a:txBody>
                  <a:tcPr marL="9525" marR="9525" marT="9525" marB="0" anchor="b"/>
                </a:tc>
                <a:tc>
                  <a:txBody>
                    <a:bodyPr/>
                    <a:lstStyle/>
                    <a:p>
                      <a:pPr algn="l" fontAlgn="b"/>
                      <a:r>
                        <a:rPr lang="en-US" sz="1800" b="0" i="0" u="none" strike="noStrike" dirty="0">
                          <a:solidFill>
                            <a:srgbClr val="000000"/>
                          </a:solidFill>
                          <a:effectLst/>
                          <a:latin typeface="+mn-lt"/>
                        </a:rPr>
                        <a:t>$197,378</a:t>
                      </a:r>
                    </a:p>
                  </a:txBody>
                  <a:tcPr marL="9525" marR="9525" marT="9525" marB="0" anchor="b"/>
                </a:tc>
                <a:extLst>
                  <a:ext uri="{0D108BD9-81ED-4DB2-BD59-A6C34878D82A}">
                    <a16:rowId xmlns:a16="http://schemas.microsoft.com/office/drawing/2014/main" val="2082649704"/>
                  </a:ext>
                </a:extLst>
              </a:tr>
              <a:tr h="365760">
                <a:tc>
                  <a:txBody>
                    <a:bodyPr/>
                    <a:lstStyle/>
                    <a:p>
                      <a:r>
                        <a:rPr lang="en-US" sz="1800" dirty="0"/>
                        <a:t>Liberal Arts</a:t>
                      </a:r>
                    </a:p>
                  </a:txBody>
                  <a:tcPr/>
                </a:tc>
                <a:tc>
                  <a:txBody>
                    <a:bodyPr/>
                    <a:lstStyle/>
                    <a:p>
                      <a:pPr algn="l" fontAlgn="b"/>
                      <a:r>
                        <a:rPr lang="en-US" sz="1800" b="0" i="0" u="none" strike="noStrike" dirty="0">
                          <a:solidFill>
                            <a:srgbClr val="000000"/>
                          </a:solidFill>
                          <a:effectLst/>
                          <a:latin typeface="+mn-lt"/>
                        </a:rPr>
                        <a:t>--</a:t>
                      </a:r>
                    </a:p>
                  </a:txBody>
                  <a:tcPr marL="9525" marR="9525" marT="9525" marB="0" anchor="b"/>
                </a:tc>
                <a:tc>
                  <a:txBody>
                    <a:bodyPr/>
                    <a:lstStyle/>
                    <a:p>
                      <a:pPr algn="l" fontAlgn="b"/>
                      <a:r>
                        <a:rPr lang="en-US" sz="1800" b="0" i="0" u="none" strike="noStrike" dirty="0">
                          <a:solidFill>
                            <a:srgbClr val="000000"/>
                          </a:solidFill>
                          <a:effectLst/>
                          <a:latin typeface="+mn-lt"/>
                        </a:rPr>
                        <a:t>--</a:t>
                      </a:r>
                    </a:p>
                  </a:txBody>
                  <a:tcPr marL="9525" marR="9525" marT="9525" marB="0" anchor="b"/>
                </a:tc>
                <a:tc>
                  <a:txBody>
                    <a:bodyPr/>
                    <a:lstStyle/>
                    <a:p>
                      <a:pPr algn="l" fontAlgn="b"/>
                      <a:r>
                        <a:rPr lang="en-US" sz="1800" b="0" i="0" u="none" strike="noStrike">
                          <a:solidFill>
                            <a:srgbClr val="000000"/>
                          </a:solidFill>
                          <a:effectLst/>
                          <a:latin typeface="+mn-lt"/>
                        </a:rPr>
                        <a:t>$100,042</a:t>
                      </a:r>
                    </a:p>
                  </a:txBody>
                  <a:tcPr marL="9525" marR="9525" marT="9525" marB="0" anchor="b"/>
                </a:tc>
                <a:tc>
                  <a:txBody>
                    <a:bodyPr/>
                    <a:lstStyle/>
                    <a:p>
                      <a:pPr algn="l" fontAlgn="b"/>
                      <a:r>
                        <a:rPr lang="en-US" sz="1800" b="0" i="0" u="none" strike="noStrike" dirty="0">
                          <a:solidFill>
                            <a:srgbClr val="000000"/>
                          </a:solidFill>
                          <a:effectLst/>
                          <a:latin typeface="+mn-lt"/>
                        </a:rPr>
                        <a:t>$153,296</a:t>
                      </a:r>
                    </a:p>
                  </a:txBody>
                  <a:tcPr marL="9525" marR="9525" marT="9525" marB="0" anchor="b"/>
                </a:tc>
                <a:extLst>
                  <a:ext uri="{0D108BD9-81ED-4DB2-BD59-A6C34878D82A}">
                    <a16:rowId xmlns:a16="http://schemas.microsoft.com/office/drawing/2014/main" val="3392516740"/>
                  </a:ext>
                </a:extLst>
              </a:tr>
              <a:tr h="365760">
                <a:tc>
                  <a:txBody>
                    <a:bodyPr/>
                    <a:lstStyle/>
                    <a:p>
                      <a:r>
                        <a:rPr lang="en-US" sz="1800" dirty="0"/>
                        <a:t>Management</a:t>
                      </a:r>
                    </a:p>
                  </a:txBody>
                  <a:tcPr/>
                </a:tc>
                <a:tc>
                  <a:txBody>
                    <a:bodyPr/>
                    <a:lstStyle/>
                    <a:p>
                      <a:pPr algn="l" fontAlgn="b"/>
                      <a:r>
                        <a:rPr lang="en-US" sz="1800" b="0" i="0" u="none" strike="noStrike" dirty="0">
                          <a:solidFill>
                            <a:srgbClr val="000000"/>
                          </a:solidFill>
                          <a:effectLst/>
                          <a:latin typeface="+mn-lt"/>
                        </a:rPr>
                        <a:t>--</a:t>
                      </a:r>
                    </a:p>
                  </a:txBody>
                  <a:tcPr marL="9525" marR="9525" marT="9525" marB="0" anchor="b"/>
                </a:tc>
                <a:tc>
                  <a:txBody>
                    <a:bodyPr/>
                    <a:lstStyle/>
                    <a:p>
                      <a:pPr algn="l" fontAlgn="b"/>
                      <a:r>
                        <a:rPr lang="en-US" sz="1800" b="0" i="0" u="none" strike="noStrike">
                          <a:solidFill>
                            <a:srgbClr val="000000"/>
                          </a:solidFill>
                          <a:effectLst/>
                          <a:latin typeface="+mn-lt"/>
                        </a:rPr>
                        <a:t>$5,500</a:t>
                      </a:r>
                    </a:p>
                  </a:txBody>
                  <a:tcPr marL="9525" marR="9525" marT="9525" marB="0" anchor="b"/>
                </a:tc>
                <a:tc>
                  <a:txBody>
                    <a:bodyPr/>
                    <a:lstStyle/>
                    <a:p>
                      <a:pPr algn="l" fontAlgn="b"/>
                      <a:r>
                        <a:rPr lang="en-US" sz="1800" b="0" i="0" u="none" strike="noStrike" dirty="0">
                          <a:solidFill>
                            <a:srgbClr val="000000"/>
                          </a:solidFill>
                          <a:effectLst/>
                          <a:latin typeface="+mn-lt"/>
                        </a:rPr>
                        <a:t>--</a:t>
                      </a:r>
                    </a:p>
                  </a:txBody>
                  <a:tcPr marL="9525" marR="9525" marT="9525" marB="0" anchor="b"/>
                </a:tc>
                <a:tc>
                  <a:txBody>
                    <a:bodyPr/>
                    <a:lstStyle/>
                    <a:p>
                      <a:pPr algn="l" fontAlgn="b"/>
                      <a:r>
                        <a:rPr lang="en-US" sz="1800" b="0" i="0" u="none" strike="noStrike">
                          <a:solidFill>
                            <a:srgbClr val="000000"/>
                          </a:solidFill>
                          <a:effectLst/>
                          <a:latin typeface="+mn-lt"/>
                        </a:rPr>
                        <a:t>$7,240</a:t>
                      </a:r>
                    </a:p>
                  </a:txBody>
                  <a:tcPr marL="9525" marR="9525" marT="9525" marB="0" anchor="b"/>
                </a:tc>
                <a:extLst>
                  <a:ext uri="{0D108BD9-81ED-4DB2-BD59-A6C34878D82A}">
                    <a16:rowId xmlns:a16="http://schemas.microsoft.com/office/drawing/2014/main" val="841176833"/>
                  </a:ext>
                </a:extLst>
              </a:tr>
              <a:tr h="365760">
                <a:tc>
                  <a:txBody>
                    <a:bodyPr/>
                    <a:lstStyle/>
                    <a:p>
                      <a:r>
                        <a:rPr lang="en-US" sz="1800" dirty="0"/>
                        <a:t>Pharmacy</a:t>
                      </a:r>
                    </a:p>
                  </a:txBody>
                  <a:tcPr/>
                </a:tc>
                <a:tc>
                  <a:txBody>
                    <a:bodyPr/>
                    <a:lstStyle/>
                    <a:p>
                      <a:pPr algn="l" fontAlgn="b"/>
                      <a:r>
                        <a:rPr lang="en-US" sz="1800" b="0" i="0" u="none" strike="noStrike">
                          <a:solidFill>
                            <a:srgbClr val="000000"/>
                          </a:solidFill>
                          <a:effectLst/>
                          <a:latin typeface="+mn-lt"/>
                        </a:rPr>
                        <a:t>$6,082,286</a:t>
                      </a:r>
                    </a:p>
                  </a:txBody>
                  <a:tcPr marL="9525" marR="9525" marT="9525" marB="0" anchor="b"/>
                </a:tc>
                <a:tc>
                  <a:txBody>
                    <a:bodyPr/>
                    <a:lstStyle/>
                    <a:p>
                      <a:pPr algn="l" fontAlgn="b"/>
                      <a:r>
                        <a:rPr lang="en-US" sz="1800" b="0" i="0" u="none" strike="noStrike">
                          <a:solidFill>
                            <a:srgbClr val="000000"/>
                          </a:solidFill>
                          <a:effectLst/>
                          <a:latin typeface="+mn-lt"/>
                        </a:rPr>
                        <a:t>$6,232,964</a:t>
                      </a:r>
                    </a:p>
                  </a:txBody>
                  <a:tcPr marL="9525" marR="9525" marT="9525" marB="0" anchor="b"/>
                </a:tc>
                <a:tc>
                  <a:txBody>
                    <a:bodyPr/>
                    <a:lstStyle/>
                    <a:p>
                      <a:pPr algn="l" fontAlgn="b"/>
                      <a:r>
                        <a:rPr lang="en-US" sz="1800" b="0" i="0" u="none" strike="noStrike">
                          <a:solidFill>
                            <a:srgbClr val="000000"/>
                          </a:solidFill>
                          <a:effectLst/>
                          <a:latin typeface="+mn-lt"/>
                        </a:rPr>
                        <a:t>$5,175,227</a:t>
                      </a:r>
                    </a:p>
                  </a:txBody>
                  <a:tcPr marL="9525" marR="9525" marT="9525" marB="0" anchor="b"/>
                </a:tc>
                <a:tc>
                  <a:txBody>
                    <a:bodyPr/>
                    <a:lstStyle/>
                    <a:p>
                      <a:pPr algn="l" fontAlgn="b"/>
                      <a:r>
                        <a:rPr lang="en-US" sz="1800" b="0" i="0" u="none" strike="noStrike" dirty="0">
                          <a:solidFill>
                            <a:srgbClr val="000000"/>
                          </a:solidFill>
                          <a:effectLst/>
                          <a:latin typeface="+mn-lt"/>
                        </a:rPr>
                        <a:t>$5,666,888</a:t>
                      </a:r>
                    </a:p>
                  </a:txBody>
                  <a:tcPr marL="9525" marR="9525" marT="9525" marB="0" anchor="b"/>
                </a:tc>
                <a:extLst>
                  <a:ext uri="{0D108BD9-81ED-4DB2-BD59-A6C34878D82A}">
                    <a16:rowId xmlns:a16="http://schemas.microsoft.com/office/drawing/2014/main" val="2960898809"/>
                  </a:ext>
                </a:extLst>
              </a:tr>
              <a:tr h="365760">
                <a:tc>
                  <a:txBody>
                    <a:bodyPr/>
                    <a:lstStyle/>
                    <a:p>
                      <a:r>
                        <a:rPr lang="en-US" sz="1800" dirty="0"/>
                        <a:t>PPI</a:t>
                      </a:r>
                    </a:p>
                  </a:txBody>
                  <a:tcPr/>
                </a:tc>
                <a:tc>
                  <a:txBody>
                    <a:bodyPr/>
                    <a:lstStyle/>
                    <a:p>
                      <a:pPr algn="l" fontAlgn="b"/>
                      <a:r>
                        <a:rPr lang="en-US" sz="1800" b="0" i="0" u="none" strike="noStrike">
                          <a:solidFill>
                            <a:srgbClr val="000000"/>
                          </a:solidFill>
                          <a:effectLst/>
                          <a:latin typeface="+mn-lt"/>
                        </a:rPr>
                        <a:t>$530,357</a:t>
                      </a:r>
                    </a:p>
                  </a:txBody>
                  <a:tcPr marL="9525" marR="9525" marT="9525" marB="0" anchor="b"/>
                </a:tc>
                <a:tc>
                  <a:txBody>
                    <a:bodyPr/>
                    <a:lstStyle/>
                    <a:p>
                      <a:pPr algn="l" fontAlgn="b"/>
                      <a:r>
                        <a:rPr lang="en-US" sz="1800" b="0" i="0" u="none" strike="noStrike">
                          <a:solidFill>
                            <a:srgbClr val="000000"/>
                          </a:solidFill>
                          <a:effectLst/>
                          <a:latin typeface="+mn-lt"/>
                        </a:rPr>
                        <a:t>$218,280</a:t>
                      </a:r>
                    </a:p>
                  </a:txBody>
                  <a:tcPr marL="9525" marR="9525" marT="9525" marB="0" anchor="b"/>
                </a:tc>
                <a:tc>
                  <a:txBody>
                    <a:bodyPr/>
                    <a:lstStyle/>
                    <a:p>
                      <a:pPr algn="l" fontAlgn="b"/>
                      <a:r>
                        <a:rPr lang="en-US" sz="1800" b="0" i="0" u="none" strike="noStrike">
                          <a:solidFill>
                            <a:srgbClr val="000000"/>
                          </a:solidFill>
                          <a:effectLst/>
                          <a:latin typeface="+mn-lt"/>
                        </a:rPr>
                        <a:t>$407,500</a:t>
                      </a:r>
                    </a:p>
                  </a:txBody>
                  <a:tcPr marL="9525" marR="9525" marT="9525" marB="0" anchor="b"/>
                </a:tc>
                <a:tc>
                  <a:txBody>
                    <a:bodyPr/>
                    <a:lstStyle/>
                    <a:p>
                      <a:pPr algn="l" fontAlgn="b"/>
                      <a:r>
                        <a:rPr lang="en-US" sz="1800" b="0" i="0" u="none" strike="noStrike" dirty="0">
                          <a:solidFill>
                            <a:srgbClr val="000000"/>
                          </a:solidFill>
                          <a:effectLst/>
                          <a:latin typeface="+mn-lt"/>
                        </a:rPr>
                        <a:t>$322,462</a:t>
                      </a:r>
                    </a:p>
                  </a:txBody>
                  <a:tcPr marL="9525" marR="9525" marT="9525" marB="0" anchor="b"/>
                </a:tc>
                <a:extLst>
                  <a:ext uri="{0D108BD9-81ED-4DB2-BD59-A6C34878D82A}">
                    <a16:rowId xmlns:a16="http://schemas.microsoft.com/office/drawing/2014/main" val="2320799398"/>
                  </a:ext>
                </a:extLst>
              </a:tr>
              <a:tr h="365760">
                <a:tc>
                  <a:txBody>
                    <a:bodyPr/>
                    <a:lstStyle/>
                    <a:p>
                      <a:r>
                        <a:rPr lang="en-US" sz="1800" dirty="0"/>
                        <a:t>Purdue Online</a:t>
                      </a:r>
                    </a:p>
                  </a:txBody>
                  <a:tcPr/>
                </a:tc>
                <a:tc>
                  <a:txBody>
                    <a:bodyPr/>
                    <a:lstStyle/>
                    <a:p>
                      <a:pPr algn="l" fontAlgn="b"/>
                      <a:r>
                        <a:rPr lang="en-US" sz="1800" b="0" i="0" u="none" strike="noStrike">
                          <a:solidFill>
                            <a:srgbClr val="000000"/>
                          </a:solidFill>
                          <a:effectLst/>
                          <a:latin typeface="+mn-lt"/>
                        </a:rPr>
                        <a:t>$565,387</a:t>
                      </a:r>
                    </a:p>
                  </a:txBody>
                  <a:tcPr marL="9525" marR="9525" marT="9525" marB="0" anchor="b"/>
                </a:tc>
                <a:tc>
                  <a:txBody>
                    <a:bodyPr/>
                    <a:lstStyle/>
                    <a:p>
                      <a:pPr algn="l" fontAlgn="b"/>
                      <a:r>
                        <a:rPr lang="en-US" sz="1800" b="0" i="0" u="none" strike="noStrike">
                          <a:solidFill>
                            <a:srgbClr val="000000"/>
                          </a:solidFill>
                          <a:effectLst/>
                          <a:latin typeface="+mn-lt"/>
                        </a:rPr>
                        <a:t>$708,637</a:t>
                      </a:r>
                    </a:p>
                  </a:txBody>
                  <a:tcPr marL="9525" marR="9525" marT="9525" marB="0" anchor="b"/>
                </a:tc>
                <a:tc>
                  <a:txBody>
                    <a:bodyPr/>
                    <a:lstStyle/>
                    <a:p>
                      <a:pPr algn="l" fontAlgn="b"/>
                      <a:r>
                        <a:rPr lang="en-US" sz="1800" b="0" i="0" u="none" strike="noStrike">
                          <a:solidFill>
                            <a:srgbClr val="000000"/>
                          </a:solidFill>
                          <a:effectLst/>
                          <a:latin typeface="+mn-lt"/>
                        </a:rPr>
                        <a:t>$1,788,083</a:t>
                      </a:r>
                    </a:p>
                  </a:txBody>
                  <a:tcPr marL="9525" marR="9525" marT="9525" marB="0" anchor="b"/>
                </a:tc>
                <a:tc>
                  <a:txBody>
                    <a:bodyPr/>
                    <a:lstStyle/>
                    <a:p>
                      <a:pPr algn="l" fontAlgn="b"/>
                      <a:r>
                        <a:rPr lang="en-US" sz="1800" b="0" i="0" u="none" strike="noStrike" dirty="0">
                          <a:solidFill>
                            <a:srgbClr val="000000"/>
                          </a:solidFill>
                          <a:effectLst/>
                          <a:latin typeface="+mn-lt"/>
                        </a:rPr>
                        <a:t>$2,258,134</a:t>
                      </a:r>
                    </a:p>
                  </a:txBody>
                  <a:tcPr marL="9525" marR="9525" marT="9525" marB="0" anchor="b"/>
                </a:tc>
                <a:extLst>
                  <a:ext uri="{0D108BD9-81ED-4DB2-BD59-A6C34878D82A}">
                    <a16:rowId xmlns:a16="http://schemas.microsoft.com/office/drawing/2014/main" val="343233216"/>
                  </a:ext>
                </a:extLst>
              </a:tr>
              <a:tr h="365760">
                <a:tc>
                  <a:txBody>
                    <a:bodyPr/>
                    <a:lstStyle/>
                    <a:p>
                      <a:r>
                        <a:rPr lang="en-US" sz="1800" dirty="0"/>
                        <a:t>Science</a:t>
                      </a:r>
                    </a:p>
                  </a:txBody>
                  <a:tcPr/>
                </a:tc>
                <a:tc>
                  <a:txBody>
                    <a:bodyPr/>
                    <a:lstStyle/>
                    <a:p>
                      <a:pPr algn="l" fontAlgn="b"/>
                      <a:r>
                        <a:rPr lang="en-US" sz="1800" b="0" i="0" u="none" strike="noStrike" dirty="0">
                          <a:solidFill>
                            <a:srgbClr val="000000"/>
                          </a:solidFill>
                          <a:effectLst/>
                          <a:latin typeface="+mn-lt"/>
                        </a:rPr>
                        <a:t>--</a:t>
                      </a:r>
                    </a:p>
                  </a:txBody>
                  <a:tcPr marL="9525" marR="9525" marT="9525" marB="0" anchor="b"/>
                </a:tc>
                <a:tc>
                  <a:txBody>
                    <a:bodyPr/>
                    <a:lstStyle/>
                    <a:p>
                      <a:pPr algn="l" fontAlgn="b"/>
                      <a:r>
                        <a:rPr lang="en-US" sz="1800" b="0" i="0" u="none" strike="noStrike" dirty="0">
                          <a:solidFill>
                            <a:srgbClr val="000000"/>
                          </a:solidFill>
                          <a:effectLst/>
                          <a:latin typeface="+mn-lt"/>
                        </a:rPr>
                        <a:t>--</a:t>
                      </a:r>
                    </a:p>
                  </a:txBody>
                  <a:tcPr marL="9525" marR="9525" marT="9525" marB="0" anchor="b"/>
                </a:tc>
                <a:tc>
                  <a:txBody>
                    <a:bodyPr/>
                    <a:lstStyle/>
                    <a:p>
                      <a:pPr algn="l" fontAlgn="b"/>
                      <a:r>
                        <a:rPr lang="en-US" sz="1800" b="0" i="0" u="none" strike="noStrike">
                          <a:solidFill>
                            <a:srgbClr val="000000"/>
                          </a:solidFill>
                          <a:effectLst/>
                          <a:latin typeface="+mn-lt"/>
                        </a:rPr>
                        <a:t>$150,360</a:t>
                      </a:r>
                    </a:p>
                  </a:txBody>
                  <a:tcPr marL="9525" marR="9525" marT="9525" marB="0" anchor="b"/>
                </a:tc>
                <a:tc>
                  <a:txBody>
                    <a:bodyPr/>
                    <a:lstStyle/>
                    <a:p>
                      <a:pPr algn="l" fontAlgn="b"/>
                      <a:r>
                        <a:rPr lang="en-US" sz="1800" b="0" i="0" u="none" strike="noStrike" dirty="0">
                          <a:solidFill>
                            <a:srgbClr val="000000"/>
                          </a:solidFill>
                          <a:effectLst/>
                          <a:latin typeface="+mn-lt"/>
                        </a:rPr>
                        <a:t>$314,500</a:t>
                      </a:r>
                    </a:p>
                  </a:txBody>
                  <a:tcPr marL="9525" marR="9525" marT="9525" marB="0" anchor="b"/>
                </a:tc>
                <a:extLst>
                  <a:ext uri="{0D108BD9-81ED-4DB2-BD59-A6C34878D82A}">
                    <a16:rowId xmlns:a16="http://schemas.microsoft.com/office/drawing/2014/main" val="2251655682"/>
                  </a:ext>
                </a:extLst>
              </a:tr>
              <a:tr h="365760">
                <a:tc>
                  <a:txBody>
                    <a:bodyPr/>
                    <a:lstStyle/>
                    <a:p>
                      <a:r>
                        <a:rPr lang="en-US" sz="1800" dirty="0"/>
                        <a:t>Vet Med</a:t>
                      </a:r>
                    </a:p>
                  </a:txBody>
                  <a:tcPr/>
                </a:tc>
                <a:tc>
                  <a:txBody>
                    <a:bodyPr/>
                    <a:lstStyle/>
                    <a:p>
                      <a:pPr algn="l" fontAlgn="b"/>
                      <a:r>
                        <a:rPr lang="en-US" sz="1800" b="0" i="0" u="none" strike="noStrike">
                          <a:solidFill>
                            <a:srgbClr val="000000"/>
                          </a:solidFill>
                          <a:effectLst/>
                          <a:latin typeface="+mn-lt"/>
                        </a:rPr>
                        <a:t>$1,001,776</a:t>
                      </a:r>
                    </a:p>
                  </a:txBody>
                  <a:tcPr marL="9525" marR="9525" marT="9525" marB="0" anchor="b"/>
                </a:tc>
                <a:tc>
                  <a:txBody>
                    <a:bodyPr/>
                    <a:lstStyle/>
                    <a:p>
                      <a:pPr algn="l" fontAlgn="b"/>
                      <a:r>
                        <a:rPr lang="en-US" sz="1800" b="0" i="0" u="none" strike="noStrike">
                          <a:solidFill>
                            <a:srgbClr val="000000"/>
                          </a:solidFill>
                          <a:effectLst/>
                          <a:latin typeface="+mn-lt"/>
                        </a:rPr>
                        <a:t>$882,675</a:t>
                      </a:r>
                    </a:p>
                  </a:txBody>
                  <a:tcPr marL="9525" marR="9525" marT="9525" marB="0" anchor="b"/>
                </a:tc>
                <a:tc>
                  <a:txBody>
                    <a:bodyPr/>
                    <a:lstStyle/>
                    <a:p>
                      <a:pPr algn="l" fontAlgn="b"/>
                      <a:r>
                        <a:rPr lang="en-US" sz="1800" b="0" i="0" u="none" strike="noStrike">
                          <a:solidFill>
                            <a:srgbClr val="000000"/>
                          </a:solidFill>
                          <a:effectLst/>
                          <a:latin typeface="+mn-lt"/>
                        </a:rPr>
                        <a:t>$1,158,181</a:t>
                      </a:r>
                    </a:p>
                  </a:txBody>
                  <a:tcPr marL="9525" marR="9525" marT="9525" marB="0" anchor="b"/>
                </a:tc>
                <a:tc>
                  <a:txBody>
                    <a:bodyPr/>
                    <a:lstStyle/>
                    <a:p>
                      <a:pPr algn="l" fontAlgn="b"/>
                      <a:r>
                        <a:rPr lang="en-US" sz="1800" b="0" i="0" u="none" strike="noStrike" dirty="0">
                          <a:solidFill>
                            <a:srgbClr val="000000"/>
                          </a:solidFill>
                          <a:effectLst/>
                          <a:latin typeface="+mn-lt"/>
                        </a:rPr>
                        <a:t>$1,175,554</a:t>
                      </a:r>
                    </a:p>
                  </a:txBody>
                  <a:tcPr marL="9525" marR="9525" marT="9525" marB="0" anchor="b"/>
                </a:tc>
                <a:extLst>
                  <a:ext uri="{0D108BD9-81ED-4DB2-BD59-A6C34878D82A}">
                    <a16:rowId xmlns:a16="http://schemas.microsoft.com/office/drawing/2014/main" val="1883266671"/>
                  </a:ext>
                </a:extLst>
              </a:tr>
              <a:tr h="365760">
                <a:tc>
                  <a:txBody>
                    <a:bodyPr/>
                    <a:lstStyle/>
                    <a:p>
                      <a:r>
                        <a:rPr lang="en-US" sz="1800" b="1" baseline="0" dirty="0"/>
                        <a:t>Total</a:t>
                      </a:r>
                      <a:endParaRPr lang="en-US" sz="1800" b="1" dirty="0"/>
                    </a:p>
                  </a:txBody>
                  <a:tcPr/>
                </a:tc>
                <a:tc>
                  <a:txBody>
                    <a:bodyPr/>
                    <a:lstStyle/>
                    <a:p>
                      <a:pPr algn="l" fontAlgn="b"/>
                      <a:r>
                        <a:rPr lang="en-US" sz="1800" b="1" i="0" u="none" strike="noStrike" dirty="0">
                          <a:solidFill>
                            <a:srgbClr val="000000"/>
                          </a:solidFill>
                          <a:effectLst/>
                          <a:latin typeface="+mn-lt"/>
                        </a:rPr>
                        <a:t>$12,462,620</a:t>
                      </a:r>
                    </a:p>
                  </a:txBody>
                  <a:tcPr marL="9525" marR="9525" marT="9525" marB="0" anchor="b"/>
                </a:tc>
                <a:tc>
                  <a:txBody>
                    <a:bodyPr/>
                    <a:lstStyle/>
                    <a:p>
                      <a:pPr algn="l" fontAlgn="b"/>
                      <a:r>
                        <a:rPr lang="en-US" sz="1800" b="1" i="0" u="none" strike="noStrike" dirty="0">
                          <a:solidFill>
                            <a:srgbClr val="000000"/>
                          </a:solidFill>
                          <a:effectLst/>
                          <a:latin typeface="+mn-lt"/>
                        </a:rPr>
                        <a:t>$12,604,564</a:t>
                      </a:r>
                    </a:p>
                  </a:txBody>
                  <a:tcPr marL="9525" marR="9525" marT="9525" marB="0" anchor="b"/>
                </a:tc>
                <a:tc>
                  <a:txBody>
                    <a:bodyPr/>
                    <a:lstStyle/>
                    <a:p>
                      <a:pPr algn="l" fontAlgn="b"/>
                      <a:r>
                        <a:rPr lang="en-US" sz="1800" b="1" i="0" u="none" strike="noStrike" dirty="0">
                          <a:solidFill>
                            <a:srgbClr val="000000"/>
                          </a:solidFill>
                          <a:effectLst/>
                          <a:latin typeface="+mn-lt"/>
                        </a:rPr>
                        <a:t>$14,928,489</a:t>
                      </a:r>
                    </a:p>
                  </a:txBody>
                  <a:tcPr marL="9525" marR="9525" marT="9525" marB="0" anchor="b"/>
                </a:tc>
                <a:tc>
                  <a:txBody>
                    <a:bodyPr/>
                    <a:lstStyle/>
                    <a:p>
                      <a:pPr algn="l" fontAlgn="b"/>
                      <a:r>
                        <a:rPr lang="en-US" sz="1800" b="1" i="0" u="none" strike="noStrike" dirty="0">
                          <a:solidFill>
                            <a:srgbClr val="000000"/>
                          </a:solidFill>
                          <a:effectLst/>
                          <a:latin typeface="+mn-lt"/>
                        </a:rPr>
                        <a:t>$16,038,093</a:t>
                      </a:r>
                    </a:p>
                  </a:txBody>
                  <a:tcPr marL="9525" marR="9525" marT="9525" marB="0" anchor="b"/>
                </a:tc>
                <a:extLst>
                  <a:ext uri="{0D108BD9-81ED-4DB2-BD59-A6C34878D82A}">
                    <a16:rowId xmlns:a16="http://schemas.microsoft.com/office/drawing/2014/main" val="2157369799"/>
                  </a:ext>
                </a:extLst>
              </a:tr>
            </a:tbl>
          </a:graphicData>
        </a:graphic>
      </p:graphicFrame>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4/16/23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2830226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1117213" y="442674"/>
            <a:ext cx="7104073" cy="498598"/>
          </a:xfrm>
        </p:spPr>
        <p:txBody>
          <a:bodyPr/>
          <a:lstStyle/>
          <a:p>
            <a:r>
              <a:rPr lang="en-US" dirty="0"/>
              <a:t>Revenue – All Students (PWL, PNW, PFW)</a:t>
            </a:r>
          </a:p>
        </p:txBody>
      </p:sp>
      <p:graphicFrame>
        <p:nvGraphicFramePr>
          <p:cNvPr id="9" name="Content Placeholder 8"/>
          <p:cNvGraphicFramePr>
            <a:graphicFrameLocks noGrp="1"/>
          </p:cNvGraphicFramePr>
          <p:nvPr>
            <p:ph sz="quarter" idx="13"/>
          </p:nvPr>
        </p:nvGraphicFramePr>
        <p:xfrm>
          <a:off x="911352" y="1227221"/>
          <a:ext cx="7325997" cy="1746885"/>
        </p:xfrm>
        <a:graphic>
          <a:graphicData uri="http://schemas.openxmlformats.org/drawingml/2006/table">
            <a:tbl>
              <a:tblPr firstRow="1" bandRow="1">
                <a:tableStyleId>{5C22544A-7EE6-4342-B048-85BDC9FD1C3A}</a:tableStyleId>
              </a:tblPr>
              <a:tblGrid>
                <a:gridCol w="1241918">
                  <a:extLst>
                    <a:ext uri="{9D8B030D-6E8A-4147-A177-3AD203B41FA5}">
                      <a16:colId xmlns:a16="http://schemas.microsoft.com/office/drawing/2014/main" val="2637180117"/>
                    </a:ext>
                  </a:extLst>
                </a:gridCol>
                <a:gridCol w="1519828">
                  <a:extLst>
                    <a:ext uri="{9D8B030D-6E8A-4147-A177-3AD203B41FA5}">
                      <a16:colId xmlns:a16="http://schemas.microsoft.com/office/drawing/2014/main" val="1718323210"/>
                    </a:ext>
                  </a:extLst>
                </a:gridCol>
                <a:gridCol w="1456841">
                  <a:extLst>
                    <a:ext uri="{9D8B030D-6E8A-4147-A177-3AD203B41FA5}">
                      <a16:colId xmlns:a16="http://schemas.microsoft.com/office/drawing/2014/main" val="2441160474"/>
                    </a:ext>
                  </a:extLst>
                </a:gridCol>
                <a:gridCol w="1518834">
                  <a:extLst>
                    <a:ext uri="{9D8B030D-6E8A-4147-A177-3AD203B41FA5}">
                      <a16:colId xmlns:a16="http://schemas.microsoft.com/office/drawing/2014/main" val="3222620911"/>
                    </a:ext>
                  </a:extLst>
                </a:gridCol>
                <a:gridCol w="1588576">
                  <a:extLst>
                    <a:ext uri="{9D8B030D-6E8A-4147-A177-3AD203B41FA5}">
                      <a16:colId xmlns:a16="http://schemas.microsoft.com/office/drawing/2014/main" val="124550098"/>
                    </a:ext>
                  </a:extLst>
                </a:gridCol>
              </a:tblGrid>
              <a:tr h="270306">
                <a:tc>
                  <a:txBody>
                    <a:bodyPr/>
                    <a:lstStyle/>
                    <a:p>
                      <a:pPr algn="l"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l" rtl="0" fontAlgn="ctr"/>
                      <a:r>
                        <a:rPr lang="en-US" sz="1800" b="1" i="0" u="none" strike="noStrike">
                          <a:solidFill>
                            <a:srgbClr val="000000"/>
                          </a:solidFill>
                          <a:effectLst/>
                          <a:latin typeface="Acumin Pro" panose="020B0604020202020204" charset="0"/>
                        </a:rPr>
                        <a:t>FY 2019</a:t>
                      </a:r>
                    </a:p>
                  </a:txBody>
                  <a:tcPr marL="9525" marR="9525" marT="9525" marB="0" anchor="ctr"/>
                </a:tc>
                <a:tc>
                  <a:txBody>
                    <a:bodyPr/>
                    <a:lstStyle/>
                    <a:p>
                      <a:pPr algn="l" rtl="0" fontAlgn="ctr"/>
                      <a:r>
                        <a:rPr lang="en-US" sz="1800" b="1" i="0" u="none" strike="noStrike">
                          <a:solidFill>
                            <a:srgbClr val="000000"/>
                          </a:solidFill>
                          <a:effectLst/>
                          <a:latin typeface="Acumin Pro" panose="020B0604020202020204" charset="0"/>
                        </a:rPr>
                        <a:t>FY 2020</a:t>
                      </a:r>
                    </a:p>
                  </a:txBody>
                  <a:tcPr marL="9525" marR="9525" marT="9525" marB="0" anchor="ctr"/>
                </a:tc>
                <a:tc>
                  <a:txBody>
                    <a:bodyPr/>
                    <a:lstStyle/>
                    <a:p>
                      <a:pPr algn="l" rtl="0" fontAlgn="ctr"/>
                      <a:r>
                        <a:rPr lang="en-US" sz="1800" b="1" i="0" u="none" strike="noStrike">
                          <a:solidFill>
                            <a:srgbClr val="000000"/>
                          </a:solidFill>
                          <a:effectLst/>
                          <a:latin typeface="Acumin Pro" panose="020B0604020202020204" charset="0"/>
                        </a:rPr>
                        <a:t>FY 2021</a:t>
                      </a:r>
                    </a:p>
                  </a:txBody>
                  <a:tcPr marL="9525" marR="9525" marT="9525" marB="0" anchor="ctr"/>
                </a:tc>
                <a:tc>
                  <a:txBody>
                    <a:bodyPr/>
                    <a:lstStyle/>
                    <a:p>
                      <a:pPr algn="l" rtl="0" fontAlgn="ctr"/>
                      <a:r>
                        <a:rPr lang="en-US" sz="1800" b="1" i="0" u="none" strike="noStrike">
                          <a:solidFill>
                            <a:srgbClr val="000000"/>
                          </a:solidFill>
                          <a:effectLst/>
                          <a:latin typeface="Acumin Pro" panose="020B0604020202020204" charset="0"/>
                        </a:rPr>
                        <a:t>FY 2022</a:t>
                      </a:r>
                    </a:p>
                  </a:txBody>
                  <a:tcPr marL="9525" marR="9525" marT="9525" marB="0" anchor="ctr"/>
                </a:tc>
                <a:extLst>
                  <a:ext uri="{0D108BD9-81ED-4DB2-BD59-A6C34878D82A}">
                    <a16:rowId xmlns:a16="http://schemas.microsoft.com/office/drawing/2014/main" val="1737082032"/>
                  </a:ext>
                </a:extLst>
              </a:tr>
              <a:tr h="365760">
                <a:tc>
                  <a:txBody>
                    <a:bodyPr/>
                    <a:lstStyle/>
                    <a:p>
                      <a:pPr algn="l" rtl="0" fontAlgn="ctr"/>
                      <a:r>
                        <a:rPr lang="en-US" sz="1800" b="0" i="0" u="none" strike="noStrike">
                          <a:solidFill>
                            <a:srgbClr val="000000"/>
                          </a:solidFill>
                          <a:effectLst/>
                          <a:latin typeface="Acumin Pro" panose="020B0604020202020204" charset="0"/>
                        </a:rPr>
                        <a:t>PWL</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$41,388,466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$43,694,611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$56,149,339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$63,630,593 </a:t>
                      </a:r>
                    </a:p>
                  </a:txBody>
                  <a:tcPr marL="9525" marR="9525" marT="9525" marB="0" anchor="ctr"/>
                </a:tc>
                <a:extLst>
                  <a:ext uri="{0D108BD9-81ED-4DB2-BD59-A6C34878D82A}">
                    <a16:rowId xmlns:a16="http://schemas.microsoft.com/office/drawing/2014/main" val="1142042624"/>
                  </a:ext>
                </a:extLst>
              </a:tr>
              <a:tr h="365760">
                <a:tc>
                  <a:txBody>
                    <a:bodyPr/>
                    <a:lstStyle/>
                    <a:p>
                      <a:pPr algn="l" rtl="0" fontAlgn="ctr"/>
                      <a:r>
                        <a:rPr lang="en-US" sz="1800" b="0" i="0" u="none" strike="noStrike">
                          <a:solidFill>
                            <a:srgbClr val="000000"/>
                          </a:solidFill>
                          <a:effectLst/>
                          <a:latin typeface="Acumin Pro" panose="020B0604020202020204" charset="0"/>
                        </a:rPr>
                        <a:t>PNW</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$8,702,000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$8,444,000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$8,620,047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$7,017,528 </a:t>
                      </a:r>
                    </a:p>
                  </a:txBody>
                  <a:tcPr marL="9525" marR="9525" marT="9525" marB="0" anchor="ctr"/>
                </a:tc>
                <a:extLst>
                  <a:ext uri="{0D108BD9-81ED-4DB2-BD59-A6C34878D82A}">
                    <a16:rowId xmlns:a16="http://schemas.microsoft.com/office/drawing/2014/main" val="2203490340"/>
                  </a:ext>
                </a:extLst>
              </a:tr>
              <a:tr h="365760">
                <a:tc>
                  <a:txBody>
                    <a:bodyPr/>
                    <a:lstStyle/>
                    <a:p>
                      <a:pPr algn="l" rtl="0" fontAlgn="ctr"/>
                      <a:r>
                        <a:rPr lang="en-US" sz="1800" b="0" i="0" u="none" strike="noStrike">
                          <a:solidFill>
                            <a:srgbClr val="000000"/>
                          </a:solidFill>
                          <a:effectLst/>
                          <a:latin typeface="Acumin Pro" panose="020B0604020202020204" charset="0"/>
                        </a:rPr>
                        <a:t>PFW</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$1,217,000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$1,425,000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$2,553,407 </a:t>
                      </a:r>
                    </a:p>
                  </a:txBody>
                  <a:tcPr marL="9525" marR="9525" marT="9525" marB="0" anchor="ctr"/>
                </a:tc>
                <a:tc>
                  <a:txBody>
                    <a:bodyPr/>
                    <a:lstStyle/>
                    <a:p>
                      <a:pPr algn="l" rtl="0" fontAlgn="ctr"/>
                      <a:r>
                        <a:rPr lang="en-US" sz="1800" b="0" i="0" u="none" strike="noStrike">
                          <a:solidFill>
                            <a:srgbClr val="000000"/>
                          </a:solidFill>
                          <a:effectLst/>
                          <a:latin typeface="Acumin Pro" panose="020B0604020202020204" charset="0"/>
                        </a:rPr>
                        <a:t>$2,737,651 </a:t>
                      </a:r>
                    </a:p>
                  </a:txBody>
                  <a:tcPr marL="9525" marR="9525" marT="9525" marB="0" anchor="ctr"/>
                </a:tc>
                <a:extLst>
                  <a:ext uri="{0D108BD9-81ED-4DB2-BD59-A6C34878D82A}">
                    <a16:rowId xmlns:a16="http://schemas.microsoft.com/office/drawing/2014/main" val="1415515576"/>
                  </a:ext>
                </a:extLst>
              </a:tr>
              <a:tr h="365760">
                <a:tc>
                  <a:txBody>
                    <a:bodyPr/>
                    <a:lstStyle/>
                    <a:p>
                      <a:pPr algn="l" rtl="0" fontAlgn="ctr"/>
                      <a:r>
                        <a:rPr lang="en-US" sz="1800" b="1" i="0" u="none" strike="noStrike">
                          <a:solidFill>
                            <a:srgbClr val="000000"/>
                          </a:solidFill>
                          <a:effectLst/>
                          <a:latin typeface="Acumin Pro" panose="020B0604020202020204" charset="0"/>
                        </a:rPr>
                        <a:t>Total</a:t>
                      </a:r>
                    </a:p>
                  </a:txBody>
                  <a:tcPr marL="9525" marR="9525" marT="9525" marB="0" anchor="ctr"/>
                </a:tc>
                <a:tc>
                  <a:txBody>
                    <a:bodyPr/>
                    <a:lstStyle/>
                    <a:p>
                      <a:pPr algn="l" rtl="0" fontAlgn="ctr"/>
                      <a:r>
                        <a:rPr lang="en-US" sz="1800" b="1" i="0" u="none" strike="noStrike">
                          <a:solidFill>
                            <a:srgbClr val="000000"/>
                          </a:solidFill>
                          <a:effectLst/>
                          <a:latin typeface="Acumin Pro" panose="020B0604020202020204" charset="0"/>
                        </a:rPr>
                        <a:t>$51,307,466 </a:t>
                      </a:r>
                    </a:p>
                  </a:txBody>
                  <a:tcPr marL="9525" marR="9525" marT="9525" marB="0" anchor="ctr"/>
                </a:tc>
                <a:tc>
                  <a:txBody>
                    <a:bodyPr/>
                    <a:lstStyle/>
                    <a:p>
                      <a:pPr algn="l" rtl="0" fontAlgn="ctr"/>
                      <a:r>
                        <a:rPr lang="en-US" sz="1800" b="1" i="0" u="none" strike="noStrike">
                          <a:solidFill>
                            <a:srgbClr val="000000"/>
                          </a:solidFill>
                          <a:effectLst/>
                          <a:latin typeface="Acumin Pro" panose="020B0604020202020204" charset="0"/>
                        </a:rPr>
                        <a:t>$53,563,611 </a:t>
                      </a:r>
                    </a:p>
                  </a:txBody>
                  <a:tcPr marL="9525" marR="9525" marT="9525" marB="0" anchor="ctr"/>
                </a:tc>
                <a:tc>
                  <a:txBody>
                    <a:bodyPr/>
                    <a:lstStyle/>
                    <a:p>
                      <a:pPr algn="l" rtl="0" fontAlgn="ctr"/>
                      <a:r>
                        <a:rPr lang="en-US" sz="1800" b="1" i="0" u="none" strike="noStrike">
                          <a:solidFill>
                            <a:srgbClr val="000000"/>
                          </a:solidFill>
                          <a:effectLst/>
                          <a:latin typeface="Acumin Pro" panose="020B0604020202020204" charset="0"/>
                        </a:rPr>
                        <a:t>$67,322,793 </a:t>
                      </a:r>
                    </a:p>
                  </a:txBody>
                  <a:tcPr marL="9525" marR="9525" marT="9525" marB="0" anchor="ctr"/>
                </a:tc>
                <a:tc>
                  <a:txBody>
                    <a:bodyPr/>
                    <a:lstStyle/>
                    <a:p>
                      <a:pPr algn="l" rtl="0" fontAlgn="ctr"/>
                      <a:r>
                        <a:rPr lang="en-US" sz="1800" b="1" i="0" u="none" strike="noStrike" dirty="0">
                          <a:solidFill>
                            <a:srgbClr val="000000"/>
                          </a:solidFill>
                          <a:effectLst/>
                          <a:latin typeface="Acumin Pro" panose="020B0604020202020204" charset="0"/>
                        </a:rPr>
                        <a:t>$73,385,772 </a:t>
                      </a:r>
                    </a:p>
                  </a:txBody>
                  <a:tcPr marL="9525" marR="9525" marT="9525" marB="0" anchor="ctr"/>
                </a:tc>
                <a:extLst>
                  <a:ext uri="{0D108BD9-81ED-4DB2-BD59-A6C34878D82A}">
                    <a16:rowId xmlns:a16="http://schemas.microsoft.com/office/drawing/2014/main" val="2157369799"/>
                  </a:ext>
                </a:extLst>
              </a:tr>
            </a:tbl>
          </a:graphicData>
        </a:graphic>
      </p:graphicFrame>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4/16/23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4090997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FF19-D974-060A-BE22-F21CC220FF70}"/>
              </a:ext>
            </a:extLst>
          </p:cNvPr>
          <p:cNvSpPr>
            <a:spLocks noGrp="1"/>
          </p:cNvSpPr>
          <p:nvPr>
            <p:ph type="ctrTitle"/>
          </p:nvPr>
        </p:nvSpPr>
        <p:spPr/>
        <p:txBody>
          <a:bodyPr/>
          <a:lstStyle/>
          <a:p>
            <a:r>
              <a:rPr lang="en-US">
                <a:latin typeface="Acumin Pro ExtraCondensed"/>
              </a:rPr>
              <a:t>Adult learner decline is steep</a:t>
            </a:r>
            <a:endParaRPr lang="en-US"/>
          </a:p>
        </p:txBody>
      </p:sp>
      <p:sp>
        <p:nvSpPr>
          <p:cNvPr id="3" name="Subtitle 2">
            <a:extLst>
              <a:ext uri="{FF2B5EF4-FFF2-40B4-BE49-F238E27FC236}">
                <a16:creationId xmlns:a16="http://schemas.microsoft.com/office/drawing/2014/main" id="{7EF5E2CA-3EF4-9B4D-3054-253D3B153E85}"/>
              </a:ext>
            </a:extLst>
          </p:cNvPr>
          <p:cNvSpPr>
            <a:spLocks noGrp="1"/>
          </p:cNvSpPr>
          <p:nvPr>
            <p:ph type="subTitle" idx="1"/>
          </p:nvPr>
        </p:nvSpPr>
        <p:spPr>
          <a:xfrm>
            <a:off x="1101607" y="1085190"/>
            <a:ext cx="6925728" cy="677108"/>
          </a:xfrm>
        </p:spPr>
        <p:txBody>
          <a:bodyPr/>
          <a:lstStyle/>
          <a:p>
            <a:r>
              <a:rPr lang="en-US" dirty="0">
                <a:latin typeface="Acumin Pro SemiCondensed"/>
              </a:rPr>
              <a:t>Overall, adult learner enrollment at public universities was down 1.6% in 2020 and 5.3% in 2022.</a:t>
            </a:r>
            <a:endParaRPr lang="en-US" dirty="0"/>
          </a:p>
        </p:txBody>
      </p:sp>
      <p:pic>
        <p:nvPicPr>
          <p:cNvPr id="8" name="Picture 8" descr="Chart, line chart&#10;&#10;Description automatically generated">
            <a:extLst>
              <a:ext uri="{FF2B5EF4-FFF2-40B4-BE49-F238E27FC236}">
                <a16:creationId xmlns:a16="http://schemas.microsoft.com/office/drawing/2014/main" id="{7BDF8D93-4D9C-65DA-828A-BF7EEEBA7282}"/>
              </a:ext>
            </a:extLst>
          </p:cNvPr>
          <p:cNvPicPr>
            <a:picLocks noGrp="1" noChangeAspect="1"/>
          </p:cNvPicPr>
          <p:nvPr>
            <p:ph sz="quarter" idx="13"/>
          </p:nvPr>
        </p:nvPicPr>
        <p:blipFill>
          <a:blip r:embed="rId2"/>
          <a:stretch>
            <a:fillRect/>
          </a:stretch>
        </p:blipFill>
        <p:spPr>
          <a:xfrm>
            <a:off x="1126005" y="1948354"/>
            <a:ext cx="6923927" cy="3788565"/>
          </a:xfrm>
        </p:spPr>
      </p:pic>
      <p:sp>
        <p:nvSpPr>
          <p:cNvPr id="6" name="Date Placeholder 5">
            <a:extLst>
              <a:ext uri="{FF2B5EF4-FFF2-40B4-BE49-F238E27FC236}">
                <a16:creationId xmlns:a16="http://schemas.microsoft.com/office/drawing/2014/main" id="{40B44C43-0F2D-4D6B-4255-2A87B8D15DFE}"/>
              </a:ext>
            </a:extLst>
          </p:cNvPr>
          <p:cNvSpPr>
            <a:spLocks noGrp="1"/>
          </p:cNvSpPr>
          <p:nvPr>
            <p:ph type="dt" sz="half" idx="10"/>
          </p:nvPr>
        </p:nvSpPr>
        <p:spPr/>
        <p:txBody>
          <a:bodyPr/>
          <a:lstStyle/>
          <a:p>
            <a:fld id="{4127BF28-8E52-EB4D-8A7B-6C7DC4946F53}" type="datetime1">
              <a:rPr lang="en-US" smtClean="0"/>
              <a:t>4/16/23</a:t>
            </a:fld>
            <a:endParaRPr lang="en-US"/>
          </a:p>
        </p:txBody>
      </p:sp>
      <p:sp>
        <p:nvSpPr>
          <p:cNvPr id="7" name="Slide Number Placeholder 6">
            <a:extLst>
              <a:ext uri="{FF2B5EF4-FFF2-40B4-BE49-F238E27FC236}">
                <a16:creationId xmlns:a16="http://schemas.microsoft.com/office/drawing/2014/main" id="{DC9103DE-F670-240F-10F5-37600A4F667C}"/>
              </a:ext>
            </a:extLst>
          </p:cNvPr>
          <p:cNvSpPr>
            <a:spLocks noGrp="1"/>
          </p:cNvSpPr>
          <p:nvPr>
            <p:ph type="sldNum" sz="quarter" idx="12"/>
          </p:nvPr>
        </p:nvSpPr>
        <p:spPr/>
        <p:txBody>
          <a:bodyPr/>
          <a:lstStyle/>
          <a:p>
            <a:fld id="{8A7A6979-0714-4377-B894-6BE4C2D6E202}" type="slidenum">
              <a:rPr lang="en-US" smtClean="0"/>
              <a:pPr/>
              <a:t>16</a:t>
            </a:fld>
            <a:endParaRPr lang="en-US"/>
          </a:p>
        </p:txBody>
      </p:sp>
    </p:spTree>
    <p:extLst>
      <p:ext uri="{BB962C8B-B14F-4D97-AF65-F5344CB8AC3E}">
        <p14:creationId xmlns:p14="http://schemas.microsoft.com/office/powerpoint/2010/main" val="3731679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33033B9-54A8-F954-32BD-6BCAB405E930}"/>
              </a:ext>
            </a:extLst>
          </p:cNvPr>
          <p:cNvSpPr>
            <a:spLocks noGrp="1"/>
          </p:cNvSpPr>
          <p:nvPr>
            <p:ph type="ctrTitle"/>
          </p:nvPr>
        </p:nvSpPr>
        <p:spPr>
          <a:xfrm>
            <a:off x="1128501" y="243301"/>
            <a:ext cx="6925732" cy="512448"/>
          </a:xfrm>
        </p:spPr>
        <p:txBody>
          <a:bodyPr/>
          <a:lstStyle/>
          <a:p>
            <a:r>
              <a:rPr lang="en-US" dirty="0"/>
              <a:t>Business Downturn – Invest in Business to Rebound</a:t>
            </a:r>
          </a:p>
        </p:txBody>
      </p:sp>
      <p:sp>
        <p:nvSpPr>
          <p:cNvPr id="12" name="Subtitle 11">
            <a:extLst>
              <a:ext uri="{FF2B5EF4-FFF2-40B4-BE49-F238E27FC236}">
                <a16:creationId xmlns:a16="http://schemas.microsoft.com/office/drawing/2014/main" id="{C7376CC0-D8E4-DC0B-4C9E-A8556FDEC446}"/>
              </a:ext>
            </a:extLst>
          </p:cNvPr>
          <p:cNvSpPr>
            <a:spLocks noGrp="1"/>
          </p:cNvSpPr>
          <p:nvPr>
            <p:ph type="subTitle" idx="1"/>
          </p:nvPr>
        </p:nvSpPr>
        <p:spPr>
          <a:xfrm>
            <a:off x="1128501" y="1165769"/>
            <a:ext cx="6925731" cy="341599"/>
          </a:xfrm>
        </p:spPr>
        <p:txBody>
          <a:bodyPr/>
          <a:lstStyle/>
          <a:p>
            <a:r>
              <a:rPr lang="en-US" dirty="0"/>
              <a:t>Examples of Improvements and Enhancements</a:t>
            </a:r>
          </a:p>
        </p:txBody>
      </p:sp>
      <p:sp>
        <p:nvSpPr>
          <p:cNvPr id="13" name="Text Placeholder 12">
            <a:extLst>
              <a:ext uri="{FF2B5EF4-FFF2-40B4-BE49-F238E27FC236}">
                <a16:creationId xmlns:a16="http://schemas.microsoft.com/office/drawing/2014/main" id="{7C1B44D9-04AC-0061-54FD-D30F69EDE739}"/>
              </a:ext>
            </a:extLst>
          </p:cNvPr>
          <p:cNvSpPr>
            <a:spLocks noGrp="1"/>
          </p:cNvSpPr>
          <p:nvPr>
            <p:ph type="body" sz="quarter" idx="14"/>
          </p:nvPr>
        </p:nvSpPr>
        <p:spPr>
          <a:xfrm>
            <a:off x="1128501" y="1681566"/>
            <a:ext cx="6925731" cy="4455763"/>
          </a:xfrm>
        </p:spPr>
        <p:txBody>
          <a:bodyPr>
            <a:normAutofit fontScale="92500" lnSpcReduction="20000"/>
          </a:bodyPr>
          <a:lstStyle/>
          <a:p>
            <a:r>
              <a:rPr lang="en-US" dirty="0"/>
              <a:t>Investments to quickly take advantage of rebound.</a:t>
            </a:r>
          </a:p>
          <a:p>
            <a:pPr lvl="1"/>
            <a:r>
              <a:rPr lang="en-US" dirty="0"/>
              <a:t>Built a best-in-class marketing team and improved operations and efficiencies.</a:t>
            </a:r>
          </a:p>
          <a:p>
            <a:pPr lvl="1"/>
            <a:r>
              <a:rPr lang="en-US" dirty="0"/>
              <a:t>Invested in improving our marketing research capabilities.</a:t>
            </a:r>
          </a:p>
          <a:p>
            <a:pPr lvl="1"/>
            <a:r>
              <a:rPr lang="en-US" dirty="0"/>
              <a:t>Focusing on the Purdue brand and the value of a Purdue degree.</a:t>
            </a:r>
          </a:p>
          <a:p>
            <a:pPr lvl="1"/>
            <a:r>
              <a:rPr lang="en-US" dirty="0"/>
              <a:t>40+ new hires that work remotely by hiring away from other university online programs.</a:t>
            </a:r>
          </a:p>
          <a:p>
            <a:pPr lvl="1"/>
            <a:r>
              <a:rPr lang="en-US" dirty="0">
                <a:latin typeface="Acumin Pro SemiCondensed"/>
              </a:rPr>
              <a:t>With just 11% of our Fall 2022 cohort coming from Purdue Alumni, we are launching an awareness campaign for alumni and undergraduates.</a:t>
            </a:r>
          </a:p>
          <a:p>
            <a:pPr lvl="1"/>
            <a:r>
              <a:rPr lang="en-US" dirty="0"/>
              <a:t>We have joined together with Purdue for Life and Krannert in the Pan Purdue Salesforce project.</a:t>
            </a:r>
          </a:p>
          <a:p>
            <a:pPr lvl="1"/>
            <a:r>
              <a:rPr lang="en-US" dirty="0"/>
              <a:t>Developed a new lead communication strategy</a:t>
            </a:r>
          </a:p>
          <a:p>
            <a:pPr lvl="2"/>
            <a:r>
              <a:rPr lang="en-US" sz="1600" dirty="0">
                <a:latin typeface="Acumin Pro SemiCondensed"/>
              </a:rPr>
              <a:t>Initial open rates are – 53.25% vs. the industry average of 28.5%!</a:t>
            </a:r>
          </a:p>
          <a:p>
            <a:pPr lvl="1"/>
            <a:r>
              <a:rPr lang="en-US" dirty="0"/>
              <a:t>New onboarding course for all online graduate students will be available by Summer 2023.</a:t>
            </a:r>
          </a:p>
          <a:p>
            <a:pPr lvl="1"/>
            <a:r>
              <a:rPr lang="en-US" dirty="0"/>
              <a:t>We are implementing a comprehensive plan supporting learners and programs for best-in-class experience.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7" name="Slide Number Placeholder 6">
            <a:extLst>
              <a:ext uri="{FF2B5EF4-FFF2-40B4-BE49-F238E27FC236}">
                <a16:creationId xmlns:a16="http://schemas.microsoft.com/office/drawing/2014/main" id="{3D4428F8-F291-6B70-78B4-48F735ADBF61}"/>
              </a:ext>
            </a:extLst>
          </p:cNvPr>
          <p:cNvSpPr>
            <a:spLocks noGrp="1"/>
          </p:cNvSpPr>
          <p:nvPr>
            <p:ph type="sldNum" sz="quarter" idx="12"/>
          </p:nvPr>
        </p:nvSpPr>
        <p:spPr/>
        <p:txBody>
          <a:bodyPr/>
          <a:lstStyle/>
          <a:p>
            <a:fld id="{8A7A6979-0714-4377-B894-6BE4C2D6E202}" type="slidenum">
              <a:rPr lang="en-US" smtClean="0"/>
              <a:pPr/>
              <a:t>17</a:t>
            </a:fld>
            <a:endParaRPr lang="en-US" dirty="0"/>
          </a:p>
        </p:txBody>
      </p:sp>
      <p:sp>
        <p:nvSpPr>
          <p:cNvPr id="6" name="Date Placeholder 5">
            <a:extLst>
              <a:ext uri="{FF2B5EF4-FFF2-40B4-BE49-F238E27FC236}">
                <a16:creationId xmlns:a16="http://schemas.microsoft.com/office/drawing/2014/main" id="{B76D3BFF-B468-836F-8E01-8E5D433445B3}"/>
              </a:ext>
            </a:extLst>
          </p:cNvPr>
          <p:cNvSpPr>
            <a:spLocks noGrp="1"/>
          </p:cNvSpPr>
          <p:nvPr>
            <p:ph type="dt" sz="half" idx="4294967295"/>
          </p:nvPr>
        </p:nvSpPr>
        <p:spPr>
          <a:xfrm>
            <a:off x="8377238" y="6221413"/>
            <a:ext cx="766762" cy="323850"/>
          </a:xfrm>
        </p:spPr>
        <p:txBody>
          <a:bodyPr/>
          <a:lstStyle/>
          <a:p>
            <a:fld id="{4127BF28-8E52-EB4D-8A7B-6C7DC4946F53}" type="datetime1">
              <a:rPr lang="en-US" smtClean="0"/>
              <a:t>4/16/23</a:t>
            </a:fld>
            <a:endParaRPr lang="en-US" dirty="0"/>
          </a:p>
        </p:txBody>
      </p:sp>
    </p:spTree>
    <p:extLst>
      <p:ext uri="{BB962C8B-B14F-4D97-AF65-F5344CB8AC3E}">
        <p14:creationId xmlns:p14="http://schemas.microsoft.com/office/powerpoint/2010/main" val="3627525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8C52-EC52-557B-4471-C8611046DFEB}"/>
              </a:ext>
            </a:extLst>
          </p:cNvPr>
          <p:cNvSpPr>
            <a:spLocks noGrp="1"/>
          </p:cNvSpPr>
          <p:nvPr>
            <p:ph type="ctrTitle"/>
          </p:nvPr>
        </p:nvSpPr>
        <p:spPr>
          <a:xfrm>
            <a:off x="917295" y="178178"/>
            <a:ext cx="7309410" cy="1011046"/>
          </a:xfrm>
        </p:spPr>
        <p:txBody>
          <a:bodyPr/>
          <a:lstStyle/>
          <a:p>
            <a:r>
              <a:rPr lang="en-US" dirty="0"/>
              <a:t>Business Downturn – Invest in Business to Rebound</a:t>
            </a:r>
          </a:p>
        </p:txBody>
      </p:sp>
      <p:sp>
        <p:nvSpPr>
          <p:cNvPr id="4" name="Text Placeholder 3">
            <a:extLst>
              <a:ext uri="{FF2B5EF4-FFF2-40B4-BE49-F238E27FC236}">
                <a16:creationId xmlns:a16="http://schemas.microsoft.com/office/drawing/2014/main" id="{DBA6E2DA-A80E-F529-62CD-29F5030FC2EA}"/>
              </a:ext>
            </a:extLst>
          </p:cNvPr>
          <p:cNvSpPr>
            <a:spLocks noGrp="1"/>
          </p:cNvSpPr>
          <p:nvPr>
            <p:ph type="body" sz="quarter" idx="14"/>
          </p:nvPr>
        </p:nvSpPr>
        <p:spPr>
          <a:xfrm>
            <a:off x="1252330" y="1459343"/>
            <a:ext cx="6609522" cy="4355048"/>
          </a:xfrm>
        </p:spPr>
        <p:txBody>
          <a:bodyPr>
            <a:normAutofit fontScale="92500" lnSpcReduction="20000"/>
          </a:bodyPr>
          <a:lstStyle/>
          <a:p>
            <a:r>
              <a:rPr lang="en-US" dirty="0"/>
              <a:t>Created an IMPACT-like program to assist faculty in creating best-in-class online courses.</a:t>
            </a:r>
          </a:p>
          <a:p>
            <a:pPr marL="0" indent="0">
              <a:buNone/>
            </a:pPr>
            <a:endParaRPr lang="en-US" dirty="0"/>
          </a:p>
          <a:p>
            <a:r>
              <a:rPr lang="en-US" dirty="0"/>
              <a:t>Created a new program to assist colleges in hiring continuing lecturers dedicated to growing and supporting online programs.  </a:t>
            </a:r>
          </a:p>
          <a:p>
            <a:pPr marL="0" indent="0">
              <a:buNone/>
            </a:pPr>
            <a:endParaRPr lang="en-US" dirty="0"/>
          </a:p>
          <a:p>
            <a:pPr marL="214313" indent="-214313">
              <a:buFont typeface="Arial" panose="020B0604020202020204" pitchFamily="34" charset="0"/>
              <a:buChar char="•"/>
            </a:pPr>
            <a:r>
              <a:rPr lang="en-US" dirty="0"/>
              <a:t>Piloting new student-facing technologies and processes</a:t>
            </a:r>
          </a:p>
          <a:p>
            <a:pPr marL="557213" lvl="1" indent="-214313"/>
            <a:r>
              <a:rPr lang="en-US" dirty="0"/>
              <a:t>Artificial Intelligence (AI) </a:t>
            </a:r>
            <a:r>
              <a:rPr lang="en-US" dirty="0" err="1"/>
              <a:t>ChatBot</a:t>
            </a:r>
            <a:r>
              <a:rPr lang="en-US" dirty="0"/>
              <a:t> for real-time text experience</a:t>
            </a:r>
          </a:p>
          <a:p>
            <a:pPr marL="557213" lvl="1" indent="-214313"/>
            <a:r>
              <a:rPr lang="en-US" dirty="0" err="1"/>
              <a:t>Motimatic</a:t>
            </a:r>
            <a:r>
              <a:rPr lang="en-US" dirty="0"/>
              <a:t> motivational science approach to “unstick” inactive leads</a:t>
            </a:r>
          </a:p>
          <a:p>
            <a:pPr marL="557213" lvl="1" indent="-214313"/>
            <a:r>
              <a:rPr lang="en-US" dirty="0"/>
              <a:t>Transcript request service to reduce “friction” for prospective learners</a:t>
            </a:r>
          </a:p>
          <a:p>
            <a:pPr lvl="1" indent="0">
              <a:buNone/>
            </a:pPr>
            <a:endParaRPr lang="en-US" b="1" dirty="0"/>
          </a:p>
          <a:p>
            <a:pPr marL="214313" indent="-214313">
              <a:buFont typeface="Arial" panose="020B0604020202020204" pitchFamily="34" charset="0"/>
              <a:buChar char="•"/>
            </a:pPr>
            <a:r>
              <a:rPr lang="en-US" dirty="0"/>
              <a:t>Restructured Student Experience team </a:t>
            </a:r>
          </a:p>
          <a:p>
            <a:pPr marL="351473" lvl="1" indent="-214313"/>
            <a:r>
              <a:rPr lang="en-US" dirty="0"/>
              <a:t>Acquired talent and added a group focused on process improvement, talent development, and training; focus on Success Coaches.</a:t>
            </a:r>
          </a:p>
          <a:p>
            <a:pPr marL="137160" lvl="1" indent="0">
              <a:buNone/>
            </a:pPr>
            <a:endParaRPr lang="en-US" dirty="0"/>
          </a:p>
          <a:p>
            <a:r>
              <a:rPr lang="en-US" dirty="0">
                <a:latin typeface="Acumin Pro SemiCondensed"/>
              </a:rPr>
              <a:t>With just 11% of our Fall 2022 cohort coming from Purdue Alumni, we are launching an awareness campaign for alumni and undergraduates.</a:t>
            </a:r>
            <a:endParaRPr lang="en-US" dirty="0"/>
          </a:p>
        </p:txBody>
      </p:sp>
      <p:sp>
        <p:nvSpPr>
          <p:cNvPr id="5" name="Date Placeholder 4">
            <a:extLst>
              <a:ext uri="{FF2B5EF4-FFF2-40B4-BE49-F238E27FC236}">
                <a16:creationId xmlns:a16="http://schemas.microsoft.com/office/drawing/2014/main" id="{98FBD254-ECE5-3EDF-568F-9EB65FDFF2F7}"/>
              </a:ext>
            </a:extLst>
          </p:cNvPr>
          <p:cNvSpPr>
            <a:spLocks noGrp="1"/>
          </p:cNvSpPr>
          <p:nvPr>
            <p:ph type="dt" sz="half" idx="10"/>
          </p:nvPr>
        </p:nvSpPr>
        <p:spPr>
          <a:xfrm>
            <a:off x="8926248" y="6220740"/>
            <a:ext cx="1021891"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47A9A36-4EB0-BF46-AE48-7CDA251B954B}" type="datetime1">
              <a:rPr lang="en-US" smtClean="0"/>
              <a:pPr/>
              <a:t>4/16/23</a:t>
            </a:fld>
            <a:endParaRPr lang="en-US" dirty="0"/>
          </a:p>
        </p:txBody>
      </p:sp>
      <p:sp>
        <p:nvSpPr>
          <p:cNvPr id="6" name="Slide Number Placeholder 5">
            <a:extLst>
              <a:ext uri="{FF2B5EF4-FFF2-40B4-BE49-F238E27FC236}">
                <a16:creationId xmlns:a16="http://schemas.microsoft.com/office/drawing/2014/main" id="{59774D2A-E238-27ED-D8C0-471A3B7B1C51}"/>
              </a:ext>
            </a:extLst>
          </p:cNvPr>
          <p:cNvSpPr>
            <a:spLocks noGrp="1"/>
          </p:cNvSpPr>
          <p:nvPr>
            <p:ph type="sldNum" sz="quarter" idx="12"/>
          </p:nvPr>
        </p:nvSpPr>
        <p:spPr/>
        <p:txBody>
          <a:bodyPr/>
          <a:lstStyle/>
          <a:p>
            <a:fld id="{8A7A6979-0714-4377-B894-6BE4C2D6E202}" type="slidenum">
              <a:rPr lang="en-US" smtClean="0"/>
              <a:pPr/>
              <a:t>18</a:t>
            </a:fld>
            <a:endParaRPr lang="en-US" dirty="0"/>
          </a:p>
        </p:txBody>
      </p:sp>
    </p:spTree>
    <p:extLst>
      <p:ext uri="{BB962C8B-B14F-4D97-AF65-F5344CB8AC3E}">
        <p14:creationId xmlns:p14="http://schemas.microsoft.com/office/powerpoint/2010/main" val="2079646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54111" y="5194471"/>
            <a:ext cx="2048132" cy="300082"/>
          </a:xfrm>
          <a:prstGeom prst="rect">
            <a:avLst/>
          </a:prstGeom>
          <a:solidFill>
            <a:schemeClr val="accent4"/>
          </a:solidFill>
        </p:spPr>
        <p:txBody>
          <a:bodyPr wrap="square" rtlCol="0">
            <a:spAutoFit/>
          </a:bodyPr>
          <a:lstStyle/>
          <a:p>
            <a:pPr defTabSz="342900">
              <a:defRPr/>
            </a:pPr>
            <a:endParaRPr lang="en-US" sz="1350" dirty="0">
              <a:solidFill>
                <a:srgbClr val="000000"/>
              </a:solidFill>
              <a:latin typeface="Acumin Pro"/>
            </a:endParaRPr>
          </a:p>
        </p:txBody>
      </p:sp>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Unit Risks &amp; Opportunities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4294967295"/>
          </p:nvPr>
        </p:nvSpPr>
        <p:spPr/>
        <p:txBody>
          <a:bodyPr/>
          <a:lstStyle/>
          <a:p>
            <a:pPr defTabSz="342900">
              <a:defRPr/>
            </a:pPr>
            <a:fld id="{E0C8DACD-4E35-4E4C-AC75-C3DE50F04E7E}" type="datetime1">
              <a:rPr lang="en-US" sz="750">
                <a:solidFill>
                  <a:srgbClr val="000000">
                    <a:alpha val="70000"/>
                  </a:srgbClr>
                </a:solidFill>
              </a:rPr>
              <a:pPr defTabSz="342900">
                <a:defRPr/>
              </a:pPr>
              <a:t>4/16/23</a:t>
            </a:fld>
            <a:endParaRPr lang="en-US" sz="750" dirty="0">
              <a:solidFill>
                <a:srgbClr val="000000">
                  <a:alpha val="70000"/>
                </a:srgbClr>
              </a:solidFill>
            </a:endParaRPr>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294967295"/>
          </p:nvPr>
        </p:nvSpPr>
        <p:spPr/>
        <p:txBody>
          <a:bodyPr/>
          <a:lstStyle/>
          <a:p>
            <a:pPr defTabSz="342900">
              <a:defRPr/>
            </a:pPr>
            <a:fld id="{8A7A6979-0714-4377-B894-6BE4C2D6E202}" type="slidenum">
              <a:rPr lang="en-US" sz="750">
                <a:solidFill>
                  <a:srgbClr val="000000"/>
                </a:solidFill>
              </a:rPr>
              <a:pPr defTabSz="342900">
                <a:defRPr/>
              </a:pPr>
              <a:t>19</a:t>
            </a:fld>
            <a:endParaRPr lang="en-US" sz="750" dirty="0">
              <a:solidFill>
                <a:srgbClr val="000000"/>
              </a:solidFill>
            </a:endParaRPr>
          </a:p>
        </p:txBody>
      </p:sp>
      <p:sp>
        <p:nvSpPr>
          <p:cNvPr id="9" name="Text Placeholder 3"/>
          <p:cNvSpPr txBox="1">
            <a:spLocks/>
          </p:cNvSpPr>
          <p:nvPr/>
        </p:nvSpPr>
        <p:spPr>
          <a:xfrm>
            <a:off x="352751" y="1746937"/>
            <a:ext cx="3820379" cy="3429000"/>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60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742950" indent="-285750" algn="l" defTabSz="914400" rtl="0" eaLnBrk="1" latinLnBrk="0" hangingPunct="1">
              <a:lnSpc>
                <a:spcPct val="100000"/>
              </a:lnSpc>
              <a:spcBef>
                <a:spcPts val="0"/>
              </a:spcBef>
              <a:spcAft>
                <a:spcPts val="600"/>
              </a:spcAft>
              <a:buClr>
                <a:schemeClr val="accent2"/>
              </a:buClr>
              <a:buFont typeface="Courier New" panose="02070309020205020404" pitchFamily="49" charset="0"/>
              <a:buChar char="o"/>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 indent="0" defTabSz="342900">
              <a:spcAft>
                <a:spcPts val="450"/>
              </a:spcAft>
              <a:buNone/>
              <a:defRPr/>
            </a:pPr>
            <a:r>
              <a:rPr lang="en-US" u="sng" kern="0" dirty="0">
                <a:solidFill>
                  <a:srgbClr val="000000"/>
                </a:solidFill>
                <a:cs typeface="Arial" panose="020B0604020202020204" pitchFamily="34" charset="0"/>
              </a:rPr>
              <a:t>Risks</a:t>
            </a:r>
          </a:p>
          <a:p>
            <a:pPr marL="291465" indent="-257175" defTabSz="342900">
              <a:spcAft>
                <a:spcPts val="450"/>
              </a:spcAft>
              <a:defRPr/>
            </a:pPr>
            <a:r>
              <a:rPr lang="en-US" sz="1500" u="sng" kern="0" dirty="0">
                <a:solidFill>
                  <a:srgbClr val="000000"/>
                </a:solidFill>
                <a:cs typeface="Arial" panose="020B0604020202020204" pitchFamily="34" charset="0"/>
              </a:rPr>
              <a:t>Systemic</a:t>
            </a:r>
          </a:p>
          <a:p>
            <a:pPr marL="428625" lvl="1" indent="-257175">
              <a:defRPr/>
            </a:pPr>
            <a:r>
              <a:rPr lang="en-US" sz="1350" kern="0" dirty="0">
                <a:solidFill>
                  <a:srgbClr val="000000"/>
                </a:solidFill>
                <a:latin typeface="Acumin Pro" panose="020B0504020202020204" pitchFamily="34" charset="77"/>
                <a:cs typeface="Arial" panose="020B0604020202020204" pitchFamily="34" charset="0"/>
              </a:rPr>
              <a:t>Challenging National Enrollment Trends</a:t>
            </a:r>
          </a:p>
          <a:p>
            <a:pPr marL="428625" lvl="1" indent="-257175">
              <a:defRPr/>
            </a:pPr>
            <a:r>
              <a:rPr lang="en-US" sz="1350" kern="0" dirty="0">
                <a:solidFill>
                  <a:srgbClr val="000000"/>
                </a:solidFill>
                <a:latin typeface="Acumin Pro" panose="020B0504020202020204" pitchFamily="34" charset="77"/>
                <a:cs typeface="Arial" panose="020B0604020202020204" pitchFamily="34" charset="0"/>
              </a:rPr>
              <a:t>Increased Market Competition</a:t>
            </a:r>
          </a:p>
          <a:p>
            <a:pPr marL="428625" lvl="1" indent="-257175" defTabSz="342900">
              <a:buClrTx/>
              <a:buFont typeface="Wingdings" charset="2"/>
              <a:buChar char="§"/>
              <a:defRPr/>
            </a:pPr>
            <a:endParaRPr lang="en-US" sz="1350" kern="0" dirty="0">
              <a:solidFill>
                <a:srgbClr val="000000"/>
              </a:solidFill>
              <a:latin typeface="Acumin Pro" panose="020B0504020202020204" pitchFamily="34" charset="77"/>
              <a:cs typeface="Arial" panose="020B0604020202020204" pitchFamily="34" charset="0"/>
            </a:endParaRPr>
          </a:p>
          <a:p>
            <a:pPr marL="291465" indent="-257175">
              <a:defRPr/>
            </a:pPr>
            <a:r>
              <a:rPr lang="en-US" sz="1500" u="sng" kern="0" dirty="0">
                <a:solidFill>
                  <a:srgbClr val="000000"/>
                </a:solidFill>
                <a:cs typeface="Arial" panose="020B0604020202020204" pitchFamily="34" charset="0"/>
              </a:rPr>
              <a:t>Risks to Growth</a:t>
            </a:r>
          </a:p>
          <a:p>
            <a:pPr marL="428625" lvl="1" indent="-257175">
              <a:defRPr/>
            </a:pPr>
            <a:r>
              <a:rPr lang="en-US" sz="1350" kern="0" dirty="0">
                <a:solidFill>
                  <a:srgbClr val="000000"/>
                </a:solidFill>
                <a:latin typeface="Acumin Pro" panose="020B0504020202020204" pitchFamily="34" charset="77"/>
                <a:cs typeface="Arial" panose="020B0604020202020204" pitchFamily="34" charset="0"/>
              </a:rPr>
              <a:t>Faculty Capacity Limitations</a:t>
            </a:r>
          </a:p>
          <a:p>
            <a:pPr marL="428625" lvl="1" indent="-257175">
              <a:defRPr/>
            </a:pPr>
            <a:r>
              <a:rPr lang="en-US" sz="1350" kern="0" dirty="0">
                <a:solidFill>
                  <a:srgbClr val="000000"/>
                </a:solidFill>
                <a:latin typeface="Acumin Pro" panose="020B0504020202020204" pitchFamily="34" charset="77"/>
                <a:cs typeface="Arial" panose="020B0604020202020204" pitchFamily="34" charset="0"/>
              </a:rPr>
              <a:t>Uneven Participation Across Colleges</a:t>
            </a:r>
          </a:p>
          <a:p>
            <a:pPr marL="428625" lvl="1" indent="-257175">
              <a:defRPr/>
            </a:pPr>
            <a:r>
              <a:rPr lang="en-US" sz="1350" kern="0" dirty="0">
                <a:solidFill>
                  <a:srgbClr val="000000"/>
                </a:solidFill>
                <a:latin typeface="Acumin Pro" panose="020B0504020202020204" pitchFamily="34" charset="77"/>
                <a:cs typeface="Arial" panose="020B0604020202020204" pitchFamily="34" charset="0"/>
              </a:rPr>
              <a:t>Large Market Programs Have Been Tapped</a:t>
            </a:r>
          </a:p>
          <a:p>
            <a:pPr marL="428625" lvl="1" indent="-257175">
              <a:defRPr/>
            </a:pPr>
            <a:r>
              <a:rPr lang="en-US" sz="1350" kern="0" dirty="0">
                <a:solidFill>
                  <a:srgbClr val="000000"/>
                </a:solidFill>
                <a:latin typeface="Acumin Pro" panose="020B0504020202020204" pitchFamily="34" charset="77"/>
                <a:cs typeface="Arial" panose="020B0604020202020204" pitchFamily="34" charset="0"/>
              </a:rPr>
              <a:t>OIP Overrepresentation of Purdue Global </a:t>
            </a:r>
          </a:p>
        </p:txBody>
      </p:sp>
      <p:sp>
        <p:nvSpPr>
          <p:cNvPr id="10" name="Text Placeholder 3"/>
          <p:cNvSpPr txBox="1">
            <a:spLocks/>
          </p:cNvSpPr>
          <p:nvPr/>
        </p:nvSpPr>
        <p:spPr>
          <a:xfrm>
            <a:off x="4457361" y="1746937"/>
            <a:ext cx="4382278" cy="3429000"/>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defTabSz="342900">
              <a:buNone/>
              <a:defRPr/>
            </a:pPr>
            <a:r>
              <a:rPr lang="en-US" u="sng" kern="0" dirty="0">
                <a:solidFill>
                  <a:srgbClr val="000000"/>
                </a:solidFill>
                <a:cs typeface="Arial" panose="020B0604020202020204" pitchFamily="34" charset="0"/>
              </a:rPr>
              <a:t>Opportunities</a:t>
            </a:r>
          </a:p>
          <a:p>
            <a:pPr marL="205740" indent="-205740" defTabSz="342900">
              <a:defRPr/>
            </a:pPr>
            <a:r>
              <a:rPr lang="en-US" sz="1350" kern="0" dirty="0">
                <a:solidFill>
                  <a:srgbClr val="000000"/>
                </a:solidFill>
                <a:cs typeface="Arial" panose="020B0604020202020204" pitchFamily="34" charset="0"/>
              </a:rPr>
              <a:t>Online Growth Opportunities w/Purdue Initiatives and Associated New Faculty Hires</a:t>
            </a:r>
          </a:p>
          <a:p>
            <a:pPr marL="351473" lvl="1" indent="-214313" defTabSz="342900">
              <a:spcBef>
                <a:spcPts val="0"/>
              </a:spcBef>
              <a:buClrTx/>
              <a:defRPr/>
            </a:pPr>
            <a:r>
              <a:rPr lang="en-US" sz="1200" kern="0" dirty="0">
                <a:solidFill>
                  <a:srgbClr val="000000"/>
                </a:solidFill>
                <a:latin typeface="Acumin Pro" panose="020B0504020202020204" pitchFamily="34" charset="77"/>
                <a:cs typeface="Arial" panose="020B0604020202020204" pitchFamily="34" charset="0"/>
              </a:rPr>
              <a:t>Purdue Computes</a:t>
            </a:r>
            <a:r>
              <a:rPr lang="en-US" sz="1200" kern="0" dirty="0">
                <a:solidFill>
                  <a:srgbClr val="000000"/>
                </a:solidFill>
                <a:cs typeface="Arial" panose="020B0604020202020204" pitchFamily="34" charset="0"/>
              </a:rPr>
              <a:t> </a:t>
            </a:r>
          </a:p>
          <a:p>
            <a:pPr marL="351473" lvl="1" indent="-214313" defTabSz="342900">
              <a:spcBef>
                <a:spcPts val="0"/>
              </a:spcBef>
              <a:buClrTx/>
              <a:defRPr/>
            </a:pPr>
            <a:r>
              <a:rPr lang="en-US" sz="1200" kern="0" dirty="0">
                <a:solidFill>
                  <a:srgbClr val="000000"/>
                </a:solidFill>
                <a:cs typeface="Arial" panose="020B0604020202020204" pitchFamily="34" charset="0"/>
              </a:rPr>
              <a:t>School of Business</a:t>
            </a:r>
          </a:p>
          <a:p>
            <a:pPr marL="351473" lvl="1" indent="-214313" defTabSz="342900">
              <a:spcBef>
                <a:spcPts val="0"/>
              </a:spcBef>
              <a:buClrTx/>
              <a:defRPr/>
            </a:pPr>
            <a:r>
              <a:rPr lang="en-US" sz="1200" kern="0" dirty="0">
                <a:solidFill>
                  <a:srgbClr val="000000"/>
                </a:solidFill>
                <a:cs typeface="Arial" panose="020B0604020202020204" pitchFamily="34" charset="0"/>
              </a:rPr>
              <a:t>Purdue Indianapolis (including hybrid programs)</a:t>
            </a:r>
          </a:p>
          <a:p>
            <a:pPr marL="205740" indent="-205740" defTabSz="342900">
              <a:defRPr/>
            </a:pPr>
            <a:r>
              <a:rPr lang="en-US" sz="1350" kern="0" dirty="0">
                <a:solidFill>
                  <a:srgbClr val="000000"/>
                </a:solidFill>
                <a:cs typeface="Arial" panose="020B0604020202020204" pitchFamily="34" charset="0"/>
              </a:rPr>
              <a:t>International Partnerships</a:t>
            </a:r>
          </a:p>
          <a:p>
            <a:pPr marL="205740" indent="-205740" defTabSz="342900">
              <a:defRPr/>
            </a:pPr>
            <a:r>
              <a:rPr lang="en-US" sz="1350" kern="0" dirty="0">
                <a:solidFill>
                  <a:srgbClr val="000000"/>
                </a:solidFill>
                <a:cs typeface="Arial" panose="020B0604020202020204" pitchFamily="34" charset="0"/>
              </a:rPr>
              <a:t>3</a:t>
            </a:r>
            <a:r>
              <a:rPr lang="en-US" sz="1350" kern="0" baseline="30000" dirty="0">
                <a:solidFill>
                  <a:srgbClr val="000000"/>
                </a:solidFill>
                <a:cs typeface="Arial" panose="020B0604020202020204" pitchFamily="34" charset="0"/>
              </a:rPr>
              <a:t>rd</a:t>
            </a:r>
            <a:r>
              <a:rPr lang="en-US" sz="1350" kern="0" dirty="0">
                <a:solidFill>
                  <a:srgbClr val="000000"/>
                </a:solidFill>
                <a:cs typeface="Arial" panose="020B0604020202020204" pitchFamily="34" charset="0"/>
              </a:rPr>
              <a:t> Party Partnerships</a:t>
            </a:r>
          </a:p>
          <a:p>
            <a:pPr marL="0" indent="0" defTabSz="342900">
              <a:buNone/>
              <a:defRPr/>
            </a:pPr>
            <a:endParaRPr lang="en-US" sz="1350" kern="0" dirty="0">
              <a:solidFill>
                <a:srgbClr val="000000"/>
              </a:solidFill>
              <a:cs typeface="Arial" panose="020B0604020202020204" pitchFamily="34" charset="0"/>
            </a:endParaRPr>
          </a:p>
          <a:p>
            <a:pPr marL="205740" indent="-205740" defTabSz="342900">
              <a:defRPr/>
            </a:pPr>
            <a:endParaRPr lang="en-US" sz="1350" dirty="0">
              <a:solidFill>
                <a:srgbClr val="000000"/>
              </a:solidFill>
            </a:endParaRPr>
          </a:p>
        </p:txBody>
      </p:sp>
    </p:spTree>
    <p:extLst>
      <p:ext uri="{BB962C8B-B14F-4D97-AF65-F5344CB8AC3E}">
        <p14:creationId xmlns:p14="http://schemas.microsoft.com/office/powerpoint/2010/main" val="190994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timeline&#10;&#10;Description automatically generated">
            <a:extLst>
              <a:ext uri="{FF2B5EF4-FFF2-40B4-BE49-F238E27FC236}">
                <a16:creationId xmlns:a16="http://schemas.microsoft.com/office/drawing/2014/main" id="{E7DB1F66-C58A-DD13-9C9A-B5ACA2F02C41}"/>
              </a:ext>
            </a:extLst>
          </p:cNvPr>
          <p:cNvPicPr>
            <a:picLocks noChangeAspect="1"/>
          </p:cNvPicPr>
          <p:nvPr/>
        </p:nvPicPr>
        <p:blipFill rotWithShape="1">
          <a:blip r:embed="rId2"/>
          <a:srcRect t="16075"/>
          <a:stretch/>
        </p:blipFill>
        <p:spPr>
          <a:xfrm>
            <a:off x="598570" y="1212573"/>
            <a:ext cx="7946859" cy="3983107"/>
          </a:xfrm>
          <a:prstGeom prst="rect">
            <a:avLst/>
          </a:prstGeom>
        </p:spPr>
      </p:pic>
    </p:spTree>
    <p:extLst>
      <p:ext uri="{BB962C8B-B14F-4D97-AF65-F5344CB8AC3E}">
        <p14:creationId xmlns:p14="http://schemas.microsoft.com/office/powerpoint/2010/main" val="219819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F69E-2635-574F-44F7-71C2DE00C5C5}"/>
              </a:ext>
            </a:extLst>
          </p:cNvPr>
          <p:cNvSpPr>
            <a:spLocks noGrp="1"/>
          </p:cNvSpPr>
          <p:nvPr>
            <p:ph type="ctrTitle"/>
          </p:nvPr>
        </p:nvSpPr>
        <p:spPr/>
        <p:txBody>
          <a:bodyPr/>
          <a:lstStyle/>
          <a:p>
            <a:r>
              <a:rPr lang="en-US" dirty="0"/>
              <a:t>GOAL</a:t>
            </a:r>
          </a:p>
        </p:txBody>
      </p:sp>
      <p:sp>
        <p:nvSpPr>
          <p:cNvPr id="3" name="Subtitle 2">
            <a:extLst>
              <a:ext uri="{FF2B5EF4-FFF2-40B4-BE49-F238E27FC236}">
                <a16:creationId xmlns:a16="http://schemas.microsoft.com/office/drawing/2014/main" id="{75615A4C-D095-CA22-960F-26BC7FC9D4CD}"/>
              </a:ext>
            </a:extLst>
          </p:cNvPr>
          <p:cNvSpPr>
            <a:spLocks noGrp="1"/>
          </p:cNvSpPr>
          <p:nvPr>
            <p:ph type="subTitle" idx="1"/>
          </p:nvPr>
        </p:nvSpPr>
        <p:spPr/>
        <p:txBody>
          <a:bodyPr/>
          <a:lstStyle/>
          <a:p>
            <a:r>
              <a:rPr lang="en-US" dirty="0"/>
              <a:t>$200,000,000</a:t>
            </a:r>
          </a:p>
        </p:txBody>
      </p:sp>
      <p:sp>
        <p:nvSpPr>
          <p:cNvPr id="4" name="Text Placeholder 3">
            <a:extLst>
              <a:ext uri="{FF2B5EF4-FFF2-40B4-BE49-F238E27FC236}">
                <a16:creationId xmlns:a16="http://schemas.microsoft.com/office/drawing/2014/main" id="{68AFE924-1D5A-932C-133A-5E0AC5DA37CA}"/>
              </a:ext>
            </a:extLst>
          </p:cNvPr>
          <p:cNvSpPr>
            <a:spLocks noGrp="1"/>
          </p:cNvSpPr>
          <p:nvPr>
            <p:ph type="body" sz="quarter" idx="14"/>
          </p:nvPr>
        </p:nvSpPr>
        <p:spPr/>
        <p:txBody>
          <a:bodyPr/>
          <a:lstStyle/>
          <a:p>
            <a:r>
              <a:rPr lang="en-US" dirty="0"/>
              <a:t>3X Gross Revenue by 2026</a:t>
            </a:r>
          </a:p>
          <a:p>
            <a:endParaRPr lang="en-US" dirty="0"/>
          </a:p>
          <a:p>
            <a:r>
              <a:rPr lang="en-US" dirty="0"/>
              <a:t>Increase to 30% ROI for the colleges</a:t>
            </a:r>
          </a:p>
        </p:txBody>
      </p:sp>
      <p:sp>
        <p:nvSpPr>
          <p:cNvPr id="5" name="Date Placeholder 4">
            <a:extLst>
              <a:ext uri="{FF2B5EF4-FFF2-40B4-BE49-F238E27FC236}">
                <a16:creationId xmlns:a16="http://schemas.microsoft.com/office/drawing/2014/main" id="{DC5DAF71-85D9-0403-C935-A790868F1432}"/>
              </a:ext>
            </a:extLst>
          </p:cNvPr>
          <p:cNvSpPr>
            <a:spLocks noGrp="1"/>
          </p:cNvSpPr>
          <p:nvPr>
            <p:ph type="dt" sz="half" idx="10"/>
          </p:nvPr>
        </p:nvSpPr>
        <p:spPr/>
        <p:txBody>
          <a:bodyPr/>
          <a:lstStyle/>
          <a:p>
            <a:fld id="{FAD1387E-80EC-0440-B45B-53847462FAF4}" type="datetime1">
              <a:rPr lang="en-US" smtClean="0"/>
              <a:t>4/16/23</a:t>
            </a:fld>
            <a:endParaRPr lang="en-US"/>
          </a:p>
        </p:txBody>
      </p:sp>
      <p:sp>
        <p:nvSpPr>
          <p:cNvPr id="6" name="Slide Number Placeholder 5">
            <a:extLst>
              <a:ext uri="{FF2B5EF4-FFF2-40B4-BE49-F238E27FC236}">
                <a16:creationId xmlns:a16="http://schemas.microsoft.com/office/drawing/2014/main" id="{0990D814-F913-FDD9-A474-7F017B71C5C8}"/>
              </a:ext>
            </a:extLst>
          </p:cNvPr>
          <p:cNvSpPr>
            <a:spLocks noGrp="1"/>
          </p:cNvSpPr>
          <p:nvPr>
            <p:ph type="sldNum" sz="quarter" idx="12"/>
          </p:nvPr>
        </p:nvSpPr>
        <p:spPr/>
        <p:txBody>
          <a:bodyPr/>
          <a:lstStyle/>
          <a:p>
            <a:fld id="{8A7A6979-0714-4377-B894-6BE4C2D6E202}" type="slidenum">
              <a:rPr lang="en-US" smtClean="0"/>
              <a:pPr/>
              <a:t>20</a:t>
            </a:fld>
            <a:endParaRPr lang="en-US"/>
          </a:p>
        </p:txBody>
      </p:sp>
    </p:spTree>
    <p:extLst>
      <p:ext uri="{BB962C8B-B14F-4D97-AF65-F5344CB8AC3E}">
        <p14:creationId xmlns:p14="http://schemas.microsoft.com/office/powerpoint/2010/main" val="286002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3894A8-DE52-6784-F852-6587889E0AAD}"/>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146F0C95-7C8E-A283-900D-6FDCA7498656}"/>
              </a:ext>
            </a:extLst>
          </p:cNvPr>
          <p:cNvSpPr>
            <a:spLocks noGrp="1"/>
          </p:cNvSpPr>
          <p:nvPr>
            <p:ph type="dt" sz="half" idx="10"/>
          </p:nvPr>
        </p:nvSpPr>
        <p:spPr/>
        <p:txBody>
          <a:bodyPr/>
          <a:lstStyle/>
          <a:p>
            <a:fld id="{D47A9A36-4EB0-BF46-AE48-7CDA251B954B}" type="datetime1">
              <a:rPr lang="en-US" smtClean="0"/>
              <a:t>4/16/23</a:t>
            </a:fld>
            <a:endParaRPr lang="en-US"/>
          </a:p>
        </p:txBody>
      </p:sp>
      <p:sp>
        <p:nvSpPr>
          <p:cNvPr id="5" name="Slide Number Placeholder 4">
            <a:extLst>
              <a:ext uri="{FF2B5EF4-FFF2-40B4-BE49-F238E27FC236}">
                <a16:creationId xmlns:a16="http://schemas.microsoft.com/office/drawing/2014/main" id="{0B6CF5C3-4439-54D3-7655-FCCB0FC36851}"/>
              </a:ext>
            </a:extLst>
          </p:cNvPr>
          <p:cNvSpPr>
            <a:spLocks noGrp="1"/>
          </p:cNvSpPr>
          <p:nvPr>
            <p:ph type="sldNum" sz="quarter" idx="12"/>
          </p:nvPr>
        </p:nvSpPr>
        <p:spPr/>
        <p:txBody>
          <a:bodyPr/>
          <a:lstStyle/>
          <a:p>
            <a:fld id="{8A7A6979-0714-4377-B894-6BE4C2D6E202}" type="slidenum">
              <a:rPr lang="en-US" smtClean="0"/>
              <a:pPr/>
              <a:t>21</a:t>
            </a:fld>
            <a:endParaRPr lang="en-US"/>
          </a:p>
        </p:txBody>
      </p:sp>
      <p:graphicFrame>
        <p:nvGraphicFramePr>
          <p:cNvPr id="6" name="Picture Placeholder 5">
            <a:extLst>
              <a:ext uri="{FF2B5EF4-FFF2-40B4-BE49-F238E27FC236}">
                <a16:creationId xmlns:a16="http://schemas.microsoft.com/office/drawing/2014/main" id="{8B810E24-05C8-CF66-1DFF-D5CD060A784D}"/>
              </a:ext>
            </a:extLst>
          </p:cNvPr>
          <p:cNvGraphicFramePr>
            <a:graphicFrameLocks noGrp="1"/>
          </p:cNvGraphicFramePr>
          <p:nvPr>
            <p:ph type="pic" sz="quarter" idx="13"/>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9050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246C-D9F9-38FB-1F60-A3712C91F26D}"/>
              </a:ext>
            </a:extLst>
          </p:cNvPr>
          <p:cNvSpPr>
            <a:spLocks noGrp="1"/>
          </p:cNvSpPr>
          <p:nvPr>
            <p:ph type="ctrTitle"/>
          </p:nvPr>
        </p:nvSpPr>
        <p:spPr>
          <a:xfrm>
            <a:off x="1109134" y="248187"/>
            <a:ext cx="6925732" cy="512448"/>
          </a:xfrm>
        </p:spPr>
        <p:txBody>
          <a:bodyPr/>
          <a:lstStyle/>
          <a:p>
            <a:r>
              <a:rPr lang="en-US" dirty="0"/>
              <a:t>3X Growth Observations</a:t>
            </a:r>
          </a:p>
        </p:txBody>
      </p:sp>
      <p:sp>
        <p:nvSpPr>
          <p:cNvPr id="4" name="Text Placeholder 3">
            <a:extLst>
              <a:ext uri="{FF2B5EF4-FFF2-40B4-BE49-F238E27FC236}">
                <a16:creationId xmlns:a16="http://schemas.microsoft.com/office/drawing/2014/main" id="{9297FC6F-23DE-EB49-5C86-53621D29B131}"/>
              </a:ext>
            </a:extLst>
          </p:cNvPr>
          <p:cNvSpPr>
            <a:spLocks noGrp="1"/>
          </p:cNvSpPr>
          <p:nvPr>
            <p:ph type="body" sz="quarter" idx="14"/>
          </p:nvPr>
        </p:nvSpPr>
        <p:spPr>
          <a:xfrm>
            <a:off x="1128501" y="1252330"/>
            <a:ext cx="6925731" cy="4492487"/>
          </a:xfrm>
        </p:spPr>
        <p:txBody>
          <a:bodyPr>
            <a:normAutofit fontScale="77500" lnSpcReduction="20000"/>
          </a:bodyPr>
          <a:lstStyle/>
          <a:p>
            <a:r>
              <a:rPr lang="en-US" sz="2600" b="0" i="0" u="none" strike="noStrike" dirty="0">
                <a:solidFill>
                  <a:srgbClr val="212121"/>
                </a:solidFill>
                <a:effectLst/>
                <a:latin typeface="Calibri" panose="020F0502020204030204" pitchFamily="34" charset="0"/>
              </a:rPr>
              <a:t>Existing model of creating new programs is too restrictive/slow. </a:t>
            </a:r>
          </a:p>
          <a:p>
            <a:pPr lvl="1"/>
            <a:r>
              <a:rPr lang="en-US" sz="2000" b="0" i="0" u="none" strike="noStrike" dirty="0">
                <a:solidFill>
                  <a:srgbClr val="212121"/>
                </a:solidFill>
                <a:effectLst/>
                <a:latin typeface="Calibri" panose="020F0502020204030204" pitchFamily="34" charset="0"/>
              </a:rPr>
              <a:t>A disruptive action plan is needed if we target aggressive future growth. Specifically, PUO will need to evolve from an internal ‘OPM-like’ model to an agile academic/business unit that not only supports the College’s ideas, but also independently captures opportunities. Potential actions include hiring clinical faculty, SMEs, joint hiring of T/TT faculty with Colleges, etc. </a:t>
            </a:r>
          </a:p>
          <a:p>
            <a:pPr marL="228600" lvl="1" indent="0">
              <a:buNone/>
            </a:pPr>
            <a:endParaRPr lang="en-US" sz="2000" b="0" i="0" u="none" strike="noStrike" dirty="0">
              <a:solidFill>
                <a:srgbClr val="212121"/>
              </a:solidFill>
              <a:effectLst/>
              <a:latin typeface="Calibri" panose="020F0502020204030204" pitchFamily="34" charset="0"/>
            </a:endParaRPr>
          </a:p>
          <a:p>
            <a:r>
              <a:rPr lang="en-US" sz="2800" b="0" i="0" u="none" strike="noStrike" dirty="0">
                <a:solidFill>
                  <a:srgbClr val="212121"/>
                </a:solidFill>
                <a:effectLst/>
                <a:latin typeface="Calibri" panose="020F0502020204030204" pitchFamily="34" charset="0"/>
              </a:rPr>
              <a:t>The magnitude of the desired growth will require future investments in new technologies, innovative pedagogy, and staff/faculty. </a:t>
            </a:r>
          </a:p>
          <a:p>
            <a:pPr marL="0" indent="0">
              <a:buNone/>
            </a:pPr>
            <a:endParaRPr lang="en-US" sz="3100" b="0" i="0" u="none" strike="noStrike" dirty="0">
              <a:solidFill>
                <a:srgbClr val="212121"/>
              </a:solidFill>
              <a:effectLst/>
              <a:latin typeface="Calibri" panose="020F0502020204030204" pitchFamily="34" charset="0"/>
            </a:endParaRPr>
          </a:p>
          <a:p>
            <a:r>
              <a:rPr lang="en-US" sz="3100" b="0" i="0" u="none" strike="noStrike" dirty="0">
                <a:solidFill>
                  <a:srgbClr val="212121"/>
                </a:solidFill>
                <a:effectLst/>
                <a:latin typeface="Calibri" panose="020F0502020204030204" pitchFamily="34" charset="0"/>
              </a:rPr>
              <a:t>We face headwinds. We need to strengthen our partnerships. </a:t>
            </a:r>
          </a:p>
          <a:p>
            <a:pPr lvl="1"/>
            <a:r>
              <a:rPr lang="en-US" sz="2000" b="0" i="0" u="none" strike="noStrike" dirty="0">
                <a:solidFill>
                  <a:srgbClr val="212121"/>
                </a:solidFill>
                <a:effectLst/>
                <a:latin typeface="Calibri" panose="020F0502020204030204" pitchFamily="34" charset="0"/>
              </a:rPr>
              <a:t>We already have wins in international programs (Taiwan, Egypt, India etc.) and industry (e.g., Cummins). However, growing them to the level needed now will require significant help from OIP. OIP will need to be fully on board.  </a:t>
            </a:r>
          </a:p>
          <a:p>
            <a:endParaRPr lang="en-US" dirty="0"/>
          </a:p>
        </p:txBody>
      </p:sp>
      <p:sp>
        <p:nvSpPr>
          <p:cNvPr id="5" name="Slide Number Placeholder 4">
            <a:extLst>
              <a:ext uri="{FF2B5EF4-FFF2-40B4-BE49-F238E27FC236}">
                <a16:creationId xmlns:a16="http://schemas.microsoft.com/office/drawing/2014/main" id="{EEAED6BD-A92A-5739-F4C8-56EDB88B2401}"/>
              </a:ext>
            </a:extLst>
          </p:cNvPr>
          <p:cNvSpPr>
            <a:spLocks noGrp="1"/>
          </p:cNvSpPr>
          <p:nvPr>
            <p:ph type="sldNum" sz="quarter" idx="12"/>
          </p:nvPr>
        </p:nvSpPr>
        <p:spPr/>
        <p:txBody>
          <a:bodyPr/>
          <a:lstStyle/>
          <a:p>
            <a:fld id="{8A7A6979-0714-4377-B894-6BE4C2D6E202}" type="slidenum">
              <a:rPr lang="en-US" smtClean="0"/>
              <a:pPr/>
              <a:t>22</a:t>
            </a:fld>
            <a:endParaRPr lang="en-US" dirty="0"/>
          </a:p>
        </p:txBody>
      </p:sp>
    </p:spTree>
    <p:extLst>
      <p:ext uri="{BB962C8B-B14F-4D97-AF65-F5344CB8AC3E}">
        <p14:creationId xmlns:p14="http://schemas.microsoft.com/office/powerpoint/2010/main" val="2348597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926776" y="232810"/>
            <a:ext cx="8113922" cy="512448"/>
          </a:xfrm>
        </p:spPr>
        <p:txBody>
          <a:bodyPr/>
          <a:lstStyle/>
          <a:p>
            <a:r>
              <a:rPr lang="en-US" dirty="0"/>
              <a:t>Expand Existing Efforts to Reach 3X Revenue Growth</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defPPr>
              <a:defRPr lang="en-US"/>
            </a:defPPr>
            <a:lvl1pPr marL="0" algn="r" defTabSz="914400" rtl="0" eaLnBrk="1" latinLnBrk="0" hangingPunct="1">
              <a:defRPr sz="750" b="0" i="0" kern="1200">
                <a:solidFill>
                  <a:schemeClr val="bg1">
                    <a:alpha val="70000"/>
                  </a:schemeClr>
                </a:solidFill>
                <a:latin typeface="Acumin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7175"/>
            <a:fld id="{E0C8DACD-4E35-4E4C-AC75-C3DE50F04E7E}" type="datetime1">
              <a:rPr lang="en-US" smtClean="0"/>
              <a:pPr defTabSz="257175"/>
              <a:t>4/16/23</a:t>
            </a:fld>
            <a:endParaRPr lang="en-US">
              <a:solidFill>
                <a:srgbClr val="000000">
                  <a:alpha val="70000"/>
                </a:srgbClr>
              </a:solidFill>
            </a:endParaRPr>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defPPr>
              <a:defRPr lang="en-US"/>
            </a:defPPr>
            <a:lvl1pPr marL="0" algn="ctr" defTabSz="914400" rtl="0" eaLnBrk="1" latinLnBrk="0" hangingPunct="1">
              <a:defRPr sz="750" b="1" i="0" kern="1200" spc="0" baseline="0">
                <a:solidFill>
                  <a:schemeClr val="bg1"/>
                </a:solidFill>
                <a:latin typeface="Acumin Pro Semibold"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7175"/>
            <a:fld id="{8A7A6979-0714-4377-B894-6BE4C2D6E202}" type="slidenum">
              <a:rPr lang="en-US" smtClean="0"/>
              <a:pPr defTabSz="257175"/>
              <a:t>23</a:t>
            </a:fld>
            <a:endParaRPr lang="en-US">
              <a:solidFill>
                <a:srgbClr val="000000"/>
              </a:solidFill>
            </a:endParaRPr>
          </a:p>
        </p:txBody>
      </p:sp>
      <p:sp>
        <p:nvSpPr>
          <p:cNvPr id="3" name="Text Placeholder 3">
            <a:extLst>
              <a:ext uri="{FF2B5EF4-FFF2-40B4-BE49-F238E27FC236}">
                <a16:creationId xmlns:a16="http://schemas.microsoft.com/office/drawing/2014/main" id="{309FD87F-02E7-378D-1651-3A901A3F1BC2}"/>
              </a:ext>
            </a:extLst>
          </p:cNvPr>
          <p:cNvSpPr>
            <a:spLocks noGrp="1"/>
          </p:cNvSpPr>
          <p:nvPr>
            <p:ph type="body" sz="quarter" idx="14"/>
          </p:nvPr>
        </p:nvSpPr>
        <p:spPr>
          <a:xfrm>
            <a:off x="815794" y="1331843"/>
            <a:ext cx="7954559" cy="4621696"/>
          </a:xfrm>
          <a:solidFill>
            <a:schemeClr val="accent4"/>
          </a:solidFill>
        </p:spPr>
        <p:txBody>
          <a:bodyPr>
            <a:noAutofit/>
          </a:bodyPr>
          <a:lstStyle/>
          <a:p>
            <a:pPr>
              <a:spcBef>
                <a:spcPts val="338"/>
              </a:spcBef>
              <a:spcAft>
                <a:spcPts val="338"/>
              </a:spcAft>
              <a:buFont typeface="Arial" panose="020B0604020202020204" pitchFamily="34" charset="0"/>
              <a:buChar char="•"/>
            </a:pPr>
            <a:r>
              <a:rPr lang="en-US" dirty="0"/>
              <a:t>Work closely with all Colleges to identify top growth MS opportunities. Collaborate with the Provost and Deans to ensure these become strategic growth priorities.</a:t>
            </a:r>
          </a:p>
          <a:p>
            <a:pPr lvl="2">
              <a:spcBef>
                <a:spcPts val="338"/>
              </a:spcBef>
              <a:spcAft>
                <a:spcPts val="338"/>
              </a:spcAft>
            </a:pPr>
            <a:r>
              <a:rPr lang="en-US" sz="1800" i="1" dirty="0"/>
              <a:t>Examples: Computer Science, AI, Cyber-security, Semiconductors, Systems Engineering, etc.</a:t>
            </a:r>
          </a:p>
          <a:p>
            <a:pPr>
              <a:spcBef>
                <a:spcPts val="338"/>
              </a:spcBef>
              <a:spcAft>
                <a:spcPts val="338"/>
              </a:spcAft>
              <a:buFont typeface="Arial" panose="020B0604020202020204" pitchFamily="34" charset="0"/>
              <a:buChar char="•"/>
            </a:pPr>
            <a:r>
              <a:rPr lang="en-US" dirty="0"/>
              <a:t>Identify and grow new international partnerships (like NCKU, EUI).</a:t>
            </a:r>
          </a:p>
          <a:p>
            <a:pPr>
              <a:spcBef>
                <a:spcPts val="338"/>
              </a:spcBef>
              <a:spcAft>
                <a:spcPts val="338"/>
              </a:spcAft>
              <a:buFont typeface="Arial" panose="020B0604020202020204" pitchFamily="34" charset="0"/>
              <a:buChar char="•"/>
            </a:pPr>
            <a:r>
              <a:rPr lang="en-US" dirty="0"/>
              <a:t>Expand programs with DoD (domestic and international).</a:t>
            </a:r>
          </a:p>
          <a:p>
            <a:pPr>
              <a:spcBef>
                <a:spcPts val="338"/>
              </a:spcBef>
              <a:spcAft>
                <a:spcPts val="338"/>
              </a:spcAft>
              <a:buFont typeface="Arial" panose="020B0604020202020204" pitchFamily="34" charset="0"/>
              <a:buChar char="•"/>
            </a:pPr>
            <a:r>
              <a:rPr lang="en-US" dirty="0"/>
              <a:t>Significantly increase workforce development programs by increasing proposal submission to funding agencies.</a:t>
            </a:r>
          </a:p>
          <a:p>
            <a:pPr>
              <a:spcBef>
                <a:spcPts val="338"/>
              </a:spcBef>
              <a:spcAft>
                <a:spcPts val="338"/>
              </a:spcAft>
              <a:buFont typeface="Arial" panose="020B0604020202020204" pitchFamily="34" charset="0"/>
              <a:buChar char="•"/>
            </a:pPr>
            <a:r>
              <a:rPr lang="en-US" dirty="0"/>
              <a:t>Expand the non-credit group in PUO to lead the evaluation of OIP-generated industry-based online opportunities.</a:t>
            </a:r>
          </a:p>
          <a:p>
            <a:pPr>
              <a:spcBef>
                <a:spcPts val="338"/>
              </a:spcBef>
              <a:spcAft>
                <a:spcPts val="338"/>
              </a:spcAft>
              <a:buFont typeface="Arial" panose="020B0604020202020204" pitchFamily="34" charset="0"/>
              <a:buChar char="•"/>
            </a:pPr>
            <a:r>
              <a:rPr lang="en-US" dirty="0"/>
              <a:t>Continue to improve PUO processes to increase ROI</a:t>
            </a:r>
          </a:p>
          <a:p>
            <a:pPr>
              <a:spcBef>
                <a:spcPts val="338"/>
              </a:spcBef>
              <a:spcAft>
                <a:spcPts val="338"/>
              </a:spcAft>
            </a:pPr>
            <a:endParaRPr lang="en-US" sz="1238" dirty="0"/>
          </a:p>
        </p:txBody>
      </p:sp>
    </p:spTree>
    <p:extLst>
      <p:ext uri="{BB962C8B-B14F-4D97-AF65-F5344CB8AC3E}">
        <p14:creationId xmlns:p14="http://schemas.microsoft.com/office/powerpoint/2010/main" val="1284647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1036729" y="239561"/>
            <a:ext cx="5194299" cy="569387"/>
          </a:xfrm>
        </p:spPr>
        <p:txBody>
          <a:bodyPr/>
          <a:lstStyle/>
          <a:p>
            <a:r>
              <a:rPr lang="en-US" sz="4000" dirty="0"/>
              <a:t>Investigating Possible New Efforts </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defPPr>
              <a:defRPr lang="en-US"/>
            </a:defPPr>
            <a:lvl1pPr marL="0" algn="r" defTabSz="914400" rtl="0" eaLnBrk="1" latinLnBrk="0" hangingPunct="1">
              <a:defRPr sz="750" b="0" i="0" kern="1200">
                <a:solidFill>
                  <a:schemeClr val="bg1">
                    <a:alpha val="70000"/>
                  </a:schemeClr>
                </a:solidFill>
                <a:latin typeface="Acumin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7175"/>
            <a:fld id="{E0C8DACD-4E35-4E4C-AC75-C3DE50F04E7E}" type="datetime1">
              <a:rPr lang="en-US" smtClean="0"/>
              <a:pPr defTabSz="257175"/>
              <a:t>4/16/23</a:t>
            </a:fld>
            <a:endParaRPr lang="en-US">
              <a:solidFill>
                <a:srgbClr val="000000">
                  <a:alpha val="70000"/>
                </a:srgbClr>
              </a:solidFill>
            </a:endParaRPr>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defPPr>
              <a:defRPr lang="en-US"/>
            </a:defPPr>
            <a:lvl1pPr marL="0" algn="ctr" defTabSz="914400" rtl="0" eaLnBrk="1" latinLnBrk="0" hangingPunct="1">
              <a:defRPr sz="750" b="1" i="0" kern="1200" spc="0" baseline="0">
                <a:solidFill>
                  <a:schemeClr val="bg1"/>
                </a:solidFill>
                <a:latin typeface="Acumin Pro Semibold"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7175"/>
            <a:fld id="{8A7A6979-0714-4377-B894-6BE4C2D6E202}" type="slidenum">
              <a:rPr lang="en-US" smtClean="0"/>
              <a:pPr defTabSz="257175"/>
              <a:t>24</a:t>
            </a:fld>
            <a:endParaRPr lang="en-US">
              <a:solidFill>
                <a:srgbClr val="000000"/>
              </a:solidFill>
            </a:endParaRPr>
          </a:p>
        </p:txBody>
      </p:sp>
      <p:sp>
        <p:nvSpPr>
          <p:cNvPr id="10" name="Text Placeholder 3">
            <a:extLst>
              <a:ext uri="{FF2B5EF4-FFF2-40B4-BE49-F238E27FC236}">
                <a16:creationId xmlns:a16="http://schemas.microsoft.com/office/drawing/2014/main" id="{79D3723C-311C-4EAD-A840-CC2E26E23835}"/>
              </a:ext>
            </a:extLst>
          </p:cNvPr>
          <p:cNvSpPr>
            <a:spLocks noGrp="1"/>
          </p:cNvSpPr>
          <p:nvPr>
            <p:ph type="body" sz="quarter" idx="14"/>
          </p:nvPr>
        </p:nvSpPr>
        <p:spPr>
          <a:xfrm>
            <a:off x="768254" y="1262270"/>
            <a:ext cx="7700963" cy="4572000"/>
          </a:xfrm>
          <a:solidFill>
            <a:schemeClr val="accent4"/>
          </a:solidFill>
        </p:spPr>
        <p:txBody>
          <a:bodyPr>
            <a:noAutofit/>
          </a:bodyPr>
          <a:lstStyle/>
          <a:p>
            <a:pPr>
              <a:spcBef>
                <a:spcPts val="338"/>
              </a:spcBef>
              <a:spcAft>
                <a:spcPts val="338"/>
              </a:spcAft>
              <a:buFont typeface="Arial" panose="020B0604020202020204" pitchFamily="34" charset="0"/>
              <a:buChar char="•"/>
            </a:pPr>
            <a:r>
              <a:rPr lang="en-US" sz="1600" dirty="0"/>
              <a:t>Aggressively grow </a:t>
            </a:r>
            <a:r>
              <a:rPr lang="en-US" sz="1600" b="1" dirty="0"/>
              <a:t>non-credit</a:t>
            </a:r>
            <a:r>
              <a:rPr lang="en-US" sz="1600" dirty="0"/>
              <a:t> efforts that cover high-school students, the general public, working professionals, and executives. </a:t>
            </a:r>
          </a:p>
          <a:p>
            <a:pPr lvl="2">
              <a:spcBef>
                <a:spcPts val="338"/>
              </a:spcBef>
              <a:spcAft>
                <a:spcPts val="338"/>
              </a:spcAft>
            </a:pPr>
            <a:r>
              <a:rPr lang="en-US" i="1" dirty="0"/>
              <a:t>Examples: hybrid K-12 camps, ‘The future of X’ lecture series, micro-credentials, executive training, </a:t>
            </a:r>
            <a:r>
              <a:rPr lang="en-US" i="1" dirty="0">
                <a:solidFill>
                  <a:schemeClr val="bg1"/>
                </a:solidFill>
              </a:rPr>
              <a:t>sector-based offering, such as Industry 4.0 for Manufacturing, Digital Transformation (AI, Data, IoT, cloud, VR and AR).</a:t>
            </a:r>
          </a:p>
          <a:p>
            <a:pPr lvl="2">
              <a:spcBef>
                <a:spcPts val="338"/>
              </a:spcBef>
              <a:spcAft>
                <a:spcPts val="338"/>
              </a:spcAft>
            </a:pPr>
            <a:r>
              <a:rPr lang="en-US" i="1" dirty="0"/>
              <a:t>‘Tools’ that may be required: clinical faculty, SMEs</a:t>
            </a:r>
          </a:p>
          <a:p>
            <a:pPr>
              <a:spcBef>
                <a:spcPts val="338"/>
              </a:spcBef>
              <a:spcAft>
                <a:spcPts val="338"/>
              </a:spcAft>
              <a:buFont typeface="Arial" panose="020B0604020202020204" pitchFamily="34" charset="0"/>
              <a:buChar char="•"/>
            </a:pPr>
            <a:r>
              <a:rPr lang="en-US" sz="1600" dirty="0"/>
              <a:t>Focus on </a:t>
            </a:r>
            <a:r>
              <a:rPr lang="en-US" sz="1600" b="1" dirty="0"/>
              <a:t>new domestic and international B2B </a:t>
            </a:r>
            <a:r>
              <a:rPr lang="en-US" sz="1600" dirty="0"/>
              <a:t>partnerships with industry and PG.</a:t>
            </a:r>
          </a:p>
          <a:p>
            <a:pPr>
              <a:spcBef>
                <a:spcPts val="338"/>
              </a:spcBef>
              <a:spcAft>
                <a:spcPts val="338"/>
              </a:spcAft>
              <a:buFont typeface="Arial" panose="020B0604020202020204" pitchFamily="34" charset="0"/>
              <a:buChar char="•"/>
            </a:pPr>
            <a:r>
              <a:rPr lang="en-US" sz="1600" dirty="0"/>
              <a:t>Create new </a:t>
            </a:r>
            <a:r>
              <a:rPr lang="en-US" sz="1600" b="1" dirty="0"/>
              <a:t>high-demand undergraduate prog</a:t>
            </a:r>
            <a:r>
              <a:rPr lang="en-US" sz="1600" dirty="0"/>
              <a:t>rams that will be delivered through PG.</a:t>
            </a:r>
          </a:p>
          <a:p>
            <a:pPr>
              <a:spcBef>
                <a:spcPts val="338"/>
              </a:spcBef>
              <a:spcAft>
                <a:spcPts val="338"/>
              </a:spcAft>
              <a:buFont typeface="Arial" panose="020B0604020202020204" pitchFamily="34" charset="0"/>
              <a:buChar char="•"/>
            </a:pPr>
            <a:r>
              <a:rPr lang="en-US" sz="1600" dirty="0"/>
              <a:t>Intensify efforts on quality, innovation and efficiency; Use these to improve the quality and substantially accelerate the development of new programs</a:t>
            </a:r>
          </a:p>
          <a:p>
            <a:pPr lvl="2">
              <a:spcBef>
                <a:spcPts val="338"/>
              </a:spcBef>
              <a:spcAft>
                <a:spcPts val="338"/>
              </a:spcAft>
            </a:pPr>
            <a:r>
              <a:rPr lang="en-US" dirty="0"/>
              <a:t> </a:t>
            </a:r>
            <a:r>
              <a:rPr lang="en-US" i="1" dirty="0"/>
              <a:t>Examples: Personalized learning, AI-based education, Nanohub, virtual labs, etc. </a:t>
            </a:r>
          </a:p>
          <a:p>
            <a:pPr>
              <a:spcBef>
                <a:spcPts val="338"/>
              </a:spcBef>
              <a:spcAft>
                <a:spcPts val="338"/>
              </a:spcAft>
              <a:buFont typeface="Arial" panose="020B0604020202020204" pitchFamily="34" charset="0"/>
              <a:buChar char="•"/>
            </a:pPr>
            <a:r>
              <a:rPr lang="en-US" sz="1600" dirty="0"/>
              <a:t>Identify and grow </a:t>
            </a:r>
            <a:r>
              <a:rPr lang="en-US" sz="1600" b="1" dirty="0"/>
              <a:t>certifications</a:t>
            </a:r>
          </a:p>
          <a:p>
            <a:pPr lvl="2">
              <a:spcBef>
                <a:spcPts val="338"/>
              </a:spcBef>
              <a:spcAft>
                <a:spcPts val="338"/>
              </a:spcAft>
            </a:pPr>
            <a:r>
              <a:rPr lang="en-US" i="1" dirty="0"/>
              <a:t>Examples: Create mass appeal certifications, such as Scrum, Agile, Aerospace Engineering</a:t>
            </a:r>
          </a:p>
          <a:p>
            <a:pPr>
              <a:spcBef>
                <a:spcPts val="338"/>
              </a:spcBef>
              <a:spcAft>
                <a:spcPts val="338"/>
              </a:spcAft>
            </a:pPr>
            <a:r>
              <a:rPr lang="en-US" sz="1600" dirty="0">
                <a:latin typeface="+mn-lt"/>
              </a:rPr>
              <a:t>Partner with colleges for research dissemination, engagement, broader impacts, and workforce development grants</a:t>
            </a:r>
          </a:p>
          <a:p>
            <a:pPr>
              <a:spcBef>
                <a:spcPts val="338"/>
              </a:spcBef>
              <a:spcAft>
                <a:spcPts val="338"/>
              </a:spcAft>
            </a:pPr>
            <a:endParaRPr lang="en-US" i="1" dirty="0"/>
          </a:p>
        </p:txBody>
      </p:sp>
    </p:spTree>
    <p:extLst>
      <p:ext uri="{BB962C8B-B14F-4D97-AF65-F5344CB8AC3E}">
        <p14:creationId xmlns:p14="http://schemas.microsoft.com/office/powerpoint/2010/main" val="862252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192497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9AA9-AF01-9940-9085-62CFC7E3107C}"/>
              </a:ext>
            </a:extLst>
          </p:cNvPr>
          <p:cNvSpPr>
            <a:spLocks noGrp="1"/>
          </p:cNvSpPr>
          <p:nvPr>
            <p:ph type="ctrTitle"/>
          </p:nvPr>
        </p:nvSpPr>
        <p:spPr>
          <a:xfrm>
            <a:off x="1576133" y="1005097"/>
            <a:ext cx="5991735" cy="512448"/>
          </a:xfrm>
        </p:spPr>
        <p:txBody>
          <a:bodyPr/>
          <a:lstStyle/>
          <a:p>
            <a:r>
              <a:rPr lang="en-US" dirty="0"/>
              <a:t>Purdue Online</a:t>
            </a:r>
          </a:p>
        </p:txBody>
      </p:sp>
      <p:sp>
        <p:nvSpPr>
          <p:cNvPr id="4" name="Text Placeholder 3">
            <a:extLst>
              <a:ext uri="{FF2B5EF4-FFF2-40B4-BE49-F238E27FC236}">
                <a16:creationId xmlns:a16="http://schemas.microsoft.com/office/drawing/2014/main" id="{941F6B0B-7E7E-6560-4E6D-8EF3E09F2CE6}"/>
              </a:ext>
            </a:extLst>
          </p:cNvPr>
          <p:cNvSpPr>
            <a:spLocks noGrp="1"/>
          </p:cNvSpPr>
          <p:nvPr>
            <p:ph type="body" sz="quarter" idx="14"/>
          </p:nvPr>
        </p:nvSpPr>
        <p:spPr>
          <a:xfrm>
            <a:off x="1598045" y="1834826"/>
            <a:ext cx="5947910" cy="3352761"/>
          </a:xfrm>
        </p:spPr>
        <p:txBody>
          <a:bodyPr>
            <a:normAutofit/>
          </a:bodyPr>
          <a:lstStyle/>
          <a:p>
            <a:pPr>
              <a:spcAft>
                <a:spcPts val="900"/>
              </a:spcAft>
            </a:pPr>
            <a:r>
              <a:rPr lang="en-US" dirty="0"/>
              <a:t>Offer </a:t>
            </a:r>
            <a:r>
              <a:rPr lang="en-US" b="1" dirty="0"/>
              <a:t>affordable</a:t>
            </a:r>
            <a:r>
              <a:rPr lang="en-US" dirty="0"/>
              <a:t> </a:t>
            </a:r>
            <a:r>
              <a:rPr lang="en-US" b="1" dirty="0"/>
              <a:t>Best in Class </a:t>
            </a:r>
            <a:r>
              <a:rPr lang="en-US" dirty="0"/>
              <a:t>online education.</a:t>
            </a:r>
          </a:p>
          <a:p>
            <a:pPr>
              <a:spcAft>
                <a:spcPts val="900"/>
              </a:spcAft>
            </a:pPr>
            <a:r>
              <a:rPr lang="en-US" dirty="0"/>
              <a:t>Increase </a:t>
            </a:r>
            <a:r>
              <a:rPr lang="en-US" b="1" dirty="0"/>
              <a:t>accessibility</a:t>
            </a:r>
            <a:r>
              <a:rPr lang="en-US" dirty="0"/>
              <a:t> to Purdue West Lafayette </a:t>
            </a:r>
            <a:r>
              <a:rPr lang="en-US" b="1" dirty="0"/>
              <a:t>graduate degrees and certificates.</a:t>
            </a:r>
          </a:p>
          <a:p>
            <a:pPr>
              <a:spcAft>
                <a:spcPts val="900"/>
              </a:spcAft>
            </a:pPr>
            <a:r>
              <a:rPr lang="en-US" dirty="0"/>
              <a:t>Provide business, industry, and individuals with </a:t>
            </a:r>
            <a:r>
              <a:rPr lang="en-US" b="1" dirty="0"/>
              <a:t>upskilling, reskilling, and executive education</a:t>
            </a:r>
            <a:r>
              <a:rPr lang="en-US" dirty="0"/>
              <a:t> through non-credit and credit offerings in partnership with OIP.</a:t>
            </a:r>
          </a:p>
          <a:p>
            <a:pPr>
              <a:spcAft>
                <a:spcPts val="900"/>
              </a:spcAft>
            </a:pPr>
            <a:r>
              <a:rPr lang="en-US" b="1" dirty="0"/>
              <a:t>Grow revenue </a:t>
            </a:r>
            <a:r>
              <a:rPr lang="en-US" dirty="0"/>
              <a:t>for the colleges through cost-effective Best in Class Online Program Management (OPM) operations – Purdue Online.</a:t>
            </a:r>
          </a:p>
          <a:p>
            <a:endParaRPr lang="en-US" dirty="0"/>
          </a:p>
        </p:txBody>
      </p:sp>
      <p:sp>
        <p:nvSpPr>
          <p:cNvPr id="5" name="Date Placeholder 4">
            <a:extLst>
              <a:ext uri="{FF2B5EF4-FFF2-40B4-BE49-F238E27FC236}">
                <a16:creationId xmlns:a16="http://schemas.microsoft.com/office/drawing/2014/main" id="{6096D8B8-C1D8-1C3A-E47E-69D83EF92300}"/>
              </a:ext>
            </a:extLst>
          </p:cNvPr>
          <p:cNvSpPr>
            <a:spLocks noGrp="1"/>
          </p:cNvSpPr>
          <p:nvPr>
            <p:ph type="dt" sz="half" idx="10"/>
          </p:nvPr>
        </p:nvSpPr>
        <p:spPr>
          <a:xfrm>
            <a:off x="8926248" y="6220740"/>
            <a:ext cx="1021891"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47A9A36-4EB0-BF46-AE48-7CDA251B954B}" type="datetime1">
              <a:rPr lang="en-US" smtClean="0"/>
              <a:pPr/>
              <a:t>4/16/23</a:t>
            </a:fld>
            <a:endParaRPr lang="en-US" dirty="0"/>
          </a:p>
        </p:txBody>
      </p:sp>
      <p:sp>
        <p:nvSpPr>
          <p:cNvPr id="6" name="Slide Number Placeholder 5">
            <a:extLst>
              <a:ext uri="{FF2B5EF4-FFF2-40B4-BE49-F238E27FC236}">
                <a16:creationId xmlns:a16="http://schemas.microsoft.com/office/drawing/2014/main" id="{43523A0F-C43A-F9A0-5724-229C96572E57}"/>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145950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B2E35C47-EF8C-D37A-170F-CEC78D2DE454}"/>
              </a:ext>
            </a:extLst>
          </p:cNvPr>
          <p:cNvSpPr txBox="1">
            <a:spLocks/>
          </p:cNvSpPr>
          <p:nvPr/>
        </p:nvSpPr>
        <p:spPr>
          <a:xfrm>
            <a:off x="2370001" y="1140697"/>
            <a:ext cx="7886700" cy="577316"/>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50" i="1" cap="all" dirty="0">
                <a:solidFill>
                  <a:schemeClr val="accent1"/>
                </a:solidFill>
                <a:latin typeface="+mj-lt"/>
                <a:cs typeface="Arial"/>
              </a:rPr>
              <a:t>Best in Class Program Standards</a:t>
            </a:r>
            <a:endParaRPr lang="en-US" sz="4050" i="1" cap="all" dirty="0">
              <a:solidFill>
                <a:schemeClr val="accent1"/>
              </a:solidFill>
              <a:latin typeface="+mj-lt"/>
            </a:endParaRPr>
          </a:p>
        </p:txBody>
      </p:sp>
      <p:sp>
        <p:nvSpPr>
          <p:cNvPr id="16" name="TextBox 15">
            <a:extLst>
              <a:ext uri="{FF2B5EF4-FFF2-40B4-BE49-F238E27FC236}">
                <a16:creationId xmlns:a16="http://schemas.microsoft.com/office/drawing/2014/main" id="{4D8C3659-2ADF-3433-2AF6-A7BA687FE92B}"/>
              </a:ext>
            </a:extLst>
          </p:cNvPr>
          <p:cNvSpPr txBox="1"/>
          <p:nvPr/>
        </p:nvSpPr>
        <p:spPr>
          <a:xfrm>
            <a:off x="3824153" y="2114662"/>
            <a:ext cx="4570293" cy="4343753"/>
          </a:xfrm>
          <a:prstGeom prst="rect">
            <a:avLst/>
          </a:prstGeom>
          <a:noFill/>
        </p:spPr>
        <p:txBody>
          <a:bodyPr wrap="square">
            <a:spAutoFit/>
          </a:bodyPr>
          <a:lstStyle/>
          <a:p>
            <a:pPr defTabSz="600075">
              <a:lnSpc>
                <a:spcPts val="1050"/>
              </a:lnSpc>
              <a:spcBef>
                <a:spcPct val="0"/>
              </a:spcBef>
              <a:spcAft>
                <a:spcPct val="35000"/>
              </a:spcAft>
            </a:pPr>
            <a:r>
              <a:rPr lang="en-US" sz="1200" b="1" cap="all" dirty="0">
                <a:solidFill>
                  <a:schemeClr val="bg1"/>
                </a:solidFill>
                <a:latin typeface="United Sans Rg Bd" pitchFamily="50" charset="0"/>
              </a:rPr>
              <a:t>Program Standards for Design</a:t>
            </a:r>
          </a:p>
          <a:p>
            <a:pPr defTabSz="600075">
              <a:lnSpc>
                <a:spcPts val="1050"/>
              </a:lnSpc>
              <a:spcBef>
                <a:spcPct val="0"/>
              </a:spcBef>
              <a:spcAft>
                <a:spcPct val="35000"/>
              </a:spcAft>
            </a:pPr>
            <a:r>
              <a:rPr lang="en-US" sz="1050" dirty="0">
                <a:solidFill>
                  <a:schemeClr val="bg1"/>
                </a:solidFill>
              </a:rPr>
              <a:t>Program standards are defined and mapped before development, and program reviews are completed annually to identify areas for continued enhancement. </a:t>
            </a:r>
          </a:p>
          <a:p>
            <a:pPr defTabSz="600075">
              <a:lnSpc>
                <a:spcPts val="1050"/>
              </a:lnSpc>
              <a:spcBef>
                <a:spcPct val="0"/>
              </a:spcBef>
              <a:spcAft>
                <a:spcPct val="35000"/>
              </a:spcAft>
            </a:pPr>
            <a:endParaRPr lang="en-US" sz="1050" dirty="0">
              <a:solidFill>
                <a:schemeClr val="bg1"/>
              </a:solidFill>
            </a:endParaRPr>
          </a:p>
          <a:p>
            <a:pPr defTabSz="600075">
              <a:lnSpc>
                <a:spcPts val="1050"/>
              </a:lnSpc>
              <a:spcBef>
                <a:spcPct val="0"/>
              </a:spcBef>
              <a:spcAft>
                <a:spcPct val="35000"/>
              </a:spcAft>
            </a:pPr>
            <a:r>
              <a:rPr lang="en-US" sz="1200" b="1" cap="all" dirty="0">
                <a:solidFill>
                  <a:schemeClr val="bg1"/>
                </a:solidFill>
                <a:latin typeface="United Sans Rg Bd" pitchFamily="50" charset="0"/>
              </a:rPr>
              <a:t>Course Design &amp; Development</a:t>
            </a:r>
          </a:p>
          <a:p>
            <a:pPr defTabSz="600075">
              <a:lnSpc>
                <a:spcPts val="1050"/>
              </a:lnSpc>
              <a:spcBef>
                <a:spcPct val="0"/>
              </a:spcBef>
              <a:spcAft>
                <a:spcPct val="35000"/>
              </a:spcAft>
            </a:pPr>
            <a:r>
              <a:rPr lang="en-US" sz="1050" dirty="0">
                <a:solidFill>
                  <a:schemeClr val="bg1"/>
                </a:solidFill>
              </a:rPr>
              <a:t>Each course in the program completes the Course Production development and Quality Matters review process. </a:t>
            </a:r>
          </a:p>
          <a:p>
            <a:pPr defTabSz="600075">
              <a:lnSpc>
                <a:spcPts val="1050"/>
              </a:lnSpc>
              <a:spcBef>
                <a:spcPct val="0"/>
              </a:spcBef>
              <a:spcAft>
                <a:spcPct val="35000"/>
              </a:spcAft>
            </a:pPr>
            <a:endParaRPr lang="en-US" sz="1050" dirty="0">
              <a:solidFill>
                <a:schemeClr val="bg1"/>
              </a:solidFill>
            </a:endParaRPr>
          </a:p>
          <a:p>
            <a:pPr defTabSz="600075">
              <a:lnSpc>
                <a:spcPts val="1050"/>
              </a:lnSpc>
              <a:spcBef>
                <a:spcPct val="0"/>
              </a:spcBef>
              <a:spcAft>
                <a:spcPct val="35000"/>
              </a:spcAft>
            </a:pPr>
            <a:r>
              <a:rPr lang="en-US" sz="1200" b="1" cap="all" dirty="0">
                <a:latin typeface="United Sans Rg Bd" pitchFamily="50" charset="0"/>
              </a:rPr>
              <a:t>Course Redesign</a:t>
            </a:r>
          </a:p>
          <a:p>
            <a:pPr defTabSz="600075">
              <a:lnSpc>
                <a:spcPts val="1050"/>
              </a:lnSpc>
              <a:spcBef>
                <a:spcPct val="0"/>
              </a:spcBef>
              <a:spcAft>
                <a:spcPct val="35000"/>
              </a:spcAft>
            </a:pPr>
            <a:r>
              <a:rPr lang="en-US" sz="1050" dirty="0"/>
              <a:t>Each course in the program is fully redesigned every three years with annual review and revisions.</a:t>
            </a:r>
          </a:p>
          <a:p>
            <a:pPr defTabSz="600075">
              <a:lnSpc>
                <a:spcPts val="1050"/>
              </a:lnSpc>
              <a:spcBef>
                <a:spcPct val="0"/>
              </a:spcBef>
              <a:spcAft>
                <a:spcPct val="35000"/>
              </a:spcAft>
            </a:pPr>
            <a:endParaRPr lang="en-US" sz="1050" dirty="0"/>
          </a:p>
          <a:p>
            <a:pPr defTabSz="600075">
              <a:lnSpc>
                <a:spcPts val="1050"/>
              </a:lnSpc>
              <a:spcBef>
                <a:spcPct val="0"/>
              </a:spcBef>
              <a:spcAft>
                <a:spcPct val="35000"/>
              </a:spcAft>
            </a:pPr>
            <a:r>
              <a:rPr lang="en-US" sz="1200" b="1" cap="all" dirty="0">
                <a:latin typeface="United Sans Rg Bd" pitchFamily="50" charset="0"/>
              </a:rPr>
              <a:t>Instructional Support</a:t>
            </a:r>
          </a:p>
          <a:p>
            <a:pPr defTabSz="600075">
              <a:lnSpc>
                <a:spcPts val="1050"/>
              </a:lnSpc>
              <a:spcBef>
                <a:spcPct val="0"/>
              </a:spcBef>
              <a:spcAft>
                <a:spcPct val="35000"/>
              </a:spcAft>
            </a:pPr>
            <a:r>
              <a:rPr lang="en-US" sz="1050" dirty="0"/>
              <a:t>Each section delivered in the program is provided instructional support.</a:t>
            </a:r>
          </a:p>
          <a:p>
            <a:pPr defTabSz="600075">
              <a:lnSpc>
                <a:spcPts val="1050"/>
              </a:lnSpc>
              <a:spcBef>
                <a:spcPct val="0"/>
              </a:spcBef>
              <a:spcAft>
                <a:spcPct val="35000"/>
              </a:spcAft>
            </a:pPr>
            <a:endParaRPr lang="en-US" sz="1050" dirty="0"/>
          </a:p>
          <a:p>
            <a:pPr defTabSz="600075">
              <a:lnSpc>
                <a:spcPts val="1050"/>
              </a:lnSpc>
              <a:spcBef>
                <a:spcPct val="0"/>
              </a:spcBef>
              <a:spcAft>
                <a:spcPct val="35000"/>
              </a:spcAft>
            </a:pPr>
            <a:r>
              <a:rPr lang="en-US" sz="1200" b="1" cap="all" dirty="0">
                <a:latin typeface="United Sans Rg Bd" pitchFamily="50" charset="0"/>
              </a:rPr>
              <a:t>Faculty Professional Development</a:t>
            </a:r>
          </a:p>
          <a:p>
            <a:pPr defTabSz="600075">
              <a:lnSpc>
                <a:spcPts val="1050"/>
              </a:lnSpc>
              <a:spcBef>
                <a:spcPct val="0"/>
              </a:spcBef>
              <a:spcAft>
                <a:spcPct val="35000"/>
              </a:spcAft>
            </a:pPr>
            <a:r>
              <a:rPr lang="en-US" sz="1050" dirty="0"/>
              <a:t>Each program instructor completes professional development for development and delivery of online instruction. </a:t>
            </a:r>
          </a:p>
          <a:p>
            <a:pPr defTabSz="600075">
              <a:lnSpc>
                <a:spcPts val="1050"/>
              </a:lnSpc>
              <a:spcBef>
                <a:spcPct val="0"/>
              </a:spcBef>
              <a:spcAft>
                <a:spcPct val="35000"/>
              </a:spcAft>
            </a:pPr>
            <a:endParaRPr lang="en-US" sz="1050" dirty="0"/>
          </a:p>
          <a:p>
            <a:pPr defTabSz="600075">
              <a:lnSpc>
                <a:spcPts val="1050"/>
              </a:lnSpc>
              <a:spcBef>
                <a:spcPct val="0"/>
              </a:spcBef>
              <a:spcAft>
                <a:spcPct val="35000"/>
              </a:spcAft>
            </a:pPr>
            <a:endParaRPr lang="en-US" sz="1050" dirty="0"/>
          </a:p>
          <a:p>
            <a:pPr defTabSz="600075">
              <a:lnSpc>
                <a:spcPts val="1050"/>
              </a:lnSpc>
              <a:spcBef>
                <a:spcPct val="0"/>
              </a:spcBef>
              <a:spcAft>
                <a:spcPct val="35000"/>
              </a:spcAft>
            </a:pPr>
            <a:endParaRPr lang="en-US" sz="1050" dirty="0">
              <a:solidFill>
                <a:schemeClr val="bg1"/>
              </a:solidFill>
            </a:endParaRPr>
          </a:p>
          <a:p>
            <a:pPr defTabSz="600075">
              <a:lnSpc>
                <a:spcPts val="1050"/>
              </a:lnSpc>
              <a:spcBef>
                <a:spcPct val="0"/>
              </a:spcBef>
              <a:spcAft>
                <a:spcPct val="35000"/>
              </a:spcAft>
            </a:pPr>
            <a:endParaRPr lang="en-US" sz="1050" dirty="0">
              <a:solidFill>
                <a:schemeClr val="bg1"/>
              </a:solidFill>
            </a:endParaRPr>
          </a:p>
        </p:txBody>
      </p:sp>
      <p:pic>
        <p:nvPicPr>
          <p:cNvPr id="19" name="Picture 18" descr="A statue of a person in a park&#10;&#10;Description automatically generated with medium confidence">
            <a:extLst>
              <a:ext uri="{FF2B5EF4-FFF2-40B4-BE49-F238E27FC236}">
                <a16:creationId xmlns:a16="http://schemas.microsoft.com/office/drawing/2014/main" id="{1C393914-2663-A0B4-B853-E410B63F2DE8}"/>
              </a:ext>
            </a:extLst>
          </p:cNvPr>
          <p:cNvPicPr>
            <a:picLocks noChangeAspect="1"/>
          </p:cNvPicPr>
          <p:nvPr/>
        </p:nvPicPr>
        <p:blipFill rotWithShape="1">
          <a:blip r:embed="rId3"/>
          <a:srcRect l="46877" r="8677"/>
          <a:stretch/>
        </p:blipFill>
        <p:spPr>
          <a:xfrm flipH="1">
            <a:off x="0" y="857250"/>
            <a:ext cx="3429000" cy="5143500"/>
          </a:xfrm>
          <a:prstGeom prst="rect">
            <a:avLst/>
          </a:prstGeom>
        </p:spPr>
      </p:pic>
      <p:cxnSp>
        <p:nvCxnSpPr>
          <p:cNvPr id="21" name="Straight Connector 20">
            <a:extLst>
              <a:ext uri="{FF2B5EF4-FFF2-40B4-BE49-F238E27FC236}">
                <a16:creationId xmlns:a16="http://schemas.microsoft.com/office/drawing/2014/main" id="{F20AE10B-7EAB-524B-7D88-A187232E914E}"/>
              </a:ext>
            </a:extLst>
          </p:cNvPr>
          <p:cNvCxnSpPr>
            <a:cxnSpLocks/>
          </p:cNvCxnSpPr>
          <p:nvPr/>
        </p:nvCxnSpPr>
        <p:spPr>
          <a:xfrm>
            <a:off x="3429000" y="2823423"/>
            <a:ext cx="5715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3EDB8B-CC6E-93F8-D010-E858955519A8}"/>
              </a:ext>
            </a:extLst>
          </p:cNvPr>
          <p:cNvCxnSpPr>
            <a:cxnSpLocks/>
          </p:cNvCxnSpPr>
          <p:nvPr/>
        </p:nvCxnSpPr>
        <p:spPr>
          <a:xfrm>
            <a:off x="3429000" y="3562109"/>
            <a:ext cx="5715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C05D0-EE92-9F9D-1464-54A5EB5A39AC}"/>
              </a:ext>
            </a:extLst>
          </p:cNvPr>
          <p:cNvCxnSpPr>
            <a:cxnSpLocks/>
          </p:cNvCxnSpPr>
          <p:nvPr/>
        </p:nvCxnSpPr>
        <p:spPr>
          <a:xfrm>
            <a:off x="3429000" y="4258144"/>
            <a:ext cx="5715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EE48AE-D46C-4D3C-FB5A-188473126578}"/>
              </a:ext>
            </a:extLst>
          </p:cNvPr>
          <p:cNvCxnSpPr>
            <a:cxnSpLocks/>
          </p:cNvCxnSpPr>
          <p:nvPr/>
        </p:nvCxnSpPr>
        <p:spPr>
          <a:xfrm>
            <a:off x="3429000" y="4872293"/>
            <a:ext cx="5715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4A9290-F013-5D3C-28BE-83CF230C57D1}"/>
              </a:ext>
            </a:extLst>
          </p:cNvPr>
          <p:cNvCxnSpPr>
            <a:cxnSpLocks/>
          </p:cNvCxnSpPr>
          <p:nvPr/>
        </p:nvCxnSpPr>
        <p:spPr>
          <a:xfrm>
            <a:off x="3429000" y="2016499"/>
            <a:ext cx="5715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D95269-AE3F-B627-66EB-F1EBBAB1EA7C}"/>
              </a:ext>
            </a:extLst>
          </p:cNvPr>
          <p:cNvCxnSpPr>
            <a:cxnSpLocks/>
          </p:cNvCxnSpPr>
          <p:nvPr/>
        </p:nvCxnSpPr>
        <p:spPr>
          <a:xfrm>
            <a:off x="3429000" y="5568329"/>
            <a:ext cx="5715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84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4A06-C521-70FA-D08B-4EBA84BA0C11}"/>
              </a:ext>
            </a:extLst>
          </p:cNvPr>
          <p:cNvSpPr>
            <a:spLocks noGrp="1"/>
          </p:cNvSpPr>
          <p:nvPr>
            <p:ph type="ctrTitle"/>
          </p:nvPr>
        </p:nvSpPr>
        <p:spPr/>
        <p:txBody>
          <a:bodyPr/>
          <a:lstStyle/>
          <a:p>
            <a:r>
              <a:rPr lang="en-US" dirty="0"/>
              <a:t>Online Rankings</a:t>
            </a:r>
          </a:p>
        </p:txBody>
      </p:sp>
      <p:sp>
        <p:nvSpPr>
          <p:cNvPr id="4" name="Text Placeholder 3">
            <a:extLst>
              <a:ext uri="{FF2B5EF4-FFF2-40B4-BE49-F238E27FC236}">
                <a16:creationId xmlns:a16="http://schemas.microsoft.com/office/drawing/2014/main" id="{D74C0FE5-F918-EC5B-E5B3-3E0498E33202}"/>
              </a:ext>
            </a:extLst>
          </p:cNvPr>
          <p:cNvSpPr>
            <a:spLocks noGrp="1"/>
          </p:cNvSpPr>
          <p:nvPr>
            <p:ph type="body" sz="quarter" idx="14"/>
          </p:nvPr>
        </p:nvSpPr>
        <p:spPr>
          <a:xfrm>
            <a:off x="1128502" y="1165222"/>
            <a:ext cx="6925731" cy="4964305"/>
          </a:xfrm>
        </p:spPr>
        <p:txBody>
          <a:bodyPr>
            <a:normAutofit fontScale="40000" lnSpcReduction="20000"/>
          </a:bodyPr>
          <a:lstStyle/>
          <a:p>
            <a:pPr marL="0" marR="0" indent="0" algn="l">
              <a:spcBef>
                <a:spcPts val="0"/>
              </a:spcBef>
              <a:spcAft>
                <a:spcPts val="0"/>
              </a:spcAft>
              <a:buNone/>
            </a:pPr>
            <a:r>
              <a:rPr lang="en-US" sz="6000" b="1" i="0" u="none" strike="noStrike" dirty="0">
                <a:solidFill>
                  <a:srgbClr val="212121"/>
                </a:solidFill>
                <a:effectLst/>
                <a:latin typeface="Calibri" panose="020F0502020204030204" pitchFamily="34" charset="0"/>
              </a:rPr>
              <a:t>#3 America’s Top Online College, Newsweek (2022)</a:t>
            </a:r>
            <a:endParaRPr lang="en-US" sz="6000" b="0"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48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5000" b="1" i="0" u="sng" strike="noStrike" dirty="0">
                <a:solidFill>
                  <a:srgbClr val="212121"/>
                </a:solidFill>
                <a:effectLst/>
                <a:latin typeface="Calibri" panose="020F0502020204030204" pitchFamily="34" charset="0"/>
              </a:rPr>
              <a:t>Engineering</a:t>
            </a:r>
            <a:endParaRPr lang="en-US" sz="5000" b="1"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#2 Online Engineering Graduate Program in the US, US News &amp; World Report, 2023</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#1 Online MS in Electrical Engineering</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#1 Online MS in Industrial Engineering</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#1 Online MS in Mechanical Engineering</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#1 Online MS in Engineering Management</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#2 Online MS in Civil Engineering</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#4 Online engineering master’s programs for veterans</a:t>
            </a: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5000" b="1" i="0" u="sng" strike="noStrike" dirty="0">
                <a:solidFill>
                  <a:srgbClr val="212121"/>
                </a:solidFill>
                <a:effectLst/>
                <a:latin typeface="Calibri" panose="020F0502020204030204" pitchFamily="34" charset="0"/>
              </a:rPr>
              <a:t>Communications</a:t>
            </a:r>
            <a:endParaRPr lang="en-US" sz="5000" b="1"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#1 Best Online Masters in Communications Program, Masters in </a:t>
            </a:r>
            <a:r>
              <a:rPr lang="en-US" sz="5000" b="0" i="0" u="none" strike="noStrike" dirty="0" err="1">
                <a:solidFill>
                  <a:srgbClr val="212121"/>
                </a:solidFill>
                <a:effectLst/>
                <a:latin typeface="Calibri" panose="020F0502020204030204" pitchFamily="34" charset="0"/>
              </a:rPr>
              <a:t>Communications.org</a:t>
            </a:r>
            <a:r>
              <a:rPr lang="en-US" sz="5000" b="0" i="0" u="none" strike="noStrike" dirty="0">
                <a:solidFill>
                  <a:srgbClr val="212121"/>
                </a:solidFill>
                <a:effectLst/>
                <a:latin typeface="Calibri" panose="020F0502020204030204" pitchFamily="34" charset="0"/>
              </a:rPr>
              <a:t>, 2023</a:t>
            </a:r>
          </a:p>
          <a:p>
            <a:pPr marL="0" marR="0" indent="0" algn="l">
              <a:spcBef>
                <a:spcPts val="0"/>
              </a:spcBef>
              <a:spcAft>
                <a:spcPts val="0"/>
              </a:spcAft>
              <a:buNone/>
            </a:pPr>
            <a:r>
              <a:rPr lang="en-US" sz="5000" b="1"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5000" b="1" i="0" u="sng" strike="noStrike" dirty="0">
                <a:solidFill>
                  <a:srgbClr val="212121"/>
                </a:solidFill>
                <a:effectLst/>
                <a:latin typeface="Calibri" panose="020F0502020204030204" pitchFamily="34" charset="0"/>
              </a:rPr>
              <a:t>Hospitality and Tourism Management</a:t>
            </a:r>
            <a:endParaRPr lang="en-US" sz="5000" b="1"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5000" b="0" i="0" u="none" strike="noStrike" dirty="0">
                <a:solidFill>
                  <a:srgbClr val="212121"/>
                </a:solidFill>
                <a:effectLst/>
                <a:latin typeface="Calibri" panose="020F0502020204030204" pitchFamily="34" charset="0"/>
              </a:rPr>
              <a:t>#1 Online master’s in Hospitality Management (University HQ 2023)</a:t>
            </a:r>
          </a:p>
          <a:p>
            <a:pPr marL="0" marR="0" indent="0" algn="l">
              <a:spcBef>
                <a:spcPts val="0"/>
              </a:spcBef>
              <a:spcAft>
                <a:spcPts val="0"/>
              </a:spcAft>
              <a:buNone/>
            </a:pPr>
            <a:r>
              <a:rPr lang="en-US" sz="4800" b="0" i="0" u="none" strike="noStrike" dirty="0">
                <a:solidFill>
                  <a:srgbClr val="212121"/>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D456E38B-7B8D-B38B-AFDB-83E5E38BF65F}"/>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21875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86687-4D12-80F4-F6CE-63D6D97AC5CF}"/>
              </a:ext>
            </a:extLst>
          </p:cNvPr>
          <p:cNvSpPr>
            <a:spLocks noGrp="1"/>
          </p:cNvSpPr>
          <p:nvPr>
            <p:ph type="ctrTitle"/>
          </p:nvPr>
        </p:nvSpPr>
        <p:spPr/>
        <p:txBody>
          <a:bodyPr/>
          <a:lstStyle/>
          <a:p>
            <a:r>
              <a:rPr lang="en-US" dirty="0"/>
              <a:t>Online Rankings</a:t>
            </a:r>
          </a:p>
        </p:txBody>
      </p:sp>
      <p:sp>
        <p:nvSpPr>
          <p:cNvPr id="4" name="Text Placeholder 3">
            <a:extLst>
              <a:ext uri="{FF2B5EF4-FFF2-40B4-BE49-F238E27FC236}">
                <a16:creationId xmlns:a16="http://schemas.microsoft.com/office/drawing/2014/main" id="{70FB80E0-0B29-6AF9-5C1D-29017C28D485}"/>
              </a:ext>
            </a:extLst>
          </p:cNvPr>
          <p:cNvSpPr>
            <a:spLocks noGrp="1"/>
          </p:cNvSpPr>
          <p:nvPr>
            <p:ph type="body" sz="quarter" idx="14"/>
          </p:nvPr>
        </p:nvSpPr>
        <p:spPr>
          <a:xfrm>
            <a:off x="1128502" y="1073426"/>
            <a:ext cx="6925731" cy="4502426"/>
          </a:xfrm>
        </p:spPr>
        <p:txBody>
          <a:bodyPr>
            <a:normAutofit fontScale="92500" lnSpcReduction="20000"/>
          </a:bodyPr>
          <a:lstStyle/>
          <a:p>
            <a:pPr marL="0" marR="0" indent="0" algn="l">
              <a:spcBef>
                <a:spcPts val="0"/>
              </a:spcBef>
              <a:spcAft>
                <a:spcPts val="0"/>
              </a:spcAft>
              <a:buNone/>
            </a:pPr>
            <a:r>
              <a:rPr lang="en-US" sz="1800" b="1" i="0" u="sng" strike="noStrike" dirty="0">
                <a:solidFill>
                  <a:srgbClr val="212121"/>
                </a:solidFill>
                <a:effectLst/>
                <a:latin typeface="Calibri" panose="020F0502020204030204" pitchFamily="34" charset="0"/>
              </a:rPr>
              <a:t>Education (All from US News)</a:t>
            </a:r>
            <a:endParaRPr lang="en-US" sz="1800" b="1"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#3 Best Online Learning Schools (UW News and World Report, 2022)</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#22 Best Online Master’s in Education, US News &amp; World Report (2022)</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#1 Online MS Education program in Indiana</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#23 Online MS program in the US</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#8 Instructional Media Design (the online Learning Design &amp; technology program)</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#14 Online MS Curriculum and Instruction</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1800" b="1" i="0" u="sng" strike="noStrike" dirty="0">
                <a:solidFill>
                  <a:srgbClr val="212121"/>
                </a:solidFill>
                <a:effectLst/>
                <a:latin typeface="Calibri" panose="020F0502020204030204" pitchFamily="34" charset="0"/>
              </a:rPr>
              <a:t>Master of Health Administration</a:t>
            </a:r>
            <a:endParaRPr lang="en-US" sz="1800" b="1"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#3, best online master’s degree program in Health Administration, </a:t>
            </a:r>
            <a:r>
              <a:rPr lang="en-US" sz="1800" b="0" i="0" u="none" strike="noStrike" dirty="0" err="1">
                <a:solidFill>
                  <a:srgbClr val="212121"/>
                </a:solidFill>
                <a:effectLst/>
                <a:latin typeface="Calibri" panose="020F0502020204030204" pitchFamily="34" charset="0"/>
              </a:rPr>
              <a:t>Onlinemastersdegree.com</a:t>
            </a:r>
            <a:r>
              <a:rPr lang="en-US" sz="1800" b="0" i="0" u="none" strike="noStrike" dirty="0">
                <a:solidFill>
                  <a:srgbClr val="212121"/>
                </a:solidFill>
                <a:effectLst/>
                <a:latin typeface="Calibri" panose="020F0502020204030204" pitchFamily="34" charset="0"/>
              </a:rPr>
              <a:t> (2022)</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#1 online healthcare administration degree program, </a:t>
            </a:r>
            <a:r>
              <a:rPr lang="en-US" sz="1800" b="0" i="0" u="none" strike="noStrike" dirty="0" err="1">
                <a:solidFill>
                  <a:srgbClr val="212121"/>
                </a:solidFill>
                <a:effectLst/>
                <a:latin typeface="Calibri" panose="020F0502020204030204" pitchFamily="34" charset="0"/>
              </a:rPr>
              <a:t>Edumed.org</a:t>
            </a:r>
            <a:r>
              <a:rPr lang="en-US" sz="1800" b="0" i="0" u="none" strike="noStrike" dirty="0">
                <a:solidFill>
                  <a:srgbClr val="212121"/>
                </a:solidFill>
                <a:effectLst/>
                <a:latin typeface="Calibri" panose="020F0502020204030204" pitchFamily="34" charset="0"/>
              </a:rPr>
              <a:t> (2023)</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#6 online master of health administration (MHA), </a:t>
            </a:r>
            <a:r>
              <a:rPr lang="en-US" sz="1800" b="0" i="0" u="none" strike="noStrike" dirty="0" err="1">
                <a:solidFill>
                  <a:srgbClr val="212121"/>
                </a:solidFill>
                <a:effectLst/>
                <a:latin typeface="Calibri" panose="020F0502020204030204" pitchFamily="34" charset="0"/>
              </a:rPr>
              <a:t>Edumed.org</a:t>
            </a:r>
            <a:r>
              <a:rPr lang="en-US" sz="1800" b="0" i="0" u="none" strike="noStrike" dirty="0">
                <a:solidFill>
                  <a:srgbClr val="212121"/>
                </a:solidFill>
                <a:effectLst/>
                <a:latin typeface="Calibri" panose="020F0502020204030204" pitchFamily="34" charset="0"/>
              </a:rPr>
              <a:t> (2023)</a:t>
            </a: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1800" b="1" i="0" u="sng" strike="noStrike" dirty="0">
                <a:solidFill>
                  <a:srgbClr val="212121"/>
                </a:solidFill>
                <a:effectLst/>
                <a:latin typeface="Calibri" panose="020F0502020204030204" pitchFamily="34" charset="0"/>
              </a:rPr>
              <a:t>Vet Medicine</a:t>
            </a:r>
            <a:endParaRPr lang="en-US" sz="1800" b="1"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1800" b="0" i="0" u="none" strike="noStrike" dirty="0">
                <a:solidFill>
                  <a:srgbClr val="212121"/>
                </a:solidFill>
                <a:effectLst/>
                <a:latin typeface="Calibri" panose="020F0502020204030204" pitchFamily="34" charset="0"/>
              </a:rPr>
              <a:t>#1 Veterinary Technology Program, The </a:t>
            </a:r>
            <a:r>
              <a:rPr lang="en-US" sz="1800" b="0" i="0" u="none" strike="noStrike" dirty="0" err="1">
                <a:solidFill>
                  <a:srgbClr val="212121"/>
                </a:solidFill>
                <a:effectLst/>
                <a:latin typeface="Calibri" panose="020F0502020204030204" pitchFamily="34" charset="0"/>
              </a:rPr>
              <a:t>BestColleges.org</a:t>
            </a:r>
            <a:r>
              <a:rPr lang="en-US" sz="1800" b="0" i="0" u="none" strike="noStrike" dirty="0">
                <a:solidFill>
                  <a:srgbClr val="212121"/>
                </a:solidFill>
                <a:effectLst/>
                <a:latin typeface="Calibri" panose="020F0502020204030204" pitchFamily="34" charset="0"/>
              </a:rPr>
              <a:t>, 2023</a:t>
            </a:r>
          </a:p>
          <a:p>
            <a:pPr marL="0" marR="0" indent="0" algn="l">
              <a:spcBef>
                <a:spcPts val="0"/>
              </a:spcBef>
              <a:spcAft>
                <a:spcPts val="0"/>
              </a:spcAft>
              <a:buNone/>
            </a:pPr>
            <a:endParaRPr lang="en-US" dirty="0">
              <a:solidFill>
                <a:srgbClr val="212121"/>
              </a:solidFill>
              <a:latin typeface="Calibri" panose="020F0502020204030204" pitchFamily="34" charset="0"/>
            </a:endParaRPr>
          </a:p>
          <a:p>
            <a:pPr marL="0" marR="0" indent="0" algn="l">
              <a:spcBef>
                <a:spcPts val="0"/>
              </a:spcBef>
              <a:spcAft>
                <a:spcPts val="0"/>
              </a:spcAft>
              <a:buNone/>
            </a:pPr>
            <a:r>
              <a:rPr lang="en-US" sz="1800" b="1" i="0" u="sng" strike="noStrike" dirty="0">
                <a:solidFill>
                  <a:srgbClr val="212121"/>
                </a:solidFill>
                <a:effectLst/>
                <a:latin typeface="Calibri" panose="020F0502020204030204" pitchFamily="34" charset="0"/>
              </a:rPr>
              <a:t>Polytechnic Institute</a:t>
            </a:r>
          </a:p>
          <a:p>
            <a:pPr marL="0" marR="0" indent="0" algn="l">
              <a:spcBef>
                <a:spcPts val="0"/>
              </a:spcBef>
              <a:spcAft>
                <a:spcPts val="0"/>
              </a:spcAft>
              <a:buNone/>
            </a:pPr>
            <a:r>
              <a:rPr lang="en-US" dirty="0">
                <a:solidFill>
                  <a:srgbClr val="212121"/>
                </a:solidFill>
                <a:latin typeface="Calibri" panose="020F0502020204030204" pitchFamily="34" charset="0"/>
              </a:rPr>
              <a:t>#6 Best Online MS Degrees in Information Technology</a:t>
            </a:r>
            <a:endParaRPr lang="en-US" sz="1800" b="0" i="0" u="none" strike="noStrike" dirty="0">
              <a:solidFill>
                <a:srgbClr val="212121"/>
              </a:solidFill>
              <a:effectLst/>
              <a:latin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B8D37867-FF04-2D12-F07B-FE8C2AB6F8B0}"/>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275337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1109134" y="214067"/>
            <a:ext cx="6925732" cy="512448"/>
          </a:xfrm>
        </p:spPr>
        <p:txBody>
          <a:bodyPr/>
          <a:lstStyle/>
          <a:p>
            <a:r>
              <a:rPr lang="en-US" dirty="0"/>
              <a:t>Enrollment – All Credit Students (PWL)</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7</a:t>
            </a:fld>
            <a:endParaRPr lang="en-US" dirty="0"/>
          </a:p>
        </p:txBody>
      </p:sp>
      <p:sp>
        <p:nvSpPr>
          <p:cNvPr id="12" name="Body Text">
            <a:extLst>
              <a:ext uri="{FF2B5EF4-FFF2-40B4-BE49-F238E27FC236}">
                <a16:creationId xmlns:a16="http://schemas.microsoft.com/office/drawing/2014/main" id="{7A7B447E-5843-7B4B-A9B6-7B67AE885DBD}"/>
              </a:ext>
            </a:extLst>
          </p:cNvPr>
          <p:cNvSpPr txBox="1">
            <a:spLocks/>
          </p:cNvSpPr>
          <p:nvPr/>
        </p:nvSpPr>
        <p:spPr>
          <a:xfrm>
            <a:off x="3020839" y="5293453"/>
            <a:ext cx="5033395" cy="209725"/>
          </a:xfrm>
          <a:prstGeom prst="rect">
            <a:avLst/>
          </a:prstGeom>
        </p:spPr>
        <p:txBody>
          <a:bodyPr vert="horz" lIns="0" tIns="0" rIns="0" bIns="0" rtlCol="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1300" dirty="0">
                <a:latin typeface="Acumin Pro SemiCondensed" panose="020B0604020202020204" charset="0"/>
              </a:rPr>
              <a:t>*Enrollments were +21% for graduate students in the same 4-year period.</a:t>
            </a:r>
          </a:p>
        </p:txBody>
      </p:sp>
      <p:pic>
        <p:nvPicPr>
          <p:cNvPr id="3" name="Picture 2">
            <a:extLst>
              <a:ext uri="{FF2B5EF4-FFF2-40B4-BE49-F238E27FC236}">
                <a16:creationId xmlns:a16="http://schemas.microsoft.com/office/drawing/2014/main" id="{09106DA9-C120-F82B-39F1-C723896E17BD}"/>
              </a:ext>
            </a:extLst>
          </p:cNvPr>
          <p:cNvPicPr>
            <a:picLocks noChangeAspect="1"/>
          </p:cNvPicPr>
          <p:nvPr/>
        </p:nvPicPr>
        <p:blipFill rotWithShape="1">
          <a:blip r:embed="rId3"/>
          <a:srcRect t="13707" r="7846" b="17352"/>
          <a:stretch/>
        </p:blipFill>
        <p:spPr>
          <a:xfrm>
            <a:off x="763398" y="1152240"/>
            <a:ext cx="7252100" cy="4081905"/>
          </a:xfrm>
          <a:prstGeom prst="rect">
            <a:avLst/>
          </a:prstGeom>
        </p:spPr>
      </p:pic>
    </p:spTree>
    <p:extLst>
      <p:ext uri="{BB962C8B-B14F-4D97-AF65-F5344CB8AC3E}">
        <p14:creationId xmlns:p14="http://schemas.microsoft.com/office/powerpoint/2010/main" val="2064128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CF78-A22B-C0F5-C0D2-2A063E7CA748}"/>
              </a:ext>
            </a:extLst>
          </p:cNvPr>
          <p:cNvSpPr>
            <a:spLocks noGrp="1"/>
          </p:cNvSpPr>
          <p:nvPr>
            <p:ph type="ctrTitle"/>
          </p:nvPr>
        </p:nvSpPr>
        <p:spPr>
          <a:xfrm>
            <a:off x="1128501" y="259820"/>
            <a:ext cx="6925732" cy="512448"/>
          </a:xfrm>
        </p:spPr>
        <p:txBody>
          <a:bodyPr/>
          <a:lstStyle/>
          <a:p>
            <a:r>
              <a:rPr lang="en-US" dirty="0"/>
              <a:t>Enrollment – All Non-Credit Students (PWL)</a:t>
            </a:r>
          </a:p>
        </p:txBody>
      </p:sp>
      <p:sp>
        <p:nvSpPr>
          <p:cNvPr id="3" name="Subtitle 2">
            <a:extLst>
              <a:ext uri="{FF2B5EF4-FFF2-40B4-BE49-F238E27FC236}">
                <a16:creationId xmlns:a16="http://schemas.microsoft.com/office/drawing/2014/main" id="{9679120A-74C3-A742-44DE-F2F24943A0B8}"/>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17987C2-5563-03A2-08E2-7CA600FDCB38}"/>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17EA6B40-096C-48E1-43E8-D62AAE950D69}"/>
              </a:ext>
            </a:extLst>
          </p:cNvPr>
          <p:cNvSpPr>
            <a:spLocks noGrp="1"/>
          </p:cNvSpPr>
          <p:nvPr>
            <p:ph type="sldNum" sz="quarter" idx="12"/>
          </p:nvPr>
        </p:nvSpPr>
        <p:spPr/>
        <p:txBody>
          <a:bodyPr/>
          <a:lstStyle/>
          <a:p>
            <a:fld id="{8A7A6979-0714-4377-B894-6BE4C2D6E202}" type="slidenum">
              <a:rPr lang="en-US" smtClean="0"/>
              <a:pPr/>
              <a:t>8</a:t>
            </a:fld>
            <a:endParaRPr lang="en-US" dirty="0"/>
          </a:p>
        </p:txBody>
      </p:sp>
      <p:pic>
        <p:nvPicPr>
          <p:cNvPr id="6" name="Picture 5">
            <a:extLst>
              <a:ext uri="{FF2B5EF4-FFF2-40B4-BE49-F238E27FC236}">
                <a16:creationId xmlns:a16="http://schemas.microsoft.com/office/drawing/2014/main" id="{A942FEB1-95AC-6D1B-5E18-2BA7C34D6EC1}"/>
              </a:ext>
            </a:extLst>
          </p:cNvPr>
          <p:cNvPicPr>
            <a:picLocks noChangeAspect="1"/>
          </p:cNvPicPr>
          <p:nvPr/>
        </p:nvPicPr>
        <p:blipFill>
          <a:blip r:embed="rId2"/>
          <a:stretch>
            <a:fillRect/>
          </a:stretch>
        </p:blipFill>
        <p:spPr>
          <a:xfrm>
            <a:off x="509949" y="914401"/>
            <a:ext cx="8124102" cy="5253586"/>
          </a:xfrm>
          <a:prstGeom prst="rect">
            <a:avLst/>
          </a:prstGeom>
        </p:spPr>
      </p:pic>
    </p:spTree>
    <p:extLst>
      <p:ext uri="{BB962C8B-B14F-4D97-AF65-F5344CB8AC3E}">
        <p14:creationId xmlns:p14="http://schemas.microsoft.com/office/powerpoint/2010/main" val="229799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1464-B85B-440F-B0EE-4B8BFE34C7B8}"/>
              </a:ext>
            </a:extLst>
          </p:cNvPr>
          <p:cNvSpPr>
            <a:spLocks noGrp="1"/>
          </p:cNvSpPr>
          <p:nvPr>
            <p:ph type="ctrTitle"/>
          </p:nvPr>
        </p:nvSpPr>
        <p:spPr/>
        <p:txBody>
          <a:bodyPr/>
          <a:lstStyle/>
          <a:p>
            <a:r>
              <a:rPr lang="en-US" dirty="0"/>
              <a:t>Masters Program Enrollment at Census*</a:t>
            </a:r>
          </a:p>
        </p:txBody>
      </p:sp>
      <p:sp>
        <p:nvSpPr>
          <p:cNvPr id="5" name="Date Placeholder 4">
            <a:extLst>
              <a:ext uri="{FF2B5EF4-FFF2-40B4-BE49-F238E27FC236}">
                <a16:creationId xmlns:a16="http://schemas.microsoft.com/office/drawing/2014/main" id="{C1F8E558-C69D-4B56-8D79-55ECD7A5CB1C}"/>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4/16/23</a:t>
            </a:fld>
            <a:endParaRPr lang="en-US" dirty="0"/>
          </a:p>
        </p:txBody>
      </p:sp>
      <p:sp>
        <p:nvSpPr>
          <p:cNvPr id="6" name="Slide Number Placeholder 5">
            <a:extLst>
              <a:ext uri="{FF2B5EF4-FFF2-40B4-BE49-F238E27FC236}">
                <a16:creationId xmlns:a16="http://schemas.microsoft.com/office/drawing/2014/main" id="{86591B73-69D7-46DD-9613-EB21C75A6A1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9</a:t>
            </a:fld>
            <a:endParaRPr lang="en-US" dirty="0"/>
          </a:p>
        </p:txBody>
      </p:sp>
      <p:sp>
        <p:nvSpPr>
          <p:cNvPr id="10" name="TextBox 9">
            <a:extLst>
              <a:ext uri="{FF2B5EF4-FFF2-40B4-BE49-F238E27FC236}">
                <a16:creationId xmlns:a16="http://schemas.microsoft.com/office/drawing/2014/main" id="{75097CF8-864B-4D30-BD65-A0B56EFA15AB}"/>
              </a:ext>
            </a:extLst>
          </p:cNvPr>
          <p:cNvSpPr txBox="1"/>
          <p:nvPr/>
        </p:nvSpPr>
        <p:spPr>
          <a:xfrm>
            <a:off x="5932714" y="1230628"/>
            <a:ext cx="2846420" cy="3693319"/>
          </a:xfrm>
          <a:prstGeom prst="rect">
            <a:avLst/>
          </a:prstGeom>
          <a:noFill/>
        </p:spPr>
        <p:txBody>
          <a:bodyPr wrap="square" rtlCol="0">
            <a:spAutoFit/>
          </a:bodyPr>
          <a:lstStyle/>
          <a:p>
            <a:r>
              <a:rPr lang="en-US" b="1" dirty="0">
                <a:solidFill>
                  <a:schemeClr val="accent1"/>
                </a:solidFill>
              </a:rPr>
              <a:t>Online</a:t>
            </a:r>
            <a:r>
              <a:rPr lang="en-US" dirty="0">
                <a:solidFill>
                  <a:schemeClr val="accent1"/>
                </a:solidFill>
              </a:rPr>
              <a:t> enrollment has grown 214% </a:t>
            </a:r>
            <a:br>
              <a:rPr lang="en-US" dirty="0">
                <a:solidFill>
                  <a:schemeClr val="accent1"/>
                </a:solidFill>
              </a:rPr>
            </a:br>
            <a:r>
              <a:rPr lang="en-US" sz="1200" dirty="0">
                <a:solidFill>
                  <a:schemeClr val="accent1"/>
                </a:solidFill>
              </a:rPr>
              <a:t>Between Spring 2017 and Spring 2023</a:t>
            </a:r>
          </a:p>
          <a:p>
            <a:endParaRPr lang="en-US" dirty="0">
              <a:solidFill>
                <a:schemeClr val="accent1"/>
              </a:solidFill>
            </a:endParaRPr>
          </a:p>
          <a:p>
            <a:r>
              <a:rPr lang="en-US" b="1" dirty="0">
                <a:solidFill>
                  <a:schemeClr val="bg1"/>
                </a:solidFill>
              </a:rPr>
              <a:t>Residential</a:t>
            </a:r>
            <a:r>
              <a:rPr lang="en-US" dirty="0">
                <a:solidFill>
                  <a:schemeClr val="bg1"/>
                </a:solidFill>
              </a:rPr>
              <a:t>  Enrollment grew 12% after having fallen in previous terms</a:t>
            </a:r>
            <a:br>
              <a:rPr lang="en-US" dirty="0">
                <a:solidFill>
                  <a:schemeClr val="bg1"/>
                </a:solidFill>
              </a:rPr>
            </a:br>
            <a:r>
              <a:rPr lang="en-US" sz="1200" dirty="0">
                <a:solidFill>
                  <a:schemeClr val="bg1"/>
                </a:solidFill>
              </a:rPr>
              <a:t>Between Spring 2017 and Spring 2023</a:t>
            </a:r>
          </a:p>
          <a:p>
            <a:endParaRPr lang="en-US" sz="1200" dirty="0">
              <a:solidFill>
                <a:schemeClr val="bg1"/>
              </a:solidFill>
            </a:endParaRPr>
          </a:p>
          <a:p>
            <a:r>
              <a:rPr lang="en-US" b="1" dirty="0">
                <a:solidFill>
                  <a:schemeClr val="bg2">
                    <a:lumMod val="50000"/>
                  </a:schemeClr>
                </a:solidFill>
              </a:rPr>
              <a:t>Hybrid</a:t>
            </a:r>
            <a:r>
              <a:rPr lang="en-US" dirty="0">
                <a:solidFill>
                  <a:schemeClr val="bg2">
                    <a:lumMod val="50000"/>
                  </a:schemeClr>
                </a:solidFill>
              </a:rPr>
              <a:t> Enrollment has fallen by 35%</a:t>
            </a:r>
          </a:p>
          <a:p>
            <a:r>
              <a:rPr lang="en-US" sz="1200" dirty="0">
                <a:solidFill>
                  <a:schemeClr val="bg2">
                    <a:lumMod val="50000"/>
                  </a:schemeClr>
                </a:solidFill>
              </a:rPr>
              <a:t>Between Spring 2017 and Spring 2023</a:t>
            </a:r>
          </a:p>
          <a:p>
            <a:endParaRPr lang="en-US" dirty="0">
              <a:solidFill>
                <a:schemeClr val="bg2">
                  <a:lumMod val="50000"/>
                </a:schemeClr>
              </a:solidFill>
            </a:endParaRPr>
          </a:p>
          <a:p>
            <a:endParaRPr lang="en-US" sz="1200" dirty="0">
              <a:solidFill>
                <a:schemeClr val="bg1"/>
              </a:solidFill>
            </a:endParaRPr>
          </a:p>
          <a:p>
            <a:r>
              <a:rPr lang="en-US" sz="1200" dirty="0">
                <a:solidFill>
                  <a:schemeClr val="bg1"/>
                </a:solidFill>
              </a:rPr>
              <a:t> </a:t>
            </a:r>
          </a:p>
        </p:txBody>
      </p:sp>
      <p:sp>
        <p:nvSpPr>
          <p:cNvPr id="11" name="TextBox 10">
            <a:extLst>
              <a:ext uri="{FF2B5EF4-FFF2-40B4-BE49-F238E27FC236}">
                <a16:creationId xmlns:a16="http://schemas.microsoft.com/office/drawing/2014/main" id="{82C0F76D-9108-42E7-B225-A53368121CE0}"/>
              </a:ext>
            </a:extLst>
          </p:cNvPr>
          <p:cNvSpPr txBox="1"/>
          <p:nvPr/>
        </p:nvSpPr>
        <p:spPr>
          <a:xfrm>
            <a:off x="3143250" y="5981672"/>
            <a:ext cx="3228975" cy="553998"/>
          </a:xfrm>
          <a:prstGeom prst="rect">
            <a:avLst/>
          </a:prstGeom>
          <a:noFill/>
        </p:spPr>
        <p:txBody>
          <a:bodyPr wrap="square" rtlCol="0">
            <a:spAutoFit/>
          </a:bodyPr>
          <a:lstStyle/>
          <a:p>
            <a:r>
              <a:rPr lang="en-US" sz="1000" dirty="0">
                <a:solidFill>
                  <a:schemeClr val="accent6">
                    <a:lumMod val="60000"/>
                    <a:lumOff val="40000"/>
                  </a:schemeClr>
                </a:solidFill>
              </a:rPr>
              <a:t>* This data uses Data Digest official numbers (using Census) headcount and therefore will not match Purdue Moves official numbers (using Term End)</a:t>
            </a:r>
          </a:p>
        </p:txBody>
      </p:sp>
      <p:graphicFrame>
        <p:nvGraphicFramePr>
          <p:cNvPr id="4" name="Chart 3">
            <a:extLst>
              <a:ext uri="{FF2B5EF4-FFF2-40B4-BE49-F238E27FC236}">
                <a16:creationId xmlns:a16="http://schemas.microsoft.com/office/drawing/2014/main" id="{D0AEF401-A5D5-4D84-9718-53851FF6679B}"/>
              </a:ext>
            </a:extLst>
          </p:cNvPr>
          <p:cNvGraphicFramePr>
            <a:graphicFrameLocks/>
          </p:cNvGraphicFramePr>
          <p:nvPr/>
        </p:nvGraphicFramePr>
        <p:xfrm>
          <a:off x="437674" y="1536654"/>
          <a:ext cx="5244670" cy="36122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3120047"/>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A6968510-3104-4858-AB5D-EC219EC51E28}" vid="{447CA9B2-36C1-4369-83B9-6C1097348E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BRAND-PPT-TEMPLATE_StdScreen_Embedded-Brand-Fonts_Cross-Platform_Black</Template>
  <TotalTime>2977</TotalTime>
  <Words>1875</Words>
  <Application>Microsoft Macintosh PowerPoint</Application>
  <PresentationFormat>On-screen Show (4:3)</PresentationFormat>
  <Paragraphs>398</Paragraphs>
  <Slides>25</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United Sans Rg Bd</vt:lpstr>
      <vt:lpstr>Calibri</vt:lpstr>
      <vt:lpstr>Wingdings</vt:lpstr>
      <vt:lpstr>Acumin Pro ExtraCondensed Smbd</vt:lpstr>
      <vt:lpstr>Acumin Pro ExtraCondensed</vt:lpstr>
      <vt:lpstr>Impact</vt:lpstr>
      <vt:lpstr>United Sans Cd Md</vt:lpstr>
      <vt:lpstr>Acumin Pro</vt:lpstr>
      <vt:lpstr>Acumin Pro SemiCondensed</vt:lpstr>
      <vt:lpstr>Arial</vt:lpstr>
      <vt:lpstr>Acumin Pro Medium</vt:lpstr>
      <vt:lpstr>United Sans Rg Md</vt:lpstr>
      <vt:lpstr>Acumin Pro Semibold</vt:lpstr>
      <vt:lpstr>Purdue2</vt:lpstr>
      <vt:lpstr>PowerPoint Presentation</vt:lpstr>
      <vt:lpstr>PowerPoint Presentation</vt:lpstr>
      <vt:lpstr>Purdue Online</vt:lpstr>
      <vt:lpstr>PowerPoint Presentation</vt:lpstr>
      <vt:lpstr>Online Rankings</vt:lpstr>
      <vt:lpstr>Online Rankings</vt:lpstr>
      <vt:lpstr>Enrollment – All Credit Students (PWL)</vt:lpstr>
      <vt:lpstr>Enrollment – All Non-Credit Students (PWL)</vt:lpstr>
      <vt:lpstr>Masters Program Enrollment at Census*</vt:lpstr>
      <vt:lpstr>Undergraduate Online Courses Developed and Instructional Support Enrollment</vt:lpstr>
      <vt:lpstr>PowerPoint Presentation</vt:lpstr>
      <vt:lpstr>Total Gross Revenue</vt:lpstr>
      <vt:lpstr>Revenue – All Credit Students (PWL)</vt:lpstr>
      <vt:lpstr>Revenue – All Noncredit Students (PWL)</vt:lpstr>
      <vt:lpstr>Revenue – All Students (PWL, PNW, PFW)</vt:lpstr>
      <vt:lpstr>Adult learner decline is steep</vt:lpstr>
      <vt:lpstr>Business Downturn – Invest in Business to Rebound</vt:lpstr>
      <vt:lpstr>Business Downturn – Invest in Business to Rebound</vt:lpstr>
      <vt:lpstr>Unit Risks &amp; Opportunities</vt:lpstr>
      <vt:lpstr>GOAL</vt:lpstr>
      <vt:lpstr>PowerPoint Presentation</vt:lpstr>
      <vt:lpstr>3X Growth Observations</vt:lpstr>
      <vt:lpstr>Expand Existing Efforts to Reach 3X Revenue Growth</vt:lpstr>
      <vt:lpstr>Investigating Possible New Efforts </vt:lpstr>
      <vt:lpstr>Questions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Purdue Online Operations and Student Experience</dc:title>
  <dc:creator>Martin, Christopher John</dc:creator>
  <cp:lastModifiedBy>Bertoline, Gary R</cp:lastModifiedBy>
  <cp:revision>26</cp:revision>
  <dcterms:created xsi:type="dcterms:W3CDTF">2021-12-15T19:59:32Z</dcterms:created>
  <dcterms:modified xsi:type="dcterms:W3CDTF">2023-04-16T11:47:41Z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2023-03-01T14:10:46Z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ea0374f7-0951-4029-8b05-b9aedf2fc702</vt:lpwstr>
  </property>
  <property fmtid="{D5CDD505-2E9C-101B-9397-08002B2CF9AE}" pid="8" name="MSIP_Label_4044bd30-2ed7-4c9d-9d12-46200872a97b_ContentBits">
    <vt:lpwstr>0</vt:lpwstr>
  </property>
</Properties>
</file>