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64" autoAdjust="0"/>
  </p:normalViewPr>
  <p:slideViewPr>
    <p:cSldViewPr>
      <p:cViewPr varScale="1">
        <p:scale>
          <a:sx n="78" d="100"/>
          <a:sy n="78" d="100"/>
        </p:scale>
        <p:origin x="120" y="7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 Lyn Richards" userId="f9d84fa5-3e41-4167-af6e-1f5b7c2482ab" providerId="ADAL" clId="{55B0EC6A-E61D-4CA7-8655-93A504F1D0C9}"/>
    <pc:docChg chg="modSld">
      <pc:chgData name="Breann Lyn Richards" userId="f9d84fa5-3e41-4167-af6e-1f5b7c2482ab" providerId="ADAL" clId="{55B0EC6A-E61D-4CA7-8655-93A504F1D0C9}" dt="2026-03-13T20:42:14.919" v="5" actId="33553"/>
      <pc:docMkLst>
        <pc:docMk/>
      </pc:docMkLst>
      <pc:sldChg chg="modSp mod">
        <pc:chgData name="Breann Lyn Richards" userId="f9d84fa5-3e41-4167-af6e-1f5b7c2482ab" providerId="ADAL" clId="{55B0EC6A-E61D-4CA7-8655-93A504F1D0C9}" dt="2026-03-13T20:42:14.919" v="5" actId="33553"/>
        <pc:sldMkLst>
          <pc:docMk/>
          <pc:sldMk cId="0" sldId="256"/>
        </pc:sldMkLst>
        <pc:spChg chg="mod">
          <ac:chgData name="Breann Lyn Richards" userId="f9d84fa5-3e41-4167-af6e-1f5b7c2482ab" providerId="ADAL" clId="{55B0EC6A-E61D-4CA7-8655-93A504F1D0C9}" dt="2026-03-13T20:42:14.919" v="5" actId="33553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Breann Lyn Richards" userId="f9d84fa5-3e41-4167-af6e-1f5b7c2482ab" providerId="ADAL" clId="{55B0EC6A-E61D-4CA7-8655-93A504F1D0C9}" dt="2026-03-13T20:42:03.721" v="4" actId="13244"/>
        <pc:sldMkLst>
          <pc:docMk/>
          <pc:sldMk cId="0" sldId="260"/>
        </pc:sldMkLst>
        <pc:spChg chg="ord">
          <ac:chgData name="Breann Lyn Richards" userId="f9d84fa5-3e41-4167-af6e-1f5b7c2482ab" providerId="ADAL" clId="{55B0EC6A-E61D-4CA7-8655-93A504F1D0C9}" dt="2026-03-13T20:42:03.721" v="4" actId="13244"/>
          <ac:spMkLst>
            <pc:docMk/>
            <pc:sldMk cId="0" sldId="260"/>
            <ac:spMk id="4" creationId="{00000000-0000-0000-0000-000000000000}"/>
          </ac:spMkLst>
        </pc:spChg>
        <pc:picChg chg="mod">
          <ac:chgData name="Breann Lyn Richards" userId="f9d84fa5-3e41-4167-af6e-1f5b7c2482ab" providerId="ADAL" clId="{55B0EC6A-E61D-4CA7-8655-93A504F1D0C9}" dt="2026-03-13T20:41:07.687" v="1" actId="962"/>
          <ac:picMkLst>
            <pc:docMk/>
            <pc:sldMk cId="0" sldId="260"/>
            <ac:picMk id="3" creationId="{00000000-0000-0000-0000-000000000000}"/>
          </ac:picMkLst>
        </pc:picChg>
        <pc:picChg chg="mod">
          <ac:chgData name="Breann Lyn Richards" userId="f9d84fa5-3e41-4167-af6e-1f5b7c2482ab" providerId="ADAL" clId="{55B0EC6A-E61D-4CA7-8655-93A504F1D0C9}" dt="2026-03-13T20:41:55.572" v="3" actId="962"/>
          <ac:picMkLst>
            <pc:docMk/>
            <pc:sldMk cId="0" sldId="260"/>
            <ac:picMk id="5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322464"/>
            <a:ext cx="5321300" cy="97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34686" y="1835911"/>
            <a:ext cx="8322627" cy="15894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hyperlink" Target="https://988indiana.org/" TargetMode="External"/><Relationship Id="rId7" Type="http://schemas.openxmlformats.org/officeDocument/2006/relationships/image" Target="../media/image1.jpg"/><Relationship Id="rId2" Type="http://schemas.openxmlformats.org/officeDocument/2006/relationships/hyperlink" Target="https://www.in.gov/iss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dianayouthgroup.org/" TargetMode="External"/><Relationship Id="rId5" Type="http://schemas.openxmlformats.org/officeDocument/2006/relationships/hyperlink" Target="http://www.indianaprevention.org/" TargetMode="External"/><Relationship Id="rId4" Type="http://schemas.openxmlformats.org/officeDocument/2006/relationships/hyperlink" Target="https://nami-wci.org/living-ro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1935163" y="1835150"/>
            <a:ext cx="8321675" cy="15906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06045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3335" marR="5080" lvl="0" indent="68580" defTabSz="914400" eaLnBrk="1" fontAlgn="auto" latinLnBrk="0" hangingPunct="1">
              <a:lnSpc>
                <a:spcPts val="5830"/>
              </a:lnSpc>
              <a:spcBef>
                <a:spcPts val="8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-10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Purdue</a:t>
            </a:r>
            <a:r>
              <a:rPr kumimoji="0" lang="en-US" sz="5400" b="0" i="0" u="none" strike="noStrike" kern="0" cap="none" spc="-16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Psychology</a:t>
            </a:r>
            <a:r>
              <a:rPr kumimoji="0" lang="en-US" sz="5400" b="0" i="0" u="none" strike="noStrike" kern="0" cap="none" spc="-18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5400" b="0" i="0" u="none" strike="noStrike" kern="0" cap="none" spc="-4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Treatment </a:t>
            </a: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5400" b="0" i="0" u="none" strike="noStrike" kern="0" cap="none" spc="-225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5400" b="0" i="0" u="none" strike="noStrike" kern="0" cap="none" spc="7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Research</a:t>
            </a:r>
            <a:r>
              <a:rPr kumimoji="0" lang="en-US" sz="5400" b="0" i="0" u="none" strike="noStrike" kern="0" cap="none" spc="-2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5400" b="0" i="0" u="none" strike="noStrike" kern="0" cap="none" spc="16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Clinics</a:t>
            </a:r>
            <a:r>
              <a:rPr kumimoji="0" lang="en-US" sz="5400" b="0" i="0" u="none" strike="noStrike" kern="0" cap="none" spc="-24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5400" b="0" i="0" u="none" strike="noStrike" kern="0" cap="none" spc="125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(PPTRC)</a:t>
            </a:r>
            <a:endParaRPr kumimoji="0" lang="en-US" sz="5400" b="0" i="0" u="none" strike="noStrike" kern="0" cap="none" spc="125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84278" y="3577145"/>
            <a:ext cx="7223125" cy="11760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065" marR="5080" algn="ctr">
              <a:lnSpc>
                <a:spcPts val="2590"/>
              </a:lnSpc>
              <a:spcBef>
                <a:spcPts val="425"/>
              </a:spcBef>
            </a:pPr>
            <a:r>
              <a:rPr sz="2400" spc="95" dirty="0">
                <a:latin typeface="Calibri"/>
                <a:cs typeface="Calibri"/>
              </a:rPr>
              <a:t>College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70" dirty="0">
                <a:latin typeface="Calibri"/>
                <a:cs typeface="Calibri"/>
              </a:rPr>
              <a:t>Health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80" dirty="0">
                <a:latin typeface="Calibri"/>
                <a:cs typeface="Calibri"/>
              </a:rPr>
              <a:t>and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110" dirty="0">
                <a:latin typeface="Calibri"/>
                <a:cs typeface="Calibri"/>
              </a:rPr>
              <a:t>Human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130" dirty="0">
                <a:latin typeface="Calibri"/>
                <a:cs typeface="Calibri"/>
              </a:rPr>
              <a:t>Sciences,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Department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of </a:t>
            </a:r>
            <a:r>
              <a:rPr sz="2400" spc="85" dirty="0">
                <a:latin typeface="Calibri"/>
                <a:cs typeface="Calibri"/>
              </a:rPr>
              <a:t>Psychological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140" dirty="0">
                <a:latin typeface="Calibri"/>
                <a:cs typeface="Calibri"/>
              </a:rPr>
              <a:t>Sciences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114" dirty="0">
                <a:latin typeface="Calibri"/>
                <a:cs typeface="Calibri"/>
              </a:rPr>
              <a:t>Clinical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Program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2400" spc="45" dirty="0">
                <a:latin typeface="Calibri"/>
                <a:cs typeface="Calibri"/>
              </a:rPr>
              <a:t>Director: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Heather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Ciesielski,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85" dirty="0">
                <a:latin typeface="Calibri"/>
                <a:cs typeface="Calibri"/>
              </a:rPr>
              <a:t>PhD,</a:t>
            </a:r>
            <a:r>
              <a:rPr sz="2400" dirty="0">
                <a:latin typeface="Calibri"/>
                <a:cs typeface="Calibri"/>
              </a:rPr>
              <a:t> ABPP, </a:t>
            </a:r>
            <a:r>
              <a:rPr sz="2400" spc="150" dirty="0">
                <a:latin typeface="Calibri"/>
                <a:cs typeface="Calibri"/>
              </a:rPr>
              <a:t>HSPP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57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75" dirty="0"/>
              <a:t>Services</a:t>
            </a:r>
            <a:r>
              <a:rPr spc="-170" dirty="0"/>
              <a:t> </a:t>
            </a:r>
            <a:r>
              <a:rPr spc="-40" dirty="0"/>
              <a:t>Offered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36725"/>
            <a:ext cx="10231755" cy="432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970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Testing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90" dirty="0">
                <a:latin typeface="Calibri"/>
                <a:cs typeface="Calibri"/>
              </a:rPr>
              <a:t>and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130" dirty="0">
                <a:latin typeface="Calibri"/>
                <a:cs typeface="Calibri"/>
              </a:rPr>
              <a:t>Assessment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135" dirty="0">
                <a:latin typeface="Calibri"/>
                <a:cs typeface="Calibri"/>
              </a:rPr>
              <a:t>Clinic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(TAC)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35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70" dirty="0">
                <a:latin typeface="Calibri"/>
                <a:cs typeface="Calibri"/>
              </a:rPr>
              <a:t>Comprehensive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psychological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evaluations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ages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35" dirty="0">
                <a:latin typeface="Calibri"/>
                <a:cs typeface="Calibri"/>
              </a:rPr>
              <a:t>5+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495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70" dirty="0">
                <a:latin typeface="Calibri"/>
                <a:cs typeface="Calibri"/>
              </a:rPr>
              <a:t>Evidence-</a:t>
            </a:r>
            <a:r>
              <a:rPr sz="2200" spc="100" dirty="0">
                <a:latin typeface="Calibri"/>
                <a:cs typeface="Calibri"/>
              </a:rPr>
              <a:t>based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evaluation,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75" dirty="0">
                <a:latin typeface="Calibri"/>
                <a:cs typeface="Calibri"/>
              </a:rPr>
              <a:t>diagnosis,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recommendations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ts val="2980"/>
              </a:lnSpc>
              <a:spcBef>
                <a:spcPts val="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25" dirty="0">
                <a:latin typeface="Calibri"/>
                <a:cs typeface="Calibri"/>
              </a:rPr>
              <a:t>Child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90" dirty="0">
                <a:latin typeface="Calibri"/>
                <a:cs typeface="Calibri"/>
              </a:rPr>
              <a:t>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70" dirty="0">
                <a:latin typeface="Calibri"/>
                <a:cs typeface="Calibri"/>
              </a:rPr>
              <a:t>Family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Treatment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135" dirty="0">
                <a:latin typeface="Calibri"/>
                <a:cs typeface="Calibri"/>
              </a:rPr>
              <a:t>Clinic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75" dirty="0">
                <a:latin typeface="Calibri"/>
                <a:cs typeface="Calibri"/>
              </a:rPr>
              <a:t>(CFT)</a:t>
            </a:r>
            <a:endParaRPr sz="2600">
              <a:latin typeface="Calibri"/>
              <a:cs typeface="Calibri"/>
            </a:endParaRPr>
          </a:p>
          <a:p>
            <a:pPr marL="698500" marR="837565" lvl="1" indent="-228600">
              <a:lnSpc>
                <a:spcPct val="70000"/>
              </a:lnSpc>
              <a:spcBef>
                <a:spcPts val="650"/>
              </a:spcBef>
              <a:buFont typeface="Arial"/>
              <a:buChar char="•"/>
              <a:tabLst>
                <a:tab pos="698500" algn="l"/>
              </a:tabLst>
            </a:pPr>
            <a:r>
              <a:rPr sz="2200" spc="50" dirty="0">
                <a:latin typeface="Calibri"/>
                <a:cs typeface="Calibri"/>
              </a:rPr>
              <a:t>Individual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family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treatment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common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childhood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disorders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(ADHD, </a:t>
            </a:r>
            <a:r>
              <a:rPr sz="2200" dirty="0">
                <a:latin typeface="Calibri"/>
                <a:cs typeface="Calibri"/>
              </a:rPr>
              <a:t>anxiety,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depression)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200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Training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evidence-</a:t>
            </a:r>
            <a:r>
              <a:rPr sz="2200" spc="105" dirty="0">
                <a:latin typeface="Calibri"/>
                <a:cs typeface="Calibri"/>
              </a:rPr>
              <a:t>based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protocols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practice</a:t>
            </a:r>
            <a:endParaRPr sz="2200">
              <a:latin typeface="Calibri"/>
              <a:cs typeface="Calibri"/>
            </a:endParaRPr>
          </a:p>
          <a:p>
            <a:pPr marL="698500" marR="1045844" lvl="1" indent="-228600">
              <a:lnSpc>
                <a:spcPct val="70000"/>
              </a:lnSpc>
              <a:spcBef>
                <a:spcPts val="640"/>
              </a:spcBef>
              <a:buFont typeface="Arial"/>
              <a:buChar char="•"/>
              <a:tabLst>
                <a:tab pos="698500" algn="l"/>
              </a:tabLst>
            </a:pPr>
            <a:r>
              <a:rPr sz="2200" spc="50" dirty="0">
                <a:latin typeface="Calibri"/>
                <a:cs typeface="Calibri"/>
              </a:rPr>
              <a:t>Behavioral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caregiver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training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group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program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parents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children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with </a:t>
            </a:r>
            <a:r>
              <a:rPr sz="2200" spc="45" dirty="0">
                <a:latin typeface="Calibri"/>
                <a:cs typeface="Calibri"/>
              </a:rPr>
              <a:t>behavioral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difficulties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ts val="2970"/>
              </a:lnSpc>
              <a:spcBef>
                <a:spcPts val="6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Adult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114" dirty="0">
                <a:latin typeface="Calibri"/>
                <a:cs typeface="Calibri"/>
              </a:rPr>
              <a:t>Services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135" dirty="0">
                <a:latin typeface="Calibri"/>
                <a:cs typeface="Calibri"/>
              </a:rPr>
              <a:t>Clinic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114" dirty="0">
                <a:latin typeface="Calibri"/>
                <a:cs typeface="Calibri"/>
              </a:rPr>
              <a:t>(ASC)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35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50" dirty="0">
                <a:latin typeface="Calibri"/>
                <a:cs typeface="Calibri"/>
              </a:rPr>
              <a:t>Individual</a:t>
            </a:r>
            <a:r>
              <a:rPr sz="2200" dirty="0">
                <a:latin typeface="Calibri"/>
                <a:cs typeface="Calibri"/>
              </a:rPr>
              <a:t> treatment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adult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clients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350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Training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evidence-</a:t>
            </a:r>
            <a:r>
              <a:rPr sz="2200" spc="105" dirty="0">
                <a:latin typeface="Calibri"/>
                <a:cs typeface="Calibri"/>
              </a:rPr>
              <a:t>based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protocols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practice</a:t>
            </a:r>
            <a:endParaRPr sz="2200">
              <a:latin typeface="Calibri"/>
              <a:cs typeface="Calibri"/>
            </a:endParaRPr>
          </a:p>
          <a:p>
            <a:pPr marL="698500" marR="5080" lvl="1" indent="-229235">
              <a:lnSpc>
                <a:spcPct val="70000"/>
              </a:lnSpc>
              <a:spcBef>
                <a:spcPts val="650"/>
              </a:spcBef>
              <a:buFont typeface="Arial"/>
              <a:buChar char="•"/>
              <a:tabLst>
                <a:tab pos="698500" algn="l"/>
              </a:tabLst>
            </a:pPr>
            <a:r>
              <a:rPr sz="2200" spc="50" dirty="0">
                <a:latin typeface="Calibri"/>
                <a:cs typeface="Calibri"/>
              </a:rPr>
              <a:t>Cognitive-</a:t>
            </a:r>
            <a:r>
              <a:rPr sz="2200" dirty="0">
                <a:latin typeface="Calibri"/>
                <a:cs typeface="Calibri"/>
              </a:rPr>
              <a:t>behavioral</a:t>
            </a:r>
            <a:r>
              <a:rPr sz="2200" spc="1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therapy,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105" dirty="0">
                <a:latin typeface="Calibri"/>
                <a:cs typeface="Calibri"/>
              </a:rPr>
              <a:t>acceptance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commitment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therapy, </a:t>
            </a:r>
            <a:r>
              <a:rPr sz="2200" dirty="0">
                <a:latin typeface="Calibri"/>
                <a:cs typeface="Calibri"/>
              </a:rPr>
              <a:t>motivational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interviewing,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120" dirty="0">
                <a:latin typeface="Calibri"/>
                <a:cs typeface="Calibri"/>
              </a:rPr>
              <a:t>ADHD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skills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college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students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(group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program)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57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5" dirty="0"/>
              <a:t>About</a:t>
            </a:r>
            <a:r>
              <a:rPr spc="-155" dirty="0"/>
              <a:t> </a:t>
            </a:r>
            <a:r>
              <a:rPr spc="130" dirty="0"/>
              <a:t>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95181"/>
            <a:ext cx="10351770" cy="44005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00" dirty="0">
                <a:latin typeface="Calibri"/>
                <a:cs typeface="Calibri"/>
              </a:rPr>
              <a:t>Lyles-</a:t>
            </a:r>
            <a:r>
              <a:rPr sz="2800" dirty="0">
                <a:latin typeface="Calibri"/>
                <a:cs typeface="Calibri"/>
              </a:rPr>
              <a:t>Porter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110" dirty="0">
                <a:latin typeface="Calibri"/>
                <a:cs typeface="Calibri"/>
              </a:rPr>
              <a:t>Hall</a:t>
            </a:r>
            <a:endParaRPr sz="2800">
              <a:latin typeface="Calibri"/>
              <a:cs typeface="Calibri"/>
            </a:endParaRPr>
          </a:p>
          <a:p>
            <a:pPr marL="240029" marR="5080" indent="-227329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55" dirty="0">
                <a:latin typeface="Calibri"/>
                <a:cs typeface="Calibri"/>
              </a:rPr>
              <a:t>PPTRC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60" dirty="0">
                <a:latin typeface="Calibri"/>
                <a:cs typeface="Calibri"/>
              </a:rPr>
              <a:t>provides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80" dirty="0">
                <a:latin typeface="Calibri"/>
                <a:cs typeface="Calibri"/>
              </a:rPr>
              <a:t>supervision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90" dirty="0">
                <a:latin typeface="Calibri"/>
                <a:cs typeface="Calibri"/>
              </a:rPr>
              <a:t>and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training for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graduate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60" dirty="0">
                <a:latin typeface="Calibri"/>
                <a:cs typeface="Calibri"/>
              </a:rPr>
              <a:t>level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50" dirty="0">
                <a:latin typeface="Calibri"/>
                <a:cs typeface="Calibri"/>
              </a:rPr>
              <a:t>student 	</a:t>
            </a:r>
            <a:r>
              <a:rPr sz="2800" spc="120" dirty="0">
                <a:latin typeface="Calibri"/>
                <a:cs typeface="Calibri"/>
              </a:rPr>
              <a:t>clinicians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55" dirty="0">
                <a:latin typeface="Calibri"/>
                <a:cs typeface="Calibri"/>
              </a:rPr>
              <a:t>enrolled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140" dirty="0">
                <a:latin typeface="Calibri"/>
                <a:cs typeface="Calibri"/>
              </a:rPr>
              <a:t>Clinical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100" dirty="0">
                <a:latin typeface="Calibri"/>
                <a:cs typeface="Calibri"/>
              </a:rPr>
              <a:t>Psychological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160" dirty="0">
                <a:latin typeface="Calibri"/>
                <a:cs typeface="Calibri"/>
              </a:rPr>
              <a:t>Sciences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Program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Year-</a:t>
            </a:r>
            <a:r>
              <a:rPr sz="2800" spc="60" dirty="0">
                <a:latin typeface="Calibri"/>
                <a:cs typeface="Calibri"/>
              </a:rPr>
              <a:t>long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internal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120" dirty="0">
                <a:latin typeface="Calibri"/>
                <a:cs typeface="Calibri"/>
              </a:rPr>
              <a:t>clinic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90" dirty="0">
                <a:latin typeface="Calibri"/>
                <a:cs typeface="Calibri"/>
              </a:rPr>
              <a:t>practicum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rotations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60" dirty="0">
                <a:latin typeface="Calibri"/>
                <a:cs typeface="Calibri"/>
              </a:rPr>
              <a:t>begin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70" dirty="0">
                <a:latin typeface="Calibri"/>
                <a:cs typeface="Calibri"/>
              </a:rPr>
              <a:t>Spring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Year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1</a:t>
            </a:r>
            <a:endParaRPr sz="2800">
              <a:latin typeface="Calibri"/>
              <a:cs typeface="Calibri"/>
            </a:endParaRPr>
          </a:p>
          <a:p>
            <a:pPr marL="240029" marR="1611630" indent="-227329">
              <a:lnSpc>
                <a:spcPct val="8000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35" dirty="0">
                <a:latin typeface="Calibri"/>
                <a:cs typeface="Calibri"/>
              </a:rPr>
              <a:t>Clinicians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90" dirty="0">
                <a:latin typeface="Calibri"/>
                <a:cs typeface="Calibri"/>
              </a:rPr>
              <a:t>supervised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114" dirty="0">
                <a:latin typeface="Calibri"/>
                <a:cs typeface="Calibri"/>
              </a:rPr>
              <a:t>licensed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140" dirty="0">
                <a:latin typeface="Calibri"/>
                <a:cs typeface="Calibri"/>
              </a:rPr>
              <a:t>Clinical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105" dirty="0">
                <a:latin typeface="Calibri"/>
                <a:cs typeface="Calibri"/>
              </a:rPr>
              <a:t>Associate 	</a:t>
            </a:r>
            <a:r>
              <a:rPr sz="2800" spc="85" dirty="0">
                <a:latin typeface="Calibri"/>
                <a:cs typeface="Calibri"/>
              </a:rPr>
              <a:t>Professors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114" dirty="0">
                <a:latin typeface="Calibri"/>
                <a:cs typeface="Calibri"/>
              </a:rPr>
              <a:t>clinical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program</a:t>
            </a:r>
            <a:endParaRPr sz="2800">
              <a:latin typeface="Calibri"/>
              <a:cs typeface="Calibri"/>
            </a:endParaRPr>
          </a:p>
          <a:p>
            <a:pPr marL="697230" lvl="1" indent="-227329">
              <a:lnSpc>
                <a:spcPts val="2825"/>
              </a:lnSpc>
              <a:buFont typeface="Arial"/>
              <a:buChar char="•"/>
              <a:tabLst>
                <a:tab pos="697230" algn="l"/>
              </a:tabLst>
            </a:pPr>
            <a:r>
              <a:rPr sz="2400" spc="50" dirty="0">
                <a:latin typeface="Calibri"/>
                <a:cs typeface="Calibri"/>
              </a:rPr>
              <a:t>Heather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105" dirty="0">
                <a:latin typeface="Calibri"/>
                <a:cs typeface="Calibri"/>
              </a:rPr>
              <a:t>Ciesielski,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85" dirty="0">
                <a:latin typeface="Calibri"/>
                <a:cs typeface="Calibri"/>
              </a:rPr>
              <a:t>PhD,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ABPP,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150" dirty="0">
                <a:latin typeface="Calibri"/>
                <a:cs typeface="Calibri"/>
              </a:rPr>
              <a:t>HSPP: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TAC,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135" dirty="0">
                <a:latin typeface="Calibri"/>
                <a:cs typeface="Calibri"/>
              </a:rPr>
              <a:t>CFT</a:t>
            </a:r>
            <a:endParaRPr sz="2400">
              <a:latin typeface="Calibri"/>
              <a:cs typeface="Calibri"/>
            </a:endParaRPr>
          </a:p>
          <a:p>
            <a:pPr marL="1155065" marR="808990" lvl="2" indent="-228600">
              <a:lnSpc>
                <a:spcPct val="80000"/>
              </a:lnSpc>
              <a:spcBef>
                <a:spcPts val="509"/>
              </a:spcBef>
              <a:buFont typeface="Arial"/>
              <a:buChar char="•"/>
              <a:tabLst>
                <a:tab pos="1155065" algn="l"/>
              </a:tabLst>
            </a:pPr>
            <a:r>
              <a:rPr sz="2000" spc="60" dirty="0">
                <a:latin typeface="Calibri"/>
                <a:cs typeface="Calibri"/>
              </a:rPr>
              <a:t>Began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2022,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55" dirty="0">
                <a:latin typeface="Calibri"/>
                <a:cs typeface="Calibri"/>
              </a:rPr>
              <a:t>background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80" dirty="0">
                <a:latin typeface="Calibri"/>
                <a:cs typeface="Calibri"/>
              </a:rPr>
              <a:t>clinical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45" dirty="0">
                <a:latin typeface="Calibri"/>
                <a:cs typeface="Calibri"/>
              </a:rPr>
              <a:t>faculty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95" dirty="0">
                <a:latin typeface="Calibri"/>
                <a:cs typeface="Calibri"/>
              </a:rPr>
              <a:t>academic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60" dirty="0">
                <a:latin typeface="Calibri"/>
                <a:cs typeface="Calibri"/>
              </a:rPr>
              <a:t>medicine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(Cincinnati </a:t>
            </a:r>
            <a:r>
              <a:rPr sz="2000" spc="55" dirty="0">
                <a:latin typeface="Calibri"/>
                <a:cs typeface="Calibri"/>
              </a:rPr>
              <a:t>Children’s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45" dirty="0">
                <a:latin typeface="Calibri"/>
                <a:cs typeface="Calibri"/>
              </a:rPr>
              <a:t>Hospital)</a:t>
            </a:r>
            <a:endParaRPr sz="2000">
              <a:latin typeface="Calibri"/>
              <a:cs typeface="Calibri"/>
            </a:endParaRPr>
          </a:p>
          <a:p>
            <a:pPr marL="697230" lvl="1" indent="-227329">
              <a:lnSpc>
                <a:spcPts val="2790"/>
              </a:lnSpc>
              <a:buFont typeface="Arial"/>
              <a:buChar char="•"/>
              <a:tabLst>
                <a:tab pos="697230" algn="l"/>
              </a:tabLst>
            </a:pPr>
            <a:r>
              <a:rPr sz="2400" spc="110" dirty="0">
                <a:latin typeface="Calibri"/>
                <a:cs typeface="Calibri"/>
              </a:rPr>
              <a:t>James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80" dirty="0">
                <a:latin typeface="Calibri"/>
                <a:cs typeface="Calibri"/>
              </a:rPr>
              <a:t>Noll,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80" dirty="0">
                <a:latin typeface="Calibri"/>
                <a:cs typeface="Calibri"/>
              </a:rPr>
              <a:t>PhD,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145" dirty="0">
                <a:latin typeface="Calibri"/>
                <a:cs typeface="Calibri"/>
              </a:rPr>
              <a:t>HSPP: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190" dirty="0">
                <a:latin typeface="Calibri"/>
                <a:cs typeface="Calibri"/>
              </a:rPr>
              <a:t>ASC</a:t>
            </a:r>
            <a:endParaRPr sz="2400">
              <a:latin typeface="Calibri"/>
              <a:cs typeface="Calibri"/>
            </a:endParaRPr>
          </a:p>
          <a:p>
            <a:pPr marL="1155065" marR="43815" lvl="2" indent="-22860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1155065" algn="l"/>
              </a:tabLst>
            </a:pPr>
            <a:r>
              <a:rPr sz="2000" spc="65" dirty="0">
                <a:latin typeface="Calibri"/>
                <a:cs typeface="Calibri"/>
              </a:rPr>
              <a:t>Began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2023,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55" dirty="0">
                <a:latin typeface="Calibri"/>
                <a:cs typeface="Calibri"/>
              </a:rPr>
              <a:t>background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in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60" dirty="0">
                <a:latin typeface="Calibri"/>
                <a:cs typeface="Calibri"/>
              </a:rPr>
              <a:t>practice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70" dirty="0">
                <a:latin typeface="Calibri"/>
                <a:cs typeface="Calibri"/>
              </a:rPr>
              <a:t>and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administration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in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55" dirty="0">
                <a:latin typeface="Calibri"/>
                <a:cs typeface="Calibri"/>
              </a:rPr>
              <a:t>community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mental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health </a:t>
            </a:r>
            <a:r>
              <a:rPr sz="2000" spc="110" dirty="0">
                <a:latin typeface="Calibri"/>
                <a:cs typeface="Calibri"/>
              </a:rPr>
              <a:t>(4C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40" dirty="0">
                <a:latin typeface="Calibri"/>
                <a:cs typeface="Calibri"/>
              </a:rPr>
              <a:t>Health)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570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45" dirty="0"/>
              <a:t>Census</a:t>
            </a:r>
            <a:r>
              <a:rPr spc="-190" dirty="0"/>
              <a:t> </a:t>
            </a:r>
            <a:r>
              <a:rPr spc="-20" dirty="0"/>
              <a:t>and</a:t>
            </a:r>
            <a:r>
              <a:rPr spc="-165" dirty="0"/>
              <a:t> </a:t>
            </a:r>
            <a:r>
              <a:rPr spc="-114" dirty="0"/>
              <a:t>Wait</a:t>
            </a:r>
            <a:r>
              <a:rPr spc="-150" dirty="0"/>
              <a:t> </a:t>
            </a:r>
            <a:r>
              <a:rPr spc="-10" dirty="0"/>
              <a:t>Times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48442"/>
            <a:ext cx="10005060" cy="46780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3115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45" dirty="0">
                <a:latin typeface="Calibri"/>
                <a:cs typeface="Calibri"/>
              </a:rPr>
              <a:t>Primarily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75" dirty="0">
                <a:latin typeface="Calibri"/>
                <a:cs typeface="Calibri"/>
              </a:rPr>
              <a:t>community-</a:t>
            </a:r>
            <a:r>
              <a:rPr sz="2600" spc="70" dirty="0">
                <a:latin typeface="Calibri"/>
                <a:cs typeface="Calibri"/>
              </a:rPr>
              <a:t>facing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105" dirty="0">
                <a:latin typeface="Calibri"/>
                <a:cs typeface="Calibri"/>
              </a:rPr>
              <a:t>clinic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62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55" dirty="0">
                <a:latin typeface="Calibri"/>
                <a:cs typeface="Calibri"/>
              </a:rPr>
              <a:t>Application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based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90" dirty="0">
                <a:latin typeface="Calibri"/>
                <a:cs typeface="Calibri"/>
              </a:rPr>
              <a:t>process</a:t>
            </a:r>
            <a:endParaRPr sz="2200">
              <a:latin typeface="Calibri"/>
              <a:cs typeface="Calibri"/>
            </a:endParaRPr>
          </a:p>
          <a:p>
            <a:pPr marL="698500" marR="803910" lvl="1" indent="-228600">
              <a:lnSpc>
                <a:spcPts val="211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</a:tabLst>
            </a:pPr>
            <a:r>
              <a:rPr sz="2200" spc="70" dirty="0">
                <a:latin typeface="Calibri"/>
                <a:cs typeface="Calibri"/>
              </a:rPr>
              <a:t>Exceptions: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Court-</a:t>
            </a:r>
            <a:r>
              <a:rPr sz="2200" dirty="0">
                <a:latin typeface="Calibri"/>
                <a:cs typeface="Calibri"/>
              </a:rPr>
              <a:t>ordered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treatment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45" dirty="0">
                <a:latin typeface="Calibri"/>
                <a:cs typeface="Calibri"/>
              </a:rPr>
              <a:t>evaluation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(including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custody), </a:t>
            </a:r>
            <a:r>
              <a:rPr sz="2200" spc="45" dirty="0">
                <a:latin typeface="Calibri"/>
                <a:cs typeface="Calibri"/>
              </a:rPr>
              <a:t>emergency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walk-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85" dirty="0">
                <a:latin typeface="Calibri"/>
                <a:cs typeface="Calibri"/>
              </a:rPr>
              <a:t>services,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high-</a:t>
            </a:r>
            <a:r>
              <a:rPr sz="2200" spc="60" dirty="0">
                <a:latin typeface="Calibri"/>
                <a:cs typeface="Calibri"/>
              </a:rPr>
              <a:t>risk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clients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(referrals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provided)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635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95" dirty="0">
                <a:latin typeface="Calibri"/>
                <a:cs typeface="Calibri"/>
              </a:rPr>
              <a:t>Services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all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110" dirty="0">
                <a:latin typeface="Calibri"/>
                <a:cs typeface="Calibri"/>
              </a:rPr>
              <a:t>clinics</a:t>
            </a:r>
            <a:r>
              <a:rPr sz="2200" dirty="0">
                <a:latin typeface="Calibri"/>
                <a:cs typeface="Calibri"/>
              </a:rPr>
              <a:t> are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available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students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(and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anyone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 the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40" dirty="0">
                <a:latin typeface="Calibri"/>
                <a:cs typeface="Calibri"/>
              </a:rPr>
              <a:t>community)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ts val="3115"/>
              </a:lnSpc>
              <a:spcBef>
                <a:spcPts val="3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80" dirty="0">
                <a:latin typeface="Calibri"/>
                <a:cs typeface="Calibri"/>
              </a:rPr>
              <a:t>Low-</a:t>
            </a:r>
            <a:r>
              <a:rPr sz="2600" spc="125" dirty="0">
                <a:latin typeface="Calibri"/>
                <a:cs typeface="Calibri"/>
              </a:rPr>
              <a:t>cost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110" dirty="0">
                <a:latin typeface="Calibri"/>
                <a:cs typeface="Calibri"/>
              </a:rPr>
              <a:t>services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(current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range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$4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80" dirty="0">
                <a:latin typeface="Calibri"/>
                <a:cs typeface="Calibri"/>
              </a:rPr>
              <a:t>-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$45/session)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625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100" dirty="0">
                <a:latin typeface="Calibri"/>
                <a:cs typeface="Calibri"/>
              </a:rPr>
              <a:t>Fees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100" dirty="0">
                <a:latin typeface="Calibri"/>
                <a:cs typeface="Calibri"/>
              </a:rPr>
              <a:t>based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on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federal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poverty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60" dirty="0">
                <a:latin typeface="Calibri"/>
                <a:cs typeface="Calibri"/>
              </a:rPr>
              <a:t>guidelines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(currently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2017)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630"/>
              </a:lnSpc>
              <a:buFont typeface="Arial"/>
              <a:buChar char="•"/>
              <a:tabLst>
                <a:tab pos="697865" algn="l"/>
              </a:tabLst>
            </a:pPr>
            <a:r>
              <a:rPr sz="2200" dirty="0">
                <a:latin typeface="Calibri"/>
                <a:cs typeface="Calibri"/>
              </a:rPr>
              <a:t>Option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reduced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fee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if </a:t>
            </a:r>
            <a:r>
              <a:rPr sz="2200" spc="65" dirty="0">
                <a:latin typeface="Calibri"/>
                <a:cs typeface="Calibri"/>
              </a:rPr>
              <a:t>documented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70" dirty="0">
                <a:latin typeface="Calibri"/>
                <a:cs typeface="Calibri"/>
              </a:rPr>
              <a:t>financial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35" dirty="0">
                <a:latin typeface="Calibri"/>
                <a:cs typeface="Calibri"/>
              </a:rPr>
              <a:t>hardhip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ts val="3115"/>
              </a:lnSpc>
              <a:spcBef>
                <a:spcPts val="359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180" dirty="0">
                <a:latin typeface="Calibri"/>
                <a:cs typeface="Calibri"/>
              </a:rPr>
              <a:t>Census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130" dirty="0">
                <a:latin typeface="Calibri"/>
                <a:cs typeface="Calibri"/>
              </a:rPr>
              <a:t>is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driven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by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130" dirty="0">
                <a:latin typeface="Calibri"/>
                <a:cs typeface="Calibri"/>
              </a:rPr>
              <a:t>each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student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60" dirty="0">
                <a:latin typeface="Calibri"/>
                <a:cs typeface="Calibri"/>
              </a:rPr>
              <a:t>cohort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130" dirty="0">
                <a:latin typeface="Calibri"/>
                <a:cs typeface="Calibri"/>
              </a:rPr>
              <a:t>each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75" dirty="0">
                <a:latin typeface="Calibri"/>
                <a:cs typeface="Calibri"/>
              </a:rPr>
              <a:t>semester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635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75" dirty="0">
                <a:latin typeface="Calibri"/>
                <a:cs typeface="Calibri"/>
              </a:rPr>
              <a:t>Advanced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95" dirty="0">
                <a:latin typeface="Calibri"/>
                <a:cs typeface="Calibri"/>
              </a:rPr>
              <a:t>clinical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training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option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over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M23 </a:t>
            </a:r>
            <a:r>
              <a:rPr sz="2200" spc="80" dirty="0">
                <a:latin typeface="Calibri"/>
                <a:cs typeface="Calibri"/>
              </a:rPr>
              <a:t>summer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term</a:t>
            </a:r>
            <a:endParaRPr sz="2200">
              <a:latin typeface="Calibri"/>
              <a:cs typeface="Calibri"/>
            </a:endParaRPr>
          </a:p>
          <a:p>
            <a:pPr marL="241300" indent="-228600">
              <a:lnSpc>
                <a:spcPts val="3115"/>
              </a:lnSpc>
              <a:spcBef>
                <a:spcPts val="3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Wait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85" dirty="0">
                <a:latin typeface="Calibri"/>
                <a:cs typeface="Calibri"/>
              </a:rPr>
              <a:t>times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90" dirty="0">
                <a:latin typeface="Calibri"/>
                <a:cs typeface="Calibri"/>
              </a:rPr>
              <a:t>=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lengthy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62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55" dirty="0">
                <a:latin typeface="Calibri"/>
                <a:cs typeface="Calibri"/>
              </a:rPr>
              <a:t>TAC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125" dirty="0">
                <a:latin typeface="Calibri"/>
                <a:cs typeface="Calibri"/>
              </a:rPr>
              <a:t>can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be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1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year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more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62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150" dirty="0">
                <a:latin typeface="Calibri"/>
                <a:cs typeface="Calibri"/>
              </a:rPr>
              <a:t>CFT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80" dirty="0">
                <a:latin typeface="Calibri"/>
                <a:cs typeface="Calibri"/>
              </a:rPr>
              <a:t>and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190" dirty="0">
                <a:latin typeface="Calibri"/>
                <a:cs typeface="Calibri"/>
              </a:rPr>
              <a:t>ASC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range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about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3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0" dirty="0">
                <a:latin typeface="Calibri"/>
                <a:cs typeface="Calibri"/>
              </a:rPr>
              <a:t>–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6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65" dirty="0">
                <a:latin typeface="Calibri"/>
                <a:cs typeface="Calibri"/>
              </a:rPr>
              <a:t>months,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depending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on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cohort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8325">
              <a:lnSpc>
                <a:spcPct val="100000"/>
              </a:lnSpc>
              <a:spcBef>
                <a:spcPts val="100"/>
              </a:spcBef>
            </a:pPr>
            <a:r>
              <a:rPr dirty="0"/>
              <a:t>Students</a:t>
            </a:r>
            <a:r>
              <a:rPr spc="-100" dirty="0"/>
              <a:t> </a:t>
            </a:r>
            <a:r>
              <a:rPr spc="-90" dirty="0"/>
              <a:t>in</a:t>
            </a:r>
            <a:r>
              <a:rPr spc="-105" dirty="0"/>
              <a:t> </a:t>
            </a:r>
            <a:r>
              <a:rPr spc="55" dirty="0"/>
              <a:t>Distress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77923" y="1816863"/>
            <a:ext cx="6583045" cy="408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0665" algn="l"/>
              </a:tabLst>
            </a:pPr>
            <a:r>
              <a:rPr sz="1800" dirty="0">
                <a:latin typeface="Calibri"/>
                <a:cs typeface="Calibri"/>
              </a:rPr>
              <a:t>Purdue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145" dirty="0">
                <a:latin typeface="Calibri"/>
                <a:cs typeface="Calibri"/>
              </a:rPr>
              <a:t>CAPS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(24/7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85" dirty="0">
                <a:latin typeface="Calibri"/>
                <a:cs typeface="Calibri"/>
              </a:rPr>
              <a:t>crisis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55" dirty="0">
                <a:latin typeface="Calibri"/>
                <a:cs typeface="Calibri"/>
              </a:rPr>
              <a:t>services)</a:t>
            </a: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645"/>
              </a:spcBef>
              <a:buFont typeface="Arial"/>
              <a:buChar char="•"/>
              <a:tabLst>
                <a:tab pos="240665" algn="l"/>
              </a:tabLst>
            </a:pPr>
            <a:r>
              <a:rPr sz="1800" dirty="0">
                <a:latin typeface="Calibri"/>
                <a:cs typeface="Calibri"/>
              </a:rPr>
              <a:t>Other</a:t>
            </a:r>
            <a:r>
              <a:rPr sz="1800" spc="100" dirty="0">
                <a:latin typeface="Calibri"/>
                <a:cs typeface="Calibri"/>
              </a:rPr>
              <a:t> </a:t>
            </a:r>
            <a:r>
              <a:rPr sz="1800" spc="60" dirty="0">
                <a:latin typeface="Calibri"/>
                <a:cs typeface="Calibri"/>
              </a:rPr>
              <a:t>Resources:</a:t>
            </a:r>
            <a:endParaRPr sz="18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•"/>
              <a:tabLst>
                <a:tab pos="756285" algn="l"/>
              </a:tabLst>
            </a:pPr>
            <a:r>
              <a:rPr sz="1800" spc="45" dirty="0">
                <a:latin typeface="Calibri"/>
                <a:cs typeface="Calibri"/>
              </a:rPr>
              <a:t>Indiana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75" dirty="0">
                <a:latin typeface="Calibri"/>
                <a:cs typeface="Calibri"/>
              </a:rPr>
              <a:t>Suicide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Prevention: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https://www.in.gov/issp/</a:t>
            </a:r>
            <a:endParaRPr sz="18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1140"/>
              </a:spcBef>
              <a:buFont typeface="Arial"/>
              <a:buChar char="•"/>
              <a:tabLst>
                <a:tab pos="756285" algn="l"/>
              </a:tabLst>
            </a:pPr>
            <a:r>
              <a:rPr sz="1800" spc="75" dirty="0">
                <a:latin typeface="Calibri"/>
                <a:cs typeface="Calibri"/>
              </a:rPr>
              <a:t>Suicide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80" dirty="0">
                <a:latin typeface="Calibri"/>
                <a:cs typeface="Calibri"/>
              </a:rPr>
              <a:t>&amp;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100" dirty="0">
                <a:latin typeface="Calibri"/>
                <a:cs typeface="Calibri"/>
              </a:rPr>
              <a:t>Crisis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Lifeline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(988):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  <a:hlinkClick r:id="rId3"/>
              </a:rPr>
              <a:t>https://988indiana.org</a:t>
            </a:r>
            <a:endParaRPr sz="18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•"/>
              <a:tabLst>
                <a:tab pos="756285" algn="l"/>
              </a:tabLst>
            </a:pPr>
            <a:r>
              <a:rPr sz="1800" dirty="0">
                <a:latin typeface="Calibri"/>
                <a:cs typeface="Calibri"/>
              </a:rPr>
              <a:t>NAMI:</a:t>
            </a:r>
            <a:r>
              <a:rPr sz="1800" spc="65" dirty="0">
                <a:latin typeface="Calibri"/>
                <a:cs typeface="Calibri"/>
              </a:rPr>
              <a:t>  </a:t>
            </a:r>
            <a:r>
              <a:rPr sz="1800" u="sng" dirty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https://nami-wci.org/living-</a:t>
            </a:r>
            <a:r>
              <a:rPr sz="1800" u="sng" spc="-20" dirty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room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1645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Youth </a:t>
            </a:r>
            <a:r>
              <a:rPr sz="1800" spc="60" dirty="0">
                <a:latin typeface="Calibri"/>
                <a:cs typeface="Calibri"/>
              </a:rPr>
              <a:t>Resources:</a:t>
            </a:r>
            <a:endParaRPr sz="1800">
              <a:latin typeface="Calibri"/>
              <a:cs typeface="Calibri"/>
            </a:endParaRPr>
          </a:p>
          <a:p>
            <a:pPr marL="1213485" marR="5080" lvl="1" indent="-287020">
              <a:lnSpc>
                <a:spcPct val="130000"/>
              </a:lnSpc>
              <a:spcBef>
                <a:spcPts val="505"/>
              </a:spcBef>
              <a:buFont typeface="Arial"/>
              <a:buChar char="•"/>
              <a:tabLst>
                <a:tab pos="1213485" algn="l"/>
              </a:tabLst>
            </a:pPr>
            <a:r>
              <a:rPr sz="1800" spc="45" dirty="0">
                <a:latin typeface="Calibri"/>
                <a:cs typeface="Calibri"/>
              </a:rPr>
              <a:t>Indiana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Center</a:t>
            </a:r>
            <a:r>
              <a:rPr sz="1800" dirty="0">
                <a:latin typeface="Calibri"/>
                <a:cs typeface="Calibri"/>
              </a:rPr>
              <a:t> for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Prevention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Youth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Abuse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80" dirty="0">
                <a:latin typeface="Calibri"/>
                <a:cs typeface="Calibri"/>
              </a:rPr>
              <a:t>&amp;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65" dirty="0">
                <a:latin typeface="Calibri"/>
                <a:cs typeface="Calibri"/>
              </a:rPr>
              <a:t>Suicide </a:t>
            </a:r>
            <a:r>
              <a:rPr sz="1800" spc="45" dirty="0">
                <a:latin typeface="Calibri"/>
                <a:cs typeface="Calibri"/>
              </a:rPr>
              <a:t>(Education/resources;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www.indianaprevention.org</a:t>
            </a:r>
            <a:r>
              <a:rPr sz="1800" u="none" spc="-10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 marL="1213485" marR="1205230" lvl="1" indent="-287020">
              <a:lnSpc>
                <a:spcPct val="130000"/>
              </a:lnSpc>
              <a:spcBef>
                <a:spcPts val="505"/>
              </a:spcBef>
              <a:buFont typeface="Arial"/>
              <a:buChar char="•"/>
              <a:tabLst>
                <a:tab pos="1213485" algn="l"/>
              </a:tabLst>
            </a:pPr>
            <a:r>
              <a:rPr sz="1800" spc="50" dirty="0">
                <a:latin typeface="Calibri"/>
                <a:cs typeface="Calibri"/>
              </a:rPr>
              <a:t>IYG: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80" dirty="0">
                <a:latin typeface="Calibri"/>
                <a:cs typeface="Calibri"/>
              </a:rPr>
              <a:t>Specific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80" dirty="0">
                <a:latin typeface="Calibri"/>
                <a:cs typeface="Calibri"/>
              </a:rPr>
              <a:t>Resources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LGBTQ+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youth; </a:t>
            </a:r>
            <a:r>
              <a:rPr sz="1800" spc="-10" dirty="0">
                <a:latin typeface="Calibri"/>
                <a:cs typeface="Calibri"/>
                <a:hlinkClick r:id="rId6"/>
              </a:rPr>
              <a:t>www.indianayouthgroup.org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 descr="A blue and white logo for NAMI West Central Indiana.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35367" y="909827"/>
            <a:ext cx="4181195" cy="2519172"/>
          </a:xfrm>
          <a:prstGeom prst="rect">
            <a:avLst/>
          </a:prstGeom>
        </p:spPr>
      </p:pic>
      <p:pic>
        <p:nvPicPr>
          <p:cNvPr id="5" name="object 5" descr="Photo of three people with the suicide &amp; crisis lifeline, listed at the bottom right of the image. Text 98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335979" y="4299724"/>
            <a:ext cx="4379973" cy="139063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442586" y="2170481"/>
            <a:ext cx="3305810" cy="1900555"/>
          </a:xfrm>
          <a:prstGeom prst="rect">
            <a:avLst/>
          </a:prstGeom>
        </p:spPr>
        <p:txBody>
          <a:bodyPr vert="horz" wrap="square" lIns="0" tIns="3206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25"/>
              </a:spcBef>
            </a:pPr>
            <a:r>
              <a:rPr sz="6000" spc="-55" dirty="0"/>
              <a:t>Thank</a:t>
            </a:r>
            <a:r>
              <a:rPr sz="6000" spc="-254" dirty="0"/>
              <a:t> </a:t>
            </a:r>
            <a:r>
              <a:rPr sz="6000" spc="-170" dirty="0"/>
              <a:t>you!</a:t>
            </a:r>
            <a:endParaRPr sz="6000"/>
          </a:p>
          <a:p>
            <a:pPr marL="635" algn="ctr">
              <a:lnSpc>
                <a:spcPct val="100000"/>
              </a:lnSpc>
              <a:spcBef>
                <a:spcPts val="1300"/>
              </a:spcBef>
            </a:pPr>
            <a:r>
              <a:rPr sz="3200" spc="100" dirty="0"/>
              <a:t>Questions?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8EE361C257148BA38B1661276A50E" ma:contentTypeVersion="14" ma:contentTypeDescription="Create a new document." ma:contentTypeScope="" ma:versionID="d8d115ccb674c19c942404e6175d58fc">
  <xsd:schema xmlns:xsd="http://www.w3.org/2001/XMLSchema" xmlns:xs="http://www.w3.org/2001/XMLSchema" xmlns:p="http://schemas.microsoft.com/office/2006/metadata/properties" xmlns:ns2="46a2e876-0c72-4918-8ea0-1a5dced0ebb4" xmlns:ns3="9c44b863-9570-4b4f-ae59-a41bf91dc1ec" targetNamespace="http://schemas.microsoft.com/office/2006/metadata/properties" ma:root="true" ma:fieldsID="6d5331d78c8d719cc5b640c1e8d83c3d" ns2:_="" ns3:_="">
    <xsd:import namespace="46a2e876-0c72-4918-8ea0-1a5dced0ebb4"/>
    <xsd:import namespace="9c44b863-9570-4b4f-ae59-a41bf91dc1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a2e876-0c72-4918-8ea0-1a5dced0e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4b863-9570-4b4f-ae59-a41bf91dc1e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a2e876-0c72-4918-8ea0-1a5dced0eb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0D6CB8C-B32F-45C2-8F20-640D8199A66F}"/>
</file>

<file path=customXml/itemProps2.xml><?xml version="1.0" encoding="utf-8"?>
<ds:datastoreItem xmlns:ds="http://schemas.openxmlformats.org/officeDocument/2006/customXml" ds:itemID="{BF240112-4BBC-4C08-9432-C76A288B69DF}"/>
</file>

<file path=customXml/itemProps3.xml><?xml version="1.0" encoding="utf-8"?>
<ds:datastoreItem xmlns:ds="http://schemas.openxmlformats.org/officeDocument/2006/customXml" ds:itemID="{730510BB-E715-4A14-AF1F-94C161A8F2D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437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Purdue Psychology Treatment and Research Clinics (PPTRC)</vt:lpstr>
      <vt:lpstr>Services Offered</vt:lpstr>
      <vt:lpstr>About Us</vt:lpstr>
      <vt:lpstr>Census and Wait Times</vt:lpstr>
      <vt:lpstr>Students in Distress</vt:lpstr>
      <vt:lpstr>Thank you!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Ciesielski, Heather A</dc:creator>
  <cp:lastModifiedBy>Breann Lyn Richards</cp:lastModifiedBy>
  <cp:revision>1</cp:revision>
  <dcterms:created xsi:type="dcterms:W3CDTF">2026-03-13T19:57:44Z</dcterms:created>
  <dcterms:modified xsi:type="dcterms:W3CDTF">2026-03-13T20:42:15Z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2025-01-31T00:00:00Z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2026-03-13T00:00:00Z</vt:filetime>
  </property>
  <property fmtid="{D5CDD505-2E9C-101B-9397-08002B2CF9AE}" pid="5" name="MSIP_Label_4044bd30-2ed7-4c9d-9d12-46200872a97b_ActionId">
    <vt:lpwstr>3ebdf892-1abe-4b89-8973-2b1fc969e872</vt:lpwstr>
  </property>
  <property fmtid="{D5CDD505-2E9C-101B-9397-08002B2CF9AE}" pid="6" name="MSIP_Label_4044bd30-2ed7-4c9d-9d12-46200872a97b_ContentBits">
    <vt:lpwstr>0</vt:lpwstr>
  </property>
  <property fmtid="{D5CDD505-2E9C-101B-9397-08002B2CF9AE}" pid="7" name="MSIP_Label_4044bd30-2ed7-4c9d-9d12-46200872a97b_Enabled">
    <vt:lpwstr>true</vt:lpwstr>
  </property>
  <property fmtid="{D5CDD505-2E9C-101B-9397-08002B2CF9AE}" pid="8" name="MSIP_Label_4044bd30-2ed7-4c9d-9d12-46200872a97b_Method">
    <vt:lpwstr>Standard</vt:lpwstr>
  </property>
  <property fmtid="{D5CDD505-2E9C-101B-9397-08002B2CF9AE}" pid="9" name="MSIP_Label_4044bd30-2ed7-4c9d-9d12-46200872a97b_Name">
    <vt:lpwstr>defa4170-0d19-0005-0004-bc88714345d2</vt:lpwstr>
  </property>
  <property fmtid="{D5CDD505-2E9C-101B-9397-08002B2CF9AE}" pid="10" name="MSIP_Label_4044bd30-2ed7-4c9d-9d12-46200872a97b_SetDate">
    <vt:lpwstr>2025-01-21T21:53:39Z</vt:lpwstr>
  </property>
  <property fmtid="{D5CDD505-2E9C-101B-9397-08002B2CF9AE}" pid="11" name="MSIP_Label_4044bd30-2ed7-4c9d-9d12-46200872a97b_SiteId">
    <vt:lpwstr>4130bd39-7c53-419c-b1e5-8758d6d63f21</vt:lpwstr>
  </property>
  <property fmtid="{D5CDD505-2E9C-101B-9397-08002B2CF9AE}" pid="12" name="MSIP_Label_4044bd30-2ed7-4c9d-9d12-46200872a97b_Tag">
    <vt:lpwstr>50, 3, 0, 1</vt:lpwstr>
  </property>
  <property fmtid="{D5CDD505-2E9C-101B-9397-08002B2CF9AE}" pid="13" name="Producer">
    <vt:lpwstr>Adobe PDF Library 24.5.96</vt:lpwstr>
  </property>
  <property fmtid="{D5CDD505-2E9C-101B-9397-08002B2CF9AE}" pid="14" name="ContentTypeId">
    <vt:lpwstr>0x010100D058EE361C257148BA38B1661276A50E</vt:lpwstr>
  </property>
</Properties>
</file>