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5"/>
  </p:notesMasterIdLst>
  <p:sldIdLst>
    <p:sldId id="256" r:id="rId5"/>
    <p:sldId id="291" r:id="rId6"/>
    <p:sldId id="299" r:id="rId7"/>
    <p:sldId id="298" r:id="rId8"/>
    <p:sldId id="305" r:id="rId9"/>
    <p:sldId id="293" r:id="rId10"/>
    <p:sldId id="306" r:id="rId11"/>
    <p:sldId id="307" r:id="rId12"/>
    <p:sldId id="309" r:id="rId13"/>
    <p:sldId id="308" r:id="rId14"/>
    <p:sldId id="300" r:id="rId15"/>
    <p:sldId id="295" r:id="rId16"/>
    <p:sldId id="302" r:id="rId17"/>
    <p:sldId id="303" r:id="rId18"/>
    <p:sldId id="294" r:id="rId19"/>
    <p:sldId id="304" r:id="rId20"/>
    <p:sldId id="296" r:id="rId21"/>
    <p:sldId id="297" r:id="rId22"/>
    <p:sldId id="310" r:id="rId23"/>
    <p:sldId id="280" r:id="rId24"/>
  </p:sldIdLst>
  <p:sldSz cx="12192000" cy="6858000"/>
  <p:notesSz cx="7010400" cy="9296400"/>
  <p:embeddedFontLst>
    <p:embeddedFont>
      <p:font typeface="Calibri" panose="020F0502020204030204" pitchFamily="34" charset="0"/>
      <p:regular r:id="rId26"/>
      <p:bold r:id="rId27"/>
      <p:italic r:id="rId28"/>
      <p:boldItalic r:id="rId29"/>
    </p:embeddedFont>
    <p:embeddedFont>
      <p:font typeface="Franklin Gothic Book" panose="020B0503020102020204" pitchFamily="34" charset="0"/>
      <p:regular r:id="rId30"/>
      <p:italic r:id="rId31"/>
    </p:embeddedFont>
    <p:embeddedFont>
      <p:font typeface="Franklin Gothic Medium" panose="020B0603020102020204" pitchFamily="34" charset="0"/>
      <p:regular r:id="rId32"/>
      <p:italic r:id="rId33"/>
    </p:embeddedFont>
    <p:embeddedFont>
      <p:font typeface="Franklin Gothic Medium Cond" panose="020B0606030402020204" pitchFamily="3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3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FB991"/>
    <a:srgbClr val="DDB945"/>
    <a:srgbClr val="EBD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29"/>
  </p:normalViewPr>
  <p:slideViewPr>
    <p:cSldViewPr snapToGrid="0">
      <p:cViewPr varScale="1">
        <p:scale>
          <a:sx n="76" d="100"/>
          <a:sy n="76" d="100"/>
        </p:scale>
        <p:origin x="678" y="54"/>
      </p:cViewPr>
      <p:guideLst>
        <p:guide orient="horz" pos="1080"/>
        <p:guide pos="312"/>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926CF7-48D8-2F46-AFC8-8A5D2298DFDD}" type="datetimeFigureOut">
              <a:rPr lang="en-US" smtClean="0"/>
              <a:t>11/20/2023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13" name="Purdue Logo" descr="Purdue Logo">
            <a:extLst>
              <a:ext uri="{FF2B5EF4-FFF2-40B4-BE49-F238E27FC236}">
                <a16:creationId xmlns:a16="http://schemas.microsoft.com/office/drawing/2014/main" id="{121060AA-930A-4F8F-D7F6-9CFE82494609}"/>
              </a:ext>
            </a:extLst>
          </p:cNvPr>
          <p:cNvPicPr>
            <a:picLocks noChangeAspect="1"/>
          </p:cNvPicPr>
          <p:nvPr userDrawn="1"/>
        </p:nvPicPr>
        <p:blipFill>
          <a:blip r:embed="rId2"/>
          <a:stretch>
            <a:fillRect/>
          </a:stretch>
        </p:blipFill>
        <p:spPr>
          <a:xfrm>
            <a:off x="1027077" y="5756157"/>
            <a:ext cx="2709200" cy="484939"/>
          </a:xfrm>
          <a:prstGeom prst="rect">
            <a:avLst/>
          </a:prstGeom>
        </p:spPr>
      </p:pic>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3"/>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9954706"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1023257" y="2005070"/>
            <a:ext cx="7763458" cy="592834"/>
          </a:xfrm>
        </p:spPr>
        <p:txBody>
          <a:bodyPr>
            <a:noAutofit/>
          </a:bodyPr>
          <a:lstStyle>
            <a:lvl1pPr>
              <a:defRPr sz="5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1023257" y="2629338"/>
            <a:ext cx="7763458" cy="449263"/>
          </a:xfrm>
        </p:spPr>
        <p:txBody>
          <a:bodyPr>
            <a:noAutofit/>
          </a:bodyPr>
          <a:lstStyle>
            <a:lvl1pPr marL="0" indent="0">
              <a:buFontTx/>
              <a:buNone/>
              <a:defRPr sz="2400" b="1">
                <a:solidFill>
                  <a:schemeClr val="bg2"/>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1023257" y="3107129"/>
            <a:ext cx="7763458" cy="449263"/>
          </a:xfrm>
        </p:spPr>
        <p:txBody>
          <a:bodyPr>
            <a:normAutofit/>
          </a:bodyPr>
          <a:lstStyle>
            <a:lvl1pPr marL="0" indent="0">
              <a:buFontTx/>
              <a:buNone/>
              <a:defRPr sz="1600">
                <a:solidFill>
                  <a:schemeClr val="bg2"/>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fld id="{C7124C19-F609-8C4C-8116-78E353E3E672}" type="datetime1">
              <a:rPr lang="en-US" smtClean="0"/>
              <a:t>3/29/23</a:t>
            </a:fld>
            <a:endParaRPr lang="en-US" dirty="0"/>
          </a:p>
        </p:txBody>
      </p:sp>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3" y="3652272"/>
            <a:ext cx="5469743"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1" y="1543323"/>
            <a:ext cx="546974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6275945" y="1543323"/>
            <a:ext cx="5458727"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6264929" y="3652271"/>
            <a:ext cx="5469743"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8" name="Slide Number Placeholder 7">
            <a:extLst>
              <a:ext uri="{FF2B5EF4-FFF2-40B4-BE49-F238E27FC236}">
                <a16:creationId xmlns:a16="http://schemas.microsoft.com/office/drawing/2014/main" id="{1915D662-4E39-E167-612C-BF5868256B45}"/>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4" y="3652272"/>
            <a:ext cx="3534479"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2" y="1543323"/>
            <a:ext cx="3534479"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336974" y="1543324"/>
            <a:ext cx="3527360"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325959" y="3652272"/>
            <a:ext cx="3534479"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8205605" y="1532307"/>
            <a:ext cx="3527360"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8194590" y="3641255"/>
            <a:ext cx="3534479"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8" name="Slide Number Placeholder 7">
            <a:extLst>
              <a:ext uri="{FF2B5EF4-FFF2-40B4-BE49-F238E27FC236}">
                <a16:creationId xmlns:a16="http://schemas.microsoft.com/office/drawing/2014/main" id="{FBD2D034-EF04-7ED6-DAB6-6B66FFFD23F5}"/>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457202" y="457200"/>
            <a:ext cx="4314823" cy="964096"/>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457202" y="1570383"/>
            <a:ext cx="4314823" cy="42986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5071871" y="457200"/>
            <a:ext cx="6662927" cy="541178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urdue Logo" descr="Purdue Logo">
            <a:extLst>
              <a:ext uri="{FF2B5EF4-FFF2-40B4-BE49-F238E27FC236}">
                <a16:creationId xmlns:a16="http://schemas.microsoft.com/office/drawing/2014/main" id="{821C840C-3AA9-6493-3A9D-CE82D8D49211}"/>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8" name="Slide Number Placeholder 7">
            <a:extLst>
              <a:ext uri="{FF2B5EF4-FFF2-40B4-BE49-F238E27FC236}">
                <a16:creationId xmlns:a16="http://schemas.microsoft.com/office/drawing/2014/main" id="{D09E755D-1048-EC23-56AF-29D378F2C60D}"/>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hoto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9A83-2C12-9A72-A547-B9374C1072DC}"/>
              </a:ext>
            </a:extLst>
          </p:cNvPr>
          <p:cNvSpPr>
            <a:spLocks noGrp="1"/>
          </p:cNvSpPr>
          <p:nvPr>
            <p:ph type="title"/>
          </p:nvPr>
        </p:nvSpPr>
        <p:spPr>
          <a:xfrm>
            <a:off x="446314" y="470037"/>
            <a:ext cx="4325711" cy="1034775"/>
          </a:xfrm>
        </p:spPr>
        <p:txBody>
          <a:bodyPr anchor="b"/>
          <a:lstStyle>
            <a:lvl1pPr fontAlgn="t">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5183188" y="470037"/>
            <a:ext cx="6562498" cy="53910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46314" y="1759226"/>
            <a:ext cx="4325711" cy="408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7" name="Slide Number Placeholder 7">
            <a:extLst>
              <a:ext uri="{FF2B5EF4-FFF2-40B4-BE49-F238E27FC236}">
                <a16:creationId xmlns:a16="http://schemas.microsoft.com/office/drawing/2014/main" id="{FE64CB18-213F-28B8-BC8E-873B3669AA97}"/>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333543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46313" y="1543323"/>
            <a:ext cx="5458727" cy="431772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6286962" y="1543323"/>
            <a:ext cx="5458727" cy="431772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6" name="Slide Number Placeholder 7">
            <a:extLst>
              <a:ext uri="{FF2B5EF4-FFF2-40B4-BE49-F238E27FC236}">
                <a16:creationId xmlns:a16="http://schemas.microsoft.com/office/drawing/2014/main" id="{4E3B72F0-0088-F8E0-924C-87A1C1CC8D9E}"/>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68086" y="1543323"/>
            <a:ext cx="5862679"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6615759" y="1543322"/>
            <a:ext cx="5129927" cy="43075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3486577" y="3795304"/>
            <a:ext cx="2844188"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68086" y="3795304"/>
            <a:ext cx="2844188" cy="2055592"/>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Slide Number Placeholder 7">
            <a:extLst>
              <a:ext uri="{FF2B5EF4-FFF2-40B4-BE49-F238E27FC236}">
                <a16:creationId xmlns:a16="http://schemas.microsoft.com/office/drawing/2014/main" id="{CB8506A9-E20F-568A-3F37-34B50D2E1AB0}"/>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35428" y="314295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57200" y="125714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4325104" y="125714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8214780" y="125714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4303332" y="314295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8214780" y="314295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413656" y="564563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435428" y="375982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4303332" y="375982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8193008" y="375982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4281560" y="564563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8193008" y="564563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Slide Number Placeholder 7">
            <a:extLst>
              <a:ext uri="{FF2B5EF4-FFF2-40B4-BE49-F238E27FC236}">
                <a16:creationId xmlns:a16="http://schemas.microsoft.com/office/drawing/2014/main" id="{00BEC40F-E017-ACC8-6F70-36F200F08B50}"/>
              </a:ext>
            </a:extLst>
          </p:cNvPr>
          <p:cNvSpPr>
            <a:spLocks noGrp="1"/>
          </p:cNvSpPr>
          <p:nvPr>
            <p:ph type="sldNum" sz="quarter" idx="26"/>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4" y="1542762"/>
            <a:ext cx="261101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34406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23655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912904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843620" y="3651150"/>
            <a:ext cx="261101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4741369" y="3651150"/>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7633859" y="3651150"/>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Slide Number Placeholder 7">
            <a:extLst>
              <a:ext uri="{FF2B5EF4-FFF2-40B4-BE49-F238E27FC236}">
                <a16:creationId xmlns:a16="http://schemas.microsoft.com/office/drawing/2014/main" id="{602740E5-1AA7-77F5-9C2F-719A4E9BAA31}"/>
              </a:ext>
            </a:extLst>
          </p:cNvPr>
          <p:cNvSpPr>
            <a:spLocks noGrp="1"/>
          </p:cNvSpPr>
          <p:nvPr>
            <p:ph type="sldNum" sz="quarter" idx="21"/>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6" y="1643073"/>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521986" y="3884037"/>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5" y="1643073"/>
            <a:ext cx="5745165" cy="4307571"/>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467A134D-7A3A-AD4B-91DF-57347E308706}"/>
              </a:ext>
            </a:extLst>
          </p:cNvPr>
          <p:cNvSpPr/>
          <p:nvPr userDrawn="1"/>
        </p:nvSpPr>
        <p:spPr>
          <a:xfrm>
            <a:off x="6521986" y="3395949"/>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6521726" y="3395949"/>
            <a:ext cx="5212943"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6521856" y="5636913"/>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6521726" y="5636913"/>
            <a:ext cx="5212813"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7">
            <a:extLst>
              <a:ext uri="{FF2B5EF4-FFF2-40B4-BE49-F238E27FC236}">
                <a16:creationId xmlns:a16="http://schemas.microsoft.com/office/drawing/2014/main" id="{BED7D901-CED9-5E58-9106-F4A82C04F753}"/>
              </a:ext>
            </a:extLst>
          </p:cNvPr>
          <p:cNvSpPr>
            <a:spLocks noGrp="1"/>
          </p:cNvSpPr>
          <p:nvPr>
            <p:ph type="sldNum" sz="quarter" idx="20"/>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6" y="1643073"/>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9287219" y="3884037"/>
            <a:ext cx="2447580"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6521986" y="3879120"/>
            <a:ext cx="2528916" cy="2055592"/>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5" y="1643073"/>
            <a:ext cx="5745165" cy="4307571"/>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ECAC4E08-5A51-BF4F-655E-4E54DD771548}"/>
              </a:ext>
            </a:extLst>
          </p:cNvPr>
          <p:cNvSpPr/>
          <p:nvPr userDrawn="1"/>
        </p:nvSpPr>
        <p:spPr>
          <a:xfrm>
            <a:off x="6521986" y="3395949"/>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6571823" y="3395949"/>
            <a:ext cx="5162846"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6512818" y="5631997"/>
            <a:ext cx="251233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6562654" y="5631997"/>
            <a:ext cx="2488248"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9287218" y="5641703"/>
            <a:ext cx="2431941"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9337055" y="5641703"/>
            <a:ext cx="2408630"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Slide Number Placeholder 7">
            <a:extLst>
              <a:ext uri="{FF2B5EF4-FFF2-40B4-BE49-F238E27FC236}">
                <a16:creationId xmlns:a16="http://schemas.microsoft.com/office/drawing/2014/main" id="{86339E01-BB7B-CF3A-32FB-E200673E4613}"/>
              </a:ext>
            </a:extLst>
          </p:cNvPr>
          <p:cNvSpPr>
            <a:spLocks noGrp="1"/>
          </p:cNvSpPr>
          <p:nvPr>
            <p:ph type="sldNum" sz="quarter" idx="21"/>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pic>
        <p:nvPicPr>
          <p:cNvPr id="4" name="Purdue Logo" descr="Purdue Logo">
            <a:extLst>
              <a:ext uri="{FF2B5EF4-FFF2-40B4-BE49-F238E27FC236}">
                <a16:creationId xmlns:a16="http://schemas.microsoft.com/office/drawing/2014/main" id="{BA4B2908-555F-78CD-D5EA-D087520FF3FF}"/>
              </a:ext>
            </a:extLst>
          </p:cNvPr>
          <p:cNvPicPr>
            <a:picLocks noChangeAspect="1"/>
          </p:cNvPicPr>
          <p:nvPr userDrawn="1"/>
        </p:nvPicPr>
        <p:blipFill>
          <a:blip r:embed="rId3"/>
          <a:stretch>
            <a:fillRect/>
          </a:stretch>
        </p:blipFill>
        <p:spPr>
          <a:xfrm>
            <a:off x="1034143" y="5756156"/>
            <a:ext cx="2709200" cy="484940"/>
          </a:xfrm>
          <a:prstGeom prst="rect">
            <a:avLst/>
          </a:prstGeom>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1023257" y="1812045"/>
            <a:ext cx="7763458" cy="719757"/>
          </a:xfrm>
        </p:spPr>
        <p:txBody>
          <a:bodyPr>
            <a:noAutofit/>
          </a:bodyPr>
          <a:lstStyle>
            <a:lvl1pPr>
              <a:defRPr sz="5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1023257" y="2617146"/>
            <a:ext cx="7763458" cy="449263"/>
          </a:xfrm>
        </p:spPr>
        <p:txBody>
          <a:bodyPr>
            <a:noAutofit/>
          </a:bodyPr>
          <a:lstStyle>
            <a:lvl1pPr marL="0" indent="0">
              <a:buFontTx/>
              <a:buNone/>
              <a:defRPr sz="2000" b="1">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1023257" y="3148847"/>
            <a:ext cx="7763458" cy="449263"/>
          </a:xfrm>
        </p:spPr>
        <p:txBody>
          <a:bodyPr>
            <a:normAutofit/>
          </a:bodyPr>
          <a:lstStyle>
            <a:lvl1pPr marL="0" indent="0">
              <a:buFontTx/>
              <a:buNone/>
              <a:defRPr sz="160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3/31/23</a:t>
            </a:r>
          </a:p>
        </p:txBody>
      </p:sp>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7938475" y="1315894"/>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3C0F4F-1E76-E3A4-E5AA-8FA79C7C69FB}"/>
              </a:ext>
            </a:extLst>
          </p:cNvPr>
          <p:cNvSpPr/>
          <p:nvPr userDrawn="1"/>
        </p:nvSpPr>
        <p:spPr>
          <a:xfrm>
            <a:off x="4420956" y="1315895"/>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67105CB-DECE-0616-2A57-776784CFC1CB}"/>
              </a:ext>
            </a:extLst>
          </p:cNvPr>
          <p:cNvSpPr/>
          <p:nvPr userDrawn="1"/>
        </p:nvSpPr>
        <p:spPr>
          <a:xfrm>
            <a:off x="903437" y="1315896"/>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903506" y="1436468"/>
            <a:ext cx="3319462" cy="339561"/>
          </a:xfrm>
        </p:spPr>
        <p:txBody>
          <a:bodyPr>
            <a:noAutofit/>
          </a:bodyPr>
          <a:lstStyle>
            <a:lvl1pPr marL="0" indent="0" algn="ctr" fontAlgn="t">
              <a:spcBef>
                <a:spcPts val="0"/>
              </a:spcBef>
              <a:buFontTx/>
              <a:buNone/>
              <a:defRPr sz="1800" baseline="0">
                <a:solidFill>
                  <a:schemeClr val="bg1"/>
                </a:solidFill>
                <a:latin typeface="+mj-lt"/>
              </a:defRPr>
            </a:lvl1pPr>
          </a:lstStyle>
          <a:p>
            <a:pPr lvl="0"/>
            <a:r>
              <a:rPr lang="en-US" dirty="0"/>
              <a:t>Click to edit Subhead</a:t>
            </a:r>
          </a:p>
        </p:txBody>
      </p:sp>
      <p:sp>
        <p:nvSpPr>
          <p:cNvPr id="9" name="Text Placeholder 8">
            <a:extLst>
              <a:ext uri="{FF2B5EF4-FFF2-40B4-BE49-F238E27FC236}">
                <a16:creationId xmlns:a16="http://schemas.microsoft.com/office/drawing/2014/main" id="{8CE94D6C-2E61-91FC-DA54-8FB71DE93C01}"/>
              </a:ext>
            </a:extLst>
          </p:cNvPr>
          <p:cNvSpPr>
            <a:spLocks noGrp="1"/>
          </p:cNvSpPr>
          <p:nvPr>
            <p:ph type="body" sz="quarter" idx="11" hasCustomPrompt="1"/>
          </p:nvPr>
        </p:nvSpPr>
        <p:spPr>
          <a:xfrm>
            <a:off x="1101943" y="2043222"/>
            <a:ext cx="2950589" cy="1691333"/>
          </a:xfrm>
        </p:spPr>
        <p:txBody>
          <a:bodyPr>
            <a:noAutofit/>
          </a:bodyPr>
          <a:lstStyle>
            <a:lvl1pPr marL="0" indent="0" algn="l">
              <a:buFontTx/>
              <a:buNone/>
              <a:defRPr sz="1400">
                <a:solidFill>
                  <a:schemeClr val="bg1"/>
                </a:solidFill>
                <a:latin typeface="+mn-lt"/>
              </a:defRPr>
            </a:lvl1pPr>
          </a:lstStyle>
          <a:p>
            <a:r>
              <a:rPr lang="de-DE" sz="1400" dirty="0" err="1">
                <a:solidFill>
                  <a:schemeClr val="bg1"/>
                </a:solidFill>
                <a:latin typeface="Franklin Gothic Book" panose="020B0503020102020204" pitchFamily="34" charset="0"/>
              </a:rPr>
              <a:t>Lorem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ipsum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sit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amet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consetetur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sadipscing</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elitr</a:t>
            </a:r>
            <a:r>
              <a:rPr lang="de-DE" sz="1400" dirty="0">
                <a:solidFill>
                  <a:schemeClr val="bg1"/>
                </a:solidFill>
                <a:latin typeface="Franklin Gothic Book" panose="020B0503020102020204" pitchFamily="34" charset="0"/>
              </a:rPr>
              <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nonumy</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eirmod</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tempor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invidunt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ut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labore</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dolore</a:t>
            </a:r>
            <a:r>
              <a:rPr lang="de-DE" sz="1400" dirty="0">
                <a:solidFill>
                  <a:schemeClr val="bg1"/>
                </a:solidFill>
                <a:latin typeface="Franklin Gothic Book" panose="020B0503020102020204" pitchFamily="34" charset="0"/>
              </a:rPr>
              <a:t> magna </a:t>
            </a:r>
            <a:r>
              <a:rPr lang="de-DE" sz="1400" dirty="0" err="1">
                <a:solidFill>
                  <a:schemeClr val="bg1"/>
                </a:solidFill>
                <a:latin typeface="Franklin Gothic Book" panose="020B0503020102020204" pitchFamily="34" charset="0"/>
              </a:rPr>
              <a:t>aliquyam</a:t>
            </a:r>
            <a:r>
              <a:rPr lang="de-DE" sz="1400" dirty="0">
                <a:solidFill>
                  <a:schemeClr val="bg1"/>
                </a:solidFill>
                <a:latin typeface="Franklin Gothic Book" panose="020B0503020102020204" pitchFamily="34" charset="0"/>
              </a:rPr>
              <a:t> erat,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voluptua</a:t>
            </a:r>
            <a:r>
              <a:rPr lang="de-DE" sz="1400" dirty="0">
                <a:solidFill>
                  <a:schemeClr val="bg1"/>
                </a:solidFill>
                <a:latin typeface="Franklin Gothic Book" panose="020B0503020102020204" pitchFamily="34" charset="0"/>
              </a:rPr>
              <a:t>. At </a:t>
            </a:r>
            <a:r>
              <a:rPr lang="de-DE" sz="1400" dirty="0" err="1">
                <a:solidFill>
                  <a:schemeClr val="bg1"/>
                </a:solidFill>
                <a:latin typeface="Franklin Gothic Book" panose="020B0503020102020204" pitchFamily="34" charset="0"/>
              </a:rPr>
              <a:t>vero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eos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accusam</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justo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duo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dolores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ea</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rebum</a:t>
            </a:r>
            <a:r>
              <a:rPr lang="de-DE" sz="1400" dirty="0">
                <a:solidFill>
                  <a:schemeClr val="bg1"/>
                </a:solidFill>
                <a:latin typeface="Franklin Gothic Book" panose="020B0503020102020204" pitchFamily="34" charset="0"/>
              </a:rPr>
              <a:t>.</a:t>
            </a:r>
          </a:p>
          <a:p>
            <a:endParaRPr lang="en-US" dirty="0">
              <a:solidFill>
                <a:schemeClr val="bg1"/>
              </a:solidFill>
            </a:endParaRPr>
          </a:p>
          <a:p>
            <a:pPr lvl="0"/>
            <a:endParaRPr lang="en-US" dirty="0"/>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1101943" y="4045824"/>
            <a:ext cx="2951163" cy="1555750"/>
          </a:xfrm>
        </p:spPr>
        <p:txBody>
          <a:bodyPr/>
          <a:lstStyle>
            <a:lvl1pPr marL="0" indent="0">
              <a:buNone/>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4421284" y="1436468"/>
            <a:ext cx="3319462" cy="339561"/>
          </a:xfrm>
        </p:spPr>
        <p:txBody>
          <a:bodyPr>
            <a:noAutofit/>
          </a:bodyPr>
          <a:lstStyle>
            <a:lvl1pPr marL="0" indent="0" algn="ctr" fontAlgn="t">
              <a:spcBef>
                <a:spcPts val="0"/>
              </a:spcBef>
              <a:buFontTx/>
              <a:buNone/>
              <a:defRPr sz="1800" baseline="0">
                <a:solidFill>
                  <a:schemeClr val="bg1"/>
                </a:solidFill>
                <a:latin typeface="+mj-lt"/>
              </a:defRPr>
            </a:lvl1pPr>
          </a:lstStyle>
          <a:p>
            <a:pPr lvl="0"/>
            <a:r>
              <a:rPr lang="en-US" dirty="0"/>
              <a:t>Click to edit Subhead</a:t>
            </a:r>
          </a:p>
        </p:txBody>
      </p:sp>
      <p:sp>
        <p:nvSpPr>
          <p:cNvPr id="18" name="Text Placeholder 8">
            <a:extLst>
              <a:ext uri="{FF2B5EF4-FFF2-40B4-BE49-F238E27FC236}">
                <a16:creationId xmlns:a16="http://schemas.microsoft.com/office/drawing/2014/main" id="{756D1137-A56F-85A2-FEB3-FEBA9D3C86F5}"/>
              </a:ext>
            </a:extLst>
          </p:cNvPr>
          <p:cNvSpPr>
            <a:spLocks noGrp="1"/>
          </p:cNvSpPr>
          <p:nvPr>
            <p:ph type="body" sz="quarter" idx="14" hasCustomPrompt="1"/>
          </p:nvPr>
        </p:nvSpPr>
        <p:spPr>
          <a:xfrm>
            <a:off x="4619721" y="2043222"/>
            <a:ext cx="2950589" cy="1691333"/>
          </a:xfrm>
        </p:spPr>
        <p:txBody>
          <a:bodyPr>
            <a:noAutofit/>
          </a:bodyPr>
          <a:lstStyle>
            <a:lvl1pPr marL="0" indent="0" algn="l">
              <a:buFontTx/>
              <a:buNone/>
              <a:defRPr sz="1400">
                <a:solidFill>
                  <a:schemeClr val="bg1"/>
                </a:solidFill>
                <a:latin typeface="+mn-lt"/>
              </a:defRPr>
            </a:lvl1pPr>
          </a:lstStyle>
          <a:p>
            <a:r>
              <a:rPr lang="de-DE" sz="1400" dirty="0" err="1">
                <a:solidFill>
                  <a:schemeClr val="bg1"/>
                </a:solidFill>
                <a:latin typeface="Franklin Gothic Book" panose="020B0503020102020204" pitchFamily="34" charset="0"/>
              </a:rPr>
              <a:t>Lorem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ipsum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sit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amet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consetetur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sadipscing</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elitr</a:t>
            </a:r>
            <a:r>
              <a:rPr lang="de-DE" sz="1400" dirty="0">
                <a:solidFill>
                  <a:schemeClr val="bg1"/>
                </a:solidFill>
                <a:latin typeface="Franklin Gothic Book" panose="020B0503020102020204" pitchFamily="34" charset="0"/>
              </a:rPr>
              <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nonumy</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eirmod</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tempor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invidunt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ut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labore</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dolore</a:t>
            </a:r>
            <a:r>
              <a:rPr lang="de-DE" sz="1400" dirty="0">
                <a:solidFill>
                  <a:schemeClr val="bg1"/>
                </a:solidFill>
                <a:latin typeface="Franklin Gothic Book" panose="020B0503020102020204" pitchFamily="34" charset="0"/>
              </a:rPr>
              <a:t> magna </a:t>
            </a:r>
            <a:r>
              <a:rPr lang="de-DE" sz="1400" dirty="0" err="1">
                <a:solidFill>
                  <a:schemeClr val="bg1"/>
                </a:solidFill>
                <a:latin typeface="Franklin Gothic Book" panose="020B0503020102020204" pitchFamily="34" charset="0"/>
              </a:rPr>
              <a:t>aliquyam</a:t>
            </a:r>
            <a:r>
              <a:rPr lang="de-DE" sz="1400" dirty="0">
                <a:solidFill>
                  <a:schemeClr val="bg1"/>
                </a:solidFill>
                <a:latin typeface="Franklin Gothic Book" panose="020B0503020102020204" pitchFamily="34" charset="0"/>
              </a:rPr>
              <a:t> erat,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voluptua</a:t>
            </a:r>
            <a:r>
              <a:rPr lang="de-DE" sz="1400" dirty="0">
                <a:solidFill>
                  <a:schemeClr val="bg1"/>
                </a:solidFill>
                <a:latin typeface="Franklin Gothic Book" panose="020B0503020102020204" pitchFamily="34" charset="0"/>
              </a:rPr>
              <a:t>. At </a:t>
            </a:r>
            <a:r>
              <a:rPr lang="de-DE" sz="1400" dirty="0" err="1">
                <a:solidFill>
                  <a:schemeClr val="bg1"/>
                </a:solidFill>
                <a:latin typeface="Franklin Gothic Book" panose="020B0503020102020204" pitchFamily="34" charset="0"/>
              </a:rPr>
              <a:t>vero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eos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accusam</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justo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duo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dolores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ea</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rebum</a:t>
            </a:r>
            <a:r>
              <a:rPr lang="de-DE" sz="1400" dirty="0">
                <a:solidFill>
                  <a:schemeClr val="bg1"/>
                </a:solidFill>
                <a:latin typeface="Franklin Gothic Book" panose="020B0503020102020204" pitchFamily="34" charset="0"/>
              </a:rPr>
              <a:t>.</a:t>
            </a:r>
          </a:p>
          <a:p>
            <a:endParaRPr lang="en-US" dirty="0">
              <a:solidFill>
                <a:schemeClr val="bg1"/>
              </a:solidFill>
            </a:endParaRPr>
          </a:p>
          <a:p>
            <a:pPr lvl="0"/>
            <a:endParaRPr lang="en-US" dirty="0"/>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4619721" y="4045824"/>
            <a:ext cx="2951163" cy="1555750"/>
          </a:xfrm>
        </p:spPr>
        <p:txBody>
          <a:bodyPr/>
          <a:lstStyle>
            <a:lvl1pPr marL="0" indent="0">
              <a:buNone/>
              <a:defRPr/>
            </a:lvl1pPr>
          </a:lstStyle>
          <a:p>
            <a:r>
              <a:rPr lang="en-US"/>
              <a:t>Click icon to add picture</a:t>
            </a:r>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7938803" y="1433918"/>
            <a:ext cx="3319462" cy="339561"/>
          </a:xfrm>
        </p:spPr>
        <p:txBody>
          <a:bodyPr>
            <a:noAutofit/>
          </a:bodyPr>
          <a:lstStyle>
            <a:lvl1pPr marL="0" indent="0" algn="ctr" fontAlgn="t">
              <a:spcBef>
                <a:spcPts val="0"/>
              </a:spcBef>
              <a:buFontTx/>
              <a:buNone/>
              <a:defRPr sz="1800" b="1" baseline="0">
                <a:solidFill>
                  <a:schemeClr val="bg1"/>
                </a:solidFill>
                <a:latin typeface="+mj-lt"/>
              </a:defRPr>
            </a:lvl1pPr>
          </a:lstStyle>
          <a:p>
            <a:pPr lvl="0"/>
            <a:r>
              <a:rPr lang="en-US" dirty="0"/>
              <a:t>Click to edit Subhead</a:t>
            </a:r>
          </a:p>
        </p:txBody>
      </p:sp>
      <p:sp>
        <p:nvSpPr>
          <p:cNvPr id="22" name="Text Placeholder 8">
            <a:extLst>
              <a:ext uri="{FF2B5EF4-FFF2-40B4-BE49-F238E27FC236}">
                <a16:creationId xmlns:a16="http://schemas.microsoft.com/office/drawing/2014/main" id="{326B9638-0AB1-0F11-EA67-211E59867313}"/>
              </a:ext>
            </a:extLst>
          </p:cNvPr>
          <p:cNvSpPr>
            <a:spLocks noGrp="1"/>
          </p:cNvSpPr>
          <p:nvPr>
            <p:ph type="body" sz="quarter" idx="17" hasCustomPrompt="1"/>
          </p:nvPr>
        </p:nvSpPr>
        <p:spPr>
          <a:xfrm>
            <a:off x="8137240" y="2040672"/>
            <a:ext cx="2950589" cy="1691333"/>
          </a:xfrm>
        </p:spPr>
        <p:txBody>
          <a:bodyPr>
            <a:noAutofit/>
          </a:bodyPr>
          <a:lstStyle>
            <a:lvl1pPr marL="0" indent="0" algn="l">
              <a:buFontTx/>
              <a:buNone/>
              <a:defRPr sz="1400" b="1">
                <a:solidFill>
                  <a:schemeClr val="bg1"/>
                </a:solidFill>
                <a:latin typeface="+mn-lt"/>
              </a:defRPr>
            </a:lvl1pPr>
          </a:lstStyle>
          <a:p>
            <a:r>
              <a:rPr lang="de-DE" sz="1400" dirty="0" err="1">
                <a:solidFill>
                  <a:schemeClr val="bg1"/>
                </a:solidFill>
                <a:latin typeface="Franklin Gothic Book" panose="020B0503020102020204" pitchFamily="34" charset="0"/>
              </a:rPr>
              <a:t>Lorem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ipsum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sit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amet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consetetur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sadipscing</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elitr</a:t>
            </a:r>
            <a:r>
              <a:rPr lang="de-DE" sz="1400" dirty="0">
                <a:solidFill>
                  <a:schemeClr val="bg1"/>
                </a:solidFill>
                <a:latin typeface="Franklin Gothic Book" panose="020B0503020102020204" pitchFamily="34" charset="0"/>
              </a:rPr>
              <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nonumy</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eirmod</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tempor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invidunt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ut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labore</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dolore</a:t>
            </a:r>
            <a:r>
              <a:rPr lang="de-DE" sz="1400" dirty="0">
                <a:solidFill>
                  <a:schemeClr val="bg1"/>
                </a:solidFill>
                <a:latin typeface="Franklin Gothic Book" panose="020B0503020102020204" pitchFamily="34" charset="0"/>
              </a:rPr>
              <a:t> magna </a:t>
            </a:r>
            <a:r>
              <a:rPr lang="de-DE" sz="1400" dirty="0" err="1">
                <a:solidFill>
                  <a:schemeClr val="bg1"/>
                </a:solidFill>
                <a:latin typeface="Franklin Gothic Book" panose="020B0503020102020204" pitchFamily="34" charset="0"/>
              </a:rPr>
              <a:t>aliquyam</a:t>
            </a:r>
            <a:r>
              <a:rPr lang="de-DE" sz="1400" dirty="0">
                <a:solidFill>
                  <a:schemeClr val="bg1"/>
                </a:solidFill>
                <a:latin typeface="Franklin Gothic Book" panose="020B0503020102020204" pitchFamily="34" charset="0"/>
              </a:rPr>
              <a:t> erat,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voluptua</a:t>
            </a:r>
            <a:r>
              <a:rPr lang="de-DE" sz="1400" dirty="0">
                <a:solidFill>
                  <a:schemeClr val="bg1"/>
                </a:solidFill>
                <a:latin typeface="Franklin Gothic Book" panose="020B0503020102020204" pitchFamily="34" charset="0"/>
              </a:rPr>
              <a:t>. At </a:t>
            </a:r>
            <a:r>
              <a:rPr lang="de-DE" sz="1400" dirty="0" err="1">
                <a:solidFill>
                  <a:schemeClr val="bg1"/>
                </a:solidFill>
                <a:latin typeface="Franklin Gothic Book" panose="020B0503020102020204" pitchFamily="34" charset="0"/>
              </a:rPr>
              <a:t>vero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eos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accusam</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justo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duo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dolores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ea</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rebum</a:t>
            </a:r>
            <a:r>
              <a:rPr lang="de-DE" sz="1400" dirty="0">
                <a:solidFill>
                  <a:schemeClr val="bg1"/>
                </a:solidFill>
                <a:latin typeface="Franklin Gothic Book" panose="020B0503020102020204" pitchFamily="34" charset="0"/>
              </a:rPr>
              <a:t>.</a:t>
            </a:r>
          </a:p>
          <a:p>
            <a:endParaRPr lang="en-US" dirty="0">
              <a:solidFill>
                <a:schemeClr val="bg1"/>
              </a:solidFill>
            </a:endParaRPr>
          </a:p>
          <a:p>
            <a:pPr lvl="0"/>
            <a:endParaRPr lang="en-US" dirty="0"/>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8137240" y="4043274"/>
            <a:ext cx="2951163" cy="1555750"/>
          </a:xfrm>
        </p:spPr>
        <p:txBody>
          <a:bodyPr/>
          <a:lstStyle>
            <a:lvl1pPr marL="0" indent="0">
              <a:buNone/>
              <a:defRPr b="1"/>
            </a:lvl1pPr>
          </a:lstStyle>
          <a:p>
            <a:r>
              <a:rPr lang="en-US"/>
              <a:t>Click icon to add picture</a:t>
            </a:r>
            <a:endParaRPr lang="en-US" dirty="0"/>
          </a:p>
        </p:txBody>
      </p:sp>
      <p:pic>
        <p:nvPicPr>
          <p:cNvPr id="15" name="Purdue Logo" descr="Purdue Logo">
            <a:extLst>
              <a:ext uri="{FF2B5EF4-FFF2-40B4-BE49-F238E27FC236}">
                <a16:creationId xmlns:a16="http://schemas.microsoft.com/office/drawing/2014/main" id="{F444D1CF-9A99-D079-5D89-6DE824A89344}"/>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9F052176-019A-903D-9420-52A500972037}"/>
              </a:ext>
            </a:extLst>
          </p:cNvPr>
          <p:cNvSpPr>
            <a:spLocks noGrp="1"/>
          </p:cNvSpPr>
          <p:nvPr>
            <p:ph type="sldNum" sz="quarter" idx="19"/>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16712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7938216" y="1315892"/>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4420697" y="1315893"/>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903178" y="1315894"/>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903247" y="1436466"/>
            <a:ext cx="3319462" cy="339561"/>
          </a:xfrm>
        </p:spPr>
        <p:txBody>
          <a:bodyPr>
            <a:noAutofit/>
          </a:bodyPr>
          <a:lstStyle>
            <a:lvl1pPr marL="0" indent="0" algn="ctr" fontAlgn="t">
              <a:spcBef>
                <a:spcPts val="0"/>
              </a:spcBef>
              <a:buFontTx/>
              <a:buNone/>
              <a:defRPr sz="1800" baseline="0">
                <a:solidFill>
                  <a:schemeClr val="tx1"/>
                </a:solidFill>
                <a:latin typeface="+mj-lt"/>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4421025" y="1436466"/>
            <a:ext cx="3319462" cy="339561"/>
          </a:xfrm>
        </p:spPr>
        <p:txBody>
          <a:bodyPr>
            <a:noAutofit/>
          </a:bodyPr>
          <a:lstStyle>
            <a:lvl1pPr marL="0" indent="0" algn="ctr" fontAlgn="t">
              <a:spcBef>
                <a:spcPts val="0"/>
              </a:spcBef>
              <a:buFontTx/>
              <a:buNone/>
              <a:defRPr sz="1800" baseline="0">
                <a:solidFill>
                  <a:schemeClr val="tx1"/>
                </a:solidFill>
                <a:latin typeface="+mj-lt"/>
              </a:defRPr>
            </a:lvl1pPr>
          </a:lstStyle>
          <a:p>
            <a:pPr lvl="0"/>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7938544" y="1433916"/>
            <a:ext cx="3319462" cy="339561"/>
          </a:xfrm>
        </p:spPr>
        <p:txBody>
          <a:bodyPr>
            <a:noAutofit/>
          </a:bodyPr>
          <a:lstStyle>
            <a:lvl1pPr marL="0" indent="0" algn="ctr" fontAlgn="t">
              <a:spcBef>
                <a:spcPts val="0"/>
              </a:spcBef>
              <a:buFontTx/>
              <a:buNone/>
              <a:defRPr sz="1800" b="1" baseline="0">
                <a:solidFill>
                  <a:schemeClr val="tx1"/>
                </a:solidFill>
                <a:latin typeface="+mj-lt"/>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1101684" y="2040670"/>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4604880" y="2065258"/>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1101684" y="4045822"/>
            <a:ext cx="2951163" cy="1555750"/>
          </a:xfrm>
        </p:spPr>
        <p:txBody>
          <a:bodyPr/>
          <a:lstStyle>
            <a:lvl1pPr marL="0" indent="0">
              <a:buNone/>
              <a:defRPr/>
            </a:lvl1pPr>
          </a:lstStyle>
          <a:p>
            <a:r>
              <a:rPr lang="en-US"/>
              <a:t>Click icon to add picture</a:t>
            </a:r>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4619462" y="4045822"/>
            <a:ext cx="2951163" cy="1555750"/>
          </a:xfrm>
        </p:spPr>
        <p:txBody>
          <a:bodyPr/>
          <a:lstStyle>
            <a:lvl1pPr marL="0" indent="0">
              <a:buNone/>
              <a:defRPr/>
            </a:lvl1pPr>
          </a:lstStyle>
          <a:p>
            <a:r>
              <a:rPr lang="en-US"/>
              <a:t>Click icon to add picture</a:t>
            </a:r>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8136981" y="4043272"/>
            <a:ext cx="2951163" cy="1555750"/>
          </a:xfrm>
        </p:spPr>
        <p:txBody>
          <a:bodyPr/>
          <a:lstStyle>
            <a:lvl1pPr marL="0" indent="0">
              <a:buNone/>
              <a:defRPr b="1"/>
            </a:lvl1pPr>
          </a:lstStyle>
          <a:p>
            <a:r>
              <a:rPr lang="en-US"/>
              <a:t>Click icon to add picture</a:t>
            </a:r>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8129414" y="2071424"/>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pic>
        <p:nvPicPr>
          <p:cNvPr id="39" name="Purdue Logo" descr="Purdue Logo">
            <a:extLst>
              <a:ext uri="{FF2B5EF4-FFF2-40B4-BE49-F238E27FC236}">
                <a16:creationId xmlns:a16="http://schemas.microsoft.com/office/drawing/2014/main" id="{28B0C093-6F71-44D4-5731-9A086B7811BD}"/>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4" name="Slide Number Placeholder 7">
            <a:extLst>
              <a:ext uri="{FF2B5EF4-FFF2-40B4-BE49-F238E27FC236}">
                <a16:creationId xmlns:a16="http://schemas.microsoft.com/office/drawing/2014/main" id="{ED3E9FAC-10A3-F5B2-9CE9-1477A1686C01}"/>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3894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pic>
        <p:nvPicPr>
          <p:cNvPr id="39" name="Purdue Logo" descr="Purdue Logo">
            <a:extLst>
              <a:ext uri="{FF2B5EF4-FFF2-40B4-BE49-F238E27FC236}">
                <a16:creationId xmlns:a16="http://schemas.microsoft.com/office/drawing/2014/main" id="{28B0C093-6F71-44D4-5731-9A086B7811BD}"/>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1008584" y="1660596"/>
            <a:ext cx="1918020"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1011339" y="2160555"/>
            <a:ext cx="1915265"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3045437" y="1660596"/>
            <a:ext cx="1918020"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3048192" y="2160555"/>
            <a:ext cx="1915265"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5082290" y="1660596"/>
            <a:ext cx="1918020"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5085045" y="2160555"/>
            <a:ext cx="1915265"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7119143" y="1660596"/>
            <a:ext cx="1918020"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7121898" y="2160555"/>
            <a:ext cx="1915265"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9155998" y="1660596"/>
            <a:ext cx="1918020"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9158753" y="2160555"/>
            <a:ext cx="1915265"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1008584" y="1783909"/>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3045438" y="1768552"/>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5082291" y="1768552"/>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7119145" y="1768552"/>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9156000" y="1770870"/>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1117982" y="2312717"/>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3175312" y="2299864"/>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5212165" y="2298292"/>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7249018" y="2298292"/>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9285873" y="2312717"/>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5" name="Slide Number Placeholder 7">
            <a:extLst>
              <a:ext uri="{FF2B5EF4-FFF2-40B4-BE49-F238E27FC236}">
                <a16:creationId xmlns:a16="http://schemas.microsoft.com/office/drawing/2014/main" id="{9129C062-832F-2D3C-B059-A8AF7503AA94}"/>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754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4"/>
            <a:ext cx="6581614"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0" y="-944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1142005" y="891153"/>
            <a:ext cx="3932237" cy="1600200"/>
          </a:xfrm>
        </p:spPr>
        <p:txBody>
          <a:bodyPr anchor="b"/>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5" y="2491353"/>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Slide Number Placeholder 7">
            <a:extLst>
              <a:ext uri="{FF2B5EF4-FFF2-40B4-BE49-F238E27FC236}">
                <a16:creationId xmlns:a16="http://schemas.microsoft.com/office/drawing/2014/main" id="{F9F93194-3FAC-550F-2266-CB2C67F6649A}"/>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6374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5"/>
            <a:ext cx="6581614" cy="6892463"/>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0" y="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1142005" y="891153"/>
            <a:ext cx="3932237" cy="1600200"/>
          </a:xfrm>
        </p:spPr>
        <p:txBody>
          <a:bodyPr anchor="b"/>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5" y="249135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Slide Number Placeholder 7">
            <a:extLst>
              <a:ext uri="{FF2B5EF4-FFF2-40B4-BE49-F238E27FC236}">
                <a16:creationId xmlns:a16="http://schemas.microsoft.com/office/drawing/2014/main" id="{D58083BA-FDA7-F862-D712-EC253B2CFF0F}"/>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41502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9954706"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805070" y="2466280"/>
            <a:ext cx="7981645" cy="719757"/>
          </a:xfrm>
        </p:spPr>
        <p:txBody>
          <a:bodyPr>
            <a:noAutofit/>
          </a:bodyPr>
          <a:lstStyle>
            <a:lvl1pPr>
              <a:defRPr sz="96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924339" y="3434010"/>
            <a:ext cx="7874567" cy="449263"/>
          </a:xfrm>
        </p:spPr>
        <p:txBody>
          <a:bodyPr>
            <a:normAutofit/>
          </a:bodyPr>
          <a:lstStyle>
            <a:lvl1pPr marL="0" indent="0">
              <a:buFontTx/>
              <a:buNone/>
              <a:defRPr sz="1800">
                <a:solidFill>
                  <a:schemeClr val="bg2"/>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contact info</a:t>
            </a:r>
          </a:p>
        </p:txBody>
      </p:sp>
      <p:pic>
        <p:nvPicPr>
          <p:cNvPr id="8" name="Purdue Logo" descr="Purdue Logo">
            <a:extLst>
              <a:ext uri="{FF2B5EF4-FFF2-40B4-BE49-F238E27FC236}">
                <a16:creationId xmlns:a16="http://schemas.microsoft.com/office/drawing/2014/main" id="{D1A65555-63A8-D3C1-AA71-F25B3071BDC0}"/>
              </a:ext>
            </a:extLst>
          </p:cNvPr>
          <p:cNvPicPr>
            <a:picLocks noChangeAspect="1"/>
          </p:cNvPicPr>
          <p:nvPr userDrawn="1"/>
        </p:nvPicPr>
        <p:blipFill>
          <a:blip r:embed="rId3"/>
          <a:stretch>
            <a:fillRect/>
          </a:stretch>
        </p:blipFill>
        <p:spPr>
          <a:xfrm>
            <a:off x="805070" y="5739119"/>
            <a:ext cx="2709200" cy="484939"/>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pic>
        <p:nvPicPr>
          <p:cNvPr id="4" name="Purdue Logo" descr="Purdue Logo">
            <a:extLst>
              <a:ext uri="{FF2B5EF4-FFF2-40B4-BE49-F238E27FC236}">
                <a16:creationId xmlns:a16="http://schemas.microsoft.com/office/drawing/2014/main" id="{BA4B2908-555F-78CD-D5EA-D087520FF3FF}"/>
              </a:ext>
            </a:extLst>
          </p:cNvPr>
          <p:cNvPicPr>
            <a:picLocks noChangeAspect="1"/>
          </p:cNvPicPr>
          <p:nvPr userDrawn="1"/>
        </p:nvPicPr>
        <p:blipFill>
          <a:blip r:embed="rId3"/>
          <a:stretch>
            <a:fillRect/>
          </a:stretch>
        </p:blipFill>
        <p:spPr>
          <a:xfrm>
            <a:off x="1034143" y="5756156"/>
            <a:ext cx="2709200" cy="484940"/>
          </a:xfrm>
          <a:prstGeom prst="rect">
            <a:avLst/>
          </a:prstGeom>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805070" y="2466280"/>
            <a:ext cx="7981645" cy="719757"/>
          </a:xfrm>
        </p:spPr>
        <p:txBody>
          <a:bodyPr>
            <a:noAutofit/>
          </a:bodyPr>
          <a:lstStyle>
            <a:lvl1pPr>
              <a:defRPr sz="96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924339" y="3434010"/>
            <a:ext cx="7874567" cy="449263"/>
          </a:xfrm>
        </p:spPr>
        <p:txBody>
          <a:bodyPr>
            <a:normAutofit/>
          </a:bodyPr>
          <a:lstStyle>
            <a:lvl1pPr marL="0" indent="0">
              <a:buFontTx/>
              <a:buNone/>
              <a:defRPr sz="180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contact info</a:t>
            </a:r>
          </a:p>
        </p:txBody>
      </p:sp>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12192000" cy="68580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478972" y="4671391"/>
            <a:ext cx="11266714" cy="1401419"/>
          </a:xfrm>
        </p:spPr>
        <p:txBody>
          <a:bodyPr/>
          <a:lstStyle>
            <a:lvl1pPr algn="ctr">
              <a:defRPr/>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478972" y="6085510"/>
            <a:ext cx="11266714" cy="449263"/>
          </a:xfrm>
        </p:spPr>
        <p:txBody>
          <a:bodyPr>
            <a:noAutofit/>
          </a:bodyPr>
          <a:lstStyle>
            <a:lvl1pPr marL="0" indent="0" algn="ctr">
              <a:buFontTx/>
              <a:buNone/>
              <a:defRPr sz="2000" b="1">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Subtitle style</a:t>
            </a:r>
          </a:p>
        </p:txBody>
      </p:sp>
      <p:sp>
        <p:nvSpPr>
          <p:cNvPr id="4" name="Slide Number Placeholder 7">
            <a:extLst>
              <a:ext uri="{FF2B5EF4-FFF2-40B4-BE49-F238E27FC236}">
                <a16:creationId xmlns:a16="http://schemas.microsoft.com/office/drawing/2014/main" id="{6C644467-0807-17A0-8E23-7CE636F17FF5}"/>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866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12192000" cy="6892463"/>
          </a:xfrm>
          <a:ln>
            <a:noFill/>
          </a:ln>
        </p:spPr>
        <p:txBody>
          <a:bodyPr/>
          <a:lstStyle/>
          <a:p>
            <a:r>
              <a:rPr lang="en-US"/>
              <a:t>Click icon to add picture</a:t>
            </a:r>
          </a:p>
        </p:txBody>
      </p:sp>
      <p:sp>
        <p:nvSpPr>
          <p:cNvPr id="4" name="Slide Number Placeholder 7">
            <a:extLst>
              <a:ext uri="{FF2B5EF4-FFF2-40B4-BE49-F238E27FC236}">
                <a16:creationId xmlns:a16="http://schemas.microsoft.com/office/drawing/2014/main" id="{E1B5199A-E846-1045-4AEF-C32153F2B2B0}"/>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0421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199" y="1543324"/>
            <a:ext cx="11266713" cy="4454706"/>
          </a:xfrm>
        </p:spPr>
        <p:txBody>
          <a:bodyPr numCol="1">
            <a:noAutofit/>
          </a:bodyPr>
          <a:lstStyle>
            <a:lvl1pPr marL="0" indent="0" algn="l" fontAlgn="t">
              <a:buFontTx/>
              <a:buNone/>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Slide Number Placeholder 7">
            <a:extLst>
              <a:ext uri="{FF2B5EF4-FFF2-40B4-BE49-F238E27FC236}">
                <a16:creationId xmlns:a16="http://schemas.microsoft.com/office/drawing/2014/main" id="{CE6AE7EF-33F9-6CA3-ECA4-96D66E35033C}"/>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199" y="1543324"/>
            <a:ext cx="11266713" cy="4454706"/>
          </a:xfrm>
        </p:spPr>
        <p:txBody>
          <a:bodyPr numCol="2">
            <a:noAutofit/>
          </a:bodyPr>
          <a:lstStyle>
            <a:lvl1pPr marL="0" indent="0" algn="l" fontAlgn="t">
              <a:buFontTx/>
              <a:buNone/>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Slide Number Placeholder 7">
            <a:extLst>
              <a:ext uri="{FF2B5EF4-FFF2-40B4-BE49-F238E27FC236}">
                <a16:creationId xmlns:a16="http://schemas.microsoft.com/office/drawing/2014/main" id="{16EF2C6E-54C6-701F-2234-4B0FED572E2C}"/>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3199844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468086" y="1543324"/>
            <a:ext cx="11266714" cy="4454706"/>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urdue Logo" descr="Purdue Logo">
            <a:extLst>
              <a:ext uri="{FF2B5EF4-FFF2-40B4-BE49-F238E27FC236}">
                <a16:creationId xmlns:a16="http://schemas.microsoft.com/office/drawing/2014/main" id="{57E46A32-0E35-7B3E-4B6F-A7D50B076D9C}"/>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8" name="Slide Number Placeholder 7">
            <a:extLst>
              <a:ext uri="{FF2B5EF4-FFF2-40B4-BE49-F238E27FC236}">
                <a16:creationId xmlns:a16="http://schemas.microsoft.com/office/drawing/2014/main" id="{312A7B8E-09D9-1047-F0C9-E4435CC82C3E}"/>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6" y="1543324"/>
            <a:ext cx="5413169"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6309157" y="1543324"/>
            <a:ext cx="5425643"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urdue Logo" descr="Purdue Logo">
            <a:extLst>
              <a:ext uri="{FF2B5EF4-FFF2-40B4-BE49-F238E27FC236}">
                <a16:creationId xmlns:a16="http://schemas.microsoft.com/office/drawing/2014/main" id="{1187A0AE-82DF-15CC-71EB-814F9338E8D6}"/>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5" name="Slide Number Placeholder 7">
            <a:extLst>
              <a:ext uri="{FF2B5EF4-FFF2-40B4-BE49-F238E27FC236}">
                <a16:creationId xmlns:a16="http://schemas.microsoft.com/office/drawing/2014/main" id="{E90604A0-8AD7-01C3-4CB9-EC951DCA03B9}"/>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399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7" y="1543324"/>
            <a:ext cx="3507565"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urdue Logo" descr="Purdue Logo">
            <a:extLst>
              <a:ext uri="{FF2B5EF4-FFF2-40B4-BE49-F238E27FC236}">
                <a16:creationId xmlns:a16="http://schemas.microsoft.com/office/drawing/2014/main" id="{D9D56DBC-682D-9000-C377-A3E36338D732}"/>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4342217" y="1543323"/>
            <a:ext cx="3507565" cy="4390337"/>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8243137" y="1543322"/>
            <a:ext cx="3507565" cy="4390337"/>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6" name="Slide Number Placeholder 7">
            <a:extLst>
              <a:ext uri="{FF2B5EF4-FFF2-40B4-BE49-F238E27FC236}">
                <a16:creationId xmlns:a16="http://schemas.microsoft.com/office/drawing/2014/main" id="{A31B34F3-D277-4F4A-C27A-05257C4E2F7E}"/>
              </a:ext>
            </a:extLst>
          </p:cNvPr>
          <p:cNvSpPr>
            <a:spLocks noGrp="1"/>
          </p:cNvSpPr>
          <p:nvPr>
            <p:ph type="sldNum" sz="quarter" idx="19"/>
          </p:nvPr>
        </p:nvSpPr>
        <p:spPr>
          <a:xfrm>
            <a:off x="10830364" y="6316394"/>
            <a:ext cx="914400" cy="320040"/>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817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468086" y="385004"/>
            <a:ext cx="11266714"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468086" y="1192696"/>
            <a:ext cx="11266714" cy="48379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F5D1F4F-1AB4-0707-050D-533100BDB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a:extLst>
              <a:ext uri="{FF2B5EF4-FFF2-40B4-BE49-F238E27FC236}">
                <a16:creationId xmlns:a16="http://schemas.microsoft.com/office/drawing/2014/main" id="{A828CDB9-2AA0-E4B2-A29A-40786DD4506F}"/>
              </a:ext>
            </a:extLst>
          </p:cNvPr>
          <p:cNvSpPr>
            <a:spLocks noGrp="1"/>
          </p:cNvSpPr>
          <p:nvPr>
            <p:ph type="sldNum" sz="quarter" idx="4"/>
          </p:nvPr>
        </p:nvSpPr>
        <p:spPr>
          <a:xfrm>
            <a:off x="10830364" y="6316394"/>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02" r:id="rId3"/>
    <p:sldLayoutId id="2147483708" r:id="rId4"/>
    <p:sldLayoutId id="2147483687" r:id="rId5"/>
    <p:sldLayoutId id="2147483714" r:id="rId6"/>
    <p:sldLayoutId id="2147483688" r:id="rId7"/>
    <p:sldLayoutId id="2147483650" r:id="rId8"/>
    <p:sldLayoutId id="2147483701" r:id="rId9"/>
    <p:sldLayoutId id="2147483711" r:id="rId10"/>
    <p:sldLayoutId id="2147483712" r:id="rId11"/>
    <p:sldLayoutId id="2147483656" r:id="rId12"/>
    <p:sldLayoutId id="2147483657" r:id="rId13"/>
    <p:sldLayoutId id="2147483706" r:id="rId14"/>
    <p:sldLayoutId id="2147483705" r:id="rId15"/>
    <p:sldLayoutId id="2147483707" r:id="rId16"/>
    <p:sldLayoutId id="2147483713" r:id="rId17"/>
    <p:sldLayoutId id="2147483709" r:id="rId18"/>
    <p:sldLayoutId id="2147483710" r:id="rId19"/>
    <p:sldLayoutId id="2147483653" r:id="rId20"/>
    <p:sldLayoutId id="2147483690" r:id="rId21"/>
    <p:sldLayoutId id="2147483704" r:id="rId22"/>
    <p:sldLayoutId id="2147483692" r:id="rId23"/>
    <p:sldLayoutId id="2147483693" r:id="rId24"/>
    <p:sldLayoutId id="2147483691" r:id="rId25"/>
    <p:sldLayoutId id="2147483703" r:id="rId26"/>
  </p:sldLayoutIdLst>
  <p:hf hdr="0" ftr="0" dt="0"/>
  <p:txStyles>
    <p:titleStyle>
      <a:lvl1pPr algn="l" defTabSz="914400" rtl="0" eaLnBrk="1" fontAlgn="t" latinLnBrk="0" hangingPunct="1">
        <a:lnSpc>
          <a:spcPct val="90000"/>
        </a:lnSpc>
        <a:spcBef>
          <a:spcPct val="0"/>
        </a:spcBef>
        <a:buNone/>
        <a:defRPr lang="en-US" sz="4800" b="0" i="1" kern="1200" cap="none" baseline="0" dirty="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0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8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5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www.purdue.edu/provost/faculty/promotion/promotion-committee-structure.html#:~:text=Structure%20of%20Promotion%20Committees%20for%20Purdue%20West%20Lafayette,non-voting%20member.%20...%203%20Campus%20Promotions%20Committee%20"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www.purdue.edu/provost/faculty/promotion/promotion-committee-structure.html#:~:text=Structure%20of%20Promotion%20Committees%20for%20Purdue%20West%20Lafayette,non-voting%20member.%20...%203%20Campus%20Promotions%20Committee%20"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purdue.edu/provost/faculty/promotion/criteria-tenure-procedures.html" TargetMode="External"/><Relationship Id="rId2" Type="http://schemas.openxmlformats.org/officeDocument/2006/relationships/hyperlink" Target="https://www.purdue.edu/provost/faculty/promotion/promotion-committee-structure.html#:~:text=Structure%20of%20Promotion%20Committees%20for%20Purdue%20West%20Lafayette,non-voting%20member.%20...%203%20Campus%20Promotions%20Committee%20"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CBB9-B247-053C-E6BB-DAB2D02871E1}"/>
              </a:ext>
            </a:extLst>
          </p:cNvPr>
          <p:cNvSpPr>
            <a:spLocks noGrp="1"/>
          </p:cNvSpPr>
          <p:nvPr>
            <p:ph type="title"/>
          </p:nvPr>
        </p:nvSpPr>
        <p:spPr/>
        <p:txBody>
          <a:bodyPr/>
          <a:lstStyle/>
          <a:p>
            <a:r>
              <a:rPr lang="en-US" dirty="0"/>
              <a:t>Overview of  Purdue in Indianapolis  (PIN) Faculty Tenure Home of University Tenure in Indianapolis</a:t>
            </a:r>
          </a:p>
        </p:txBody>
      </p:sp>
      <p:sp>
        <p:nvSpPr>
          <p:cNvPr id="3" name="Text Placeholder 2">
            <a:extLst>
              <a:ext uri="{FF2B5EF4-FFF2-40B4-BE49-F238E27FC236}">
                <a16:creationId xmlns:a16="http://schemas.microsoft.com/office/drawing/2014/main" id="{9FD081F5-8B8B-F598-9AF5-B9929D7F118B}"/>
              </a:ext>
            </a:extLst>
          </p:cNvPr>
          <p:cNvSpPr>
            <a:spLocks noGrp="1"/>
          </p:cNvSpPr>
          <p:nvPr>
            <p:ph type="body" sz="quarter" idx="10"/>
          </p:nvPr>
        </p:nvSpPr>
        <p:spPr>
          <a:xfrm>
            <a:off x="1023257" y="4382637"/>
            <a:ext cx="7763458" cy="449263"/>
          </a:xfrm>
        </p:spPr>
        <p:txBody>
          <a:bodyPr/>
          <a:lstStyle/>
          <a:p>
            <a:r>
              <a:rPr lang="en-US" dirty="0"/>
              <a:t>Sunil Prabhakar, Vice Provost for Faculty Affairs</a:t>
            </a:r>
          </a:p>
          <a:p>
            <a:r>
              <a:rPr lang="en-US" dirty="0"/>
              <a:t>Lisa Mauer, Associate Vice Provost for Faculty Affairs</a:t>
            </a:r>
          </a:p>
        </p:txBody>
      </p:sp>
      <p:sp>
        <p:nvSpPr>
          <p:cNvPr id="4" name="Text Placeholder 3">
            <a:extLst>
              <a:ext uri="{FF2B5EF4-FFF2-40B4-BE49-F238E27FC236}">
                <a16:creationId xmlns:a16="http://schemas.microsoft.com/office/drawing/2014/main" id="{AEE2120F-7372-FF23-236B-343936746248}"/>
              </a:ext>
            </a:extLst>
          </p:cNvPr>
          <p:cNvSpPr>
            <a:spLocks noGrp="1"/>
          </p:cNvSpPr>
          <p:nvPr>
            <p:ph type="body" sz="quarter" idx="11"/>
          </p:nvPr>
        </p:nvSpPr>
        <p:spPr>
          <a:xfrm>
            <a:off x="4236440" y="6101999"/>
            <a:ext cx="7617204" cy="449263"/>
          </a:xfrm>
        </p:spPr>
        <p:txBody>
          <a:bodyPr/>
          <a:lstStyle/>
          <a:p>
            <a:r>
              <a:rPr lang="en-US" dirty="0"/>
              <a:t>Update presented to University Senate, November 20, 2023</a:t>
            </a:r>
          </a:p>
        </p:txBody>
      </p:sp>
    </p:spTree>
    <p:extLst>
      <p:ext uri="{BB962C8B-B14F-4D97-AF65-F5344CB8AC3E}">
        <p14:creationId xmlns:p14="http://schemas.microsoft.com/office/powerpoint/2010/main" val="586907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051D1E-C973-F196-22D0-791EBAA914F6}"/>
              </a:ext>
            </a:extLst>
          </p:cNvPr>
          <p:cNvSpPr>
            <a:spLocks noGrp="1"/>
          </p:cNvSpPr>
          <p:nvPr>
            <p:ph type="title"/>
          </p:nvPr>
        </p:nvSpPr>
        <p:spPr>
          <a:xfrm>
            <a:off x="478050" y="561172"/>
            <a:ext cx="11266714" cy="589032"/>
          </a:xfrm>
        </p:spPr>
        <p:txBody>
          <a:bodyPr>
            <a:normAutofit fontScale="90000"/>
          </a:bodyPr>
          <a:lstStyle/>
          <a:p>
            <a:r>
              <a:rPr lang="en-US" dirty="0"/>
              <a:t>…University Tenure for Certain Faculty Appointments (August 4, 2023)</a:t>
            </a:r>
          </a:p>
        </p:txBody>
      </p:sp>
      <p:sp>
        <p:nvSpPr>
          <p:cNvPr id="5" name="Slide Number Placeholder 4">
            <a:extLst>
              <a:ext uri="{FF2B5EF4-FFF2-40B4-BE49-F238E27FC236}">
                <a16:creationId xmlns:a16="http://schemas.microsoft.com/office/drawing/2014/main" id="{F9A063EE-9051-8755-A141-7BF1A7FDDC11}"/>
              </a:ext>
            </a:extLst>
          </p:cNvPr>
          <p:cNvSpPr>
            <a:spLocks noGrp="1"/>
          </p:cNvSpPr>
          <p:nvPr>
            <p:ph type="sldNum" sz="quarter" idx="19"/>
          </p:nvPr>
        </p:nvSpPr>
        <p:spPr/>
        <p:txBody>
          <a:bodyPr/>
          <a:lstStyle/>
          <a:p>
            <a:fld id="{6D22F896-40B5-4ADD-8801-0D06FADFA095}" type="slidenum">
              <a:rPr lang="en-US" smtClean="0"/>
              <a:pPr/>
              <a:t>10</a:t>
            </a:fld>
            <a:endParaRPr lang="en-US" dirty="0"/>
          </a:p>
        </p:txBody>
      </p:sp>
      <p:pic>
        <p:nvPicPr>
          <p:cNvPr id="9" name="Picture 8">
            <a:extLst>
              <a:ext uri="{FF2B5EF4-FFF2-40B4-BE49-F238E27FC236}">
                <a16:creationId xmlns:a16="http://schemas.microsoft.com/office/drawing/2014/main" id="{0DB23F72-AEE7-6517-E9A3-F1B334CE7F38}"/>
              </a:ext>
            </a:extLst>
          </p:cNvPr>
          <p:cNvPicPr>
            <a:picLocks noChangeAspect="1"/>
          </p:cNvPicPr>
          <p:nvPr/>
        </p:nvPicPr>
        <p:blipFill rotWithShape="1">
          <a:blip r:embed="rId2"/>
          <a:srcRect l="18578" t="21682" r="61193" b="7126"/>
          <a:stretch/>
        </p:blipFill>
        <p:spPr>
          <a:xfrm>
            <a:off x="343948" y="1770646"/>
            <a:ext cx="4915949" cy="4865788"/>
          </a:xfrm>
          <a:prstGeom prst="rect">
            <a:avLst/>
          </a:prstGeom>
        </p:spPr>
      </p:pic>
      <p:pic>
        <p:nvPicPr>
          <p:cNvPr id="3" name="Picture 2">
            <a:extLst>
              <a:ext uri="{FF2B5EF4-FFF2-40B4-BE49-F238E27FC236}">
                <a16:creationId xmlns:a16="http://schemas.microsoft.com/office/drawing/2014/main" id="{DA02FEC7-02B7-9E0D-D461-2F3454560A9B}"/>
              </a:ext>
            </a:extLst>
          </p:cNvPr>
          <p:cNvPicPr>
            <a:picLocks noChangeAspect="1"/>
          </p:cNvPicPr>
          <p:nvPr/>
        </p:nvPicPr>
        <p:blipFill rotWithShape="1">
          <a:blip r:embed="rId3"/>
          <a:srcRect l="18922" t="8470" r="61537" b="3946"/>
          <a:stretch/>
        </p:blipFill>
        <p:spPr>
          <a:xfrm>
            <a:off x="5813570" y="796404"/>
            <a:ext cx="4496499" cy="5668123"/>
          </a:xfrm>
          <a:prstGeom prst="rect">
            <a:avLst/>
          </a:prstGeom>
        </p:spPr>
      </p:pic>
      <p:sp>
        <p:nvSpPr>
          <p:cNvPr id="6" name="Rectangle 5">
            <a:extLst>
              <a:ext uri="{FF2B5EF4-FFF2-40B4-BE49-F238E27FC236}">
                <a16:creationId xmlns:a16="http://schemas.microsoft.com/office/drawing/2014/main" id="{855134B2-0D0E-0A9D-AD70-2AC86D57AE0C}"/>
              </a:ext>
            </a:extLst>
          </p:cNvPr>
          <p:cNvSpPr/>
          <p:nvPr/>
        </p:nvSpPr>
        <p:spPr>
          <a:xfrm>
            <a:off x="5780013" y="3071031"/>
            <a:ext cx="4563612" cy="1735861"/>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2953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051D1E-C973-F196-22D0-791EBAA914F6}"/>
              </a:ext>
            </a:extLst>
          </p:cNvPr>
          <p:cNvSpPr>
            <a:spLocks noGrp="1"/>
          </p:cNvSpPr>
          <p:nvPr>
            <p:ph type="title"/>
          </p:nvPr>
        </p:nvSpPr>
        <p:spPr>
          <a:xfrm>
            <a:off x="478050" y="561172"/>
            <a:ext cx="11266714" cy="589032"/>
          </a:xfrm>
        </p:spPr>
        <p:txBody>
          <a:bodyPr>
            <a:normAutofit fontScale="90000"/>
          </a:bodyPr>
          <a:lstStyle/>
          <a:p>
            <a:r>
              <a:rPr lang="en-US" dirty="0"/>
              <a:t>…University Tenure for Certain Faculty Appointments (August 4, 2023)</a:t>
            </a:r>
          </a:p>
        </p:txBody>
      </p:sp>
      <p:sp>
        <p:nvSpPr>
          <p:cNvPr id="5" name="Slide Number Placeholder 4">
            <a:extLst>
              <a:ext uri="{FF2B5EF4-FFF2-40B4-BE49-F238E27FC236}">
                <a16:creationId xmlns:a16="http://schemas.microsoft.com/office/drawing/2014/main" id="{F9A063EE-9051-8755-A141-7BF1A7FDDC11}"/>
              </a:ext>
            </a:extLst>
          </p:cNvPr>
          <p:cNvSpPr>
            <a:spLocks noGrp="1"/>
          </p:cNvSpPr>
          <p:nvPr>
            <p:ph type="sldNum" sz="quarter" idx="19"/>
          </p:nvPr>
        </p:nvSpPr>
        <p:spPr/>
        <p:txBody>
          <a:bodyPr/>
          <a:lstStyle/>
          <a:p>
            <a:fld id="{6D22F896-40B5-4ADD-8801-0D06FADFA095}" type="slidenum">
              <a:rPr lang="en-US" smtClean="0"/>
              <a:pPr/>
              <a:t>11</a:t>
            </a:fld>
            <a:endParaRPr lang="en-US" dirty="0"/>
          </a:p>
        </p:txBody>
      </p:sp>
      <p:pic>
        <p:nvPicPr>
          <p:cNvPr id="9" name="Picture 8">
            <a:extLst>
              <a:ext uri="{FF2B5EF4-FFF2-40B4-BE49-F238E27FC236}">
                <a16:creationId xmlns:a16="http://schemas.microsoft.com/office/drawing/2014/main" id="{0DB23F72-AEE7-6517-E9A3-F1B334CE7F38}"/>
              </a:ext>
            </a:extLst>
          </p:cNvPr>
          <p:cNvPicPr>
            <a:picLocks noChangeAspect="1"/>
          </p:cNvPicPr>
          <p:nvPr/>
        </p:nvPicPr>
        <p:blipFill rotWithShape="1">
          <a:blip r:embed="rId2"/>
          <a:srcRect l="18578" t="21682" r="61193" b="7126"/>
          <a:stretch/>
        </p:blipFill>
        <p:spPr>
          <a:xfrm>
            <a:off x="343948" y="1770646"/>
            <a:ext cx="4915949" cy="4865788"/>
          </a:xfrm>
          <a:prstGeom prst="rect">
            <a:avLst/>
          </a:prstGeom>
        </p:spPr>
      </p:pic>
      <p:pic>
        <p:nvPicPr>
          <p:cNvPr id="3" name="Picture 2">
            <a:extLst>
              <a:ext uri="{FF2B5EF4-FFF2-40B4-BE49-F238E27FC236}">
                <a16:creationId xmlns:a16="http://schemas.microsoft.com/office/drawing/2014/main" id="{DA02FEC7-02B7-9E0D-D461-2F3454560A9B}"/>
              </a:ext>
            </a:extLst>
          </p:cNvPr>
          <p:cNvPicPr>
            <a:picLocks noChangeAspect="1"/>
          </p:cNvPicPr>
          <p:nvPr/>
        </p:nvPicPr>
        <p:blipFill rotWithShape="1">
          <a:blip r:embed="rId3"/>
          <a:srcRect l="18922" t="8470" r="61537" b="3946"/>
          <a:stretch/>
        </p:blipFill>
        <p:spPr>
          <a:xfrm>
            <a:off x="5813570" y="796404"/>
            <a:ext cx="4496499" cy="5668123"/>
          </a:xfrm>
          <a:prstGeom prst="rect">
            <a:avLst/>
          </a:prstGeom>
        </p:spPr>
      </p:pic>
      <p:sp>
        <p:nvSpPr>
          <p:cNvPr id="6" name="Rectangle 5">
            <a:extLst>
              <a:ext uri="{FF2B5EF4-FFF2-40B4-BE49-F238E27FC236}">
                <a16:creationId xmlns:a16="http://schemas.microsoft.com/office/drawing/2014/main" id="{40FD4A30-9EFA-DDF7-8310-8C7DA6DA2148}"/>
              </a:ext>
            </a:extLst>
          </p:cNvPr>
          <p:cNvSpPr/>
          <p:nvPr/>
        </p:nvSpPr>
        <p:spPr>
          <a:xfrm>
            <a:off x="5813570" y="3095538"/>
            <a:ext cx="4496499" cy="1719743"/>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FCAD88-724B-49C4-33F9-03B3EA800DDC}"/>
              </a:ext>
            </a:extLst>
          </p:cNvPr>
          <p:cNvSpPr/>
          <p:nvPr/>
        </p:nvSpPr>
        <p:spPr>
          <a:xfrm>
            <a:off x="536894" y="2013555"/>
            <a:ext cx="4563612" cy="964537"/>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9ABB36E-E2A2-EEBB-C098-8F190489C6DB}"/>
              </a:ext>
            </a:extLst>
          </p:cNvPr>
          <p:cNvSpPr/>
          <p:nvPr/>
        </p:nvSpPr>
        <p:spPr>
          <a:xfrm>
            <a:off x="536894" y="2990872"/>
            <a:ext cx="4563612" cy="708673"/>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40714BB-9590-290C-FCF2-CE9819699E0B}"/>
              </a:ext>
            </a:extLst>
          </p:cNvPr>
          <p:cNvPicPr>
            <a:picLocks noChangeAspect="1"/>
          </p:cNvPicPr>
          <p:nvPr/>
        </p:nvPicPr>
        <p:blipFill rotWithShape="1">
          <a:blip r:embed="rId3"/>
          <a:srcRect l="18922" t="44364" r="61537" b="30229"/>
          <a:stretch/>
        </p:blipFill>
        <p:spPr>
          <a:xfrm>
            <a:off x="347935" y="1770646"/>
            <a:ext cx="10931269" cy="3997257"/>
          </a:xfrm>
          <a:prstGeom prst="rect">
            <a:avLst/>
          </a:prstGeom>
        </p:spPr>
      </p:pic>
    </p:spTree>
    <p:extLst>
      <p:ext uri="{BB962C8B-B14F-4D97-AF65-F5344CB8AC3E}">
        <p14:creationId xmlns:p14="http://schemas.microsoft.com/office/powerpoint/2010/main" val="216799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48051F-F6A7-079C-3B30-D84FA8088885}"/>
              </a:ext>
            </a:extLst>
          </p:cNvPr>
          <p:cNvSpPr>
            <a:spLocks noGrp="1"/>
          </p:cNvSpPr>
          <p:nvPr>
            <p:ph type="title"/>
          </p:nvPr>
        </p:nvSpPr>
        <p:spPr>
          <a:xfrm>
            <a:off x="462643" y="565450"/>
            <a:ext cx="11266714" cy="589032"/>
          </a:xfrm>
        </p:spPr>
        <p:txBody>
          <a:bodyPr>
            <a:noAutofit/>
          </a:bodyPr>
          <a:lstStyle/>
          <a:p>
            <a:r>
              <a:rPr lang="en-US" sz="3200" dirty="0"/>
              <a:t>Process of Determining Faculty Role and Tenure Home for IUPUI T/TT Faculty in Engineering, Technology, and Computer Science (the “IU Transferred Faculty”)</a:t>
            </a:r>
          </a:p>
        </p:txBody>
      </p:sp>
      <p:sp>
        <p:nvSpPr>
          <p:cNvPr id="5" name="Slide Number Placeholder 4">
            <a:extLst>
              <a:ext uri="{FF2B5EF4-FFF2-40B4-BE49-F238E27FC236}">
                <a16:creationId xmlns:a16="http://schemas.microsoft.com/office/drawing/2014/main" id="{E1A0DD2C-3827-DE79-E804-DC7908B0AEDB}"/>
              </a:ext>
            </a:extLst>
          </p:cNvPr>
          <p:cNvSpPr>
            <a:spLocks noGrp="1"/>
          </p:cNvSpPr>
          <p:nvPr>
            <p:ph type="sldNum" sz="quarter" idx="19"/>
          </p:nvPr>
        </p:nvSpPr>
        <p:spPr/>
        <p:txBody>
          <a:bodyPr/>
          <a:lstStyle/>
          <a:p>
            <a:fld id="{6D22F896-40B5-4ADD-8801-0D06FADFA095}" type="slidenum">
              <a:rPr lang="en-US" smtClean="0"/>
              <a:pPr/>
              <a:t>12</a:t>
            </a:fld>
            <a:endParaRPr lang="en-US" dirty="0"/>
          </a:p>
        </p:txBody>
      </p:sp>
      <p:sp>
        <p:nvSpPr>
          <p:cNvPr id="9" name="TextBox 8">
            <a:extLst>
              <a:ext uri="{FF2B5EF4-FFF2-40B4-BE49-F238E27FC236}">
                <a16:creationId xmlns:a16="http://schemas.microsoft.com/office/drawing/2014/main" id="{86724A8E-A9DE-117D-C84E-1CCF3E6F85B2}"/>
              </a:ext>
            </a:extLst>
          </p:cNvPr>
          <p:cNvSpPr txBox="1"/>
          <p:nvPr/>
        </p:nvSpPr>
        <p:spPr>
          <a:xfrm>
            <a:off x="876650" y="1580098"/>
            <a:ext cx="4420998" cy="923330"/>
          </a:xfrm>
          <a:prstGeom prst="rect">
            <a:avLst/>
          </a:prstGeom>
          <a:solidFill>
            <a:schemeClr val="accent1">
              <a:lumMod val="40000"/>
              <a:lumOff val="60000"/>
            </a:schemeClr>
          </a:solidFill>
        </p:spPr>
        <p:txBody>
          <a:bodyPr wrap="square" rtlCol="0">
            <a:spAutoFit/>
          </a:bodyPr>
          <a:lstStyle/>
          <a:p>
            <a:pPr algn="ctr"/>
            <a:r>
              <a:rPr lang="en-US" dirty="0"/>
              <a:t>PWL Department Primary Committee Consideration of Faculty for WL Tenure Home</a:t>
            </a:r>
          </a:p>
        </p:txBody>
      </p:sp>
      <p:sp>
        <p:nvSpPr>
          <p:cNvPr id="10" name="Arrow: Down 9">
            <a:extLst>
              <a:ext uri="{FF2B5EF4-FFF2-40B4-BE49-F238E27FC236}">
                <a16:creationId xmlns:a16="http://schemas.microsoft.com/office/drawing/2014/main" id="{DD3BBA64-9C75-3F3A-C48E-CDA9ED1C8AAF}"/>
              </a:ext>
            </a:extLst>
          </p:cNvPr>
          <p:cNvSpPr/>
          <p:nvPr/>
        </p:nvSpPr>
        <p:spPr>
          <a:xfrm>
            <a:off x="2725023" y="2553078"/>
            <a:ext cx="419450" cy="31039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1A77582-81DF-A1AF-2685-7516C9CCCEF6}"/>
              </a:ext>
            </a:extLst>
          </p:cNvPr>
          <p:cNvSpPr txBox="1"/>
          <p:nvPr/>
        </p:nvSpPr>
        <p:spPr>
          <a:xfrm>
            <a:off x="912304" y="2909148"/>
            <a:ext cx="4420998" cy="646331"/>
          </a:xfrm>
          <a:prstGeom prst="rect">
            <a:avLst/>
          </a:prstGeom>
          <a:solidFill>
            <a:schemeClr val="accent1">
              <a:lumMod val="40000"/>
              <a:lumOff val="60000"/>
            </a:schemeClr>
          </a:solidFill>
        </p:spPr>
        <p:txBody>
          <a:bodyPr wrap="square" rtlCol="0">
            <a:spAutoFit/>
          </a:bodyPr>
          <a:lstStyle/>
          <a:p>
            <a:pPr algn="ctr"/>
            <a:r>
              <a:rPr lang="en-US" dirty="0"/>
              <a:t>PWL Dean Review of Primary Committee and Dept. Head Recommendations</a:t>
            </a:r>
          </a:p>
        </p:txBody>
      </p:sp>
      <p:sp>
        <p:nvSpPr>
          <p:cNvPr id="12" name="Arrow: Down 11">
            <a:extLst>
              <a:ext uri="{FF2B5EF4-FFF2-40B4-BE49-F238E27FC236}">
                <a16:creationId xmlns:a16="http://schemas.microsoft.com/office/drawing/2014/main" id="{7D586C68-D36B-F398-67E6-1CF591F39BBC}"/>
              </a:ext>
            </a:extLst>
          </p:cNvPr>
          <p:cNvSpPr/>
          <p:nvPr/>
        </p:nvSpPr>
        <p:spPr>
          <a:xfrm>
            <a:off x="2725023" y="3607544"/>
            <a:ext cx="419450" cy="31039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4DA4845-9F7E-1FAC-1A2A-B8E84B3BDAF9}"/>
              </a:ext>
            </a:extLst>
          </p:cNvPr>
          <p:cNvSpPr txBox="1"/>
          <p:nvPr/>
        </p:nvSpPr>
        <p:spPr>
          <a:xfrm>
            <a:off x="930131" y="3994531"/>
            <a:ext cx="4420998" cy="646331"/>
          </a:xfrm>
          <a:prstGeom prst="rect">
            <a:avLst/>
          </a:prstGeom>
          <a:solidFill>
            <a:schemeClr val="accent1">
              <a:lumMod val="40000"/>
              <a:lumOff val="60000"/>
            </a:schemeClr>
          </a:solidFill>
        </p:spPr>
        <p:txBody>
          <a:bodyPr wrap="square" rtlCol="0">
            <a:spAutoFit/>
          </a:bodyPr>
          <a:lstStyle/>
          <a:p>
            <a:pPr algn="ctr"/>
            <a:r>
              <a:rPr lang="en-US" dirty="0"/>
              <a:t>PWL Area Committee Review (with letters) for PWL Tenure Home Unit</a:t>
            </a:r>
          </a:p>
        </p:txBody>
      </p:sp>
      <p:sp>
        <p:nvSpPr>
          <p:cNvPr id="15" name="TextBox 14">
            <a:extLst>
              <a:ext uri="{FF2B5EF4-FFF2-40B4-BE49-F238E27FC236}">
                <a16:creationId xmlns:a16="http://schemas.microsoft.com/office/drawing/2014/main" id="{2DDF63D7-E2EE-A3F2-BE64-DE4406D06E7F}"/>
              </a:ext>
            </a:extLst>
          </p:cNvPr>
          <p:cNvSpPr txBox="1"/>
          <p:nvPr/>
        </p:nvSpPr>
        <p:spPr>
          <a:xfrm>
            <a:off x="7099883" y="2589223"/>
            <a:ext cx="4311942" cy="1938992"/>
          </a:xfrm>
          <a:prstGeom prst="rect">
            <a:avLst/>
          </a:prstGeom>
          <a:solidFill>
            <a:schemeClr val="accent1">
              <a:lumMod val="75000"/>
            </a:schemeClr>
          </a:solidFill>
        </p:spPr>
        <p:txBody>
          <a:bodyPr wrap="square" rtlCol="0">
            <a:spAutoFit/>
          </a:bodyPr>
          <a:lstStyle/>
          <a:p>
            <a:pPr algn="ctr"/>
            <a:r>
              <a:rPr lang="en-US" sz="2400" dirty="0"/>
              <a:t>Faculty with Tenure Home of University Tenure in Indianapolis who are located on the Purdue in Indianapolis (PIN) campus</a:t>
            </a:r>
          </a:p>
        </p:txBody>
      </p:sp>
      <p:cxnSp>
        <p:nvCxnSpPr>
          <p:cNvPr id="17" name="Straight Arrow Connector 16">
            <a:extLst>
              <a:ext uri="{FF2B5EF4-FFF2-40B4-BE49-F238E27FC236}">
                <a16:creationId xmlns:a16="http://schemas.microsoft.com/office/drawing/2014/main" id="{9B9B9C50-F6D9-8FFC-CF72-D0D221DD9BF7}"/>
              </a:ext>
            </a:extLst>
          </p:cNvPr>
          <p:cNvCxnSpPr>
            <a:cxnSpLocks/>
            <a:stCxn id="11" idx="3"/>
          </p:cNvCxnSpPr>
          <p:nvPr/>
        </p:nvCxnSpPr>
        <p:spPr>
          <a:xfrm flipV="1">
            <a:off x="5333302" y="3213295"/>
            <a:ext cx="1713100" cy="19019"/>
          </a:xfrm>
          <a:prstGeom prst="straightConnector1">
            <a:avLst/>
          </a:prstGeom>
          <a:ln w="57150">
            <a:solidFill>
              <a:schemeClr val="accent5">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 name="Arrow: Down 1">
            <a:extLst>
              <a:ext uri="{FF2B5EF4-FFF2-40B4-BE49-F238E27FC236}">
                <a16:creationId xmlns:a16="http://schemas.microsoft.com/office/drawing/2014/main" id="{336AF7BE-6E3E-6A01-CD4D-4460D2AAFD78}"/>
              </a:ext>
            </a:extLst>
          </p:cNvPr>
          <p:cNvSpPr/>
          <p:nvPr/>
        </p:nvSpPr>
        <p:spPr>
          <a:xfrm>
            <a:off x="2725023" y="4717457"/>
            <a:ext cx="419450" cy="31039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DE3A0E-A039-EF2A-94A6-63287D31188A}"/>
              </a:ext>
            </a:extLst>
          </p:cNvPr>
          <p:cNvSpPr txBox="1"/>
          <p:nvPr/>
        </p:nvSpPr>
        <p:spPr>
          <a:xfrm>
            <a:off x="7090097" y="4899175"/>
            <a:ext cx="4420998" cy="1200329"/>
          </a:xfrm>
          <a:prstGeom prst="rect">
            <a:avLst/>
          </a:prstGeom>
          <a:solidFill>
            <a:schemeClr val="accent1">
              <a:lumMod val="75000"/>
            </a:schemeClr>
          </a:solidFill>
        </p:spPr>
        <p:txBody>
          <a:bodyPr wrap="square" rtlCol="0">
            <a:spAutoFit/>
          </a:bodyPr>
          <a:lstStyle/>
          <a:p>
            <a:pPr algn="ctr"/>
            <a:r>
              <a:rPr lang="en-US" sz="2400" dirty="0"/>
              <a:t>Faculty with PWL Tenure Home Unit who are located on the PIN campus</a:t>
            </a:r>
          </a:p>
        </p:txBody>
      </p:sp>
      <p:sp>
        <p:nvSpPr>
          <p:cNvPr id="7" name="TextBox 6">
            <a:extLst>
              <a:ext uri="{FF2B5EF4-FFF2-40B4-BE49-F238E27FC236}">
                <a16:creationId xmlns:a16="http://schemas.microsoft.com/office/drawing/2014/main" id="{A785733A-0D51-D631-90CA-1159F61D0C18}"/>
              </a:ext>
            </a:extLst>
          </p:cNvPr>
          <p:cNvSpPr txBox="1"/>
          <p:nvPr/>
        </p:nvSpPr>
        <p:spPr>
          <a:xfrm>
            <a:off x="930131" y="5048846"/>
            <a:ext cx="4420998" cy="646331"/>
          </a:xfrm>
          <a:prstGeom prst="rect">
            <a:avLst/>
          </a:prstGeom>
          <a:solidFill>
            <a:schemeClr val="accent1">
              <a:lumMod val="40000"/>
              <a:lumOff val="60000"/>
            </a:schemeClr>
          </a:solidFill>
        </p:spPr>
        <p:txBody>
          <a:bodyPr wrap="square" rtlCol="0">
            <a:spAutoFit/>
          </a:bodyPr>
          <a:lstStyle/>
          <a:p>
            <a:pPr algn="ctr"/>
            <a:r>
              <a:rPr lang="en-US" dirty="0"/>
              <a:t>PWL Panel A Committee Review for PWL Tenure Home Unit</a:t>
            </a:r>
          </a:p>
        </p:txBody>
      </p:sp>
      <p:cxnSp>
        <p:nvCxnSpPr>
          <p:cNvPr id="16" name="Straight Arrow Connector 15">
            <a:extLst>
              <a:ext uri="{FF2B5EF4-FFF2-40B4-BE49-F238E27FC236}">
                <a16:creationId xmlns:a16="http://schemas.microsoft.com/office/drawing/2014/main" id="{BC8515E5-4C21-18E0-0AD4-0F3132B95E0B}"/>
              </a:ext>
            </a:extLst>
          </p:cNvPr>
          <p:cNvCxnSpPr>
            <a:cxnSpLocks/>
            <a:stCxn id="14" idx="3"/>
          </p:cNvCxnSpPr>
          <p:nvPr/>
        </p:nvCxnSpPr>
        <p:spPr>
          <a:xfrm flipV="1">
            <a:off x="5351129" y="3282401"/>
            <a:ext cx="1683389" cy="1035296"/>
          </a:xfrm>
          <a:prstGeom prst="straightConnector1">
            <a:avLst/>
          </a:prstGeom>
          <a:ln w="57150">
            <a:solidFill>
              <a:schemeClr val="accent5">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10A818E-2D60-470A-E7E3-0B5B45B941E5}"/>
              </a:ext>
            </a:extLst>
          </p:cNvPr>
          <p:cNvCxnSpPr>
            <a:cxnSpLocks/>
            <a:stCxn id="7" idx="3"/>
          </p:cNvCxnSpPr>
          <p:nvPr/>
        </p:nvCxnSpPr>
        <p:spPr>
          <a:xfrm flipV="1">
            <a:off x="5351129" y="3419435"/>
            <a:ext cx="1695273" cy="1952577"/>
          </a:xfrm>
          <a:prstGeom prst="straightConnector1">
            <a:avLst/>
          </a:prstGeom>
          <a:ln w="57150">
            <a:solidFill>
              <a:schemeClr val="accent5">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Arrow: Down 24">
            <a:extLst>
              <a:ext uri="{FF2B5EF4-FFF2-40B4-BE49-F238E27FC236}">
                <a16:creationId xmlns:a16="http://schemas.microsoft.com/office/drawing/2014/main" id="{2D61CDC0-B41B-DE59-D05B-6E91787A240C}"/>
              </a:ext>
            </a:extLst>
          </p:cNvPr>
          <p:cNvSpPr/>
          <p:nvPr/>
        </p:nvSpPr>
        <p:spPr>
          <a:xfrm>
            <a:off x="2725023" y="5792769"/>
            <a:ext cx="419450" cy="31039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6445766-42E0-9B46-0505-1F78B2F19F51}"/>
              </a:ext>
            </a:extLst>
          </p:cNvPr>
          <p:cNvSpPr txBox="1"/>
          <p:nvPr/>
        </p:nvSpPr>
        <p:spPr>
          <a:xfrm>
            <a:off x="876650" y="6153248"/>
            <a:ext cx="4420998" cy="646331"/>
          </a:xfrm>
          <a:prstGeom prst="rect">
            <a:avLst/>
          </a:prstGeom>
          <a:solidFill>
            <a:schemeClr val="accent1">
              <a:lumMod val="40000"/>
              <a:lumOff val="60000"/>
            </a:schemeClr>
          </a:solidFill>
        </p:spPr>
        <p:txBody>
          <a:bodyPr wrap="square" rtlCol="0">
            <a:spAutoFit/>
          </a:bodyPr>
          <a:lstStyle/>
          <a:p>
            <a:pPr algn="ctr"/>
            <a:r>
              <a:rPr lang="en-US" dirty="0"/>
              <a:t>Provost to President to </a:t>
            </a:r>
            <a:r>
              <a:rPr lang="en-US" dirty="0" err="1"/>
              <a:t>BoT</a:t>
            </a:r>
            <a:r>
              <a:rPr lang="en-US" dirty="0"/>
              <a:t> for final action on PWL Tenure Home Unit</a:t>
            </a:r>
          </a:p>
        </p:txBody>
      </p:sp>
      <p:cxnSp>
        <p:nvCxnSpPr>
          <p:cNvPr id="29" name="Straight Arrow Connector 28">
            <a:extLst>
              <a:ext uri="{FF2B5EF4-FFF2-40B4-BE49-F238E27FC236}">
                <a16:creationId xmlns:a16="http://schemas.microsoft.com/office/drawing/2014/main" id="{A6058A44-4339-BF9A-70FD-F78A32359781}"/>
              </a:ext>
            </a:extLst>
          </p:cNvPr>
          <p:cNvCxnSpPr>
            <a:cxnSpLocks/>
          </p:cNvCxnSpPr>
          <p:nvPr/>
        </p:nvCxnSpPr>
        <p:spPr>
          <a:xfrm flipV="1">
            <a:off x="5351129" y="5569741"/>
            <a:ext cx="1681992" cy="906672"/>
          </a:xfrm>
          <a:prstGeom prst="straightConnector1">
            <a:avLst/>
          </a:prstGeom>
          <a:ln w="57150">
            <a:solidFill>
              <a:schemeClr val="accent5">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89D26C8-F755-3C1E-0AEA-423FD0283068}"/>
              </a:ext>
            </a:extLst>
          </p:cNvPr>
          <p:cNvSpPr txBox="1"/>
          <p:nvPr/>
        </p:nvSpPr>
        <p:spPr>
          <a:xfrm>
            <a:off x="6979640" y="6206245"/>
            <a:ext cx="5212360" cy="646331"/>
          </a:xfrm>
          <a:prstGeom prst="rect">
            <a:avLst/>
          </a:prstGeom>
          <a:noFill/>
        </p:spPr>
        <p:txBody>
          <a:bodyPr wrap="square" rtlCol="0">
            <a:spAutoFit/>
          </a:bodyPr>
          <a:lstStyle/>
          <a:p>
            <a:r>
              <a:rPr lang="en-US" sz="1200" dirty="0"/>
              <a:t>Operating Procedures for Granting Academic Tenure and Promotion: https://www.purdue.edu/provost/faculty/promotion/criteria-tenure-procedures.html</a:t>
            </a:r>
          </a:p>
        </p:txBody>
      </p:sp>
      <p:cxnSp>
        <p:nvCxnSpPr>
          <p:cNvPr id="4" name="Straight Arrow Connector 3">
            <a:extLst>
              <a:ext uri="{FF2B5EF4-FFF2-40B4-BE49-F238E27FC236}">
                <a16:creationId xmlns:a16="http://schemas.microsoft.com/office/drawing/2014/main" id="{EFB887D8-4A2F-570A-6670-0E9A2894994B}"/>
              </a:ext>
            </a:extLst>
          </p:cNvPr>
          <p:cNvCxnSpPr>
            <a:cxnSpLocks/>
          </p:cNvCxnSpPr>
          <p:nvPr/>
        </p:nvCxnSpPr>
        <p:spPr>
          <a:xfrm flipV="1">
            <a:off x="5345186" y="3545401"/>
            <a:ext cx="1754697" cy="2911994"/>
          </a:xfrm>
          <a:prstGeom prst="straightConnector1">
            <a:avLst/>
          </a:prstGeom>
          <a:ln w="57150">
            <a:solidFill>
              <a:schemeClr val="accent5">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0ACF60-7399-1992-1688-184A6A0CD04E}"/>
              </a:ext>
            </a:extLst>
          </p:cNvPr>
          <p:cNvSpPr txBox="1"/>
          <p:nvPr/>
        </p:nvSpPr>
        <p:spPr>
          <a:xfrm>
            <a:off x="7099883" y="1340938"/>
            <a:ext cx="4311942" cy="461665"/>
          </a:xfrm>
          <a:prstGeom prst="rect">
            <a:avLst/>
          </a:prstGeom>
          <a:solidFill>
            <a:schemeClr val="accent1">
              <a:lumMod val="40000"/>
              <a:lumOff val="60000"/>
            </a:schemeClr>
          </a:solidFill>
        </p:spPr>
        <p:txBody>
          <a:bodyPr wrap="square" rtlCol="0">
            <a:spAutoFit/>
          </a:bodyPr>
          <a:lstStyle/>
          <a:p>
            <a:pPr algn="ctr"/>
            <a:r>
              <a:rPr lang="en-US" sz="2400" dirty="0"/>
              <a:t>Direct faculty decision</a:t>
            </a:r>
          </a:p>
        </p:txBody>
      </p:sp>
      <p:cxnSp>
        <p:nvCxnSpPr>
          <p:cNvPr id="20" name="Straight Arrow Connector 19">
            <a:extLst>
              <a:ext uri="{FF2B5EF4-FFF2-40B4-BE49-F238E27FC236}">
                <a16:creationId xmlns:a16="http://schemas.microsoft.com/office/drawing/2014/main" id="{CA7DD820-090C-A55E-4D1C-54CEE31A2F3F}"/>
              </a:ext>
            </a:extLst>
          </p:cNvPr>
          <p:cNvCxnSpPr>
            <a:cxnSpLocks/>
          </p:cNvCxnSpPr>
          <p:nvPr/>
        </p:nvCxnSpPr>
        <p:spPr>
          <a:xfrm>
            <a:off x="9172840" y="1860211"/>
            <a:ext cx="0" cy="729012"/>
          </a:xfrm>
          <a:prstGeom prst="straightConnector1">
            <a:avLst/>
          </a:prstGeom>
          <a:ln w="57150">
            <a:solidFill>
              <a:schemeClr val="accent5">
                <a:lumMod val="7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87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3B174C-C33D-E67E-4690-78CE89A454CF}"/>
              </a:ext>
            </a:extLst>
          </p:cNvPr>
          <p:cNvSpPr>
            <a:spLocks noGrp="1"/>
          </p:cNvSpPr>
          <p:nvPr>
            <p:ph type="body" sz="quarter" idx="10"/>
          </p:nvPr>
        </p:nvSpPr>
        <p:spPr/>
        <p:txBody>
          <a:bodyPr/>
          <a:lstStyle/>
          <a:p>
            <a:r>
              <a:rPr lang="en-US" sz="2000" dirty="0">
                <a:effectLst/>
                <a:latin typeface="Times New Roman" panose="02020603050405020304" pitchFamily="18" charset="0"/>
                <a:ea typeface="Times New Roman" panose="02020603050405020304" pitchFamily="18" charset="0"/>
              </a:rPr>
              <a:t>A. Primary Committee</a:t>
            </a:r>
            <a:br>
              <a:rPr lang="en-US" sz="2000" dirty="0">
                <a:effectLst/>
                <a:latin typeface="Times New Roman" panose="02020603050405020304" pitchFamily="18" charset="0"/>
                <a:ea typeface="Times New Roman" panose="02020603050405020304" pitchFamily="18" charset="0"/>
              </a:rPr>
            </a:br>
            <a:br>
              <a:rPr lang="en-US" sz="2000" dirty="0">
                <a:effectLst/>
                <a:latin typeface="Times New Roman" panose="02020603050405020304" pitchFamily="18" charset="0"/>
                <a:ea typeface="Times New Roman" panose="02020603050405020304" pitchFamily="18" charset="0"/>
              </a:rPr>
            </a:br>
            <a:r>
              <a:rPr lang="en-US" sz="2000" dirty="0">
                <a:effectLst/>
                <a:latin typeface="Times New Roman" panose="02020603050405020304" pitchFamily="18" charset="0"/>
                <a:ea typeface="Times New Roman" panose="02020603050405020304" pitchFamily="18" charset="0"/>
              </a:rPr>
              <a:t>Primary Committees are chaired by the school, division or department head/chair, who serves as a non-voting member unless the number of members on the committee is less than seven. Membership is comprised of all Tenured professors in the respective administrative unit (see note below). The committee must consist of at least five Tenured faculty members for cases of promotion to associate professor, and five professors for voting on cases of promotion to professor. When this minimum number is not available in the candidate’s department additional Tenured professors are appointed by the chair of the Area Committee to which the Primary Committee reports, following consultation with the appropriate department head. The Provost, dean of the Graduate School, dean of Libraries and the academic deans may not be voting members of any Primary Committee. </a:t>
            </a:r>
            <a:br>
              <a:rPr lang="en-US" sz="2000" dirty="0">
                <a:effectLst/>
                <a:latin typeface="Times New Roman" panose="02020603050405020304" pitchFamily="18" charset="0"/>
                <a:ea typeface="Times New Roman" panose="02020603050405020304" pitchFamily="18" charset="0"/>
              </a:rPr>
            </a:br>
            <a:br>
              <a:rPr lang="en-US" sz="2000" dirty="0">
                <a:effectLst/>
                <a:latin typeface="Times New Roman" panose="02020603050405020304" pitchFamily="18" charset="0"/>
                <a:ea typeface="Times New Roman" panose="02020603050405020304" pitchFamily="18" charset="0"/>
              </a:rPr>
            </a:br>
            <a:r>
              <a:rPr lang="en-US" sz="2000" dirty="0">
                <a:effectLst/>
                <a:latin typeface="Times New Roman" panose="02020603050405020304" pitchFamily="18" charset="0"/>
                <a:ea typeface="Times New Roman" panose="02020603050405020304" pitchFamily="18" charset="0"/>
              </a:rPr>
              <a:t>Note: Department heads/chairs with faculty members who have joint appointments should establish an augmented Primary Committee according to the college-wide guidelines for evaluating joint-appointed faculty.</a:t>
            </a:r>
          </a:p>
          <a:p>
            <a:endParaRPr lang="en-US" dirty="0"/>
          </a:p>
        </p:txBody>
      </p:sp>
      <p:sp>
        <p:nvSpPr>
          <p:cNvPr id="4" name="Title 3">
            <a:extLst>
              <a:ext uri="{FF2B5EF4-FFF2-40B4-BE49-F238E27FC236}">
                <a16:creationId xmlns:a16="http://schemas.microsoft.com/office/drawing/2014/main" id="{519B2C5D-F305-424A-EBCF-03DA745DD354}"/>
              </a:ext>
            </a:extLst>
          </p:cNvPr>
          <p:cNvSpPr>
            <a:spLocks noGrp="1"/>
          </p:cNvSpPr>
          <p:nvPr>
            <p:ph type="title"/>
          </p:nvPr>
        </p:nvSpPr>
        <p:spPr/>
        <p:txBody>
          <a:bodyPr>
            <a:normAutofit fontScale="90000"/>
          </a:bodyPr>
          <a:lstStyle/>
          <a:p>
            <a:r>
              <a:rPr lang="en-US" dirty="0"/>
              <a:t>PWL Primary Committee Structure for T/TT Faculty</a:t>
            </a:r>
          </a:p>
        </p:txBody>
      </p:sp>
      <p:sp>
        <p:nvSpPr>
          <p:cNvPr id="5" name="Slide Number Placeholder 4">
            <a:extLst>
              <a:ext uri="{FF2B5EF4-FFF2-40B4-BE49-F238E27FC236}">
                <a16:creationId xmlns:a16="http://schemas.microsoft.com/office/drawing/2014/main" id="{49E93348-69F6-E579-076E-1505EE8D159C}"/>
              </a:ext>
            </a:extLst>
          </p:cNvPr>
          <p:cNvSpPr>
            <a:spLocks noGrp="1"/>
          </p:cNvSpPr>
          <p:nvPr>
            <p:ph type="sldNum" sz="quarter" idx="19"/>
          </p:nvPr>
        </p:nvSpPr>
        <p:spPr/>
        <p:txBody>
          <a:bodyPr/>
          <a:lstStyle/>
          <a:p>
            <a:fld id="{6D22F896-40B5-4ADD-8801-0D06FADFA095}" type="slidenum">
              <a:rPr lang="en-US" smtClean="0"/>
              <a:pPr/>
              <a:t>13</a:t>
            </a:fld>
            <a:endParaRPr lang="en-US" dirty="0"/>
          </a:p>
        </p:txBody>
      </p:sp>
      <p:sp>
        <p:nvSpPr>
          <p:cNvPr id="6" name="TextBox 5">
            <a:extLst>
              <a:ext uri="{FF2B5EF4-FFF2-40B4-BE49-F238E27FC236}">
                <a16:creationId xmlns:a16="http://schemas.microsoft.com/office/drawing/2014/main" id="{3A95D17B-915F-FC64-F30A-5D8B103F0EB5}"/>
              </a:ext>
            </a:extLst>
          </p:cNvPr>
          <p:cNvSpPr txBox="1"/>
          <p:nvPr/>
        </p:nvSpPr>
        <p:spPr>
          <a:xfrm>
            <a:off x="7013196" y="6316394"/>
            <a:ext cx="4462943" cy="461665"/>
          </a:xfrm>
          <a:prstGeom prst="rect">
            <a:avLst/>
          </a:prstGeom>
          <a:noFill/>
        </p:spPr>
        <p:txBody>
          <a:bodyPr wrap="square" rtlCol="0">
            <a:spAutoFit/>
          </a:bodyPr>
          <a:lstStyle/>
          <a:p>
            <a:r>
              <a:rPr lang="en-US" sz="1200" dirty="0"/>
              <a:t>https://www.purdue.edu/provost/faculty/promotion/promotion-committee-structure.html</a:t>
            </a:r>
          </a:p>
        </p:txBody>
      </p:sp>
    </p:spTree>
    <p:extLst>
      <p:ext uri="{BB962C8B-B14F-4D97-AF65-F5344CB8AC3E}">
        <p14:creationId xmlns:p14="http://schemas.microsoft.com/office/powerpoint/2010/main" val="1485856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3B174C-C33D-E67E-4690-78CE89A454CF}"/>
              </a:ext>
            </a:extLst>
          </p:cNvPr>
          <p:cNvSpPr>
            <a:spLocks noGrp="1"/>
          </p:cNvSpPr>
          <p:nvPr>
            <p:ph type="body" sz="quarter" idx="10"/>
          </p:nvPr>
        </p:nvSpPr>
        <p:spPr/>
        <p:txBody>
          <a:bodyPr/>
          <a:lstStyle/>
          <a:p>
            <a:pPr marR="0" lvl="0">
              <a:spcBef>
                <a:spcPts val="0"/>
              </a:spcBef>
              <a:spcAft>
                <a:spcPts val="1200"/>
              </a:spcAft>
              <a:tabLst>
                <a:tab pos="457200" algn="l"/>
              </a:tabLst>
            </a:pPr>
            <a:r>
              <a:rPr lang="en-US" sz="2000" dirty="0">
                <a:effectLst/>
                <a:latin typeface="Times New Roman" panose="02020603050405020304" pitchFamily="18" charset="0"/>
                <a:ea typeface="Times New Roman" panose="02020603050405020304" pitchFamily="18" charset="0"/>
              </a:rPr>
              <a:t>B. Area Committee</a:t>
            </a:r>
            <a:br>
              <a:rPr lang="en-US" sz="2000" dirty="0">
                <a:effectLst/>
                <a:latin typeface="Times New Roman" panose="02020603050405020304" pitchFamily="18" charset="0"/>
                <a:ea typeface="Times New Roman" panose="02020603050405020304" pitchFamily="18" charset="0"/>
              </a:rPr>
            </a:br>
            <a:br>
              <a:rPr lang="en-US" sz="2000" dirty="0">
                <a:effectLst/>
                <a:latin typeface="Times New Roman" panose="02020603050405020304" pitchFamily="18" charset="0"/>
                <a:ea typeface="Times New Roman" panose="02020603050405020304" pitchFamily="18" charset="0"/>
              </a:rPr>
            </a:br>
            <a:r>
              <a:rPr lang="en-US" sz="2000" dirty="0">
                <a:effectLst/>
                <a:latin typeface="Times New Roman" panose="02020603050405020304" pitchFamily="18" charset="0"/>
                <a:ea typeface="Times New Roman" panose="02020603050405020304" pitchFamily="18" charset="0"/>
              </a:rPr>
              <a:t>Each college’s Area Committee is chaired by its dean, who serves as a non-voting member. Membership is comprised of 1) one tenured faculty member at the rank of professor from each school or department, appointed by the dean, and 2) Tenured faculty members at the rank of professor elected by the voting faculty of the applicable college/school in accordance with procedures established by that faculty. If specified by college/school by-laws, Area Committees may include associate deans as ex-officio members. At least a third of the membership of each Area Committee consists of Tenured faculty members without administrative responsibilities. In no case may the number of faculty members without administrative responsibilities be fewer than two. The membership of the Area Committee of the Libraries will have a different composition due to its unique academic role.</a:t>
            </a:r>
          </a:p>
          <a:p>
            <a:endParaRPr lang="en-US" dirty="0"/>
          </a:p>
        </p:txBody>
      </p:sp>
      <p:sp>
        <p:nvSpPr>
          <p:cNvPr id="4" name="Title 3">
            <a:extLst>
              <a:ext uri="{FF2B5EF4-FFF2-40B4-BE49-F238E27FC236}">
                <a16:creationId xmlns:a16="http://schemas.microsoft.com/office/drawing/2014/main" id="{519B2C5D-F305-424A-EBCF-03DA745DD354}"/>
              </a:ext>
            </a:extLst>
          </p:cNvPr>
          <p:cNvSpPr>
            <a:spLocks noGrp="1"/>
          </p:cNvSpPr>
          <p:nvPr>
            <p:ph type="title"/>
          </p:nvPr>
        </p:nvSpPr>
        <p:spPr/>
        <p:txBody>
          <a:bodyPr>
            <a:normAutofit fontScale="90000"/>
          </a:bodyPr>
          <a:lstStyle/>
          <a:p>
            <a:r>
              <a:rPr lang="en-US" dirty="0"/>
              <a:t>PWL Area Committee Structure for T/TT Faculty</a:t>
            </a:r>
          </a:p>
        </p:txBody>
      </p:sp>
      <p:sp>
        <p:nvSpPr>
          <p:cNvPr id="5" name="Slide Number Placeholder 4">
            <a:extLst>
              <a:ext uri="{FF2B5EF4-FFF2-40B4-BE49-F238E27FC236}">
                <a16:creationId xmlns:a16="http://schemas.microsoft.com/office/drawing/2014/main" id="{49E93348-69F6-E579-076E-1505EE8D159C}"/>
              </a:ext>
            </a:extLst>
          </p:cNvPr>
          <p:cNvSpPr>
            <a:spLocks noGrp="1"/>
          </p:cNvSpPr>
          <p:nvPr>
            <p:ph type="sldNum" sz="quarter" idx="19"/>
          </p:nvPr>
        </p:nvSpPr>
        <p:spPr/>
        <p:txBody>
          <a:bodyPr/>
          <a:lstStyle/>
          <a:p>
            <a:fld id="{6D22F896-40B5-4ADD-8801-0D06FADFA095}" type="slidenum">
              <a:rPr lang="en-US" smtClean="0"/>
              <a:pPr/>
              <a:t>14</a:t>
            </a:fld>
            <a:endParaRPr lang="en-US" dirty="0"/>
          </a:p>
        </p:txBody>
      </p:sp>
      <p:sp>
        <p:nvSpPr>
          <p:cNvPr id="6" name="TextBox 5">
            <a:extLst>
              <a:ext uri="{FF2B5EF4-FFF2-40B4-BE49-F238E27FC236}">
                <a16:creationId xmlns:a16="http://schemas.microsoft.com/office/drawing/2014/main" id="{3A95D17B-915F-FC64-F30A-5D8B103F0EB5}"/>
              </a:ext>
            </a:extLst>
          </p:cNvPr>
          <p:cNvSpPr txBox="1"/>
          <p:nvPr/>
        </p:nvSpPr>
        <p:spPr>
          <a:xfrm>
            <a:off x="7013196" y="6316394"/>
            <a:ext cx="4462943" cy="461665"/>
          </a:xfrm>
          <a:prstGeom prst="rect">
            <a:avLst/>
          </a:prstGeom>
          <a:noFill/>
        </p:spPr>
        <p:txBody>
          <a:bodyPr wrap="square" rtlCol="0">
            <a:spAutoFit/>
          </a:bodyPr>
          <a:lstStyle/>
          <a:p>
            <a:r>
              <a:rPr lang="en-US" sz="1200" dirty="0"/>
              <a:t>https://www.purdue.edu/provost/faculty/promotion/promotion-committee-structure.html</a:t>
            </a:r>
          </a:p>
        </p:txBody>
      </p:sp>
    </p:spTree>
    <p:extLst>
      <p:ext uri="{BB962C8B-B14F-4D97-AF65-F5344CB8AC3E}">
        <p14:creationId xmlns:p14="http://schemas.microsoft.com/office/powerpoint/2010/main" val="394423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4E2CF-5296-1D47-53E0-486F03786F4F}"/>
              </a:ext>
            </a:extLst>
          </p:cNvPr>
          <p:cNvSpPr>
            <a:spLocks noGrp="1"/>
          </p:cNvSpPr>
          <p:nvPr>
            <p:ph type="title"/>
          </p:nvPr>
        </p:nvSpPr>
        <p:spPr/>
        <p:txBody>
          <a:bodyPr>
            <a:noAutofit/>
          </a:bodyPr>
          <a:lstStyle/>
          <a:p>
            <a:r>
              <a:rPr lang="en-US" sz="3200" dirty="0"/>
              <a:t>Working Group to Draft Promotion and Tenure Committee Structures for PIN  Faculty with Tenure Home of University Tenure in Indianapolis</a:t>
            </a:r>
          </a:p>
        </p:txBody>
      </p:sp>
      <p:sp>
        <p:nvSpPr>
          <p:cNvPr id="6" name="Text Placeholder 5">
            <a:extLst>
              <a:ext uri="{FF2B5EF4-FFF2-40B4-BE49-F238E27FC236}">
                <a16:creationId xmlns:a16="http://schemas.microsoft.com/office/drawing/2014/main" id="{2CBB6F96-1014-D0AC-68B8-3F3CA80CF4D3}"/>
              </a:ext>
            </a:extLst>
          </p:cNvPr>
          <p:cNvSpPr>
            <a:spLocks noGrp="1"/>
          </p:cNvSpPr>
          <p:nvPr>
            <p:ph idx="12"/>
          </p:nvPr>
        </p:nvSpPr>
        <p:spPr>
          <a:solidFill>
            <a:schemeClr val="accent3">
              <a:lumMod val="20000"/>
              <a:lumOff val="80000"/>
            </a:schemeClr>
          </a:solidFill>
        </p:spPr>
        <p:txBody>
          <a:bodyPr>
            <a:normAutofit fontScale="85000" lnSpcReduction="20000"/>
          </a:bodyPr>
          <a:lstStyle/>
          <a:p>
            <a:pPr marL="0" indent="0">
              <a:buNone/>
            </a:pPr>
            <a:r>
              <a:rPr lang="en-US" sz="2800" b="1" u="sng" dirty="0"/>
              <a:t>IUPUI Working Group Members</a:t>
            </a:r>
          </a:p>
          <a:p>
            <a:pPr marL="285750" marR="0" indent="-285750">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Corinne </a:t>
            </a:r>
            <a:r>
              <a:rPr lang="en-US" sz="1800" dirty="0" err="1">
                <a:effectLst/>
                <a:latin typeface="Arial" panose="020B0604020202020204" pitchFamily="34" charset="0"/>
                <a:ea typeface="Calibri" panose="020F0502020204030204" pitchFamily="34" charset="0"/>
              </a:rPr>
              <a:t>Renguette</a:t>
            </a:r>
            <a:r>
              <a:rPr lang="en-US" sz="1800" dirty="0">
                <a:effectLst/>
                <a:latin typeface="Arial" panose="020B0604020202020204" pitchFamily="34" charset="0"/>
                <a:ea typeface="Calibri" panose="020F0502020204030204" pitchFamily="34" charset="0"/>
              </a:rPr>
              <a:t> – </a:t>
            </a:r>
          </a:p>
          <a:p>
            <a:pPr marL="742950" lvl="1" indent="-285750">
              <a:spcBef>
                <a:spcPts val="0"/>
              </a:spcBef>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Associate Professor of Technical Communication, Chair, Department of Technology Leadership and Communication Purdue School of Engineering and Technology, IUPUI</a:t>
            </a:r>
            <a:endParaRPr lang="en-US" sz="1800" dirty="0">
              <a:effectLst/>
              <a:latin typeface="Calibri" panose="020F0502020204030204" pitchFamily="34" charset="0"/>
              <a:ea typeface="Calibri" panose="020F0502020204030204" pitchFamily="34" charset="0"/>
            </a:endParaRPr>
          </a:p>
          <a:p>
            <a:pPr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Brian King – </a:t>
            </a:r>
          </a:p>
          <a:p>
            <a:pPr marL="742950" lvl="1" indent="-285750">
              <a:spcBef>
                <a:spcPts val="0"/>
              </a:spcBef>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Associate Professor of Electrical and Computer Engineering, Chair, Department Head of Electrical and Computer Engineering in the Purdue School of Engineering and Technology, IUPUI</a:t>
            </a:r>
            <a:endParaRPr lang="en-US" sz="1800" dirty="0">
              <a:effectLst/>
              <a:latin typeface="Calibri" panose="020F0502020204030204" pitchFamily="34" charset="0"/>
              <a:ea typeface="Calibri" panose="020F0502020204030204" pitchFamily="34" charset="0"/>
            </a:endParaRPr>
          </a:p>
          <a:p>
            <a:pPr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Brandon Sorge – </a:t>
            </a:r>
          </a:p>
          <a:p>
            <a:pPr marL="742950" lvl="1" indent="-285750">
              <a:spcBef>
                <a:spcPts val="0"/>
              </a:spcBef>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Associate Professor of STEM Education Research in the Purdue School of Engineering and Technology, IUPUI &amp; President-elect of the Engineering and Technology Faculty Senate</a:t>
            </a:r>
            <a:endParaRPr lang="en-US" sz="1800" dirty="0">
              <a:effectLst/>
              <a:latin typeface="Calibri" panose="020F0502020204030204" pitchFamily="34" charset="0"/>
              <a:ea typeface="Calibri" panose="020F0502020204030204" pitchFamily="34" charset="0"/>
            </a:endParaRPr>
          </a:p>
          <a:p>
            <a:pPr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Razi </a:t>
            </a:r>
            <a:r>
              <a:rPr lang="en-US" sz="1800" dirty="0" err="1">
                <a:effectLst/>
                <a:latin typeface="Arial" panose="020B0604020202020204" pitchFamily="34" charset="0"/>
                <a:ea typeface="Calibri" panose="020F0502020204030204" pitchFamily="34" charset="0"/>
              </a:rPr>
              <a:t>Nalim</a:t>
            </a:r>
            <a:r>
              <a:rPr lang="en-US" sz="1800" dirty="0">
                <a:effectLst/>
                <a:latin typeface="Arial" panose="020B0604020202020204" pitchFamily="34" charset="0"/>
                <a:ea typeface="Calibri" panose="020F0502020204030204" pitchFamily="34" charset="0"/>
              </a:rPr>
              <a:t> – </a:t>
            </a:r>
          </a:p>
          <a:p>
            <a:pPr marL="742950" lvl="1" indent="-285750">
              <a:spcBef>
                <a:spcPts val="0"/>
              </a:spcBef>
              <a:buFont typeface="Arial" panose="020B0604020202020204" pitchFamily="34" charset="0"/>
              <a:buChar char="•"/>
            </a:pPr>
            <a:r>
              <a:rPr lang="en-US" sz="1800" dirty="0">
                <a:effectLst/>
                <a:latin typeface="Arial" panose="020B0604020202020204" pitchFamily="34" charset="0"/>
                <a:ea typeface="Calibri" panose="020F0502020204030204" pitchFamily="34" charset="0"/>
              </a:rPr>
              <a:t>Executive Associate Dean for Research and Graduate Programs,  Professor of Mechanical and Energy Engineering in the Purdue School of Engineering and Technology, IUPUI</a:t>
            </a:r>
            <a:endParaRPr lang="en-US" sz="1800" dirty="0">
              <a:effectLst/>
              <a:latin typeface="Calibri" panose="020F0502020204030204" pitchFamily="34" charset="0"/>
              <a:ea typeface="Calibri" panose="020F0502020204030204" pitchFamily="34" charset="0"/>
            </a:endParaRPr>
          </a:p>
          <a:p>
            <a:endParaRPr lang="en-US" dirty="0"/>
          </a:p>
        </p:txBody>
      </p:sp>
      <p:sp>
        <p:nvSpPr>
          <p:cNvPr id="8" name="Text Placeholder 7">
            <a:extLst>
              <a:ext uri="{FF2B5EF4-FFF2-40B4-BE49-F238E27FC236}">
                <a16:creationId xmlns:a16="http://schemas.microsoft.com/office/drawing/2014/main" id="{765DC85B-8F86-AD53-9E05-CAD6FD979E95}"/>
              </a:ext>
            </a:extLst>
          </p:cNvPr>
          <p:cNvSpPr>
            <a:spLocks noGrp="1"/>
          </p:cNvSpPr>
          <p:nvPr>
            <p:ph idx="13"/>
          </p:nvPr>
        </p:nvSpPr>
        <p:spPr>
          <a:solidFill>
            <a:schemeClr val="accent3">
              <a:lumMod val="40000"/>
              <a:lumOff val="60000"/>
            </a:schemeClr>
          </a:solidFill>
        </p:spPr>
        <p:txBody>
          <a:bodyPr>
            <a:normAutofit fontScale="92500" lnSpcReduction="10000"/>
          </a:bodyPr>
          <a:lstStyle/>
          <a:p>
            <a:pPr marL="0" indent="0">
              <a:buNone/>
            </a:pPr>
            <a:r>
              <a:rPr lang="en-US" sz="2400" b="1" u="sng" dirty="0"/>
              <a:t>PWL Working Group Members</a:t>
            </a:r>
          </a:p>
          <a:p>
            <a:pPr marL="0" marR="0">
              <a:spcBef>
                <a:spcPts val="0"/>
              </a:spcBef>
              <a:spcAft>
                <a:spcPts val="0"/>
              </a:spcAft>
            </a:pP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Sunil Prabhakar- </a:t>
            </a:r>
          </a:p>
          <a:p>
            <a:pPr marL="457200" lvl="1">
              <a:spcBef>
                <a:spcPts val="0"/>
              </a:spcBef>
            </a:pPr>
            <a:r>
              <a:rPr lang="en-US" sz="1600" dirty="0">
                <a:effectLst/>
                <a:latin typeface="Arial" panose="020B0604020202020204" pitchFamily="34" charset="0"/>
                <a:ea typeface="Calibri" panose="020F0502020204030204" pitchFamily="34" charset="0"/>
              </a:rPr>
              <a:t>Vice Provost for Faculty Affairs, Professor of Computer Science in the College of Science, Purdue University</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Eckhard Groll – </a:t>
            </a:r>
          </a:p>
          <a:p>
            <a:pPr marL="457200" lvl="1">
              <a:spcBef>
                <a:spcPts val="0"/>
              </a:spcBef>
            </a:pPr>
            <a:r>
              <a:rPr lang="en-US" sz="1600" dirty="0">
                <a:effectLst/>
                <a:latin typeface="Arial" panose="020B0604020202020204" pitchFamily="34" charset="0"/>
                <a:ea typeface="Calibri" panose="020F0502020204030204" pitchFamily="34" charset="0"/>
              </a:rPr>
              <a:t>William E. and Florence E. Perry Head of Mechanical Engineering, and Reilly Professor of Mechanical Engineering, Purdue University</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Tom Hacker – </a:t>
            </a:r>
          </a:p>
          <a:p>
            <a:pPr marL="457200" lvl="1">
              <a:spcBef>
                <a:spcPts val="0"/>
              </a:spcBef>
            </a:pPr>
            <a:r>
              <a:rPr lang="en-US" sz="1600" dirty="0">
                <a:effectLst/>
                <a:latin typeface="Arial" panose="020B0604020202020204" pitchFamily="34" charset="0"/>
                <a:ea typeface="Calibri" panose="020F0502020204030204" pitchFamily="34" charset="0"/>
              </a:rPr>
              <a:t>Professor and Department Head of Computer &amp; Information Technology in the Purdue Polytechnic Institute, Purdue University</a:t>
            </a:r>
            <a:endParaRPr lang="en-US" sz="16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Lisa Mauer – </a:t>
            </a:r>
          </a:p>
          <a:p>
            <a:pPr marL="457200" lvl="1">
              <a:spcBef>
                <a:spcPts val="0"/>
              </a:spcBef>
            </a:pPr>
            <a:r>
              <a:rPr lang="en-US" sz="1600" dirty="0">
                <a:effectLst/>
                <a:latin typeface="Arial" panose="020B0604020202020204" pitchFamily="34" charset="0"/>
                <a:ea typeface="Calibri" panose="020F0502020204030204" pitchFamily="34" charset="0"/>
              </a:rPr>
              <a:t>Associate Vice Provost for Faculty Affairs, Professor of Food Science in the College of Agriculture, Purdue University</a:t>
            </a:r>
            <a:endParaRPr lang="en-US" sz="1600" dirty="0">
              <a:effectLst/>
              <a:latin typeface="Calibri" panose="020F0502020204030204" pitchFamily="34" charset="0"/>
              <a:ea typeface="Calibri" panose="020F0502020204030204" pitchFamily="34" charset="0"/>
            </a:endParaRPr>
          </a:p>
          <a:p>
            <a:endParaRPr lang="en-US" dirty="0"/>
          </a:p>
        </p:txBody>
      </p:sp>
      <p:sp>
        <p:nvSpPr>
          <p:cNvPr id="5" name="Slide Number Placeholder 4">
            <a:extLst>
              <a:ext uri="{FF2B5EF4-FFF2-40B4-BE49-F238E27FC236}">
                <a16:creationId xmlns:a16="http://schemas.microsoft.com/office/drawing/2014/main" id="{867DB12E-4C74-26A4-546B-B4C10A027705}"/>
              </a:ext>
            </a:extLst>
          </p:cNvPr>
          <p:cNvSpPr>
            <a:spLocks noGrp="1"/>
          </p:cNvSpPr>
          <p:nvPr>
            <p:ph type="sldNum" sz="quarter" idx="19"/>
          </p:nvPr>
        </p:nvSpPr>
        <p:spPr/>
        <p:txBody>
          <a:bodyPr/>
          <a:lstStyle/>
          <a:p>
            <a:fld id="{6D22F896-40B5-4ADD-8801-0D06FADFA095}" type="slidenum">
              <a:rPr lang="en-US" smtClean="0"/>
              <a:pPr/>
              <a:t>15</a:t>
            </a:fld>
            <a:endParaRPr lang="en-US" dirty="0"/>
          </a:p>
        </p:txBody>
      </p:sp>
    </p:spTree>
    <p:extLst>
      <p:ext uri="{BB962C8B-B14F-4D97-AF65-F5344CB8AC3E}">
        <p14:creationId xmlns:p14="http://schemas.microsoft.com/office/powerpoint/2010/main" val="1183433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930544-589A-8DF1-4E76-55B21A5AC355}"/>
              </a:ext>
            </a:extLst>
          </p:cNvPr>
          <p:cNvSpPr>
            <a:spLocks noGrp="1"/>
          </p:cNvSpPr>
          <p:nvPr>
            <p:ph type="title"/>
          </p:nvPr>
        </p:nvSpPr>
        <p:spPr>
          <a:xfrm>
            <a:off x="478050" y="700579"/>
            <a:ext cx="11266714" cy="589032"/>
          </a:xfrm>
        </p:spPr>
        <p:txBody>
          <a:bodyPr>
            <a:noAutofit/>
          </a:bodyPr>
          <a:lstStyle/>
          <a:p>
            <a:r>
              <a:rPr lang="en-US" sz="4000" dirty="0"/>
              <a:t>P&amp;T Primary and Area Committee Structures Considered by Working Group for PIN Faculty with Tenure Home of University Tenure in Indianapolis</a:t>
            </a:r>
          </a:p>
        </p:txBody>
      </p:sp>
      <p:sp>
        <p:nvSpPr>
          <p:cNvPr id="5" name="Slide Number Placeholder 4">
            <a:extLst>
              <a:ext uri="{FF2B5EF4-FFF2-40B4-BE49-F238E27FC236}">
                <a16:creationId xmlns:a16="http://schemas.microsoft.com/office/drawing/2014/main" id="{5A4E3899-6DF5-E4D2-92A8-5841EFD8E58D}"/>
              </a:ext>
            </a:extLst>
          </p:cNvPr>
          <p:cNvSpPr>
            <a:spLocks noGrp="1"/>
          </p:cNvSpPr>
          <p:nvPr>
            <p:ph type="sldNum" sz="quarter" idx="19"/>
          </p:nvPr>
        </p:nvSpPr>
        <p:spPr/>
        <p:txBody>
          <a:bodyPr/>
          <a:lstStyle/>
          <a:p>
            <a:fld id="{6D22F896-40B5-4ADD-8801-0D06FADFA095}" type="slidenum">
              <a:rPr lang="en-US" smtClean="0"/>
              <a:pPr/>
              <a:t>16</a:t>
            </a:fld>
            <a:endParaRPr lang="en-US" dirty="0"/>
          </a:p>
        </p:txBody>
      </p:sp>
      <p:sp>
        <p:nvSpPr>
          <p:cNvPr id="6" name="Rectangle 5">
            <a:extLst>
              <a:ext uri="{FF2B5EF4-FFF2-40B4-BE49-F238E27FC236}">
                <a16:creationId xmlns:a16="http://schemas.microsoft.com/office/drawing/2014/main" id="{6ACE5886-C620-D96B-D1B1-D9B77FA307F3}"/>
              </a:ext>
            </a:extLst>
          </p:cNvPr>
          <p:cNvSpPr/>
          <p:nvPr/>
        </p:nvSpPr>
        <p:spPr>
          <a:xfrm>
            <a:off x="285226" y="6056851"/>
            <a:ext cx="2097247" cy="58903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04386CDF-7DDF-1365-CB81-020251ECB060}"/>
              </a:ext>
            </a:extLst>
          </p:cNvPr>
          <p:cNvSpPr>
            <a:spLocks noGrp="1"/>
          </p:cNvSpPr>
          <p:nvPr>
            <p:ph type="body" sz="quarter" idx="10"/>
          </p:nvPr>
        </p:nvSpPr>
        <p:spPr>
          <a:xfrm>
            <a:off x="177567" y="1789952"/>
            <a:ext cx="11836866" cy="3766558"/>
          </a:xfrm>
          <a:solidFill>
            <a:schemeClr val="bg1"/>
          </a:solidFill>
        </p:spPr>
        <p:txBody>
          <a:bodyPr/>
          <a:lstStyle/>
          <a:p>
            <a:pPr marL="342900" indent="-342900">
              <a:buAutoNum type="arabicPeriod"/>
            </a:pPr>
            <a:r>
              <a:rPr lang="en-US" dirty="0"/>
              <a:t>Standard ‘department’ primary committee to area committee chaired by Sr. Vice Provost for Purdue in Indianapolis</a:t>
            </a:r>
          </a:p>
          <a:p>
            <a:pPr marL="800100" lvl="1" indent="-342900">
              <a:buFont typeface="Arial" panose="020B0604020202020204" pitchFamily="34" charset="0"/>
              <a:buChar char="•"/>
            </a:pPr>
            <a:r>
              <a:rPr lang="en-US" dirty="0"/>
              <a:t>Pros: Retains department/discipline identity.</a:t>
            </a:r>
          </a:p>
          <a:p>
            <a:pPr marL="800100" lvl="1" indent="-342900">
              <a:buFont typeface="Arial" panose="020B0604020202020204" pitchFamily="34" charset="0"/>
              <a:buChar char="•"/>
            </a:pPr>
            <a:r>
              <a:rPr lang="en-US" dirty="0"/>
              <a:t>Cons: There are low numbers of faculty in many department/discipline areas and no department heads; therefore, many PWL tenured faculty would need to be involved. How can this fairly and equitably be managed across all PIN University Tenure in Indianapolis faculty?</a:t>
            </a:r>
          </a:p>
          <a:p>
            <a:pPr marL="342900" indent="-342900">
              <a:buAutoNum type="arabicPeriod"/>
            </a:pPr>
            <a:r>
              <a:rPr lang="en-US" b="1" dirty="0"/>
              <a:t>‘Disciplinary area’ grouping by ‘college’ as primary committee to combined PIN-faculty wide area committee chaired by Sr. Vice Provost for Purdue in Indianapolis</a:t>
            </a:r>
          </a:p>
          <a:p>
            <a:pPr marL="800100" lvl="1" indent="-342900">
              <a:buFont typeface="Arial" panose="020B0604020202020204" pitchFamily="34" charset="0"/>
              <a:buChar char="•"/>
            </a:pPr>
            <a:r>
              <a:rPr lang="en-US" b="1" dirty="0"/>
              <a:t>Pros: Retains some disciplinary area identity and increases autonomy of tenured PIN faculty with university tenure in the P&amp;T process.</a:t>
            </a:r>
          </a:p>
          <a:p>
            <a:pPr marL="800100" lvl="1" indent="-342900">
              <a:buFont typeface="Arial" panose="020B0604020202020204" pitchFamily="34" charset="0"/>
              <a:buChar char="•"/>
            </a:pPr>
            <a:r>
              <a:rPr lang="en-US" b="1" dirty="0"/>
              <a:t>Cons: Faculty are grouped into disciplinary areas by college, with CS added to Engineering. Some PWL tenured faculty would need to be involved in the process, with #s varying by disciplinary area needs, and chairs of the primary committees with broad understanding of relevant disciplinary areas and faculty promotions are needed.</a:t>
            </a:r>
          </a:p>
          <a:p>
            <a:pPr marL="342900" indent="-342900">
              <a:buAutoNum type="arabicPeriod"/>
            </a:pPr>
            <a:r>
              <a:rPr lang="en-US" dirty="0"/>
              <a:t>Combined primary and area committee structures for all PIN faculty with University Tenure in Indianapolis chaired by Sr. Vice Provost for Purdue in Indianapolis</a:t>
            </a:r>
          </a:p>
          <a:p>
            <a:pPr marL="800100" lvl="1" indent="-342900">
              <a:buFont typeface="Arial" panose="020B0604020202020204" pitchFamily="34" charset="0"/>
              <a:buChar char="•"/>
            </a:pPr>
            <a:r>
              <a:rPr lang="en-US" dirty="0"/>
              <a:t>Pros: Maximizes autonomy of tenured PIN faculty with university tenure in the P&amp;T process. Selection of primary committee chairs is not needed.</a:t>
            </a:r>
          </a:p>
          <a:p>
            <a:pPr marL="800100" lvl="1" indent="-342900">
              <a:buFont typeface="Arial" panose="020B0604020202020204" pitchFamily="34" charset="0"/>
              <a:buChar char="•"/>
            </a:pPr>
            <a:r>
              <a:rPr lang="en-US" dirty="0"/>
              <a:t>Cons: Loses disciplinary area identity &amp; faculty numbers across subdisciplines are not even.</a:t>
            </a:r>
          </a:p>
          <a:p>
            <a:pPr marL="342900" indent="-342900">
              <a:buAutoNum type="arabicPeriod"/>
            </a:pPr>
            <a:endParaRPr lang="en-US" dirty="0"/>
          </a:p>
        </p:txBody>
      </p:sp>
    </p:spTree>
    <p:extLst>
      <p:ext uri="{BB962C8B-B14F-4D97-AF65-F5344CB8AC3E}">
        <p14:creationId xmlns:p14="http://schemas.microsoft.com/office/powerpoint/2010/main" val="1175536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4E2CF-5296-1D47-53E0-486F03786F4F}"/>
              </a:ext>
            </a:extLst>
          </p:cNvPr>
          <p:cNvSpPr>
            <a:spLocks noGrp="1"/>
          </p:cNvSpPr>
          <p:nvPr>
            <p:ph type="title"/>
          </p:nvPr>
        </p:nvSpPr>
        <p:spPr/>
        <p:txBody>
          <a:bodyPr>
            <a:noAutofit/>
          </a:bodyPr>
          <a:lstStyle/>
          <a:p>
            <a:r>
              <a:rPr lang="en-US" sz="3200" dirty="0"/>
              <a:t>T/TT Faculty Primary Committee Structure</a:t>
            </a:r>
          </a:p>
        </p:txBody>
      </p:sp>
      <p:sp>
        <p:nvSpPr>
          <p:cNvPr id="6" name="Text Placeholder 5">
            <a:extLst>
              <a:ext uri="{FF2B5EF4-FFF2-40B4-BE49-F238E27FC236}">
                <a16:creationId xmlns:a16="http://schemas.microsoft.com/office/drawing/2014/main" id="{2CBB6F96-1014-D0AC-68B8-3F3CA80CF4D3}"/>
              </a:ext>
            </a:extLst>
          </p:cNvPr>
          <p:cNvSpPr>
            <a:spLocks noGrp="1"/>
          </p:cNvSpPr>
          <p:nvPr>
            <p:ph idx="12"/>
          </p:nvPr>
        </p:nvSpPr>
        <p:spPr>
          <a:xfrm>
            <a:off x="291917" y="1968291"/>
            <a:ext cx="3181125" cy="3540404"/>
          </a:xfrm>
          <a:solidFill>
            <a:schemeClr val="accent3">
              <a:lumMod val="20000"/>
              <a:lumOff val="80000"/>
            </a:schemeClr>
          </a:solidFill>
        </p:spPr>
        <p:txBody>
          <a:bodyPr>
            <a:normAutofit fontScale="85000" lnSpcReduction="20000"/>
          </a:bodyPr>
          <a:lstStyle/>
          <a:p>
            <a:pPr marL="0" indent="0">
              <a:buNone/>
            </a:pPr>
            <a:r>
              <a:rPr lang="en-US" sz="1400" b="1" u="sng" dirty="0"/>
              <a:t>Existing PWL Primary Committee Structure</a:t>
            </a:r>
          </a:p>
          <a:p>
            <a:pPr marL="285750" marR="0" indent="-285750">
              <a:spcBef>
                <a:spcPts val="0"/>
              </a:spcBef>
              <a:spcAft>
                <a:spcPts val="0"/>
              </a:spcAft>
              <a:buFont typeface="Arial" panose="020B0604020202020204" pitchFamily="34" charset="0"/>
              <a:buChar char="•"/>
            </a:pPr>
            <a:endParaRPr lang="en-US" sz="1400" dirty="0">
              <a:effectLst/>
              <a:latin typeface="Arial" panose="020B0604020202020204" pitchFamily="34" charset="0"/>
              <a:ea typeface="Calibri" panose="020F0502020204030204" pitchFamily="34" charset="0"/>
            </a:endParaRPr>
          </a:p>
          <a:p>
            <a:r>
              <a:rPr lang="en-US" sz="1400" b="0" i="0" dirty="0">
                <a:solidFill>
                  <a:srgbClr val="333333"/>
                </a:solidFill>
                <a:effectLst/>
                <a:latin typeface="acumin-pro"/>
              </a:rPr>
              <a:t>Primary Committees are chaired by the school, division or department head/chair, who serves as a non-voting member unless the number of members on the committee is less than seven. Membership is comprised of all Tenured professors in the respective administrative unit (see note below). The committee must consist of at least five Tenured faculty members for cases of promotion to associate professor, and five professors for voting on cases of promotion to professor. When this minimum number is not available in the candidate’s department additional Tenured professors are appointed by the chair of the Area Committee to which the Primary Committee reports, following consultation with the appropriate department head. The Provost, dean of the Graduate School, dean of Libraries and the academic deans may not be voting members of any Primary Committee.</a:t>
            </a:r>
          </a:p>
          <a:p>
            <a:pPr marL="0" indent="0">
              <a:buNone/>
            </a:pPr>
            <a:endParaRPr lang="en-US" dirty="0"/>
          </a:p>
        </p:txBody>
      </p:sp>
      <p:sp>
        <p:nvSpPr>
          <p:cNvPr id="8" name="Text Placeholder 7">
            <a:extLst>
              <a:ext uri="{FF2B5EF4-FFF2-40B4-BE49-F238E27FC236}">
                <a16:creationId xmlns:a16="http://schemas.microsoft.com/office/drawing/2014/main" id="{765DC85B-8F86-AD53-9E05-CAD6FD979E95}"/>
              </a:ext>
            </a:extLst>
          </p:cNvPr>
          <p:cNvSpPr>
            <a:spLocks noGrp="1"/>
          </p:cNvSpPr>
          <p:nvPr>
            <p:ph idx="13"/>
          </p:nvPr>
        </p:nvSpPr>
        <p:spPr>
          <a:xfrm>
            <a:off x="3691157" y="1224793"/>
            <a:ext cx="8043644" cy="4907407"/>
          </a:xfrm>
          <a:solidFill>
            <a:schemeClr val="accent3">
              <a:lumMod val="40000"/>
              <a:lumOff val="60000"/>
            </a:schemeClr>
          </a:solidFill>
        </p:spPr>
        <p:txBody>
          <a:bodyPr>
            <a:normAutofit fontScale="92500" lnSpcReduction="20000"/>
          </a:bodyPr>
          <a:lstStyle/>
          <a:p>
            <a:pPr marL="0" indent="0">
              <a:buNone/>
            </a:pPr>
            <a:r>
              <a:rPr lang="en-US" sz="2400" b="1" u="sng" dirty="0"/>
              <a:t>Proposed Primary Committee Structure for PIN University Tenure in Indianapolis</a:t>
            </a:r>
          </a:p>
          <a:p>
            <a:pPr marL="0" indent="0">
              <a:buNone/>
            </a:pP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are two primary committees for PIN faculty with the faculty tenure home of University Tenure in Indianapolis structured around disciplinary areas: one for all technology faculty, and one for all engineering and computer science faculty. The primary committee for the technology disciplinary area is chaired by the associate dean for faculty affairs for the Purdue Polytechnic Institute. The primary committee for the engineering and computer science disciplinary area is chaired by the associate dean for faculty affairs for the College of Engineering. The chair of the primary committee serves as a non-voting member.</a:t>
            </a:r>
          </a:p>
          <a:p>
            <a:pPr marL="0" marR="0" indent="0">
              <a:spcBef>
                <a:spcPts val="0"/>
              </a:spcBef>
              <a:spcAft>
                <a:spcPts val="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primary committee membership is comprised of all PIN faculty holding University Tenure in Indianapolis of higher rank in the respective disciplinary area than the faculty member being considered for promotion and/or tenure. The committee must consist of at least seven PIN faculty holding University Tenure in Indianapolis (associate and full professors) for cases of tenure and/or promotion to associate professor, and at least seven PIN full professor faculty holding University Tenure in Indianapolis for voting on cases of promotion to professor. When this minimum number is not available in the candidate’s disciplinary area amongst the PIN faculty holding University Tenure in Indianapolis, additional tenured professors from PWL disciplinary areas are appointed by the chair of the area committee to which the primary committee reports (described in section B), following consultation with the appropriate department head and associate dean for faculty affairs.</a:t>
            </a:r>
          </a:p>
          <a:p>
            <a:endParaRPr lang="en-US" dirty="0"/>
          </a:p>
        </p:txBody>
      </p:sp>
      <p:sp>
        <p:nvSpPr>
          <p:cNvPr id="5" name="Slide Number Placeholder 4">
            <a:extLst>
              <a:ext uri="{FF2B5EF4-FFF2-40B4-BE49-F238E27FC236}">
                <a16:creationId xmlns:a16="http://schemas.microsoft.com/office/drawing/2014/main" id="{867DB12E-4C74-26A4-546B-B4C10A027705}"/>
              </a:ext>
            </a:extLst>
          </p:cNvPr>
          <p:cNvSpPr>
            <a:spLocks noGrp="1"/>
          </p:cNvSpPr>
          <p:nvPr>
            <p:ph type="sldNum" sz="quarter" idx="19"/>
          </p:nvPr>
        </p:nvSpPr>
        <p:spPr/>
        <p:txBody>
          <a:bodyPr/>
          <a:lstStyle/>
          <a:p>
            <a:fld id="{6D22F896-40B5-4ADD-8801-0D06FADFA095}" type="slidenum">
              <a:rPr lang="en-US" smtClean="0"/>
              <a:pPr/>
              <a:t>17</a:t>
            </a:fld>
            <a:endParaRPr lang="en-US" dirty="0"/>
          </a:p>
        </p:txBody>
      </p:sp>
      <p:sp>
        <p:nvSpPr>
          <p:cNvPr id="2" name="TextBox 1">
            <a:extLst>
              <a:ext uri="{FF2B5EF4-FFF2-40B4-BE49-F238E27FC236}">
                <a16:creationId xmlns:a16="http://schemas.microsoft.com/office/drawing/2014/main" id="{1CD6DAA5-0388-23EA-1C23-24E3D60EFFCE}"/>
              </a:ext>
            </a:extLst>
          </p:cNvPr>
          <p:cNvSpPr txBox="1"/>
          <p:nvPr/>
        </p:nvSpPr>
        <p:spPr>
          <a:xfrm>
            <a:off x="2617365" y="6174297"/>
            <a:ext cx="8313490" cy="646331"/>
          </a:xfrm>
          <a:prstGeom prst="rect">
            <a:avLst/>
          </a:prstGeom>
          <a:noFill/>
        </p:spPr>
        <p:txBody>
          <a:bodyPr wrap="square" rtlCol="0">
            <a:spAutoFit/>
          </a:bodyPr>
          <a:lstStyle/>
          <a:p>
            <a:r>
              <a:rPr lang="en-US" dirty="0">
                <a:hlinkClick r:id="rId2"/>
              </a:rPr>
              <a:t>Structure of Promotion Committees for Purdue West Lafayette - Office of the Provost - Purdue University</a:t>
            </a:r>
            <a:endParaRPr lang="en-US" dirty="0"/>
          </a:p>
        </p:txBody>
      </p:sp>
    </p:spTree>
    <p:extLst>
      <p:ext uri="{BB962C8B-B14F-4D97-AF65-F5344CB8AC3E}">
        <p14:creationId xmlns:p14="http://schemas.microsoft.com/office/powerpoint/2010/main" val="71630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64E2CF-5296-1D47-53E0-486F03786F4F}"/>
              </a:ext>
            </a:extLst>
          </p:cNvPr>
          <p:cNvSpPr>
            <a:spLocks noGrp="1"/>
          </p:cNvSpPr>
          <p:nvPr>
            <p:ph type="title"/>
          </p:nvPr>
        </p:nvSpPr>
        <p:spPr/>
        <p:txBody>
          <a:bodyPr>
            <a:noAutofit/>
          </a:bodyPr>
          <a:lstStyle/>
          <a:p>
            <a:r>
              <a:rPr lang="en-US" sz="3200" dirty="0"/>
              <a:t>T/TT Faculty Area Committee Structure</a:t>
            </a:r>
          </a:p>
        </p:txBody>
      </p:sp>
      <p:sp>
        <p:nvSpPr>
          <p:cNvPr id="6" name="Text Placeholder 5">
            <a:extLst>
              <a:ext uri="{FF2B5EF4-FFF2-40B4-BE49-F238E27FC236}">
                <a16:creationId xmlns:a16="http://schemas.microsoft.com/office/drawing/2014/main" id="{2CBB6F96-1014-D0AC-68B8-3F3CA80CF4D3}"/>
              </a:ext>
            </a:extLst>
          </p:cNvPr>
          <p:cNvSpPr>
            <a:spLocks noGrp="1"/>
          </p:cNvSpPr>
          <p:nvPr>
            <p:ph idx="12"/>
          </p:nvPr>
        </p:nvSpPr>
        <p:spPr>
          <a:xfrm>
            <a:off x="184558" y="1836938"/>
            <a:ext cx="3045203" cy="3666239"/>
          </a:xfrm>
          <a:solidFill>
            <a:schemeClr val="accent3">
              <a:lumMod val="20000"/>
              <a:lumOff val="80000"/>
            </a:schemeClr>
          </a:solidFill>
        </p:spPr>
        <p:txBody>
          <a:bodyPr>
            <a:normAutofit fontScale="55000" lnSpcReduction="20000"/>
          </a:bodyPr>
          <a:lstStyle/>
          <a:p>
            <a:pPr marL="0" indent="0">
              <a:buNone/>
            </a:pPr>
            <a:r>
              <a:rPr lang="en-US" sz="2800" b="1" u="sng" dirty="0"/>
              <a:t>Existing PWL Area Committee Structure</a:t>
            </a:r>
          </a:p>
          <a:p>
            <a:pPr marL="285750" marR="0" indent="-285750">
              <a:spcBef>
                <a:spcPts val="0"/>
              </a:spcBef>
              <a:spcAft>
                <a:spcPts val="0"/>
              </a:spcAft>
              <a:buFont typeface="Arial" panose="020B0604020202020204" pitchFamily="34" charset="0"/>
              <a:buChar char="•"/>
            </a:pPr>
            <a:endParaRPr lang="en-US" sz="1800" dirty="0">
              <a:effectLst/>
              <a:latin typeface="Arial" panose="020B0604020202020204" pitchFamily="34" charset="0"/>
              <a:ea typeface="Calibri" panose="020F0502020204030204" pitchFamily="34" charset="0"/>
            </a:endParaRPr>
          </a:p>
          <a:p>
            <a:pPr fontAlgn="base"/>
            <a:r>
              <a:rPr lang="en-US" b="0" i="0" dirty="0">
                <a:solidFill>
                  <a:srgbClr val="333333"/>
                </a:solidFill>
                <a:effectLst/>
                <a:latin typeface="acumin-pro"/>
              </a:rPr>
              <a:t>Each college's Area Committee is chaired by its dean, who serves as a non-voting member. Membership is comprised of:</a:t>
            </a:r>
          </a:p>
          <a:p>
            <a:pPr marL="800100" lvl="1" indent="-342900" fontAlgn="base">
              <a:buFont typeface="+mj-lt"/>
              <a:buAutoNum type="arabicPeriod"/>
            </a:pPr>
            <a:r>
              <a:rPr lang="en-US" b="0" i="0" dirty="0">
                <a:solidFill>
                  <a:srgbClr val="333333"/>
                </a:solidFill>
                <a:effectLst/>
                <a:latin typeface="acumin-pro"/>
              </a:rPr>
              <a:t>one tenured faculty member at the rank of professor from each school or department, appointed by the dean, and</a:t>
            </a:r>
          </a:p>
          <a:p>
            <a:pPr marL="800100" lvl="1" indent="-342900" fontAlgn="base">
              <a:buFont typeface="+mj-lt"/>
              <a:buAutoNum type="arabicPeriod"/>
            </a:pPr>
            <a:r>
              <a:rPr lang="en-US" b="0" i="0" dirty="0">
                <a:solidFill>
                  <a:srgbClr val="333333"/>
                </a:solidFill>
                <a:effectLst/>
                <a:latin typeface="acumin-pro"/>
              </a:rPr>
              <a:t>tenured faculty members at the rank of professor elected by the voting faculty of the applicable college/school in accordance with procedures established by that faculty. </a:t>
            </a:r>
          </a:p>
          <a:p>
            <a:pPr marL="457200" lvl="1" indent="0" fontAlgn="base">
              <a:buNone/>
            </a:pPr>
            <a:r>
              <a:rPr lang="en-US" b="0" i="0" dirty="0">
                <a:solidFill>
                  <a:srgbClr val="333333"/>
                </a:solidFill>
                <a:effectLst/>
                <a:latin typeface="acumin-pro"/>
              </a:rPr>
              <a:t>If specified by college/school by-laws, Area Committees may include associate deans as ex-officio (non-voting) members only. At least a third of the membership of each Area Committee consists of tenured faculty members without administrative responsibilities. In no case may the number of faculty members without administrative responsibilities be fewer than two. The membership of the Area Committee of the Libraries and School of Information Studies will have a different composition due to its unique academic role.</a:t>
            </a:r>
          </a:p>
          <a:p>
            <a:endParaRPr lang="en-US" dirty="0"/>
          </a:p>
        </p:txBody>
      </p:sp>
      <p:sp>
        <p:nvSpPr>
          <p:cNvPr id="8" name="Text Placeholder 7">
            <a:extLst>
              <a:ext uri="{FF2B5EF4-FFF2-40B4-BE49-F238E27FC236}">
                <a16:creationId xmlns:a16="http://schemas.microsoft.com/office/drawing/2014/main" id="{765DC85B-8F86-AD53-9E05-CAD6FD979E95}"/>
              </a:ext>
            </a:extLst>
          </p:cNvPr>
          <p:cNvSpPr>
            <a:spLocks noGrp="1"/>
          </p:cNvSpPr>
          <p:nvPr>
            <p:ph idx="13"/>
          </p:nvPr>
        </p:nvSpPr>
        <p:spPr>
          <a:xfrm>
            <a:off x="3421310" y="1116133"/>
            <a:ext cx="8398777" cy="5116887"/>
          </a:xfrm>
          <a:solidFill>
            <a:schemeClr val="accent3">
              <a:lumMod val="40000"/>
              <a:lumOff val="60000"/>
            </a:schemeClr>
          </a:solidFill>
        </p:spPr>
        <p:txBody>
          <a:bodyPr>
            <a:normAutofit/>
          </a:bodyPr>
          <a:lstStyle/>
          <a:p>
            <a:pPr marL="0" indent="0">
              <a:buNone/>
            </a:pPr>
            <a:r>
              <a:rPr lang="en-US" sz="2400" b="1" u="sng" dirty="0"/>
              <a:t>Proposed Area Committee Structure for PIN University Tenure in Indianapolis</a:t>
            </a:r>
          </a:p>
          <a:p>
            <a:pPr marL="0" indent="0">
              <a:buNone/>
            </a:pPr>
            <a:endParaRPr lang="en-US" sz="1800" dirty="0">
              <a:effectLst/>
              <a:latin typeface="Arial" panose="020B0604020202020204" pitchFamily="34" charset="0"/>
              <a:ea typeface="Calibri" panose="020F0502020204030204" pitchFamily="34"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area committee for PIN faculty with the tenure home of University Tenure in Indianapolis is chaired by the Sr. Vice Provost for Purdue in Indianapolis, who serves as a non-voting member. Membership is comprised of eight voting members as follows:</a:t>
            </a:r>
          </a:p>
          <a:p>
            <a:pPr marL="342900" marR="0" lvl="0" indent="-342900">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chairs of the two primary committees for PIN faculty with the faculty tenure home of University Tenure in Indianapolis</a:t>
            </a:r>
          </a:p>
          <a:p>
            <a:pPr marL="342900" marR="0" lvl="0" indent="-342900">
              <a:spcBef>
                <a:spcPts val="0"/>
              </a:spcBef>
              <a:spcAft>
                <a:spcPts val="0"/>
              </a:spcAft>
              <a:buFont typeface="+mj-lt"/>
              <a:buAutoNum type="arabicPeriod"/>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Three tenured faculty members at the rank of professor from each primary committee elected by the voting faculty of the applicable PIN disciplinary area in accordance with procedures established by that faculty. If a CS faculty member is being considered for promotion, one of the area committee members must be from CS. </a:t>
            </a:r>
          </a:p>
          <a:p>
            <a:pPr marL="0" marR="0" lvl="0" indent="0">
              <a:spcBef>
                <a:spcPts val="0"/>
              </a:spcBef>
              <a:spcAft>
                <a:spcPts val="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least one-third of the membership of the area committee consists of tenured faculty members without administrative responsibilities.</a:t>
            </a:r>
          </a:p>
          <a:p>
            <a:endParaRPr lang="en-US" dirty="0"/>
          </a:p>
        </p:txBody>
      </p:sp>
      <p:sp>
        <p:nvSpPr>
          <p:cNvPr id="5" name="Slide Number Placeholder 4">
            <a:extLst>
              <a:ext uri="{FF2B5EF4-FFF2-40B4-BE49-F238E27FC236}">
                <a16:creationId xmlns:a16="http://schemas.microsoft.com/office/drawing/2014/main" id="{867DB12E-4C74-26A4-546B-B4C10A027705}"/>
              </a:ext>
            </a:extLst>
          </p:cNvPr>
          <p:cNvSpPr>
            <a:spLocks noGrp="1"/>
          </p:cNvSpPr>
          <p:nvPr>
            <p:ph type="sldNum" sz="quarter" idx="19"/>
          </p:nvPr>
        </p:nvSpPr>
        <p:spPr/>
        <p:txBody>
          <a:bodyPr/>
          <a:lstStyle/>
          <a:p>
            <a:fld id="{6D22F896-40B5-4ADD-8801-0D06FADFA095}" type="slidenum">
              <a:rPr lang="en-US" smtClean="0"/>
              <a:pPr/>
              <a:t>18</a:t>
            </a:fld>
            <a:endParaRPr lang="en-US" dirty="0"/>
          </a:p>
        </p:txBody>
      </p:sp>
      <p:sp>
        <p:nvSpPr>
          <p:cNvPr id="2" name="TextBox 1">
            <a:extLst>
              <a:ext uri="{FF2B5EF4-FFF2-40B4-BE49-F238E27FC236}">
                <a16:creationId xmlns:a16="http://schemas.microsoft.com/office/drawing/2014/main" id="{2619C22C-3D36-50B7-1211-C180AD5C85C1}"/>
              </a:ext>
            </a:extLst>
          </p:cNvPr>
          <p:cNvSpPr txBox="1"/>
          <p:nvPr/>
        </p:nvSpPr>
        <p:spPr>
          <a:xfrm>
            <a:off x="2617365" y="6174297"/>
            <a:ext cx="8313490" cy="646331"/>
          </a:xfrm>
          <a:prstGeom prst="rect">
            <a:avLst/>
          </a:prstGeom>
          <a:noFill/>
        </p:spPr>
        <p:txBody>
          <a:bodyPr wrap="square" rtlCol="0">
            <a:spAutoFit/>
          </a:bodyPr>
          <a:lstStyle/>
          <a:p>
            <a:r>
              <a:rPr lang="en-US" dirty="0">
                <a:hlinkClick r:id="rId2"/>
              </a:rPr>
              <a:t>Structure of Promotion Committees for Purdue West Lafayette - Office of the Provost - Purdue University</a:t>
            </a:r>
            <a:endParaRPr lang="en-US" dirty="0"/>
          </a:p>
        </p:txBody>
      </p:sp>
      <p:sp>
        <p:nvSpPr>
          <p:cNvPr id="3" name="TextBox 2">
            <a:extLst>
              <a:ext uri="{FF2B5EF4-FFF2-40B4-BE49-F238E27FC236}">
                <a16:creationId xmlns:a16="http://schemas.microsoft.com/office/drawing/2014/main" id="{CE88D967-EF32-CCB9-1E70-F9735E611AE2}"/>
              </a:ext>
            </a:extLst>
          </p:cNvPr>
          <p:cNvSpPr txBox="1"/>
          <p:nvPr/>
        </p:nvSpPr>
        <p:spPr>
          <a:xfrm>
            <a:off x="2808914" y="6219542"/>
            <a:ext cx="8313490" cy="646331"/>
          </a:xfrm>
          <a:prstGeom prst="rect">
            <a:avLst/>
          </a:prstGeom>
          <a:noFill/>
        </p:spPr>
        <p:txBody>
          <a:bodyPr wrap="square" rtlCol="0">
            <a:spAutoFit/>
          </a:bodyPr>
          <a:lstStyle/>
          <a:p>
            <a:r>
              <a:rPr lang="en-US" dirty="0">
                <a:hlinkClick r:id="rId2"/>
              </a:rPr>
              <a:t>Structure of Promotion Committees for Purdue West Lafayette - Office of the Provost - Purdue University</a:t>
            </a:r>
            <a:endParaRPr lang="en-US" dirty="0"/>
          </a:p>
        </p:txBody>
      </p:sp>
    </p:spTree>
    <p:extLst>
      <p:ext uri="{BB962C8B-B14F-4D97-AF65-F5344CB8AC3E}">
        <p14:creationId xmlns:p14="http://schemas.microsoft.com/office/powerpoint/2010/main" val="58645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CAE330-55F0-0E81-C8A4-7CE0D1178C0A}"/>
              </a:ext>
            </a:extLst>
          </p:cNvPr>
          <p:cNvSpPr>
            <a:spLocks noGrp="1"/>
          </p:cNvSpPr>
          <p:nvPr>
            <p:ph type="body" sz="quarter" idx="10"/>
          </p:nvPr>
        </p:nvSpPr>
        <p:spPr/>
        <p:txBody>
          <a:bodyPr/>
          <a:lstStyle/>
          <a:p>
            <a:endParaRPr lang="en-US" dirty="0"/>
          </a:p>
        </p:txBody>
      </p:sp>
      <p:sp>
        <p:nvSpPr>
          <p:cNvPr id="4" name="Title 3">
            <a:extLst>
              <a:ext uri="{FF2B5EF4-FFF2-40B4-BE49-F238E27FC236}">
                <a16:creationId xmlns:a16="http://schemas.microsoft.com/office/drawing/2014/main" id="{082D8338-567E-F139-9857-3FEBCFC1B95B}"/>
              </a:ext>
            </a:extLst>
          </p:cNvPr>
          <p:cNvSpPr>
            <a:spLocks noGrp="1"/>
          </p:cNvSpPr>
          <p:nvPr>
            <p:ph type="title"/>
          </p:nvPr>
        </p:nvSpPr>
        <p:spPr/>
        <p:txBody>
          <a:bodyPr>
            <a:normAutofit fontScale="90000"/>
          </a:bodyPr>
          <a:lstStyle/>
          <a:p>
            <a:r>
              <a:rPr lang="en-US" dirty="0"/>
              <a:t>T/TT Campus Promotions Committee Panel A Structure</a:t>
            </a:r>
          </a:p>
        </p:txBody>
      </p:sp>
      <p:sp>
        <p:nvSpPr>
          <p:cNvPr id="5" name="Slide Number Placeholder 4">
            <a:extLst>
              <a:ext uri="{FF2B5EF4-FFF2-40B4-BE49-F238E27FC236}">
                <a16:creationId xmlns:a16="http://schemas.microsoft.com/office/drawing/2014/main" id="{EAF2C732-FC68-3891-7EC9-F1215EFFDE0F}"/>
              </a:ext>
            </a:extLst>
          </p:cNvPr>
          <p:cNvSpPr>
            <a:spLocks noGrp="1"/>
          </p:cNvSpPr>
          <p:nvPr>
            <p:ph type="sldNum" sz="quarter" idx="19"/>
          </p:nvPr>
        </p:nvSpPr>
        <p:spPr/>
        <p:txBody>
          <a:bodyPr/>
          <a:lstStyle/>
          <a:p>
            <a:fld id="{6D22F896-40B5-4ADD-8801-0D06FADFA095}" type="slidenum">
              <a:rPr lang="en-US" smtClean="0"/>
              <a:pPr/>
              <a:t>19</a:t>
            </a:fld>
            <a:endParaRPr lang="en-US" dirty="0"/>
          </a:p>
        </p:txBody>
      </p:sp>
      <p:sp>
        <p:nvSpPr>
          <p:cNvPr id="6" name="Text Placeholder 5">
            <a:extLst>
              <a:ext uri="{FF2B5EF4-FFF2-40B4-BE49-F238E27FC236}">
                <a16:creationId xmlns:a16="http://schemas.microsoft.com/office/drawing/2014/main" id="{BFA26E63-6740-887C-0E40-1B43DFD1FE89}"/>
              </a:ext>
            </a:extLst>
          </p:cNvPr>
          <p:cNvSpPr txBox="1">
            <a:spLocks/>
          </p:cNvSpPr>
          <p:nvPr/>
        </p:nvSpPr>
        <p:spPr>
          <a:xfrm>
            <a:off x="184558" y="1836938"/>
            <a:ext cx="3045203" cy="3666239"/>
          </a:xfrm>
          <a:prstGeom prst="rect">
            <a:avLst/>
          </a:prstGeom>
          <a:solidFill>
            <a:schemeClr val="accent3">
              <a:lumMod val="20000"/>
              <a:lumOff val="80000"/>
            </a:schemeClr>
          </a:solidFill>
        </p:spPr>
        <p:txBody>
          <a:bodyPr>
            <a:normAutofit fontScale="47500" lnSpcReduction="20000"/>
          </a:bodyPr>
          <a:lstStyle>
            <a:lvl1pPr marL="228600" indent="-228600" algn="l" defTabSz="914400" rtl="0" eaLnBrk="1" latinLnBrk="0" hangingPunct="1">
              <a:lnSpc>
                <a:spcPct val="90000"/>
              </a:lnSpc>
              <a:spcBef>
                <a:spcPts val="1000"/>
              </a:spcBef>
              <a:buFont typeface="Wingdings" pitchFamily="2" charset="2"/>
              <a:buChar char="§"/>
              <a:defRPr sz="20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8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5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2800" b="1" u="sng" dirty="0"/>
              <a:t>Existing PWL Panel A Committee Structure</a:t>
            </a:r>
          </a:p>
          <a:p>
            <a:pPr marL="285750" indent="-285750">
              <a:spcBef>
                <a:spcPts val="0"/>
              </a:spcBef>
              <a:buFont typeface="Arial" panose="020B0604020202020204" pitchFamily="34" charset="0"/>
              <a:buChar char="•"/>
            </a:pPr>
            <a:endParaRPr lang="en-US" sz="1800" dirty="0">
              <a:latin typeface="Arial" panose="020B0604020202020204" pitchFamily="34" charset="0"/>
              <a:ea typeface="Calibri" panose="020F0502020204030204" pitchFamily="34" charset="0"/>
            </a:endParaRPr>
          </a:p>
          <a:p>
            <a:pPr fontAlgn="base"/>
            <a:r>
              <a:rPr lang="en-US" b="0" i="0" dirty="0">
                <a:solidFill>
                  <a:srgbClr val="333333"/>
                </a:solidFill>
                <a:effectLst/>
                <a:latin typeface="acumin-pro"/>
              </a:rPr>
              <a:t>The Campus Promotions Committee convened for purposes of academic Tenure and promotion review is referred to as Panel A. Panel A is chaired by the Provost (who does not vote) and consists of the Dean of the Graduate School, Dean of Libraries, all academic deans, one Tenured professor from each college and a number of additional at-large Tenured faculty members so that there are equal numbers of faculty members and administrators on the committee. Faculty members are elected by the University Senate’s Nominating Committee for three-year terms, staggered in the first instance. The Nominating Committee will attend to the representation of college, interdisciplinary programs and diversity in background and experience in selecting candidates. In the event a vacancy occurs that must be filled at a time when it is difficult or impossible to convene the Nominating Committee, the President, in consultation with the University Senate chair, may appoint a Tenured professor as the replacement, ensuring that every college is represented. The Vice Provost for Faculty Affairs is invited to attend Panel A sessions as a non-voting advisor to the Provost.</a:t>
            </a:r>
            <a:endParaRPr lang="en-US" dirty="0"/>
          </a:p>
        </p:txBody>
      </p:sp>
      <p:sp>
        <p:nvSpPr>
          <p:cNvPr id="7" name="TextBox 6">
            <a:extLst>
              <a:ext uri="{FF2B5EF4-FFF2-40B4-BE49-F238E27FC236}">
                <a16:creationId xmlns:a16="http://schemas.microsoft.com/office/drawing/2014/main" id="{18B1F6CA-9E41-9686-5E24-CCF71C48A9E3}"/>
              </a:ext>
            </a:extLst>
          </p:cNvPr>
          <p:cNvSpPr txBox="1"/>
          <p:nvPr/>
        </p:nvSpPr>
        <p:spPr>
          <a:xfrm>
            <a:off x="2600587" y="6291644"/>
            <a:ext cx="8313490" cy="646331"/>
          </a:xfrm>
          <a:prstGeom prst="rect">
            <a:avLst/>
          </a:prstGeom>
          <a:noFill/>
        </p:spPr>
        <p:txBody>
          <a:bodyPr wrap="square" rtlCol="0">
            <a:spAutoFit/>
          </a:bodyPr>
          <a:lstStyle/>
          <a:p>
            <a:r>
              <a:rPr lang="en-US" dirty="0">
                <a:hlinkClick r:id="rId2"/>
              </a:rPr>
              <a:t>Structure of Promotion Committees for Purdue West Lafayette - Office of the Provost - Purdue University</a:t>
            </a:r>
            <a:endParaRPr lang="en-US" dirty="0"/>
          </a:p>
        </p:txBody>
      </p:sp>
      <p:sp>
        <p:nvSpPr>
          <p:cNvPr id="8" name="Text Placeholder 7">
            <a:extLst>
              <a:ext uri="{FF2B5EF4-FFF2-40B4-BE49-F238E27FC236}">
                <a16:creationId xmlns:a16="http://schemas.microsoft.com/office/drawing/2014/main" id="{D0CB9E9E-9531-FF0E-D6CE-CA50BEC79A1D}"/>
              </a:ext>
            </a:extLst>
          </p:cNvPr>
          <p:cNvSpPr txBox="1">
            <a:spLocks/>
          </p:cNvSpPr>
          <p:nvPr/>
        </p:nvSpPr>
        <p:spPr>
          <a:xfrm>
            <a:off x="3421310" y="1116133"/>
            <a:ext cx="8575243" cy="3741093"/>
          </a:xfrm>
          <a:prstGeom prst="rect">
            <a:avLst/>
          </a:prstGeom>
          <a:solidFill>
            <a:schemeClr val="accent3">
              <a:lumMod val="40000"/>
              <a:lumOff val="60000"/>
            </a:schemeClr>
          </a:solidFill>
        </p:spPr>
        <p:txBody>
          <a:bodyPr>
            <a:normAutofit lnSpcReduction="10000"/>
          </a:bodyPr>
          <a:lstStyle>
            <a:lvl1pPr marL="228600" indent="-228600" algn="l" defTabSz="914400" rtl="0" eaLnBrk="1" latinLnBrk="0" hangingPunct="1">
              <a:lnSpc>
                <a:spcPct val="90000"/>
              </a:lnSpc>
              <a:spcBef>
                <a:spcPts val="1000"/>
              </a:spcBef>
              <a:buFont typeface="Wingdings" pitchFamily="2" charset="2"/>
              <a:buChar char="§"/>
              <a:defRPr sz="20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8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5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2400" b="1" u="sng" dirty="0"/>
              <a:t>Considerations for Campus Promotions Committee Structure for PIN Faculty with tenure home of University Tenure in Indianapolis</a:t>
            </a:r>
          </a:p>
          <a:p>
            <a:pPr marL="0" indent="0">
              <a:buFont typeface="Wingdings" pitchFamily="2" charset="2"/>
              <a:buNone/>
            </a:pPr>
            <a:endParaRPr lang="en-US" sz="1800" dirty="0">
              <a:latin typeface="Arial" panose="020B0604020202020204" pitchFamily="34" charset="0"/>
              <a:ea typeface="Calibri" panose="020F0502020204030204" pitchFamily="34" charset="0"/>
            </a:endParaRPr>
          </a:p>
          <a:p>
            <a:pPr marL="342900" marR="0" lvl="0" indent="-342900">
              <a:spcBef>
                <a:spcPts val="0"/>
              </a:spcBef>
              <a:spcAft>
                <a:spcPts val="0"/>
              </a:spcAft>
              <a:buFont typeface="+mj-lt"/>
              <a:buAutoNum type="arabicPeriod"/>
              <a:tabLst>
                <a:tab pos="457200" algn="l"/>
              </a:tabLst>
            </a:pPr>
            <a:r>
              <a:rPr lang="en-US" sz="1800" dirty="0">
                <a:effectLst/>
                <a:latin typeface="Calibri" panose="020F0502020204030204" pitchFamily="34" charset="0"/>
                <a:ea typeface="Times New Roman" panose="02020603050405020304" pitchFamily="18" charset="0"/>
              </a:rPr>
              <a:t>No Panel A consideration:  Cases move directly for Provost approval after Purdue University in Indianapolis Area Committee approval.</a:t>
            </a:r>
            <a:endParaRPr lang="en-US" sz="1800" dirty="0">
              <a:effectLst/>
              <a:latin typeface="Calibri" panose="020F0502020204030204" pitchFamily="34" charset="0"/>
              <a:ea typeface="Calibri" panose="020F0502020204030204" pitchFamily="34" charset="0"/>
            </a:endParaRPr>
          </a:p>
          <a:p>
            <a:pPr marL="0" indent="0">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OR</a:t>
            </a:r>
          </a:p>
          <a:p>
            <a:pPr marL="0" indent="0">
              <a:buNone/>
            </a:pPr>
            <a:endParaRPr lang="en-US" sz="18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startAt="2"/>
              <a:tabLst>
                <a:tab pos="457200" algn="l"/>
              </a:tabLst>
            </a:pPr>
            <a:r>
              <a:rPr lang="en-US" sz="1800" dirty="0">
                <a:effectLst/>
                <a:latin typeface="Calibri" panose="020F0502020204030204" pitchFamily="34" charset="0"/>
                <a:ea typeface="Times New Roman" panose="02020603050405020304" pitchFamily="18" charset="0"/>
              </a:rPr>
              <a:t>Considered by Panel A after Purdue University in Indianapolis Area Committee approval: For the consideration of University Tenure in Indianapolis promotion and/or tenure cases, Panel A will be augmented by the Sr. Vice Provost for Purdue in Indianapolis and one tenured full professor holding University Tenure in Indianapolis elected by the University Senate’s Nominating </a:t>
            </a:r>
            <a:r>
              <a:rPr lang="en-US" sz="1800">
                <a:effectLst/>
                <a:latin typeface="Calibri" panose="020F0502020204030204" pitchFamily="34" charset="0"/>
                <a:ea typeface="Times New Roman" panose="02020603050405020304" pitchFamily="18" charset="0"/>
              </a:rPr>
              <a:t>Committee for </a:t>
            </a:r>
            <a:r>
              <a:rPr lang="en-US" sz="1800" dirty="0">
                <a:effectLst/>
                <a:latin typeface="Calibri" panose="020F0502020204030204" pitchFamily="34" charset="0"/>
                <a:ea typeface="Times New Roman" panose="02020603050405020304" pitchFamily="18" charset="0"/>
              </a:rPr>
              <a:t>a three-year term. Both individuals will have voting rights for University Tenur</a:t>
            </a:r>
            <a:r>
              <a:rPr lang="en-US" sz="1800" dirty="0">
                <a:latin typeface="Calibri" panose="020F0502020204030204" pitchFamily="34" charset="0"/>
                <a:ea typeface="Times New Roman" panose="02020603050405020304" pitchFamily="18" charset="0"/>
              </a:rPr>
              <a:t>e in </a:t>
            </a:r>
            <a:r>
              <a:rPr lang="en-US" sz="1800" dirty="0">
                <a:effectLst/>
                <a:latin typeface="Calibri" panose="020F0502020204030204" pitchFamily="34" charset="0"/>
                <a:ea typeface="Times New Roman" panose="02020603050405020304" pitchFamily="18" charset="0"/>
              </a:rPr>
              <a:t>Indianapolis cases only.</a:t>
            </a:r>
            <a:endParaRPr lang="en-US" sz="1800" dirty="0">
              <a:effectLst/>
              <a:latin typeface="Calibri" panose="020F0502020204030204" pitchFamily="34" charset="0"/>
              <a:ea typeface="Calibri" panose="020F0502020204030204" pitchFamily="34" charset="0"/>
            </a:endParaRPr>
          </a:p>
        </p:txBody>
      </p:sp>
      <p:sp>
        <p:nvSpPr>
          <p:cNvPr id="9" name="Text Placeholder 5">
            <a:extLst>
              <a:ext uri="{FF2B5EF4-FFF2-40B4-BE49-F238E27FC236}">
                <a16:creationId xmlns:a16="http://schemas.microsoft.com/office/drawing/2014/main" id="{2323C56E-B943-50BE-B83B-E8156FC670E5}"/>
              </a:ext>
            </a:extLst>
          </p:cNvPr>
          <p:cNvSpPr txBox="1">
            <a:spLocks/>
          </p:cNvSpPr>
          <p:nvPr/>
        </p:nvSpPr>
        <p:spPr>
          <a:xfrm>
            <a:off x="3421310" y="5033493"/>
            <a:ext cx="8575243" cy="1282901"/>
          </a:xfrm>
          <a:prstGeom prst="rect">
            <a:avLst/>
          </a:prstGeom>
          <a:solidFill>
            <a:schemeClr val="accent3">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Wingdings" pitchFamily="2" charset="2"/>
              <a:buChar char="§"/>
              <a:defRPr sz="20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8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5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itchFamily="2" charset="2"/>
              <a:buNone/>
            </a:pPr>
            <a:r>
              <a:rPr lang="en-US" sz="1400" b="1" u="sng" dirty="0"/>
              <a:t>Next steps in the process: </a:t>
            </a:r>
            <a:r>
              <a:rPr lang="en-US" sz="1400" b="1" u="sng" dirty="0">
                <a:hlinkClick r:id="rId3"/>
              </a:rPr>
              <a:t>https://www.purdue.edu/provost/faculty/promotion/criteria-tenure-procedures.html</a:t>
            </a:r>
            <a:endParaRPr lang="en-US" sz="1400" b="1" u="sng" dirty="0"/>
          </a:p>
          <a:p>
            <a:r>
              <a:rPr lang="en-US" sz="1200" dirty="0"/>
              <a:t>Nomination for Promotion forms are forwarded to the Provost, who reviews, includes his/her recommendation, and forwards recommendations to the President.</a:t>
            </a:r>
          </a:p>
          <a:p>
            <a:r>
              <a:rPr lang="en-US" sz="1200" dirty="0"/>
              <a:t>Upon receipt of the Nomination for Promotion form, the President makes his/her recommendation to the Board of Trustees for final action.</a:t>
            </a:r>
            <a:endParaRPr lang="en-US" sz="1400" b="1" u="sng" dirty="0"/>
          </a:p>
          <a:p>
            <a:pPr marL="285750" indent="-285750">
              <a:spcBef>
                <a:spcPts val="0"/>
              </a:spcBef>
              <a:buFont typeface="Arial" panose="020B0604020202020204" pitchFamily="34" charset="0"/>
              <a:buChar char="•"/>
            </a:pPr>
            <a:endParaRPr lang="en-US" sz="1800"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73523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051D1E-C973-F196-22D0-791EBAA914F6}"/>
              </a:ext>
            </a:extLst>
          </p:cNvPr>
          <p:cNvSpPr>
            <a:spLocks noGrp="1"/>
          </p:cNvSpPr>
          <p:nvPr>
            <p:ph type="title"/>
          </p:nvPr>
        </p:nvSpPr>
        <p:spPr>
          <a:xfrm>
            <a:off x="478050" y="821231"/>
            <a:ext cx="11266714" cy="589032"/>
          </a:xfrm>
        </p:spPr>
        <p:txBody>
          <a:bodyPr>
            <a:normAutofit fontScale="90000"/>
          </a:bodyPr>
          <a:lstStyle/>
          <a:p>
            <a:r>
              <a:rPr lang="en-US" dirty="0"/>
              <a:t>Board Approved Resolution Authorizing the Creation of University Tenure for Certain Faculty Appointments (August 4, 2023)</a:t>
            </a:r>
          </a:p>
        </p:txBody>
      </p:sp>
      <p:sp>
        <p:nvSpPr>
          <p:cNvPr id="5" name="Slide Number Placeholder 4">
            <a:extLst>
              <a:ext uri="{FF2B5EF4-FFF2-40B4-BE49-F238E27FC236}">
                <a16:creationId xmlns:a16="http://schemas.microsoft.com/office/drawing/2014/main" id="{F9A063EE-9051-8755-A141-7BF1A7FDDC11}"/>
              </a:ext>
            </a:extLst>
          </p:cNvPr>
          <p:cNvSpPr>
            <a:spLocks noGrp="1"/>
          </p:cNvSpPr>
          <p:nvPr>
            <p:ph type="sldNum" sz="quarter" idx="19"/>
          </p:nvPr>
        </p:nvSpPr>
        <p:spPr/>
        <p:txBody>
          <a:bodyPr/>
          <a:lstStyle/>
          <a:p>
            <a:fld id="{6D22F896-40B5-4ADD-8801-0D06FADFA095}" type="slidenum">
              <a:rPr lang="en-US" smtClean="0"/>
              <a:pPr/>
              <a:t>2</a:t>
            </a:fld>
            <a:endParaRPr lang="en-US" dirty="0"/>
          </a:p>
        </p:txBody>
      </p:sp>
      <p:pic>
        <p:nvPicPr>
          <p:cNvPr id="7" name="Picture 6">
            <a:extLst>
              <a:ext uri="{FF2B5EF4-FFF2-40B4-BE49-F238E27FC236}">
                <a16:creationId xmlns:a16="http://schemas.microsoft.com/office/drawing/2014/main" id="{71CE7B7E-A0D6-D495-B7A0-E8F95A87B7E2}"/>
              </a:ext>
            </a:extLst>
          </p:cNvPr>
          <p:cNvPicPr>
            <a:picLocks noChangeAspect="1"/>
          </p:cNvPicPr>
          <p:nvPr/>
        </p:nvPicPr>
        <p:blipFill rotWithShape="1">
          <a:blip r:embed="rId2"/>
          <a:srcRect l="15826" t="7002" r="59885" b="4924"/>
          <a:stretch/>
        </p:blipFill>
        <p:spPr>
          <a:xfrm>
            <a:off x="1098712" y="2035588"/>
            <a:ext cx="4592915" cy="4683994"/>
          </a:xfrm>
          <a:prstGeom prst="rect">
            <a:avLst/>
          </a:prstGeom>
        </p:spPr>
      </p:pic>
      <p:pic>
        <p:nvPicPr>
          <p:cNvPr id="13" name="Picture 12">
            <a:extLst>
              <a:ext uri="{FF2B5EF4-FFF2-40B4-BE49-F238E27FC236}">
                <a16:creationId xmlns:a16="http://schemas.microsoft.com/office/drawing/2014/main" id="{0FBC57D7-476A-F009-9E84-24F6BA8FDA13}"/>
              </a:ext>
            </a:extLst>
          </p:cNvPr>
          <p:cNvPicPr>
            <a:picLocks noChangeAspect="1"/>
          </p:cNvPicPr>
          <p:nvPr/>
        </p:nvPicPr>
        <p:blipFill rotWithShape="1">
          <a:blip r:embed="rId3"/>
          <a:srcRect l="17409" t="61315" r="61329" b="10795"/>
          <a:stretch/>
        </p:blipFill>
        <p:spPr>
          <a:xfrm>
            <a:off x="5612234" y="2895460"/>
            <a:ext cx="6321317" cy="2332139"/>
          </a:xfrm>
          <a:prstGeom prst="rect">
            <a:avLst/>
          </a:prstGeom>
        </p:spPr>
      </p:pic>
      <p:sp>
        <p:nvSpPr>
          <p:cNvPr id="2" name="TextBox 1">
            <a:extLst>
              <a:ext uri="{FF2B5EF4-FFF2-40B4-BE49-F238E27FC236}">
                <a16:creationId xmlns:a16="http://schemas.microsoft.com/office/drawing/2014/main" id="{6BF9A89E-BB9C-8EF4-02EB-6BFE087CE9C4}"/>
              </a:ext>
            </a:extLst>
          </p:cNvPr>
          <p:cNvSpPr txBox="1"/>
          <p:nvPr/>
        </p:nvSpPr>
        <p:spPr>
          <a:xfrm>
            <a:off x="6370287" y="6036769"/>
            <a:ext cx="4723001" cy="461665"/>
          </a:xfrm>
          <a:prstGeom prst="rect">
            <a:avLst/>
          </a:prstGeom>
          <a:noFill/>
        </p:spPr>
        <p:txBody>
          <a:bodyPr wrap="square" rtlCol="0">
            <a:spAutoFit/>
          </a:bodyPr>
          <a:lstStyle/>
          <a:p>
            <a:r>
              <a:rPr lang="en-US" sz="1200" dirty="0"/>
              <a:t>https://www.purdue.edu/bot/meetings/past-meetings/2023/07.%20aug/stated/University%20Tenure%20.pdf</a:t>
            </a:r>
          </a:p>
        </p:txBody>
      </p:sp>
    </p:spTree>
    <p:extLst>
      <p:ext uri="{BB962C8B-B14F-4D97-AF65-F5344CB8AC3E}">
        <p14:creationId xmlns:p14="http://schemas.microsoft.com/office/powerpoint/2010/main" val="44800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59B32-A955-711B-F545-F0CA796F01CB}"/>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43F4A0DE-6299-ACB6-1FC8-F6A969A24C20}"/>
              </a:ext>
            </a:extLst>
          </p:cNvPr>
          <p:cNvSpPr>
            <a:spLocks noGrp="1"/>
          </p:cNvSpPr>
          <p:nvPr>
            <p:ph type="body" sz="quarter" idx="10"/>
          </p:nvPr>
        </p:nvSpPr>
        <p:spPr>
          <a:xfrm>
            <a:off x="924339" y="3434010"/>
            <a:ext cx="7874567" cy="1310518"/>
          </a:xfrm>
        </p:spPr>
        <p:txBody>
          <a:bodyPr>
            <a:normAutofit/>
          </a:bodyPr>
          <a:lstStyle/>
          <a:p>
            <a:endParaRPr lang="en-US" dirty="0"/>
          </a:p>
        </p:txBody>
      </p:sp>
    </p:spTree>
    <p:extLst>
      <p:ext uri="{BB962C8B-B14F-4D97-AF65-F5344CB8AC3E}">
        <p14:creationId xmlns:p14="http://schemas.microsoft.com/office/powerpoint/2010/main" val="100119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051D1E-C973-F196-22D0-791EBAA914F6}"/>
              </a:ext>
            </a:extLst>
          </p:cNvPr>
          <p:cNvSpPr>
            <a:spLocks noGrp="1"/>
          </p:cNvSpPr>
          <p:nvPr>
            <p:ph type="title"/>
          </p:nvPr>
        </p:nvSpPr>
        <p:spPr>
          <a:xfrm>
            <a:off x="478050" y="561172"/>
            <a:ext cx="11266714" cy="589032"/>
          </a:xfrm>
        </p:spPr>
        <p:txBody>
          <a:bodyPr>
            <a:normAutofit fontScale="90000"/>
          </a:bodyPr>
          <a:lstStyle/>
          <a:p>
            <a:r>
              <a:rPr lang="en-US" dirty="0"/>
              <a:t>…University Tenure for Certain Faculty Appointments (August 4, 2023)</a:t>
            </a:r>
          </a:p>
        </p:txBody>
      </p:sp>
      <p:sp>
        <p:nvSpPr>
          <p:cNvPr id="5" name="Slide Number Placeholder 4">
            <a:extLst>
              <a:ext uri="{FF2B5EF4-FFF2-40B4-BE49-F238E27FC236}">
                <a16:creationId xmlns:a16="http://schemas.microsoft.com/office/drawing/2014/main" id="{F9A063EE-9051-8755-A141-7BF1A7FDDC11}"/>
              </a:ext>
            </a:extLst>
          </p:cNvPr>
          <p:cNvSpPr>
            <a:spLocks noGrp="1"/>
          </p:cNvSpPr>
          <p:nvPr>
            <p:ph type="sldNum" sz="quarter" idx="19"/>
          </p:nvPr>
        </p:nvSpPr>
        <p:spPr/>
        <p:txBody>
          <a:bodyPr/>
          <a:lstStyle/>
          <a:p>
            <a:fld id="{6D22F896-40B5-4ADD-8801-0D06FADFA095}" type="slidenum">
              <a:rPr lang="en-US" smtClean="0"/>
              <a:pPr/>
              <a:t>3</a:t>
            </a:fld>
            <a:endParaRPr lang="en-US" dirty="0"/>
          </a:p>
        </p:txBody>
      </p:sp>
      <p:pic>
        <p:nvPicPr>
          <p:cNvPr id="9" name="Picture 8">
            <a:extLst>
              <a:ext uri="{FF2B5EF4-FFF2-40B4-BE49-F238E27FC236}">
                <a16:creationId xmlns:a16="http://schemas.microsoft.com/office/drawing/2014/main" id="{0DB23F72-AEE7-6517-E9A3-F1B334CE7F38}"/>
              </a:ext>
            </a:extLst>
          </p:cNvPr>
          <p:cNvPicPr>
            <a:picLocks noChangeAspect="1"/>
          </p:cNvPicPr>
          <p:nvPr/>
        </p:nvPicPr>
        <p:blipFill rotWithShape="1">
          <a:blip r:embed="rId2"/>
          <a:srcRect l="18578" t="21682" r="61193" b="7126"/>
          <a:stretch/>
        </p:blipFill>
        <p:spPr>
          <a:xfrm>
            <a:off x="343948" y="1770646"/>
            <a:ext cx="4915949" cy="4865788"/>
          </a:xfrm>
          <a:prstGeom prst="rect">
            <a:avLst/>
          </a:prstGeom>
        </p:spPr>
      </p:pic>
      <p:pic>
        <p:nvPicPr>
          <p:cNvPr id="3" name="Picture 2">
            <a:extLst>
              <a:ext uri="{FF2B5EF4-FFF2-40B4-BE49-F238E27FC236}">
                <a16:creationId xmlns:a16="http://schemas.microsoft.com/office/drawing/2014/main" id="{DA02FEC7-02B7-9E0D-D461-2F3454560A9B}"/>
              </a:ext>
            </a:extLst>
          </p:cNvPr>
          <p:cNvPicPr>
            <a:picLocks noChangeAspect="1"/>
          </p:cNvPicPr>
          <p:nvPr/>
        </p:nvPicPr>
        <p:blipFill rotWithShape="1">
          <a:blip r:embed="rId3"/>
          <a:srcRect l="18922" t="8470" r="61537" b="3946"/>
          <a:stretch/>
        </p:blipFill>
        <p:spPr>
          <a:xfrm>
            <a:off x="5813570" y="796404"/>
            <a:ext cx="4496499" cy="5668123"/>
          </a:xfrm>
          <a:prstGeom prst="rect">
            <a:avLst/>
          </a:prstGeom>
        </p:spPr>
      </p:pic>
    </p:spTree>
    <p:extLst>
      <p:ext uri="{BB962C8B-B14F-4D97-AF65-F5344CB8AC3E}">
        <p14:creationId xmlns:p14="http://schemas.microsoft.com/office/powerpoint/2010/main" val="2402735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051D1E-C973-F196-22D0-791EBAA914F6}"/>
              </a:ext>
            </a:extLst>
          </p:cNvPr>
          <p:cNvSpPr>
            <a:spLocks noGrp="1"/>
          </p:cNvSpPr>
          <p:nvPr>
            <p:ph type="title"/>
          </p:nvPr>
        </p:nvSpPr>
        <p:spPr>
          <a:xfrm>
            <a:off x="478050" y="561172"/>
            <a:ext cx="11266714" cy="589032"/>
          </a:xfrm>
        </p:spPr>
        <p:txBody>
          <a:bodyPr>
            <a:normAutofit fontScale="90000"/>
          </a:bodyPr>
          <a:lstStyle/>
          <a:p>
            <a:r>
              <a:rPr lang="en-US" dirty="0"/>
              <a:t>…University Tenure for Certain Faculty Appointments (August 4, 2023)</a:t>
            </a:r>
          </a:p>
        </p:txBody>
      </p:sp>
      <p:sp>
        <p:nvSpPr>
          <p:cNvPr id="5" name="Slide Number Placeholder 4">
            <a:extLst>
              <a:ext uri="{FF2B5EF4-FFF2-40B4-BE49-F238E27FC236}">
                <a16:creationId xmlns:a16="http://schemas.microsoft.com/office/drawing/2014/main" id="{F9A063EE-9051-8755-A141-7BF1A7FDDC11}"/>
              </a:ext>
            </a:extLst>
          </p:cNvPr>
          <p:cNvSpPr>
            <a:spLocks noGrp="1"/>
          </p:cNvSpPr>
          <p:nvPr>
            <p:ph type="sldNum" sz="quarter" idx="19"/>
          </p:nvPr>
        </p:nvSpPr>
        <p:spPr/>
        <p:txBody>
          <a:bodyPr/>
          <a:lstStyle/>
          <a:p>
            <a:fld id="{6D22F896-40B5-4ADD-8801-0D06FADFA095}" type="slidenum">
              <a:rPr lang="en-US" smtClean="0"/>
              <a:pPr/>
              <a:t>4</a:t>
            </a:fld>
            <a:endParaRPr lang="en-US" dirty="0"/>
          </a:p>
        </p:txBody>
      </p:sp>
      <p:pic>
        <p:nvPicPr>
          <p:cNvPr id="9" name="Picture 8">
            <a:extLst>
              <a:ext uri="{FF2B5EF4-FFF2-40B4-BE49-F238E27FC236}">
                <a16:creationId xmlns:a16="http://schemas.microsoft.com/office/drawing/2014/main" id="{0DB23F72-AEE7-6517-E9A3-F1B334CE7F38}"/>
              </a:ext>
            </a:extLst>
          </p:cNvPr>
          <p:cNvPicPr>
            <a:picLocks noChangeAspect="1"/>
          </p:cNvPicPr>
          <p:nvPr/>
        </p:nvPicPr>
        <p:blipFill rotWithShape="1">
          <a:blip r:embed="rId2"/>
          <a:srcRect l="18578" t="21682" r="61193" b="7126"/>
          <a:stretch/>
        </p:blipFill>
        <p:spPr>
          <a:xfrm>
            <a:off x="343948" y="1770646"/>
            <a:ext cx="4915949" cy="4865788"/>
          </a:xfrm>
          <a:prstGeom prst="rect">
            <a:avLst/>
          </a:prstGeom>
        </p:spPr>
      </p:pic>
      <p:pic>
        <p:nvPicPr>
          <p:cNvPr id="3" name="Picture 2">
            <a:extLst>
              <a:ext uri="{FF2B5EF4-FFF2-40B4-BE49-F238E27FC236}">
                <a16:creationId xmlns:a16="http://schemas.microsoft.com/office/drawing/2014/main" id="{DA02FEC7-02B7-9E0D-D461-2F3454560A9B}"/>
              </a:ext>
            </a:extLst>
          </p:cNvPr>
          <p:cNvPicPr>
            <a:picLocks noChangeAspect="1"/>
          </p:cNvPicPr>
          <p:nvPr/>
        </p:nvPicPr>
        <p:blipFill rotWithShape="1">
          <a:blip r:embed="rId3"/>
          <a:srcRect l="18922" t="8470" r="61537" b="3946"/>
          <a:stretch/>
        </p:blipFill>
        <p:spPr>
          <a:xfrm>
            <a:off x="5813570" y="796404"/>
            <a:ext cx="4496499" cy="5668123"/>
          </a:xfrm>
          <a:prstGeom prst="rect">
            <a:avLst/>
          </a:prstGeom>
        </p:spPr>
      </p:pic>
      <p:sp>
        <p:nvSpPr>
          <p:cNvPr id="8" name="Rectangle 7">
            <a:extLst>
              <a:ext uri="{FF2B5EF4-FFF2-40B4-BE49-F238E27FC236}">
                <a16:creationId xmlns:a16="http://schemas.microsoft.com/office/drawing/2014/main" id="{9EFCAD88-724B-49C4-33F9-03B3EA800DDC}"/>
              </a:ext>
            </a:extLst>
          </p:cNvPr>
          <p:cNvSpPr/>
          <p:nvPr/>
        </p:nvSpPr>
        <p:spPr>
          <a:xfrm>
            <a:off x="536894" y="2013555"/>
            <a:ext cx="4563612" cy="964537"/>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8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051D1E-C973-F196-22D0-791EBAA914F6}"/>
              </a:ext>
            </a:extLst>
          </p:cNvPr>
          <p:cNvSpPr>
            <a:spLocks noGrp="1"/>
          </p:cNvSpPr>
          <p:nvPr>
            <p:ph type="title"/>
          </p:nvPr>
        </p:nvSpPr>
        <p:spPr>
          <a:xfrm>
            <a:off x="478050" y="561172"/>
            <a:ext cx="11266714" cy="589032"/>
          </a:xfrm>
        </p:spPr>
        <p:txBody>
          <a:bodyPr>
            <a:normAutofit fontScale="90000"/>
          </a:bodyPr>
          <a:lstStyle/>
          <a:p>
            <a:r>
              <a:rPr lang="en-US" dirty="0"/>
              <a:t>…University Tenure for Certain Faculty Appointments (August 4, 2023)</a:t>
            </a:r>
          </a:p>
        </p:txBody>
      </p:sp>
      <p:sp>
        <p:nvSpPr>
          <p:cNvPr id="5" name="Slide Number Placeholder 4">
            <a:extLst>
              <a:ext uri="{FF2B5EF4-FFF2-40B4-BE49-F238E27FC236}">
                <a16:creationId xmlns:a16="http://schemas.microsoft.com/office/drawing/2014/main" id="{F9A063EE-9051-8755-A141-7BF1A7FDDC11}"/>
              </a:ext>
            </a:extLst>
          </p:cNvPr>
          <p:cNvSpPr>
            <a:spLocks noGrp="1"/>
          </p:cNvSpPr>
          <p:nvPr>
            <p:ph type="sldNum" sz="quarter" idx="19"/>
          </p:nvPr>
        </p:nvSpPr>
        <p:spPr/>
        <p:txBody>
          <a:bodyPr/>
          <a:lstStyle/>
          <a:p>
            <a:fld id="{6D22F896-40B5-4ADD-8801-0D06FADFA095}" type="slidenum">
              <a:rPr lang="en-US" smtClean="0"/>
              <a:pPr/>
              <a:t>5</a:t>
            </a:fld>
            <a:endParaRPr lang="en-US" dirty="0"/>
          </a:p>
        </p:txBody>
      </p:sp>
      <p:pic>
        <p:nvPicPr>
          <p:cNvPr id="9" name="Picture 8">
            <a:extLst>
              <a:ext uri="{FF2B5EF4-FFF2-40B4-BE49-F238E27FC236}">
                <a16:creationId xmlns:a16="http://schemas.microsoft.com/office/drawing/2014/main" id="{0DB23F72-AEE7-6517-E9A3-F1B334CE7F38}"/>
              </a:ext>
            </a:extLst>
          </p:cNvPr>
          <p:cNvPicPr>
            <a:picLocks noChangeAspect="1"/>
          </p:cNvPicPr>
          <p:nvPr/>
        </p:nvPicPr>
        <p:blipFill rotWithShape="1">
          <a:blip r:embed="rId2"/>
          <a:srcRect l="18578" t="21682" r="61193" b="7126"/>
          <a:stretch/>
        </p:blipFill>
        <p:spPr>
          <a:xfrm>
            <a:off x="343948" y="1770646"/>
            <a:ext cx="4915949" cy="4865788"/>
          </a:xfrm>
          <a:prstGeom prst="rect">
            <a:avLst/>
          </a:prstGeom>
        </p:spPr>
      </p:pic>
      <p:pic>
        <p:nvPicPr>
          <p:cNvPr id="3" name="Picture 2">
            <a:extLst>
              <a:ext uri="{FF2B5EF4-FFF2-40B4-BE49-F238E27FC236}">
                <a16:creationId xmlns:a16="http://schemas.microsoft.com/office/drawing/2014/main" id="{DA02FEC7-02B7-9E0D-D461-2F3454560A9B}"/>
              </a:ext>
            </a:extLst>
          </p:cNvPr>
          <p:cNvPicPr>
            <a:picLocks noChangeAspect="1"/>
          </p:cNvPicPr>
          <p:nvPr/>
        </p:nvPicPr>
        <p:blipFill rotWithShape="1">
          <a:blip r:embed="rId3"/>
          <a:srcRect l="18922" t="8470" r="61537" b="3946"/>
          <a:stretch/>
        </p:blipFill>
        <p:spPr>
          <a:xfrm>
            <a:off x="5813570" y="796404"/>
            <a:ext cx="4496499" cy="5668123"/>
          </a:xfrm>
          <a:prstGeom prst="rect">
            <a:avLst/>
          </a:prstGeom>
        </p:spPr>
      </p:pic>
      <p:sp>
        <p:nvSpPr>
          <p:cNvPr id="6" name="Rectangle 5">
            <a:extLst>
              <a:ext uri="{FF2B5EF4-FFF2-40B4-BE49-F238E27FC236}">
                <a16:creationId xmlns:a16="http://schemas.microsoft.com/office/drawing/2014/main" id="{40FD4A30-9EFA-DDF7-8310-8C7DA6DA2148}"/>
              </a:ext>
            </a:extLst>
          </p:cNvPr>
          <p:cNvSpPr/>
          <p:nvPr/>
        </p:nvSpPr>
        <p:spPr>
          <a:xfrm>
            <a:off x="5813570" y="3095538"/>
            <a:ext cx="4496499" cy="1719743"/>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FCAD88-724B-49C4-33F9-03B3EA800DDC}"/>
              </a:ext>
            </a:extLst>
          </p:cNvPr>
          <p:cNvSpPr/>
          <p:nvPr/>
        </p:nvSpPr>
        <p:spPr>
          <a:xfrm>
            <a:off x="536894" y="2013555"/>
            <a:ext cx="4563612" cy="964537"/>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9ABB36E-E2A2-EEBB-C098-8F190489C6DB}"/>
              </a:ext>
            </a:extLst>
          </p:cNvPr>
          <p:cNvSpPr/>
          <p:nvPr/>
        </p:nvSpPr>
        <p:spPr>
          <a:xfrm>
            <a:off x="536894" y="2990872"/>
            <a:ext cx="4563612" cy="708673"/>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BD6F7B3-3F1B-BA5E-5F3C-9A3384764063}"/>
              </a:ext>
            </a:extLst>
          </p:cNvPr>
          <p:cNvPicPr>
            <a:picLocks noChangeAspect="1"/>
          </p:cNvPicPr>
          <p:nvPr/>
        </p:nvPicPr>
        <p:blipFill rotWithShape="1">
          <a:blip r:embed="rId2"/>
          <a:srcRect l="18578" t="21682" r="61193" b="59936"/>
          <a:stretch/>
        </p:blipFill>
        <p:spPr>
          <a:xfrm>
            <a:off x="141233" y="2173732"/>
            <a:ext cx="11940348" cy="3051626"/>
          </a:xfrm>
          <a:prstGeom prst="rect">
            <a:avLst/>
          </a:prstGeom>
        </p:spPr>
      </p:pic>
    </p:spTree>
    <p:extLst>
      <p:ext uri="{BB962C8B-B14F-4D97-AF65-F5344CB8AC3E}">
        <p14:creationId xmlns:p14="http://schemas.microsoft.com/office/powerpoint/2010/main" val="257601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051D1E-C973-F196-22D0-791EBAA914F6}"/>
              </a:ext>
            </a:extLst>
          </p:cNvPr>
          <p:cNvSpPr>
            <a:spLocks noGrp="1"/>
          </p:cNvSpPr>
          <p:nvPr>
            <p:ph type="title"/>
          </p:nvPr>
        </p:nvSpPr>
        <p:spPr>
          <a:xfrm>
            <a:off x="478050" y="561172"/>
            <a:ext cx="11266714" cy="589032"/>
          </a:xfrm>
        </p:spPr>
        <p:txBody>
          <a:bodyPr>
            <a:normAutofit fontScale="90000"/>
          </a:bodyPr>
          <a:lstStyle/>
          <a:p>
            <a:r>
              <a:rPr lang="en-US" dirty="0"/>
              <a:t>…University Tenure for Certain Faculty Appointments (August 4, 2023)</a:t>
            </a:r>
          </a:p>
        </p:txBody>
      </p:sp>
      <p:sp>
        <p:nvSpPr>
          <p:cNvPr id="5" name="Slide Number Placeholder 4">
            <a:extLst>
              <a:ext uri="{FF2B5EF4-FFF2-40B4-BE49-F238E27FC236}">
                <a16:creationId xmlns:a16="http://schemas.microsoft.com/office/drawing/2014/main" id="{F9A063EE-9051-8755-A141-7BF1A7FDDC11}"/>
              </a:ext>
            </a:extLst>
          </p:cNvPr>
          <p:cNvSpPr>
            <a:spLocks noGrp="1"/>
          </p:cNvSpPr>
          <p:nvPr>
            <p:ph type="sldNum" sz="quarter" idx="19"/>
          </p:nvPr>
        </p:nvSpPr>
        <p:spPr/>
        <p:txBody>
          <a:bodyPr/>
          <a:lstStyle/>
          <a:p>
            <a:fld id="{6D22F896-40B5-4ADD-8801-0D06FADFA095}" type="slidenum">
              <a:rPr lang="en-US" smtClean="0"/>
              <a:pPr/>
              <a:t>6</a:t>
            </a:fld>
            <a:endParaRPr lang="en-US" dirty="0"/>
          </a:p>
        </p:txBody>
      </p:sp>
      <p:pic>
        <p:nvPicPr>
          <p:cNvPr id="9" name="Picture 8">
            <a:extLst>
              <a:ext uri="{FF2B5EF4-FFF2-40B4-BE49-F238E27FC236}">
                <a16:creationId xmlns:a16="http://schemas.microsoft.com/office/drawing/2014/main" id="{0DB23F72-AEE7-6517-E9A3-F1B334CE7F38}"/>
              </a:ext>
            </a:extLst>
          </p:cNvPr>
          <p:cNvPicPr>
            <a:picLocks noChangeAspect="1"/>
          </p:cNvPicPr>
          <p:nvPr/>
        </p:nvPicPr>
        <p:blipFill rotWithShape="1">
          <a:blip r:embed="rId2"/>
          <a:srcRect l="18578" t="21682" r="61193" b="7126"/>
          <a:stretch/>
        </p:blipFill>
        <p:spPr>
          <a:xfrm>
            <a:off x="343948" y="1770646"/>
            <a:ext cx="4915949" cy="4865788"/>
          </a:xfrm>
          <a:prstGeom prst="rect">
            <a:avLst/>
          </a:prstGeom>
        </p:spPr>
      </p:pic>
      <p:pic>
        <p:nvPicPr>
          <p:cNvPr id="3" name="Picture 2">
            <a:extLst>
              <a:ext uri="{FF2B5EF4-FFF2-40B4-BE49-F238E27FC236}">
                <a16:creationId xmlns:a16="http://schemas.microsoft.com/office/drawing/2014/main" id="{DA02FEC7-02B7-9E0D-D461-2F3454560A9B}"/>
              </a:ext>
            </a:extLst>
          </p:cNvPr>
          <p:cNvPicPr>
            <a:picLocks noChangeAspect="1"/>
          </p:cNvPicPr>
          <p:nvPr/>
        </p:nvPicPr>
        <p:blipFill rotWithShape="1">
          <a:blip r:embed="rId3"/>
          <a:srcRect l="18922" t="8470" r="61537" b="3946"/>
          <a:stretch/>
        </p:blipFill>
        <p:spPr>
          <a:xfrm>
            <a:off x="5813570" y="796404"/>
            <a:ext cx="4496499" cy="5668123"/>
          </a:xfrm>
          <a:prstGeom prst="rect">
            <a:avLst/>
          </a:prstGeom>
        </p:spPr>
      </p:pic>
      <p:sp>
        <p:nvSpPr>
          <p:cNvPr id="2" name="Rectangle 1">
            <a:extLst>
              <a:ext uri="{FF2B5EF4-FFF2-40B4-BE49-F238E27FC236}">
                <a16:creationId xmlns:a16="http://schemas.microsoft.com/office/drawing/2014/main" id="{39ABB36E-E2A2-EEBB-C098-8F190489C6DB}"/>
              </a:ext>
            </a:extLst>
          </p:cNvPr>
          <p:cNvSpPr/>
          <p:nvPr/>
        </p:nvSpPr>
        <p:spPr>
          <a:xfrm>
            <a:off x="536894" y="2990872"/>
            <a:ext cx="4563612" cy="2780754"/>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2538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051D1E-C973-F196-22D0-791EBAA914F6}"/>
              </a:ext>
            </a:extLst>
          </p:cNvPr>
          <p:cNvSpPr>
            <a:spLocks noGrp="1"/>
          </p:cNvSpPr>
          <p:nvPr>
            <p:ph type="title"/>
          </p:nvPr>
        </p:nvSpPr>
        <p:spPr>
          <a:xfrm>
            <a:off x="478050" y="561172"/>
            <a:ext cx="11266714" cy="589032"/>
          </a:xfrm>
        </p:spPr>
        <p:txBody>
          <a:bodyPr>
            <a:normAutofit fontScale="90000"/>
          </a:bodyPr>
          <a:lstStyle/>
          <a:p>
            <a:r>
              <a:rPr lang="en-US" dirty="0"/>
              <a:t>…University Tenure for Certain Faculty Appointments (August 4, 2023)</a:t>
            </a:r>
          </a:p>
        </p:txBody>
      </p:sp>
      <p:sp>
        <p:nvSpPr>
          <p:cNvPr id="5" name="Slide Number Placeholder 4">
            <a:extLst>
              <a:ext uri="{FF2B5EF4-FFF2-40B4-BE49-F238E27FC236}">
                <a16:creationId xmlns:a16="http://schemas.microsoft.com/office/drawing/2014/main" id="{F9A063EE-9051-8755-A141-7BF1A7FDDC11}"/>
              </a:ext>
            </a:extLst>
          </p:cNvPr>
          <p:cNvSpPr>
            <a:spLocks noGrp="1"/>
          </p:cNvSpPr>
          <p:nvPr>
            <p:ph type="sldNum" sz="quarter" idx="19"/>
          </p:nvPr>
        </p:nvSpPr>
        <p:spPr/>
        <p:txBody>
          <a:bodyPr/>
          <a:lstStyle/>
          <a:p>
            <a:fld id="{6D22F896-40B5-4ADD-8801-0D06FADFA095}" type="slidenum">
              <a:rPr lang="en-US" smtClean="0"/>
              <a:pPr/>
              <a:t>7</a:t>
            </a:fld>
            <a:endParaRPr lang="en-US" dirty="0"/>
          </a:p>
        </p:txBody>
      </p:sp>
      <p:pic>
        <p:nvPicPr>
          <p:cNvPr id="9" name="Picture 8">
            <a:extLst>
              <a:ext uri="{FF2B5EF4-FFF2-40B4-BE49-F238E27FC236}">
                <a16:creationId xmlns:a16="http://schemas.microsoft.com/office/drawing/2014/main" id="{0DB23F72-AEE7-6517-E9A3-F1B334CE7F38}"/>
              </a:ext>
            </a:extLst>
          </p:cNvPr>
          <p:cNvPicPr>
            <a:picLocks noChangeAspect="1"/>
          </p:cNvPicPr>
          <p:nvPr/>
        </p:nvPicPr>
        <p:blipFill rotWithShape="1">
          <a:blip r:embed="rId2"/>
          <a:srcRect l="18578" t="21682" r="61193" b="7126"/>
          <a:stretch/>
        </p:blipFill>
        <p:spPr>
          <a:xfrm>
            <a:off x="343948" y="1770646"/>
            <a:ext cx="4915949" cy="4865788"/>
          </a:xfrm>
          <a:prstGeom prst="rect">
            <a:avLst/>
          </a:prstGeom>
        </p:spPr>
      </p:pic>
      <p:pic>
        <p:nvPicPr>
          <p:cNvPr id="3" name="Picture 2">
            <a:extLst>
              <a:ext uri="{FF2B5EF4-FFF2-40B4-BE49-F238E27FC236}">
                <a16:creationId xmlns:a16="http://schemas.microsoft.com/office/drawing/2014/main" id="{DA02FEC7-02B7-9E0D-D461-2F3454560A9B}"/>
              </a:ext>
            </a:extLst>
          </p:cNvPr>
          <p:cNvPicPr>
            <a:picLocks noChangeAspect="1"/>
          </p:cNvPicPr>
          <p:nvPr/>
        </p:nvPicPr>
        <p:blipFill rotWithShape="1">
          <a:blip r:embed="rId3"/>
          <a:srcRect l="18922" t="8470" r="61537" b="3946"/>
          <a:stretch/>
        </p:blipFill>
        <p:spPr>
          <a:xfrm>
            <a:off x="5813570" y="796404"/>
            <a:ext cx="4496499" cy="5668123"/>
          </a:xfrm>
          <a:prstGeom prst="rect">
            <a:avLst/>
          </a:prstGeom>
        </p:spPr>
      </p:pic>
      <p:sp>
        <p:nvSpPr>
          <p:cNvPr id="2" name="Rectangle 1">
            <a:extLst>
              <a:ext uri="{FF2B5EF4-FFF2-40B4-BE49-F238E27FC236}">
                <a16:creationId xmlns:a16="http://schemas.microsoft.com/office/drawing/2014/main" id="{39ABB36E-E2A2-EEBB-C098-8F190489C6DB}"/>
              </a:ext>
            </a:extLst>
          </p:cNvPr>
          <p:cNvSpPr/>
          <p:nvPr/>
        </p:nvSpPr>
        <p:spPr>
          <a:xfrm>
            <a:off x="536894" y="2990872"/>
            <a:ext cx="4563612" cy="2780754"/>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1D071DA-DE7E-7319-DA7B-7CA6DC8BB25E}"/>
              </a:ext>
            </a:extLst>
          </p:cNvPr>
          <p:cNvPicPr>
            <a:picLocks noChangeAspect="1"/>
          </p:cNvPicPr>
          <p:nvPr/>
        </p:nvPicPr>
        <p:blipFill rotWithShape="1">
          <a:blip r:embed="rId2"/>
          <a:srcRect l="18578" t="39865" r="61193" b="20041"/>
          <a:stretch/>
        </p:blipFill>
        <p:spPr>
          <a:xfrm>
            <a:off x="1665940" y="1520299"/>
            <a:ext cx="9291600" cy="5179459"/>
          </a:xfrm>
          <a:prstGeom prst="rect">
            <a:avLst/>
          </a:prstGeom>
        </p:spPr>
      </p:pic>
    </p:spTree>
    <p:extLst>
      <p:ext uri="{BB962C8B-B14F-4D97-AF65-F5344CB8AC3E}">
        <p14:creationId xmlns:p14="http://schemas.microsoft.com/office/powerpoint/2010/main" val="1530134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051D1E-C973-F196-22D0-791EBAA914F6}"/>
              </a:ext>
            </a:extLst>
          </p:cNvPr>
          <p:cNvSpPr>
            <a:spLocks noGrp="1"/>
          </p:cNvSpPr>
          <p:nvPr>
            <p:ph type="title"/>
          </p:nvPr>
        </p:nvSpPr>
        <p:spPr>
          <a:xfrm>
            <a:off x="478050" y="561172"/>
            <a:ext cx="11266714" cy="589032"/>
          </a:xfrm>
        </p:spPr>
        <p:txBody>
          <a:bodyPr>
            <a:normAutofit fontScale="90000"/>
          </a:bodyPr>
          <a:lstStyle/>
          <a:p>
            <a:r>
              <a:rPr lang="en-US" dirty="0"/>
              <a:t>…University Tenure for Certain Faculty Appointments (August 4, 2023)</a:t>
            </a:r>
          </a:p>
        </p:txBody>
      </p:sp>
      <p:sp>
        <p:nvSpPr>
          <p:cNvPr id="5" name="Slide Number Placeholder 4">
            <a:extLst>
              <a:ext uri="{FF2B5EF4-FFF2-40B4-BE49-F238E27FC236}">
                <a16:creationId xmlns:a16="http://schemas.microsoft.com/office/drawing/2014/main" id="{F9A063EE-9051-8755-A141-7BF1A7FDDC11}"/>
              </a:ext>
            </a:extLst>
          </p:cNvPr>
          <p:cNvSpPr>
            <a:spLocks noGrp="1"/>
          </p:cNvSpPr>
          <p:nvPr>
            <p:ph type="sldNum" sz="quarter" idx="19"/>
          </p:nvPr>
        </p:nvSpPr>
        <p:spPr/>
        <p:txBody>
          <a:bodyPr/>
          <a:lstStyle/>
          <a:p>
            <a:fld id="{6D22F896-40B5-4ADD-8801-0D06FADFA095}" type="slidenum">
              <a:rPr lang="en-US" smtClean="0"/>
              <a:pPr/>
              <a:t>8</a:t>
            </a:fld>
            <a:endParaRPr lang="en-US" dirty="0"/>
          </a:p>
        </p:txBody>
      </p:sp>
      <p:pic>
        <p:nvPicPr>
          <p:cNvPr id="9" name="Picture 8">
            <a:extLst>
              <a:ext uri="{FF2B5EF4-FFF2-40B4-BE49-F238E27FC236}">
                <a16:creationId xmlns:a16="http://schemas.microsoft.com/office/drawing/2014/main" id="{0DB23F72-AEE7-6517-E9A3-F1B334CE7F38}"/>
              </a:ext>
            </a:extLst>
          </p:cNvPr>
          <p:cNvPicPr>
            <a:picLocks noChangeAspect="1"/>
          </p:cNvPicPr>
          <p:nvPr/>
        </p:nvPicPr>
        <p:blipFill rotWithShape="1">
          <a:blip r:embed="rId2"/>
          <a:srcRect l="18578" t="21682" r="61193" b="7126"/>
          <a:stretch/>
        </p:blipFill>
        <p:spPr>
          <a:xfrm>
            <a:off x="343948" y="1770646"/>
            <a:ext cx="4915949" cy="4865788"/>
          </a:xfrm>
          <a:prstGeom prst="rect">
            <a:avLst/>
          </a:prstGeom>
        </p:spPr>
      </p:pic>
      <p:pic>
        <p:nvPicPr>
          <p:cNvPr id="3" name="Picture 2">
            <a:extLst>
              <a:ext uri="{FF2B5EF4-FFF2-40B4-BE49-F238E27FC236}">
                <a16:creationId xmlns:a16="http://schemas.microsoft.com/office/drawing/2014/main" id="{DA02FEC7-02B7-9E0D-D461-2F3454560A9B}"/>
              </a:ext>
            </a:extLst>
          </p:cNvPr>
          <p:cNvPicPr>
            <a:picLocks noChangeAspect="1"/>
          </p:cNvPicPr>
          <p:nvPr/>
        </p:nvPicPr>
        <p:blipFill rotWithShape="1">
          <a:blip r:embed="rId3"/>
          <a:srcRect l="18922" t="8470" r="61537" b="3946"/>
          <a:stretch/>
        </p:blipFill>
        <p:spPr>
          <a:xfrm>
            <a:off x="5813570" y="796404"/>
            <a:ext cx="4496499" cy="5668123"/>
          </a:xfrm>
          <a:prstGeom prst="rect">
            <a:avLst/>
          </a:prstGeom>
        </p:spPr>
      </p:pic>
      <p:sp>
        <p:nvSpPr>
          <p:cNvPr id="2" name="Rectangle 1">
            <a:extLst>
              <a:ext uri="{FF2B5EF4-FFF2-40B4-BE49-F238E27FC236}">
                <a16:creationId xmlns:a16="http://schemas.microsoft.com/office/drawing/2014/main" id="{39ABB36E-E2A2-EEBB-C098-8F190489C6DB}"/>
              </a:ext>
            </a:extLst>
          </p:cNvPr>
          <p:cNvSpPr/>
          <p:nvPr/>
        </p:nvSpPr>
        <p:spPr>
          <a:xfrm>
            <a:off x="520116" y="5771624"/>
            <a:ext cx="4563612" cy="864809"/>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5134B2-0D0E-0A9D-AD70-2AC86D57AE0C}"/>
              </a:ext>
            </a:extLst>
          </p:cNvPr>
          <p:cNvSpPr/>
          <p:nvPr/>
        </p:nvSpPr>
        <p:spPr>
          <a:xfrm>
            <a:off x="5915635" y="855688"/>
            <a:ext cx="4563612" cy="2265017"/>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262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051D1E-C973-F196-22D0-791EBAA914F6}"/>
              </a:ext>
            </a:extLst>
          </p:cNvPr>
          <p:cNvSpPr>
            <a:spLocks noGrp="1"/>
          </p:cNvSpPr>
          <p:nvPr>
            <p:ph type="title"/>
          </p:nvPr>
        </p:nvSpPr>
        <p:spPr>
          <a:xfrm>
            <a:off x="478050" y="561172"/>
            <a:ext cx="11266714" cy="589032"/>
          </a:xfrm>
        </p:spPr>
        <p:txBody>
          <a:bodyPr>
            <a:normAutofit fontScale="90000"/>
          </a:bodyPr>
          <a:lstStyle/>
          <a:p>
            <a:r>
              <a:rPr lang="en-US" dirty="0"/>
              <a:t>…University Tenure for Certain Faculty Appointments (August 4, 2023)</a:t>
            </a:r>
          </a:p>
        </p:txBody>
      </p:sp>
      <p:sp>
        <p:nvSpPr>
          <p:cNvPr id="5" name="Slide Number Placeholder 4">
            <a:extLst>
              <a:ext uri="{FF2B5EF4-FFF2-40B4-BE49-F238E27FC236}">
                <a16:creationId xmlns:a16="http://schemas.microsoft.com/office/drawing/2014/main" id="{F9A063EE-9051-8755-A141-7BF1A7FDDC11}"/>
              </a:ext>
            </a:extLst>
          </p:cNvPr>
          <p:cNvSpPr>
            <a:spLocks noGrp="1"/>
          </p:cNvSpPr>
          <p:nvPr>
            <p:ph type="sldNum" sz="quarter" idx="19"/>
          </p:nvPr>
        </p:nvSpPr>
        <p:spPr/>
        <p:txBody>
          <a:bodyPr/>
          <a:lstStyle/>
          <a:p>
            <a:fld id="{6D22F896-40B5-4ADD-8801-0D06FADFA095}" type="slidenum">
              <a:rPr lang="en-US" smtClean="0"/>
              <a:pPr/>
              <a:t>9</a:t>
            </a:fld>
            <a:endParaRPr lang="en-US" dirty="0"/>
          </a:p>
        </p:txBody>
      </p:sp>
      <p:pic>
        <p:nvPicPr>
          <p:cNvPr id="9" name="Picture 8">
            <a:extLst>
              <a:ext uri="{FF2B5EF4-FFF2-40B4-BE49-F238E27FC236}">
                <a16:creationId xmlns:a16="http://schemas.microsoft.com/office/drawing/2014/main" id="{0DB23F72-AEE7-6517-E9A3-F1B334CE7F38}"/>
              </a:ext>
            </a:extLst>
          </p:cNvPr>
          <p:cNvPicPr>
            <a:picLocks noChangeAspect="1"/>
          </p:cNvPicPr>
          <p:nvPr/>
        </p:nvPicPr>
        <p:blipFill rotWithShape="1">
          <a:blip r:embed="rId2"/>
          <a:srcRect l="18578" t="21682" r="61193" b="7126"/>
          <a:stretch/>
        </p:blipFill>
        <p:spPr>
          <a:xfrm>
            <a:off x="343948" y="1770646"/>
            <a:ext cx="4915949" cy="4865788"/>
          </a:xfrm>
          <a:prstGeom prst="rect">
            <a:avLst/>
          </a:prstGeom>
        </p:spPr>
      </p:pic>
      <p:pic>
        <p:nvPicPr>
          <p:cNvPr id="3" name="Picture 2">
            <a:extLst>
              <a:ext uri="{FF2B5EF4-FFF2-40B4-BE49-F238E27FC236}">
                <a16:creationId xmlns:a16="http://schemas.microsoft.com/office/drawing/2014/main" id="{DA02FEC7-02B7-9E0D-D461-2F3454560A9B}"/>
              </a:ext>
            </a:extLst>
          </p:cNvPr>
          <p:cNvPicPr>
            <a:picLocks noChangeAspect="1"/>
          </p:cNvPicPr>
          <p:nvPr/>
        </p:nvPicPr>
        <p:blipFill rotWithShape="1">
          <a:blip r:embed="rId3"/>
          <a:srcRect l="18922" t="8470" r="61537" b="3946"/>
          <a:stretch/>
        </p:blipFill>
        <p:spPr>
          <a:xfrm>
            <a:off x="5813570" y="796404"/>
            <a:ext cx="4496499" cy="5668123"/>
          </a:xfrm>
          <a:prstGeom prst="rect">
            <a:avLst/>
          </a:prstGeom>
        </p:spPr>
      </p:pic>
      <p:sp>
        <p:nvSpPr>
          <p:cNvPr id="2" name="Rectangle 1">
            <a:extLst>
              <a:ext uri="{FF2B5EF4-FFF2-40B4-BE49-F238E27FC236}">
                <a16:creationId xmlns:a16="http://schemas.microsoft.com/office/drawing/2014/main" id="{39ABB36E-E2A2-EEBB-C098-8F190489C6DB}"/>
              </a:ext>
            </a:extLst>
          </p:cNvPr>
          <p:cNvSpPr/>
          <p:nvPr/>
        </p:nvSpPr>
        <p:spPr>
          <a:xfrm>
            <a:off x="520116" y="5771624"/>
            <a:ext cx="4563612" cy="864809"/>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5134B2-0D0E-0A9D-AD70-2AC86D57AE0C}"/>
              </a:ext>
            </a:extLst>
          </p:cNvPr>
          <p:cNvSpPr/>
          <p:nvPr/>
        </p:nvSpPr>
        <p:spPr>
          <a:xfrm>
            <a:off x="5915635" y="855688"/>
            <a:ext cx="4563612" cy="2265017"/>
          </a:xfrm>
          <a:prstGeom prst="rect">
            <a:avLst/>
          </a:prstGeom>
          <a:no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3B230FA-2146-41F3-62A4-EFEEFDA03B76}"/>
              </a:ext>
            </a:extLst>
          </p:cNvPr>
          <p:cNvPicPr>
            <a:picLocks noChangeAspect="1"/>
          </p:cNvPicPr>
          <p:nvPr/>
        </p:nvPicPr>
        <p:blipFill rotWithShape="1">
          <a:blip r:embed="rId2"/>
          <a:srcRect l="18578" t="80221" r="61193" b="7126"/>
          <a:stretch/>
        </p:blipFill>
        <p:spPr>
          <a:xfrm>
            <a:off x="1344020" y="1385436"/>
            <a:ext cx="9143229" cy="1608470"/>
          </a:xfrm>
          <a:prstGeom prst="rect">
            <a:avLst/>
          </a:prstGeom>
        </p:spPr>
      </p:pic>
      <p:pic>
        <p:nvPicPr>
          <p:cNvPr id="10" name="Picture 9">
            <a:extLst>
              <a:ext uri="{FF2B5EF4-FFF2-40B4-BE49-F238E27FC236}">
                <a16:creationId xmlns:a16="http://schemas.microsoft.com/office/drawing/2014/main" id="{C497AEC1-DF37-A2A0-B229-F40992A24ACD}"/>
              </a:ext>
            </a:extLst>
          </p:cNvPr>
          <p:cNvPicPr>
            <a:picLocks noChangeAspect="1"/>
          </p:cNvPicPr>
          <p:nvPr/>
        </p:nvPicPr>
        <p:blipFill rotWithShape="1">
          <a:blip r:embed="rId3"/>
          <a:srcRect l="18922" t="8470" r="61537" b="55377"/>
          <a:stretch/>
        </p:blipFill>
        <p:spPr>
          <a:xfrm>
            <a:off x="1796533" y="2842111"/>
            <a:ext cx="7717910" cy="4015889"/>
          </a:xfrm>
          <a:prstGeom prst="rect">
            <a:avLst/>
          </a:prstGeom>
        </p:spPr>
      </p:pic>
    </p:spTree>
    <p:extLst>
      <p:ext uri="{BB962C8B-B14F-4D97-AF65-F5344CB8AC3E}">
        <p14:creationId xmlns:p14="http://schemas.microsoft.com/office/powerpoint/2010/main" val="51231208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MM-23-645083-Purdue-Alt-Widescreen-20230406-pgnumbers" id="{EEB0D467-47EB-2C42-9C94-874E996B9DEC}" vid="{189160D1-19F3-0445-A561-C193B0B944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E838EEAADA234BB36CF012CC7F35D0" ma:contentTypeVersion="18" ma:contentTypeDescription="Create a new document." ma:contentTypeScope="" ma:versionID="4d87d951b7bdeb24f4b7158d15ee67e9">
  <xsd:schema xmlns:xsd="http://www.w3.org/2001/XMLSchema" xmlns:xs="http://www.w3.org/2001/XMLSchema" xmlns:p="http://schemas.microsoft.com/office/2006/metadata/properties" xmlns:ns2="d09ddc2b-39bd-4a71-b20b-efdf2d492579" xmlns:ns3="9274efee-843d-4c91-939d-eb0d0f637a60" targetNamespace="http://schemas.microsoft.com/office/2006/metadata/properties" ma:root="true" ma:fieldsID="c2baca5f0ba1665a9a751844decd9f7b" ns2:_="" ns3:_="">
    <xsd:import namespace="d09ddc2b-39bd-4a71-b20b-efdf2d492579"/>
    <xsd:import namespace="9274efee-843d-4c91-939d-eb0d0f637a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Cre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9ddc2b-39bd-4a71-b20b-efdf2d4925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reationDate" ma:index="25" nillable="true" ma:displayName="Creation Date" ma:format="DateOnly" ma:internalName="Creation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274efee-843d-4c91-939d-eb0d0f637a6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7cc37af-c357-489e-bc24-7b7e9b1a82ac}" ma:internalName="TaxCatchAll" ma:showField="CatchAllData" ma:web="9274efee-843d-4c91-939d-eb0d0f637a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274efee-843d-4c91-939d-eb0d0f637a60">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d09ddc2b-39bd-4a71-b20b-efdf2d492579">
      <Terms xmlns="http://schemas.microsoft.com/office/infopath/2007/PartnerControls"/>
    </lcf76f155ced4ddcb4097134ff3c332f>
    <TaxCatchAll xmlns="9274efee-843d-4c91-939d-eb0d0f637a60" xsi:nil="true"/>
    <CreationDate xmlns="d09ddc2b-39bd-4a71-b20b-efdf2d492579" xsi:nil="true"/>
  </documentManagement>
</p:properties>
</file>

<file path=customXml/itemProps1.xml><?xml version="1.0" encoding="utf-8"?>
<ds:datastoreItem xmlns:ds="http://schemas.openxmlformats.org/officeDocument/2006/customXml" ds:itemID="{01979E5B-8B37-44EE-BBDD-EBC898FBB8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9ddc2b-39bd-4a71-b20b-efdf2d492579"/>
    <ds:schemaRef ds:uri="9274efee-843d-4c91-939d-eb0d0f637a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B64EEB-1B4A-4920-AA44-E234D7D487D1}">
  <ds:schemaRefs>
    <ds:schemaRef ds:uri="http://schemas.microsoft.com/sharepoint/v3/contenttype/forms"/>
  </ds:schemaRefs>
</ds:datastoreItem>
</file>

<file path=customXml/itemProps3.xml><?xml version="1.0" encoding="utf-8"?>
<ds:datastoreItem xmlns:ds="http://schemas.openxmlformats.org/officeDocument/2006/customXml" ds:itemID="{21DE0D6C-581B-4814-98E7-EF172D5D46A1}">
  <ds:schemaRefs>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d09ddc2b-39bd-4a71-b20b-efdf2d492579"/>
    <ds:schemaRef ds:uri="http://purl.org/dc/dcmitype/"/>
    <ds:schemaRef ds:uri="9274efee-843d-4c91-939d-eb0d0f637a60"/>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MM-23-645083-Purdue-Alt-Widescreen-20230908</Template>
  <TotalTime>395</TotalTime>
  <Words>2475</Words>
  <Application>Microsoft Office PowerPoint</Application>
  <PresentationFormat>Widescreen</PresentationFormat>
  <Paragraphs>126</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Franklin Gothic Medium Cond</vt:lpstr>
      <vt:lpstr>Calibri</vt:lpstr>
      <vt:lpstr>Arial</vt:lpstr>
      <vt:lpstr>Wingdings</vt:lpstr>
      <vt:lpstr>acumin-pro</vt:lpstr>
      <vt:lpstr>Times New Roman</vt:lpstr>
      <vt:lpstr>Franklin Gothic Book</vt:lpstr>
      <vt:lpstr>Franklin Gothic Medium</vt:lpstr>
      <vt:lpstr>Office Theme</vt:lpstr>
      <vt:lpstr>Overview of  Purdue in Indianapolis  (PIN) Faculty Tenure Home of University Tenure in Indianapolis</vt:lpstr>
      <vt:lpstr>Board Approved Resolution Authorizing the Creation of University Tenure for Certain Faculty Appointments (August 4, 2023)</vt:lpstr>
      <vt:lpstr>…University Tenure for Certain Faculty Appointments (August 4, 2023)</vt:lpstr>
      <vt:lpstr>…University Tenure for Certain Faculty Appointments (August 4, 2023)</vt:lpstr>
      <vt:lpstr>…University Tenure for Certain Faculty Appointments (August 4, 2023)</vt:lpstr>
      <vt:lpstr>…University Tenure for Certain Faculty Appointments (August 4, 2023)</vt:lpstr>
      <vt:lpstr>…University Tenure for Certain Faculty Appointments (August 4, 2023)</vt:lpstr>
      <vt:lpstr>…University Tenure for Certain Faculty Appointments (August 4, 2023)</vt:lpstr>
      <vt:lpstr>…University Tenure for Certain Faculty Appointments (August 4, 2023)</vt:lpstr>
      <vt:lpstr>…University Tenure for Certain Faculty Appointments (August 4, 2023)</vt:lpstr>
      <vt:lpstr>…University Tenure for Certain Faculty Appointments (August 4, 2023)</vt:lpstr>
      <vt:lpstr>Process of Determining Faculty Role and Tenure Home for IUPUI T/TT Faculty in Engineering, Technology, and Computer Science (the “IU Transferred Faculty”)</vt:lpstr>
      <vt:lpstr>PWL Primary Committee Structure for T/TT Faculty</vt:lpstr>
      <vt:lpstr>PWL Area Committee Structure for T/TT Faculty</vt:lpstr>
      <vt:lpstr>Working Group to Draft Promotion and Tenure Committee Structures for PIN  Faculty with Tenure Home of University Tenure in Indianapolis</vt:lpstr>
      <vt:lpstr>P&amp;T Primary and Area Committee Structures Considered by Working Group for PIN Faculty with Tenure Home of University Tenure in Indianapolis</vt:lpstr>
      <vt:lpstr>T/TT Faculty Primary Committee Structure</vt:lpstr>
      <vt:lpstr>T/TT Faculty Area Committee Structure</vt:lpstr>
      <vt:lpstr>T/TT Campus Promotions Committee Panel A Structure</vt:lpstr>
      <vt:lpstr>Thank You</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Franklin Gothic Italic 54</dc:title>
  <dc:creator>Mauer, Lisa J.</dc:creator>
  <cp:lastModifiedBy>Mauer, Lisa J.</cp:lastModifiedBy>
  <cp:revision>44</cp:revision>
  <cp:lastPrinted>2023-11-08T20:54:13Z</cp:lastPrinted>
  <dcterms:created xsi:type="dcterms:W3CDTF">2023-11-06T18:42:33Z</dcterms:created>
  <dcterms:modified xsi:type="dcterms:W3CDTF">2023-11-20T15:19:22Z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2023-02-20T19:00:53Z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b33bf962-ed92-4dd9-bc75-9825fb79b2e3</vt:lpwstr>
  </property>
  <property fmtid="{D5CDD505-2E9C-101B-9397-08002B2CF9AE}" pid="8" name="MSIP_Label_4044bd30-2ed7-4c9d-9d12-46200872a97b_ContentBits">
    <vt:lpwstr>0</vt:lpwstr>
  </property>
  <property fmtid="{D5CDD505-2E9C-101B-9397-08002B2CF9AE}" pid="9" name="ContentTypeId">
    <vt:lpwstr>0x01010054E202481DC1CB46AA011D949D311478</vt:lpwstr>
  </property>
  <property fmtid="{D5CDD505-2E9C-101B-9397-08002B2CF9AE}" pid="10" name="MediaServiceImageTags">
    <vt:lpwstr/>
  </property>
</Properties>
</file>