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 Lyn Richards" userId="f9d84fa5-3e41-4167-af6e-1f5b7c2482ab" providerId="ADAL" clId="{55B0EC6A-E61D-4CA7-8655-93A504F1D0C9}"/>
    <pc:docChg chg="modSld">
      <pc:chgData name="Breann Lyn Richards" userId="f9d84fa5-3e41-4167-af6e-1f5b7c2482ab" providerId="ADAL" clId="{55B0EC6A-E61D-4CA7-8655-93A504F1D0C9}" dt="2026-03-13T20:50:01.252" v="37" actId="13244"/>
      <pc:docMkLst>
        <pc:docMk/>
      </pc:docMkLst>
      <pc:sldChg chg="modSp mod">
        <pc:chgData name="Breann Lyn Richards" userId="f9d84fa5-3e41-4167-af6e-1f5b7c2482ab" providerId="ADAL" clId="{55B0EC6A-E61D-4CA7-8655-93A504F1D0C9}" dt="2026-03-13T20:43:15.255" v="4" actId="962"/>
        <pc:sldMkLst>
          <pc:docMk/>
          <pc:sldMk cId="0" sldId="256"/>
        </pc:sldMkLst>
        <pc:picChg chg="mod">
          <ac:chgData name="Breann Lyn Richards" userId="f9d84fa5-3e41-4167-af6e-1f5b7c2482ab" providerId="ADAL" clId="{55B0EC6A-E61D-4CA7-8655-93A504F1D0C9}" dt="2026-03-13T20:43:15.255" v="4" actId="962"/>
          <ac:picMkLst>
            <pc:docMk/>
            <pc:sldMk cId="0" sldId="256"/>
            <ac:picMk id="3" creationId="{00000000-0000-0000-0000-000000000000}"/>
          </ac:picMkLst>
        </pc:picChg>
      </pc:sldChg>
      <pc:sldChg chg="modSp mod">
        <pc:chgData name="Breann Lyn Richards" userId="f9d84fa5-3e41-4167-af6e-1f5b7c2482ab" providerId="ADAL" clId="{55B0EC6A-E61D-4CA7-8655-93A504F1D0C9}" dt="2026-03-13T20:43:18.244" v="6" actId="962"/>
        <pc:sldMkLst>
          <pc:docMk/>
          <pc:sldMk cId="0" sldId="257"/>
        </pc:sldMkLst>
        <pc:picChg chg="mod">
          <ac:chgData name="Breann Lyn Richards" userId="f9d84fa5-3e41-4167-af6e-1f5b7c2482ab" providerId="ADAL" clId="{55B0EC6A-E61D-4CA7-8655-93A504F1D0C9}" dt="2026-03-13T20:43:18.244" v="6" actId="962"/>
          <ac:picMkLst>
            <pc:docMk/>
            <pc:sldMk cId="0" sldId="257"/>
            <ac:picMk id="4" creationId="{00000000-0000-0000-0000-000000000000}"/>
          </ac:picMkLst>
        </pc:picChg>
      </pc:sldChg>
      <pc:sldChg chg="modSp mod">
        <pc:chgData name="Breann Lyn Richards" userId="f9d84fa5-3e41-4167-af6e-1f5b7c2482ab" providerId="ADAL" clId="{55B0EC6A-E61D-4CA7-8655-93A504F1D0C9}" dt="2026-03-13T20:49:14.774" v="32" actId="13244"/>
        <pc:sldMkLst>
          <pc:docMk/>
          <pc:sldMk cId="0" sldId="258"/>
        </pc:sldMkLst>
        <pc:spChg chg="ord">
          <ac:chgData name="Breann Lyn Richards" userId="f9d84fa5-3e41-4167-af6e-1f5b7c2482ab" providerId="ADAL" clId="{55B0EC6A-E61D-4CA7-8655-93A504F1D0C9}" dt="2026-03-13T20:49:14.774" v="32" actId="13244"/>
          <ac:spMkLst>
            <pc:docMk/>
            <pc:sldMk cId="0" sldId="258"/>
            <ac:spMk id="5" creationId="{00000000-0000-0000-0000-000000000000}"/>
          </ac:spMkLst>
        </pc:spChg>
        <pc:picChg chg="mod ord">
          <ac:chgData name="Breann Lyn Richards" userId="f9d84fa5-3e41-4167-af6e-1f5b7c2482ab" providerId="ADAL" clId="{55B0EC6A-E61D-4CA7-8655-93A504F1D0C9}" dt="2026-03-13T20:49:10.329" v="31" actId="13244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Breann Lyn Richards" userId="f9d84fa5-3e41-4167-af6e-1f5b7c2482ab" providerId="ADAL" clId="{55B0EC6A-E61D-4CA7-8655-93A504F1D0C9}" dt="2026-03-13T20:44:31.110" v="10" actId="962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Breann Lyn Richards" userId="f9d84fa5-3e41-4167-af6e-1f5b7c2482ab" providerId="ADAL" clId="{55B0EC6A-E61D-4CA7-8655-93A504F1D0C9}" dt="2026-03-13T20:49:30.998" v="34" actId="13244"/>
        <pc:sldMkLst>
          <pc:docMk/>
          <pc:sldMk cId="0" sldId="259"/>
        </pc:sldMkLst>
        <pc:spChg chg="mod">
          <ac:chgData name="Breann Lyn Richards" userId="f9d84fa5-3e41-4167-af6e-1f5b7c2482ab" providerId="ADAL" clId="{55B0EC6A-E61D-4CA7-8655-93A504F1D0C9}" dt="2026-03-13T20:42:49.293" v="0" actId="962"/>
          <ac:spMkLst>
            <pc:docMk/>
            <pc:sldMk cId="0" sldId="259"/>
            <ac:spMk id="5" creationId="{00000000-0000-0000-0000-000000000000}"/>
          </ac:spMkLst>
        </pc:spChg>
        <pc:spChg chg="mod">
          <ac:chgData name="Breann Lyn Richards" userId="f9d84fa5-3e41-4167-af6e-1f5b7c2482ab" providerId="ADAL" clId="{55B0EC6A-E61D-4CA7-8655-93A504F1D0C9}" dt="2026-03-13T20:42:49.293" v="1" actId="962"/>
          <ac:spMkLst>
            <pc:docMk/>
            <pc:sldMk cId="0" sldId="259"/>
            <ac:spMk id="6" creationId="{00000000-0000-0000-0000-000000000000}"/>
          </ac:spMkLst>
        </pc:spChg>
        <pc:spChg chg="mod">
          <ac:chgData name="Breann Lyn Richards" userId="f9d84fa5-3e41-4167-af6e-1f5b7c2482ab" providerId="ADAL" clId="{55B0EC6A-E61D-4CA7-8655-93A504F1D0C9}" dt="2026-03-13T20:42:49.293" v="2" actId="962"/>
          <ac:spMkLst>
            <pc:docMk/>
            <pc:sldMk cId="0" sldId="259"/>
            <ac:spMk id="7" creationId="{00000000-0000-0000-0000-000000000000}"/>
          </ac:spMkLst>
        </pc:spChg>
        <pc:grpChg chg="mod">
          <ac:chgData name="Breann Lyn Richards" userId="f9d84fa5-3e41-4167-af6e-1f5b7c2482ab" providerId="ADAL" clId="{55B0EC6A-E61D-4CA7-8655-93A504F1D0C9}" dt="2026-03-13T20:44:58.224" v="12" actId="962"/>
          <ac:grpSpMkLst>
            <pc:docMk/>
            <pc:sldMk cId="0" sldId="259"/>
            <ac:grpSpMk id="2" creationId="{00000000-0000-0000-0000-000000000000}"/>
          </ac:grpSpMkLst>
        </pc:grpChg>
        <pc:picChg chg="mod ord">
          <ac:chgData name="Breann Lyn Richards" userId="f9d84fa5-3e41-4167-af6e-1f5b7c2482ab" providerId="ADAL" clId="{55B0EC6A-E61D-4CA7-8655-93A504F1D0C9}" dt="2026-03-13T20:49:28.694" v="33" actId="13244"/>
          <ac:picMkLst>
            <pc:docMk/>
            <pc:sldMk cId="0" sldId="259"/>
            <ac:picMk id="8" creationId="{00000000-0000-0000-0000-000000000000}"/>
          </ac:picMkLst>
        </pc:picChg>
        <pc:picChg chg="mod ord">
          <ac:chgData name="Breann Lyn Richards" userId="f9d84fa5-3e41-4167-af6e-1f5b7c2482ab" providerId="ADAL" clId="{55B0EC6A-E61D-4CA7-8655-93A504F1D0C9}" dt="2026-03-13T20:49:30.998" v="34" actId="13244"/>
          <ac:picMkLst>
            <pc:docMk/>
            <pc:sldMk cId="0" sldId="259"/>
            <ac:picMk id="10" creationId="{00000000-0000-0000-0000-000000000000}"/>
          </ac:picMkLst>
        </pc:picChg>
        <pc:picChg chg="mod">
          <ac:chgData name="Breann Lyn Richards" userId="f9d84fa5-3e41-4167-af6e-1f5b7c2482ab" providerId="ADAL" clId="{55B0EC6A-E61D-4CA7-8655-93A504F1D0C9}" dt="2026-03-13T20:46:44.449" v="20" actId="962"/>
          <ac:picMkLst>
            <pc:docMk/>
            <pc:sldMk cId="0" sldId="259"/>
            <ac:picMk id="11" creationId="{00000000-0000-0000-0000-000000000000}"/>
          </ac:picMkLst>
        </pc:picChg>
      </pc:sldChg>
      <pc:sldChg chg="modSp mod">
        <pc:chgData name="Breann Lyn Richards" userId="f9d84fa5-3e41-4167-af6e-1f5b7c2482ab" providerId="ADAL" clId="{55B0EC6A-E61D-4CA7-8655-93A504F1D0C9}" dt="2026-03-13T20:49:46.439" v="35" actId="13244"/>
        <pc:sldMkLst>
          <pc:docMk/>
          <pc:sldMk cId="0" sldId="260"/>
        </pc:sldMkLst>
        <pc:picChg chg="mod">
          <ac:chgData name="Breann Lyn Richards" userId="f9d84fa5-3e41-4167-af6e-1f5b7c2482ab" providerId="ADAL" clId="{55B0EC6A-E61D-4CA7-8655-93A504F1D0C9}" dt="2026-03-13T20:46:54.263" v="22" actId="962"/>
          <ac:picMkLst>
            <pc:docMk/>
            <pc:sldMk cId="0" sldId="260"/>
            <ac:picMk id="4" creationId="{00000000-0000-0000-0000-000000000000}"/>
          </ac:picMkLst>
        </pc:picChg>
        <pc:picChg chg="mod ord">
          <ac:chgData name="Breann Lyn Richards" userId="f9d84fa5-3e41-4167-af6e-1f5b7c2482ab" providerId="ADAL" clId="{55B0EC6A-E61D-4CA7-8655-93A504F1D0C9}" dt="2026-03-13T20:49:46.439" v="35" actId="13244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Breann Lyn Richards" userId="f9d84fa5-3e41-4167-af6e-1f5b7c2482ab" providerId="ADAL" clId="{55B0EC6A-E61D-4CA7-8655-93A504F1D0C9}" dt="2026-03-13T20:50:01.252" v="37" actId="13244"/>
        <pc:sldMkLst>
          <pc:docMk/>
          <pc:sldMk cId="0" sldId="261"/>
        </pc:sldMkLst>
        <pc:spChg chg="ord">
          <ac:chgData name="Breann Lyn Richards" userId="f9d84fa5-3e41-4167-af6e-1f5b7c2482ab" providerId="ADAL" clId="{55B0EC6A-E61D-4CA7-8655-93A504F1D0C9}" dt="2026-03-13T20:50:01.252" v="37" actId="13244"/>
          <ac:spMkLst>
            <pc:docMk/>
            <pc:sldMk cId="0" sldId="261"/>
            <ac:spMk id="6" creationId="{00000000-0000-0000-0000-000000000000}"/>
          </ac:spMkLst>
        </pc:spChg>
        <pc:picChg chg="mod ord">
          <ac:chgData name="Breann Lyn Richards" userId="f9d84fa5-3e41-4167-af6e-1f5b7c2482ab" providerId="ADAL" clId="{55B0EC6A-E61D-4CA7-8655-93A504F1D0C9}" dt="2026-03-13T20:49:59.277" v="36" actId="13244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Breann Lyn Richards" userId="f9d84fa5-3e41-4167-af6e-1f5b7c2482ab" providerId="ADAL" clId="{55B0EC6A-E61D-4CA7-8655-93A504F1D0C9}" dt="2026-03-13T20:48:58.963" v="28" actId="962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Breann Lyn Richards" userId="f9d84fa5-3e41-4167-af6e-1f5b7c2482ab" providerId="ADAL" clId="{55B0EC6A-E61D-4CA7-8655-93A504F1D0C9}" dt="2026-03-13T20:49:02.207" v="30" actId="962"/>
        <pc:sldMkLst>
          <pc:docMk/>
          <pc:sldMk cId="0" sldId="262"/>
        </pc:sldMkLst>
        <pc:picChg chg="mod">
          <ac:chgData name="Breann Lyn Richards" userId="f9d84fa5-3e41-4167-af6e-1f5b7c2482ab" providerId="ADAL" clId="{55B0EC6A-E61D-4CA7-8655-93A504F1D0C9}" dt="2026-03-13T20:49:02.207" v="30" actId="962"/>
          <ac:picMkLst>
            <pc:docMk/>
            <pc:sldMk cId="0" sldId="262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2825" y="1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50115" y="5735255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69883" y="1597305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543" y="6076163"/>
            <a:ext cx="4707191" cy="37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1571" y="1368426"/>
            <a:ext cx="406336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C8B8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B1B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C8B8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1B1B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C8B8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2825" y="1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50115" y="5735255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69883" y="1597305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543" y="6076163"/>
            <a:ext cx="4707191" cy="37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C8B8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2825" y="5788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50115" y="5735255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269883" y="1597305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0543" y="6076163"/>
            <a:ext cx="4707191" cy="37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1970" y="340509"/>
            <a:ext cx="65735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C8B8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6244" y="1803759"/>
            <a:ext cx="4975225" cy="393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B1B1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628085" y="6318858"/>
            <a:ext cx="1530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enate-chair@purdue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69192" y="1348833"/>
            <a:ext cx="5583555" cy="17627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dirty="0"/>
              <a:t>REMARKS</a:t>
            </a:r>
            <a:r>
              <a:rPr sz="6000" spc="-114" dirty="0"/>
              <a:t> </a:t>
            </a:r>
            <a:r>
              <a:rPr sz="6000" dirty="0"/>
              <a:t>OF</a:t>
            </a:r>
            <a:r>
              <a:rPr sz="6000" spc="-110" dirty="0"/>
              <a:t> </a:t>
            </a:r>
            <a:r>
              <a:rPr sz="6000" spc="-25" dirty="0"/>
              <a:t>THE</a:t>
            </a:r>
            <a:r>
              <a:rPr sz="6000" i="1" spc="-25" dirty="0"/>
              <a:t> </a:t>
            </a:r>
            <a:r>
              <a:rPr sz="6000" i="1" spc="-45" dirty="0"/>
              <a:t>SENATE</a:t>
            </a:r>
            <a:r>
              <a:rPr sz="6000" i="1" spc="-290" dirty="0"/>
              <a:t> </a:t>
            </a:r>
            <a:r>
              <a:rPr sz="6000" i="1" spc="-10" dirty="0"/>
              <a:t>CHAIR</a:t>
            </a:r>
            <a:endParaRPr sz="6000"/>
          </a:p>
        </p:txBody>
      </p:sp>
      <p:pic>
        <p:nvPicPr>
          <p:cNvPr id="3" name="object 3" descr="Date of slide 3/25/20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8413" y="6340920"/>
            <a:ext cx="533285" cy="1077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49756" y="0"/>
            <a:ext cx="9900285" cy="90868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5306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780"/>
              </a:spcBef>
            </a:pPr>
            <a:r>
              <a:rPr spc="-10" dirty="0"/>
              <a:t>Disclaimer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0100" y="1889449"/>
            <a:ext cx="70586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86385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following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remarks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opinion,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represent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views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Purdue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University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Purdue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University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Senate.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Date of slide 3/25/20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7980" y="6334967"/>
            <a:ext cx="533285" cy="1077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49756" y="0"/>
            <a:ext cx="9900285" cy="90868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5306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2780"/>
              </a:spcBef>
            </a:pPr>
            <a:r>
              <a:rPr dirty="0"/>
              <a:t>Recent</a:t>
            </a:r>
            <a:r>
              <a:rPr spc="-100" dirty="0"/>
              <a:t> </a:t>
            </a:r>
            <a:r>
              <a:rPr dirty="0"/>
              <a:t>Request</a:t>
            </a:r>
            <a:r>
              <a:rPr spc="-10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Purdue</a:t>
            </a:r>
          </a:p>
        </p:txBody>
      </p:sp>
      <p:pic>
        <p:nvPicPr>
          <p:cNvPr id="4" name="object 4" descr="Clip of an article from the Lafayette Journal &amp; Courier. Article is titled Purdue House committees calls on Purdue's president Chiang to release info on Chinese Student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6265" y="1401922"/>
            <a:ext cx="4858600" cy="4259095"/>
          </a:xfrm>
          <a:prstGeom prst="rect">
            <a:avLst/>
          </a:prstGeom>
        </p:spPr>
      </p:pic>
      <p:pic>
        <p:nvPicPr>
          <p:cNvPr id="3" name="object 3" descr="Date of slide 3/25/20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7980" y="6334967"/>
            <a:ext cx="533285" cy="1077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Header for slide entitled Appreciation for Teaching Prowess."/>
          <p:cNvGrpSpPr/>
          <p:nvPr/>
        </p:nvGrpSpPr>
        <p:grpSpPr>
          <a:xfrm>
            <a:off x="1143406" y="-6350"/>
            <a:ext cx="9912985" cy="921385"/>
            <a:chOff x="1143406" y="-6350"/>
            <a:chExt cx="9912985" cy="921385"/>
          </a:xfrm>
        </p:grpSpPr>
        <p:sp>
          <p:nvSpPr>
            <p:cNvPr id="3" name="object 3"/>
            <p:cNvSpPr/>
            <p:nvPr/>
          </p:nvSpPr>
          <p:spPr>
            <a:xfrm>
              <a:off x="1149756" y="0"/>
              <a:ext cx="9900285" cy="908685"/>
            </a:xfrm>
            <a:custGeom>
              <a:avLst/>
              <a:gdLst/>
              <a:ahLst/>
              <a:cxnLst/>
              <a:rect l="l" t="t" r="r" b="b"/>
              <a:pathLst>
                <a:path w="9900285" h="908685">
                  <a:moveTo>
                    <a:pt x="9900208" y="0"/>
                  </a:moveTo>
                  <a:lnTo>
                    <a:pt x="0" y="0"/>
                  </a:lnTo>
                  <a:lnTo>
                    <a:pt x="0" y="908138"/>
                  </a:lnTo>
                  <a:lnTo>
                    <a:pt x="9900208" y="908138"/>
                  </a:lnTo>
                  <a:lnTo>
                    <a:pt x="9900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9756" y="0"/>
              <a:ext cx="9900285" cy="908685"/>
            </a:xfrm>
            <a:custGeom>
              <a:avLst/>
              <a:gdLst/>
              <a:ahLst/>
              <a:cxnLst/>
              <a:rect l="l" t="t" r="r" b="b"/>
              <a:pathLst>
                <a:path w="9900285" h="908685">
                  <a:moveTo>
                    <a:pt x="0" y="0"/>
                  </a:moveTo>
                  <a:lnTo>
                    <a:pt x="9900208" y="0"/>
                  </a:lnTo>
                  <a:lnTo>
                    <a:pt x="9900208" y="908138"/>
                  </a:lnTo>
                  <a:lnTo>
                    <a:pt x="0" y="90813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825" y="5788"/>
            <a:ext cx="0" cy="6464935"/>
          </a:xfrm>
          <a:custGeom>
            <a:avLst/>
            <a:gdLst/>
            <a:ahLst/>
            <a:cxnLst/>
            <a:rect l="l" t="t" r="r" b="b"/>
            <a:pathLst>
              <a:path h="6464935">
                <a:moveTo>
                  <a:pt x="0" y="0"/>
                </a:moveTo>
                <a:lnTo>
                  <a:pt x="0" y="646446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50115" y="5735255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5">
                <a:moveTo>
                  <a:pt x="0" y="0"/>
                </a:moveTo>
                <a:lnTo>
                  <a:pt x="0" y="1122743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9883" y="1597305"/>
            <a:ext cx="0" cy="5260975"/>
          </a:xfrm>
          <a:custGeom>
            <a:avLst/>
            <a:gdLst/>
            <a:ahLst/>
            <a:cxnLst/>
            <a:rect l="l" t="t" r="r" b="b"/>
            <a:pathLst>
              <a:path h="5260975">
                <a:moveTo>
                  <a:pt x="0" y="0"/>
                </a:moveTo>
                <a:lnTo>
                  <a:pt x="0" y="5260695"/>
                </a:lnTo>
              </a:path>
            </a:pathLst>
          </a:custGeom>
          <a:ln w="12700">
            <a:solidFill>
              <a:srgbClr val="8E6E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Appreciation</a:t>
            </a:r>
            <a:r>
              <a:rPr spc="-10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30" dirty="0"/>
              <a:t>Teaching</a:t>
            </a:r>
            <a:r>
              <a:rPr spc="-100" dirty="0"/>
              <a:t> </a:t>
            </a:r>
            <a:r>
              <a:rPr spc="-10" dirty="0"/>
              <a:t>Prowess</a:t>
            </a:r>
          </a:p>
        </p:txBody>
      </p:sp>
      <p:pic>
        <p:nvPicPr>
          <p:cNvPr id="11" name="object 11" descr="Graph titled Purdue's Favorite Professors show the top 5 favorited professors at Purdue University. The names listed on the graph are Shuaiyu Chen, Andrew Freed, Sameer Naik, George Hollich, and Kuan-Hua Chen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328" y="875007"/>
            <a:ext cx="7151130" cy="501572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59700" y="1844403"/>
            <a:ext cx="30861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87020" algn="l"/>
              </a:tabLst>
            </a:pPr>
            <a:r>
              <a:rPr sz="1800" b="1" i="1" dirty="0">
                <a:latin typeface="Calibri"/>
                <a:cs typeface="Calibri"/>
              </a:rPr>
              <a:t>Rewarding</a:t>
            </a:r>
            <a:r>
              <a:rPr sz="1800" b="1" i="1" spc="-8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effective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teaching </a:t>
            </a:r>
            <a:r>
              <a:rPr sz="1800" b="1" i="1" dirty="0">
                <a:latin typeface="Calibri"/>
                <a:cs typeface="Calibri"/>
              </a:rPr>
              <a:t>reinforces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core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mission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colleges:</a:t>
            </a:r>
            <a:r>
              <a:rPr sz="1800" b="1" i="1" spc="-7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providing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quality </a:t>
            </a:r>
            <a:r>
              <a:rPr sz="1800" b="1" i="1" dirty="0">
                <a:latin typeface="Calibri"/>
                <a:cs typeface="Calibri"/>
              </a:rPr>
              <a:t>education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that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drives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student success.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Logo of Purdue University featuring a large black and gold &quot;P&quot; with a gold outline on a white background. The logo is accompanied by the text &quot;University Senate&quot; in black font to the right of the &quot;P&quot;.&#10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543" y="6076163"/>
            <a:ext cx="4707191" cy="376998"/>
          </a:xfrm>
          <a:prstGeom prst="rect">
            <a:avLst/>
          </a:prstGeom>
        </p:spPr>
      </p:pic>
      <p:pic>
        <p:nvPicPr>
          <p:cNvPr id="10" name="object 10" descr="Date of slide 3/25/20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7980" y="6334967"/>
            <a:ext cx="533285" cy="10770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49756" y="0"/>
            <a:ext cx="9900285" cy="90868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5306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780"/>
              </a:spcBef>
            </a:pPr>
            <a:r>
              <a:rPr dirty="0"/>
              <a:t>Gender</a:t>
            </a:r>
            <a:r>
              <a:rPr spc="-75" dirty="0"/>
              <a:t> </a:t>
            </a:r>
            <a:r>
              <a:rPr dirty="0"/>
              <a:t>Equity</a:t>
            </a:r>
            <a:r>
              <a:rPr spc="-75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spc="-10" dirty="0"/>
              <a:t>Salaries</a:t>
            </a:r>
          </a:p>
        </p:txBody>
      </p:sp>
      <p:pic>
        <p:nvPicPr>
          <p:cNvPr id="5" name="object 5" descr="Clipped article from The Exponent. The title of the article is: Top 5 highest paid women combine for $2.84 million, 4 times less than highest paid man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821" y="1039875"/>
            <a:ext cx="7532966" cy="43074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36593" y="1789974"/>
            <a:ext cx="2846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If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incentivize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excellent </a:t>
            </a:r>
            <a:r>
              <a:rPr sz="1800" b="1" i="1" dirty="0">
                <a:latin typeface="Calibri"/>
                <a:cs typeface="Calibri"/>
              </a:rPr>
              <a:t>teaching,</a:t>
            </a:r>
            <a:r>
              <a:rPr sz="1800" b="1" i="1" spc="-5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then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we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must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find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50" dirty="0">
                <a:latin typeface="Calibri"/>
                <a:cs typeface="Calibri"/>
              </a:rPr>
              <a:t>a </a:t>
            </a:r>
            <a:r>
              <a:rPr sz="1800" b="1" i="1" dirty="0">
                <a:latin typeface="Calibri"/>
                <a:cs typeface="Calibri"/>
              </a:rPr>
              <a:t>way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reduce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bias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student evaluations.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Date of slide 3/25/20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7980" y="6334967"/>
            <a:ext cx="533285" cy="1077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49756" y="0"/>
            <a:ext cx="9900285" cy="90868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vert="horz" wrap="square" lIns="0" tIns="35306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2780"/>
              </a:spcBef>
            </a:pPr>
            <a:r>
              <a:rPr spc="-25" dirty="0"/>
              <a:t>Worker</a:t>
            </a:r>
            <a:r>
              <a:rPr spc="-130" dirty="0"/>
              <a:t> </a:t>
            </a:r>
            <a:r>
              <a:rPr dirty="0"/>
              <a:t>Productivity</a:t>
            </a:r>
            <a:r>
              <a:rPr spc="-10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dirty="0"/>
              <a:t>Feeling</a:t>
            </a:r>
            <a:r>
              <a:rPr spc="-100" dirty="0"/>
              <a:t> </a:t>
            </a:r>
            <a:r>
              <a:rPr spc="-10" dirty="0"/>
              <a:t>Valued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86385" marR="41275" indent="-274320">
              <a:lnSpc>
                <a:spcPct val="90000"/>
              </a:lnSpc>
              <a:spcBef>
                <a:spcPts val="305"/>
              </a:spcBef>
              <a:buFont typeface="Wingdings"/>
              <a:buChar char=""/>
              <a:tabLst>
                <a:tab pos="286385" algn="l"/>
              </a:tabLst>
            </a:pPr>
            <a:r>
              <a:rPr dirty="0"/>
              <a:t>“Healthy</a:t>
            </a:r>
            <a:r>
              <a:rPr spc="-5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happy</a:t>
            </a:r>
            <a:r>
              <a:rPr spc="-45" dirty="0"/>
              <a:t> </a:t>
            </a:r>
            <a:r>
              <a:rPr spc="-10" dirty="0"/>
              <a:t>employees</a:t>
            </a:r>
            <a:r>
              <a:rPr spc="-65" dirty="0"/>
              <a:t> </a:t>
            </a:r>
            <a:r>
              <a:rPr dirty="0"/>
              <a:t>have</a:t>
            </a:r>
            <a:r>
              <a:rPr spc="-3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10" dirty="0"/>
              <a:t>better </a:t>
            </a:r>
            <a:r>
              <a:rPr dirty="0"/>
              <a:t>quality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life,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lower</a:t>
            </a:r>
            <a:r>
              <a:rPr spc="-30" dirty="0"/>
              <a:t> </a:t>
            </a:r>
            <a:r>
              <a:rPr dirty="0"/>
              <a:t>risk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disease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injury,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increased</a:t>
            </a:r>
            <a:r>
              <a:rPr b="1" u="sng" spc="-4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1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work</a:t>
            </a:r>
            <a:r>
              <a:rPr b="1" u="sng" spc="-4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2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productivity,</a:t>
            </a:r>
            <a:r>
              <a:rPr b="1" u="none" spc="-40" dirty="0">
                <a:latin typeface="Cambria"/>
                <a:cs typeface="Cambria"/>
              </a:rPr>
              <a:t> </a:t>
            </a:r>
            <a:r>
              <a:rPr u="none" dirty="0"/>
              <a:t>and</a:t>
            </a:r>
            <a:r>
              <a:rPr u="none" spc="-20" dirty="0"/>
              <a:t> </a:t>
            </a:r>
            <a:r>
              <a:rPr u="none" dirty="0"/>
              <a:t>a</a:t>
            </a:r>
            <a:r>
              <a:rPr u="none" spc="-20" dirty="0"/>
              <a:t> </a:t>
            </a:r>
            <a:r>
              <a:rPr u="none" spc="-10" dirty="0"/>
              <a:t>greater </a:t>
            </a:r>
            <a:r>
              <a:rPr u="none" dirty="0"/>
              <a:t>likelihood</a:t>
            </a:r>
            <a:r>
              <a:rPr u="none" spc="-25" dirty="0"/>
              <a:t> </a:t>
            </a:r>
            <a:r>
              <a:rPr u="none" dirty="0"/>
              <a:t>of</a:t>
            </a:r>
            <a:r>
              <a:rPr u="none" spc="-15" dirty="0"/>
              <a:t> </a:t>
            </a:r>
            <a:r>
              <a:rPr u="none" spc="-10" dirty="0"/>
              <a:t>contributing</a:t>
            </a:r>
            <a:r>
              <a:rPr u="none" spc="-30" dirty="0"/>
              <a:t> </a:t>
            </a:r>
            <a:r>
              <a:rPr u="none" dirty="0"/>
              <a:t>to</a:t>
            </a:r>
            <a:r>
              <a:rPr u="none" spc="-20" dirty="0"/>
              <a:t> </a:t>
            </a:r>
            <a:r>
              <a:rPr u="none" dirty="0"/>
              <a:t>their</a:t>
            </a:r>
            <a:r>
              <a:rPr u="none" spc="-10" dirty="0"/>
              <a:t> communities </a:t>
            </a:r>
            <a:r>
              <a:rPr u="none" dirty="0"/>
              <a:t>than</a:t>
            </a:r>
            <a:r>
              <a:rPr u="none" spc="-35" dirty="0"/>
              <a:t> </a:t>
            </a:r>
            <a:r>
              <a:rPr u="none" spc="-10" dirty="0"/>
              <a:t>employees</a:t>
            </a:r>
            <a:r>
              <a:rPr u="none" spc="-35" dirty="0"/>
              <a:t> </a:t>
            </a:r>
            <a:r>
              <a:rPr u="none" dirty="0"/>
              <a:t>with</a:t>
            </a:r>
            <a:r>
              <a:rPr u="none" spc="-35" dirty="0"/>
              <a:t> </a:t>
            </a:r>
            <a:r>
              <a:rPr u="none" dirty="0"/>
              <a:t>poorer</a:t>
            </a:r>
            <a:r>
              <a:rPr u="none" spc="-35" dirty="0"/>
              <a:t> </a:t>
            </a:r>
            <a:r>
              <a:rPr u="none" spc="-10" dirty="0"/>
              <a:t>well-</a:t>
            </a:r>
            <a:r>
              <a:rPr u="none" dirty="0"/>
              <a:t>being….</a:t>
            </a:r>
            <a:r>
              <a:rPr u="none" spc="-70" dirty="0"/>
              <a:t> </a:t>
            </a:r>
            <a:r>
              <a:rPr u="none" spc="-20" dirty="0"/>
              <a:t>Work </a:t>
            </a:r>
            <a:r>
              <a:rPr u="none" spc="-10" dirty="0"/>
              <a:t>environment</a:t>
            </a:r>
            <a:r>
              <a:rPr u="none" spc="-15" dirty="0"/>
              <a:t> </a:t>
            </a:r>
            <a:r>
              <a:rPr u="none" dirty="0"/>
              <a:t>can</a:t>
            </a:r>
            <a:r>
              <a:rPr u="none" spc="-20" dirty="0"/>
              <a:t> </a:t>
            </a:r>
            <a:r>
              <a:rPr u="none" dirty="0"/>
              <a:t>also</a:t>
            </a:r>
            <a:r>
              <a:rPr u="none" spc="-45" dirty="0"/>
              <a:t> </a:t>
            </a:r>
            <a:r>
              <a:rPr u="none" dirty="0"/>
              <a:t>influence</a:t>
            </a:r>
            <a:r>
              <a:rPr u="none" spc="-20" dirty="0"/>
              <a:t> </a:t>
            </a:r>
            <a:r>
              <a:rPr u="none" spc="-10" dirty="0"/>
              <a:t>employees’</a:t>
            </a:r>
            <a:r>
              <a:rPr u="none" spc="-30" dirty="0"/>
              <a:t> </a:t>
            </a:r>
            <a:r>
              <a:rPr u="none" spc="-10" dirty="0"/>
              <a:t>mental </a:t>
            </a:r>
            <a:r>
              <a:rPr u="none" dirty="0"/>
              <a:t>health</a:t>
            </a:r>
            <a:r>
              <a:rPr u="none" spc="-45" dirty="0"/>
              <a:t> </a:t>
            </a:r>
            <a:r>
              <a:rPr u="none" dirty="0"/>
              <a:t>and</a:t>
            </a:r>
            <a:r>
              <a:rPr u="none" spc="-25" dirty="0"/>
              <a:t> </a:t>
            </a:r>
            <a:r>
              <a:rPr u="none" dirty="0"/>
              <a:t>stress</a:t>
            </a:r>
            <a:r>
              <a:rPr u="none" spc="-60" dirty="0"/>
              <a:t> </a:t>
            </a:r>
            <a:r>
              <a:rPr u="none" spc="-10" dirty="0"/>
              <a:t>levels.</a:t>
            </a:r>
          </a:p>
          <a:p>
            <a:pPr marL="286385" marR="5080" indent="-274320">
              <a:lnSpc>
                <a:spcPct val="89700"/>
              </a:lnSpc>
              <a:spcBef>
                <a:spcPts val="1235"/>
              </a:spcBef>
              <a:buFont typeface="Wingdings"/>
              <a:buChar char=""/>
              <a:tabLst>
                <a:tab pos="286385" algn="l"/>
              </a:tabLst>
            </a:pPr>
            <a:r>
              <a:rPr spc="-10" dirty="0"/>
              <a:t>“Strategies</a:t>
            </a:r>
            <a:r>
              <a:rPr spc="-60" dirty="0"/>
              <a:t> </a:t>
            </a:r>
            <a:r>
              <a:rPr dirty="0"/>
              <a:t>[to</a:t>
            </a:r>
            <a:r>
              <a:rPr spc="-35" dirty="0"/>
              <a:t> </a:t>
            </a:r>
            <a:r>
              <a:rPr spc="-10" dirty="0"/>
              <a:t>improve</a:t>
            </a:r>
            <a:r>
              <a:rPr spc="-45" dirty="0"/>
              <a:t> </a:t>
            </a:r>
            <a:r>
              <a:rPr spc="-10" dirty="0"/>
              <a:t>worker</a:t>
            </a:r>
            <a:r>
              <a:rPr spc="-50" dirty="0"/>
              <a:t> </a:t>
            </a:r>
            <a:r>
              <a:rPr dirty="0"/>
              <a:t>wellbeing]</a:t>
            </a:r>
            <a:r>
              <a:rPr spc="-40" dirty="0"/>
              <a:t> </a:t>
            </a:r>
            <a:r>
              <a:rPr spc="-10" dirty="0"/>
              <a:t>include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provision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adequate</a:t>
            </a:r>
            <a:r>
              <a:rPr spc="-65" dirty="0"/>
              <a:t> </a:t>
            </a:r>
            <a:r>
              <a:rPr dirty="0"/>
              <a:t>paid</a:t>
            </a:r>
            <a:r>
              <a:rPr spc="-20" dirty="0"/>
              <a:t> </a:t>
            </a:r>
            <a:r>
              <a:rPr spc="-10" dirty="0"/>
              <a:t>leave;</a:t>
            </a:r>
            <a:r>
              <a:rPr spc="-30" dirty="0"/>
              <a:t> </a:t>
            </a:r>
            <a:r>
              <a:rPr dirty="0"/>
              <a:t>support</a:t>
            </a:r>
            <a:r>
              <a:rPr spc="-30" dirty="0"/>
              <a:t> </a:t>
            </a:r>
            <a:r>
              <a:rPr spc="-25" dirty="0"/>
              <a:t>for </a:t>
            </a:r>
            <a:r>
              <a:rPr spc="-10" dirty="0"/>
              <a:t>workers</a:t>
            </a:r>
            <a:r>
              <a:rPr spc="-75" dirty="0"/>
              <a:t> </a:t>
            </a:r>
            <a:r>
              <a:rPr dirty="0"/>
              <a:t>returning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work</a:t>
            </a:r>
            <a:r>
              <a:rPr spc="-55" dirty="0"/>
              <a:t> </a:t>
            </a:r>
            <a:r>
              <a:rPr dirty="0"/>
              <a:t>after</a:t>
            </a:r>
            <a:r>
              <a:rPr spc="-50" dirty="0"/>
              <a:t> </a:t>
            </a:r>
            <a:r>
              <a:rPr dirty="0"/>
              <a:t>injury;</a:t>
            </a:r>
            <a:r>
              <a:rPr spc="-45" dirty="0"/>
              <a:t> </a:t>
            </a:r>
            <a:r>
              <a:rPr spc="-20" dirty="0"/>
              <a:t>good </a:t>
            </a:r>
            <a:r>
              <a:rPr dirty="0"/>
              <a:t>management</a:t>
            </a:r>
            <a:r>
              <a:rPr spc="-6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disabilities;</a:t>
            </a:r>
            <a:r>
              <a:rPr spc="-65" dirty="0"/>
              <a:t> </a:t>
            </a:r>
            <a:r>
              <a:rPr dirty="0"/>
              <a:t>opportunities</a:t>
            </a:r>
            <a:r>
              <a:rPr spc="-50" dirty="0"/>
              <a:t> </a:t>
            </a:r>
            <a:r>
              <a:rPr spc="-25" dirty="0"/>
              <a:t>for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higher</a:t>
            </a:r>
            <a:r>
              <a:rPr b="1" u="sng" spc="-5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wages;</a:t>
            </a:r>
            <a:r>
              <a:rPr b="1" u="sng" spc="-2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1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greater</a:t>
            </a:r>
            <a:r>
              <a:rPr b="1" u="sng" spc="-4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3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autonomy,</a:t>
            </a:r>
            <a:r>
              <a:rPr b="1" u="sng" spc="-6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2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flexibility,</a:t>
            </a:r>
            <a:r>
              <a:rPr b="1" u="sng" spc="-5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2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and</a:t>
            </a:r>
            <a:r>
              <a:rPr b="1" u="none" spc="-25" dirty="0"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control</a:t>
            </a:r>
            <a:r>
              <a:rPr b="1" u="sng" spc="-7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1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over</a:t>
            </a:r>
            <a:r>
              <a:rPr b="1" u="sng" spc="-4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job</a:t>
            </a:r>
            <a:r>
              <a:rPr b="1" u="sng" spc="-5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tasks;</a:t>
            </a:r>
            <a:r>
              <a:rPr b="1" u="sng" spc="-6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1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improvements</a:t>
            </a:r>
            <a:r>
              <a:rPr b="1" u="sng" spc="-6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to</a:t>
            </a:r>
            <a:r>
              <a:rPr b="1" u="sng" spc="-5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2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the</a:t>
            </a:r>
            <a:r>
              <a:rPr b="1" u="none" spc="-25" dirty="0">
                <a:latin typeface="Cambria"/>
                <a:cs typeface="Cambria"/>
              </a:rPr>
              <a:t> </a:t>
            </a:r>
            <a:r>
              <a:rPr b="1" u="sng" spc="-1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organization</a:t>
            </a:r>
            <a:r>
              <a:rPr b="1" u="sng" spc="-7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of</a:t>
            </a:r>
            <a:r>
              <a:rPr b="1" u="sng" spc="-3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work</a:t>
            </a:r>
            <a:r>
              <a:rPr b="1" u="sng" spc="-3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and</a:t>
            </a:r>
            <a:r>
              <a:rPr b="1" u="sng" spc="-3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to</a:t>
            </a:r>
            <a:r>
              <a:rPr b="1" u="sng" spc="-3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the</a:t>
            </a:r>
            <a:r>
              <a:rPr b="1" u="sng" spc="-3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1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way</a:t>
            </a:r>
            <a:r>
              <a:rPr b="1" u="sng" spc="-1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jobs</a:t>
            </a:r>
            <a:r>
              <a:rPr b="1" u="sng" spc="-50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 </a:t>
            </a:r>
            <a:r>
              <a:rPr b="1" u="sng" spc="-25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are</a:t>
            </a:r>
            <a:r>
              <a:rPr b="1" u="none" spc="-25" dirty="0">
                <a:latin typeface="Cambria"/>
                <a:cs typeface="Cambria"/>
              </a:rPr>
              <a:t> </a:t>
            </a:r>
            <a:r>
              <a:rPr b="1" u="sng" dirty="0">
                <a:uFill>
                  <a:solidFill>
                    <a:srgbClr val="1B1B1B"/>
                  </a:solidFill>
                </a:uFill>
                <a:latin typeface="Cambria"/>
                <a:cs typeface="Cambria"/>
              </a:rPr>
              <a:t>structured;</a:t>
            </a:r>
            <a:r>
              <a:rPr b="1" u="none" spc="-20" dirty="0">
                <a:latin typeface="Cambria"/>
                <a:cs typeface="Cambria"/>
              </a:rPr>
              <a:t> </a:t>
            </a:r>
            <a:r>
              <a:rPr u="none" spc="-20" dirty="0"/>
              <a:t>improvements</a:t>
            </a:r>
            <a:r>
              <a:rPr u="none" spc="-60" dirty="0"/>
              <a:t> </a:t>
            </a:r>
            <a:r>
              <a:rPr u="none" dirty="0"/>
              <a:t>to</a:t>
            </a:r>
            <a:r>
              <a:rPr u="none" spc="-10" dirty="0"/>
              <a:t> </a:t>
            </a:r>
            <a:r>
              <a:rPr u="none" dirty="0"/>
              <a:t>the</a:t>
            </a:r>
            <a:r>
              <a:rPr u="none" spc="-15" dirty="0"/>
              <a:t> </a:t>
            </a:r>
            <a:r>
              <a:rPr u="none" spc="-10" dirty="0"/>
              <a:t>physical</a:t>
            </a:r>
            <a:r>
              <a:rPr u="none" spc="-5" dirty="0"/>
              <a:t> </a:t>
            </a:r>
            <a:r>
              <a:rPr u="none" spc="-20" dirty="0"/>
              <a:t>work </a:t>
            </a:r>
            <a:r>
              <a:rPr u="none" spc="-10" dirty="0"/>
              <a:t>environment;</a:t>
            </a:r>
            <a:r>
              <a:rPr u="none" spc="-25" dirty="0"/>
              <a:t> </a:t>
            </a:r>
            <a:r>
              <a:rPr u="none" dirty="0"/>
              <a:t>and</a:t>
            </a:r>
            <a:r>
              <a:rPr u="none" spc="-20" dirty="0"/>
              <a:t> </a:t>
            </a:r>
            <a:r>
              <a:rPr u="none" dirty="0"/>
              <a:t>access</a:t>
            </a:r>
            <a:r>
              <a:rPr u="none" spc="-50" dirty="0"/>
              <a:t> </a:t>
            </a:r>
            <a:r>
              <a:rPr u="none" dirty="0"/>
              <a:t>to</a:t>
            </a:r>
            <a:r>
              <a:rPr u="none" spc="-25" dirty="0"/>
              <a:t> </a:t>
            </a:r>
            <a:r>
              <a:rPr u="none" dirty="0"/>
              <a:t>health</a:t>
            </a:r>
            <a:r>
              <a:rPr u="none" spc="-25" dirty="0"/>
              <a:t> </a:t>
            </a:r>
            <a:r>
              <a:rPr u="none" dirty="0"/>
              <a:t>care</a:t>
            </a:r>
            <a:r>
              <a:rPr u="none" spc="-45" dirty="0"/>
              <a:t> </a:t>
            </a:r>
            <a:r>
              <a:rPr u="none" spc="-10" dirty="0"/>
              <a:t>coverage.”</a:t>
            </a:r>
          </a:p>
        </p:txBody>
      </p:sp>
      <p:pic>
        <p:nvPicPr>
          <p:cNvPr id="5" name="object 5" descr="Clipped article from the Surgeon General's Prespective. Article is titled The Value of Worker Well-being. The top right corner also has the words Public Health Report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1108" y="1130932"/>
            <a:ext cx="4499294" cy="3365248"/>
          </a:xfrm>
          <a:prstGeom prst="rect">
            <a:avLst/>
          </a:prstGeom>
        </p:spPr>
      </p:pic>
      <p:pic>
        <p:nvPicPr>
          <p:cNvPr id="4" name="object 4" descr="Date of slide 3/25/20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7980" y="6334967"/>
            <a:ext cx="533285" cy="10770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THANK</a:t>
            </a:r>
            <a:r>
              <a:rPr sz="6000" spc="-135" dirty="0"/>
              <a:t> </a:t>
            </a:r>
            <a:r>
              <a:rPr sz="6000" spc="-20" dirty="0"/>
              <a:t>YOU!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2101570" y="2520270"/>
            <a:ext cx="246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senate-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chair@purdue.edu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Date of slide 3/25/20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94038" y="6341857"/>
            <a:ext cx="533285" cy="1077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8EE361C257148BA38B1661276A50E" ma:contentTypeVersion="14" ma:contentTypeDescription="Create a new document." ma:contentTypeScope="" ma:versionID="d8d115ccb674c19c942404e6175d58fc">
  <xsd:schema xmlns:xsd="http://www.w3.org/2001/XMLSchema" xmlns:xs="http://www.w3.org/2001/XMLSchema" xmlns:p="http://schemas.microsoft.com/office/2006/metadata/properties" xmlns:ns2="46a2e876-0c72-4918-8ea0-1a5dced0ebb4" xmlns:ns3="9c44b863-9570-4b4f-ae59-a41bf91dc1ec" targetNamespace="http://schemas.microsoft.com/office/2006/metadata/properties" ma:root="true" ma:fieldsID="6d5331d78c8d719cc5b640c1e8d83c3d" ns2:_="" ns3:_="">
    <xsd:import namespace="46a2e876-0c72-4918-8ea0-1a5dced0ebb4"/>
    <xsd:import namespace="9c44b863-9570-4b4f-ae59-a41bf91dc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2e876-0c72-4918-8ea0-1a5dced0e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4b863-9570-4b4f-ae59-a41bf91dc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a2e876-0c72-4918-8ea0-1a5dced0eb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2A1502-12D2-40F7-B3EC-AE4F3EC55752}"/>
</file>

<file path=customXml/itemProps2.xml><?xml version="1.0" encoding="utf-8"?>
<ds:datastoreItem xmlns:ds="http://schemas.openxmlformats.org/officeDocument/2006/customXml" ds:itemID="{F9739B87-6AE6-4BEB-B399-D182EB5E2982}"/>
</file>

<file path=customXml/itemProps3.xml><?xml version="1.0" encoding="utf-8"?>
<ds:datastoreItem xmlns:ds="http://schemas.openxmlformats.org/officeDocument/2006/customXml" ds:itemID="{35C6976D-A0D3-4A4F-8499-72463D2DA7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Cambria</vt:lpstr>
      <vt:lpstr>Wingdings</vt:lpstr>
      <vt:lpstr>Office Theme</vt:lpstr>
      <vt:lpstr>REMARKS OF THE SENATE CHAIR</vt:lpstr>
      <vt:lpstr>Disclaimer</vt:lpstr>
      <vt:lpstr>Recent Request of Purdue</vt:lpstr>
      <vt:lpstr>Appreciation for Teaching Prowess</vt:lpstr>
      <vt:lpstr>Gender Equity for Salaries</vt:lpstr>
      <vt:lpstr>Worker Productivity and Feeling Valued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South, Susan C</dc:creator>
  <cp:lastModifiedBy>Breann Lyn Richards</cp:lastModifiedBy>
  <cp:revision>1</cp:revision>
  <dcterms:created xsi:type="dcterms:W3CDTF">2026-03-13T19:56:07Z</dcterms:created>
  <dcterms:modified xsi:type="dcterms:W3CDTF">2026-03-13T20:50:10Z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2026-03-13T00:00:00Z</vt:filetime>
  </property>
  <property fmtid="{D5CDD505-2E9C-101B-9397-08002B2CF9AE}" pid="5" name="MSIP_Label_f7606f69-b0ae-4874-be30-7d43a3c7be10_ActionId">
    <vt:lpwstr>beba17cc-329c-4f60-b6c5-fff31d4f9b8a</vt:lpwstr>
  </property>
  <property fmtid="{D5CDD505-2E9C-101B-9397-08002B2CF9AE}" pid="6" name="MSIP_Label_f7606f69-b0ae-4874-be30-7d43a3c7be10_ContentBits">
    <vt:lpwstr>0</vt:lpwstr>
  </property>
  <property fmtid="{D5CDD505-2E9C-101B-9397-08002B2CF9AE}" pid="7" name="MSIP_Label_f7606f69-b0ae-4874-be30-7d43a3c7be10_Enabled">
    <vt:lpwstr>true</vt:lpwstr>
  </property>
  <property fmtid="{D5CDD505-2E9C-101B-9397-08002B2CF9AE}" pid="8" name="MSIP_Label_f7606f69-b0ae-4874-be30-7d43a3c7be10_Method">
    <vt:lpwstr>Standard</vt:lpwstr>
  </property>
  <property fmtid="{D5CDD505-2E9C-101B-9397-08002B2CF9AE}" pid="9" name="MSIP_Label_f7606f69-b0ae-4874-be30-7d43a3c7be10_Name">
    <vt:lpwstr>defa4170-0d19-0005-0001-bc88714345d2</vt:lpwstr>
  </property>
  <property fmtid="{D5CDD505-2E9C-101B-9397-08002B2CF9AE}" pid="10" name="MSIP_Label_f7606f69-b0ae-4874-be30-7d43a3c7be10_SetDate">
    <vt:lpwstr>2025-03-21T19:20:45Z</vt:lpwstr>
  </property>
  <property fmtid="{D5CDD505-2E9C-101B-9397-08002B2CF9AE}" pid="11" name="MSIP_Label_f7606f69-b0ae-4874-be30-7d43a3c7be10_SiteId">
    <vt:lpwstr>4130bd39-7c53-419c-b1e5-8758d6d63f21</vt:lpwstr>
  </property>
  <property fmtid="{D5CDD505-2E9C-101B-9397-08002B2CF9AE}" pid="12" name="MSIP_Label_f7606f69-b0ae-4874-be30-7d43a3c7be10_Tag">
    <vt:lpwstr>10, 3, 0, 1</vt:lpwstr>
  </property>
  <property fmtid="{D5CDD505-2E9C-101B-9397-08002B2CF9AE}" pid="13" name="Producer">
    <vt:lpwstr>Adobe PDF Library 24.3.144</vt:lpwstr>
  </property>
  <property fmtid="{D5CDD505-2E9C-101B-9397-08002B2CF9AE}" pid="14" name="ContentTypeId">
    <vt:lpwstr>0x010100D058EE361C257148BA38B1661276A50E</vt:lpwstr>
  </property>
</Properties>
</file>