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9765F-6248-4E12-935F-30D344DFF06C}" v="4" dt="2026-03-13T20:37:55.8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64" autoAdjust="0"/>
  </p:normalViewPr>
  <p:slideViewPr>
    <p:cSldViewPr>
      <p:cViewPr varScale="1">
        <p:scale>
          <a:sx n="74" d="100"/>
          <a:sy n="74" d="100"/>
        </p:scale>
        <p:origin x="78" y="4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 Lyn Richards" userId="f9d84fa5-3e41-4167-af6e-1f5b7c2482ab" providerId="ADAL" clId="{55B0EC6A-E61D-4CA7-8655-93A504F1D0C9}"/>
    <pc:docChg chg="modSld">
      <pc:chgData name="Breann Lyn Richards" userId="f9d84fa5-3e41-4167-af6e-1f5b7c2482ab" providerId="ADAL" clId="{55B0EC6A-E61D-4CA7-8655-93A504F1D0C9}" dt="2026-03-13T20:37:55.867" v="30" actId="13244"/>
      <pc:docMkLst>
        <pc:docMk/>
      </pc:docMkLst>
      <pc:sldChg chg="modSp mod">
        <pc:chgData name="Breann Lyn Richards" userId="f9d84fa5-3e41-4167-af6e-1f5b7c2482ab" providerId="ADAL" clId="{55B0EC6A-E61D-4CA7-8655-93A504F1D0C9}" dt="2026-03-13T20:34:33.243" v="4" actId="962"/>
        <pc:sldMkLst>
          <pc:docMk/>
          <pc:sldMk cId="0" sldId="256"/>
        </pc:sldMkLst>
        <pc:picChg chg="mod">
          <ac:chgData name="Breann Lyn Richards" userId="f9d84fa5-3e41-4167-af6e-1f5b7c2482ab" providerId="ADAL" clId="{55B0EC6A-E61D-4CA7-8655-93A504F1D0C9}" dt="2026-03-13T20:34:33.243" v="4" actId="962"/>
          <ac:picMkLst>
            <pc:docMk/>
            <pc:sldMk cId="0" sldId="256"/>
            <ac:picMk id="3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7:17.084" v="27" actId="13244"/>
        <pc:sldMkLst>
          <pc:docMk/>
          <pc:sldMk cId="0" sldId="257"/>
        </pc:sldMkLst>
        <pc:picChg chg="mod">
          <ac:chgData name="Breann Lyn Richards" userId="f9d84fa5-3e41-4167-af6e-1f5b7c2482ab" providerId="ADAL" clId="{55B0EC6A-E61D-4CA7-8655-93A504F1D0C9}" dt="2026-03-13T20:37:17.084" v="27" actId="13244"/>
          <ac:picMkLst>
            <pc:docMk/>
            <pc:sldMk cId="0" sldId="257"/>
            <ac:picMk id="2" creationId="{00000000-0000-0000-0000-000000000000}"/>
          </ac:picMkLst>
        </pc:picChg>
        <pc:picChg chg="mod">
          <ac:chgData name="Breann Lyn Richards" userId="f9d84fa5-3e41-4167-af6e-1f5b7c2482ab" providerId="ADAL" clId="{55B0EC6A-E61D-4CA7-8655-93A504F1D0C9}" dt="2026-03-13T20:34:59.706" v="8" actId="962"/>
          <ac:picMkLst>
            <pc:docMk/>
            <pc:sldMk cId="0" sldId="257"/>
            <ac:picMk id="4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5:22.229" v="10" actId="962"/>
        <pc:sldMkLst>
          <pc:docMk/>
          <pc:sldMk cId="0" sldId="258"/>
        </pc:sldMkLst>
        <pc:grpChg chg="mod">
          <ac:chgData name="Breann Lyn Richards" userId="f9d84fa5-3e41-4167-af6e-1f5b7c2482ab" providerId="ADAL" clId="{55B0EC6A-E61D-4CA7-8655-93A504F1D0C9}" dt="2026-03-13T20:35:22.229" v="10" actId="962"/>
          <ac:grpSpMkLst>
            <pc:docMk/>
            <pc:sldMk cId="0" sldId="258"/>
            <ac:grpSpMk id="4" creationId="{00000000-0000-0000-0000-000000000000}"/>
          </ac:grpSpMkLst>
        </pc:grpChg>
      </pc:sldChg>
      <pc:sldChg chg="modSp mod">
        <pc:chgData name="Breann Lyn Richards" userId="f9d84fa5-3e41-4167-af6e-1f5b7c2482ab" providerId="ADAL" clId="{55B0EC6A-E61D-4CA7-8655-93A504F1D0C9}" dt="2026-03-13T20:37:36.917" v="28" actId="13244"/>
        <pc:sldMkLst>
          <pc:docMk/>
          <pc:sldMk cId="0" sldId="259"/>
        </pc:sldMkLst>
        <pc:picChg chg="mod">
          <ac:chgData name="Breann Lyn Richards" userId="f9d84fa5-3e41-4167-af6e-1f5b7c2482ab" providerId="ADAL" clId="{55B0EC6A-E61D-4CA7-8655-93A504F1D0C9}" dt="2026-03-13T20:37:36.917" v="28" actId="13244"/>
          <ac:picMkLst>
            <pc:docMk/>
            <pc:sldMk cId="0" sldId="259"/>
            <ac:picMk id="4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7:55.867" v="30" actId="13244"/>
        <pc:sldMkLst>
          <pc:docMk/>
          <pc:sldMk cId="0" sldId="260"/>
        </pc:sldMkLst>
        <pc:spChg chg="mod">
          <ac:chgData name="Breann Lyn Richards" userId="f9d84fa5-3e41-4167-af6e-1f5b7c2482ab" providerId="ADAL" clId="{55B0EC6A-E61D-4CA7-8655-93A504F1D0C9}" dt="2026-03-13T20:34:11" v="0" actId="962"/>
          <ac:spMkLst>
            <pc:docMk/>
            <pc:sldMk cId="0" sldId="260"/>
            <ac:spMk id="5" creationId="{00000000-0000-0000-0000-000000000000}"/>
          </ac:spMkLst>
        </pc:spChg>
        <pc:spChg chg="mod">
          <ac:chgData name="Breann Lyn Richards" userId="f9d84fa5-3e41-4167-af6e-1f5b7c2482ab" providerId="ADAL" clId="{55B0EC6A-E61D-4CA7-8655-93A504F1D0C9}" dt="2026-03-13T20:34:11.004" v="1" actId="962"/>
          <ac:spMkLst>
            <pc:docMk/>
            <pc:sldMk cId="0" sldId="260"/>
            <ac:spMk id="6" creationId="{00000000-0000-0000-0000-000000000000}"/>
          </ac:spMkLst>
        </pc:spChg>
        <pc:spChg chg="mod">
          <ac:chgData name="Breann Lyn Richards" userId="f9d84fa5-3e41-4167-af6e-1f5b7c2482ab" providerId="ADAL" clId="{55B0EC6A-E61D-4CA7-8655-93A504F1D0C9}" dt="2026-03-13T20:34:11.004" v="2" actId="962"/>
          <ac:spMkLst>
            <pc:docMk/>
            <pc:sldMk cId="0" sldId="260"/>
            <ac:spMk id="7" creationId="{00000000-0000-0000-0000-000000000000}"/>
          </ac:spMkLst>
        </pc:spChg>
        <pc:spChg chg="mod">
          <ac:chgData name="Breann Lyn Richards" userId="f9d84fa5-3e41-4167-af6e-1f5b7c2482ab" providerId="ADAL" clId="{55B0EC6A-E61D-4CA7-8655-93A504F1D0C9}" dt="2026-03-13T20:37:01.386" v="26" actId="33553"/>
          <ac:spMkLst>
            <pc:docMk/>
            <pc:sldMk cId="0" sldId="260"/>
            <ac:spMk id="11" creationId="{00000000-0000-0000-0000-000000000000}"/>
          </ac:spMkLst>
        </pc:spChg>
        <pc:grpChg chg="mod">
          <ac:chgData name="Breann Lyn Richards" userId="f9d84fa5-3e41-4167-af6e-1f5b7c2482ab" providerId="ADAL" clId="{55B0EC6A-E61D-4CA7-8655-93A504F1D0C9}" dt="2026-03-13T20:35:41.012" v="13" actId="962"/>
          <ac:grpSpMkLst>
            <pc:docMk/>
            <pc:sldMk cId="0" sldId="260"/>
            <ac:grpSpMk id="2" creationId="{00000000-0000-0000-0000-000000000000}"/>
          </ac:grpSpMkLst>
        </pc:grpChg>
        <pc:picChg chg="mod">
          <ac:chgData name="Breann Lyn Richards" userId="f9d84fa5-3e41-4167-af6e-1f5b7c2482ab" providerId="ADAL" clId="{55B0EC6A-E61D-4CA7-8655-93A504F1D0C9}" dt="2026-03-13T20:37:53.952" v="29" actId="13244"/>
          <ac:picMkLst>
            <pc:docMk/>
            <pc:sldMk cId="0" sldId="260"/>
            <ac:picMk id="8" creationId="{00000000-0000-0000-0000-000000000000}"/>
          </ac:picMkLst>
        </pc:picChg>
        <pc:picChg chg="mod">
          <ac:chgData name="Breann Lyn Richards" userId="f9d84fa5-3e41-4167-af6e-1f5b7c2482ab" providerId="ADAL" clId="{55B0EC6A-E61D-4CA7-8655-93A504F1D0C9}" dt="2026-03-13T20:37:55.867" v="30" actId="13244"/>
          <ac:picMkLst>
            <pc:docMk/>
            <pc:sldMk cId="0" sldId="260"/>
            <ac:picMk id="9" creationId="{00000000-0000-0000-0000-000000000000}"/>
          </ac:picMkLst>
        </pc:picChg>
        <pc:picChg chg="mod">
          <ac:chgData name="Breann Lyn Richards" userId="f9d84fa5-3e41-4167-af6e-1f5b7c2482ab" providerId="ADAL" clId="{55B0EC6A-E61D-4CA7-8655-93A504F1D0C9}" dt="2026-03-13T20:36:34.925" v="17" actId="962"/>
          <ac:picMkLst>
            <pc:docMk/>
            <pc:sldMk cId="0" sldId="260"/>
            <ac:picMk id="10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6:38.415" v="19" actId="962"/>
        <pc:sldMkLst>
          <pc:docMk/>
          <pc:sldMk cId="0" sldId="261"/>
        </pc:sldMkLst>
        <pc:picChg chg="mod">
          <ac:chgData name="Breann Lyn Richards" userId="f9d84fa5-3e41-4167-af6e-1f5b7c2482ab" providerId="ADAL" clId="{55B0EC6A-E61D-4CA7-8655-93A504F1D0C9}" dt="2026-03-13T20:36:38.415" v="19" actId="962"/>
          <ac:picMkLst>
            <pc:docMk/>
            <pc:sldMk cId="0" sldId="261"/>
            <ac:picMk id="4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6:40.982" v="21" actId="962"/>
        <pc:sldMkLst>
          <pc:docMk/>
          <pc:sldMk cId="0" sldId="262"/>
        </pc:sldMkLst>
        <pc:picChg chg="mod">
          <ac:chgData name="Breann Lyn Richards" userId="f9d84fa5-3e41-4167-af6e-1f5b7c2482ab" providerId="ADAL" clId="{55B0EC6A-E61D-4CA7-8655-93A504F1D0C9}" dt="2026-03-13T20:36:40.982" v="21" actId="962"/>
          <ac:picMkLst>
            <pc:docMk/>
            <pc:sldMk cId="0" sldId="262"/>
            <ac:picMk id="4" creationId="{00000000-0000-0000-0000-000000000000}"/>
          </ac:picMkLst>
        </pc:picChg>
      </pc:sldChg>
      <pc:sldChg chg="modSp mod">
        <pc:chgData name="Breann Lyn Richards" userId="f9d84fa5-3e41-4167-af6e-1f5b7c2482ab" providerId="ADAL" clId="{55B0EC6A-E61D-4CA7-8655-93A504F1D0C9}" dt="2026-03-13T20:36:43.870" v="23" actId="962"/>
        <pc:sldMkLst>
          <pc:docMk/>
          <pc:sldMk cId="0" sldId="263"/>
        </pc:sldMkLst>
        <pc:picChg chg="mod">
          <ac:chgData name="Breann Lyn Richards" userId="f9d84fa5-3e41-4167-af6e-1f5b7c2482ab" providerId="ADAL" clId="{55B0EC6A-E61D-4CA7-8655-93A504F1D0C9}" dt="2026-03-13T20:36:43.870" v="23" actId="962"/>
          <ac:picMkLst>
            <pc:docMk/>
            <pc:sldMk cId="0" sldId="263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02825" y="1"/>
            <a:ext cx="0" cy="6464935"/>
          </a:xfrm>
          <a:custGeom>
            <a:avLst/>
            <a:gdLst/>
            <a:ahLst/>
            <a:cxnLst/>
            <a:rect l="l" t="t" r="r" b="b"/>
            <a:pathLst>
              <a:path h="6464935">
                <a:moveTo>
                  <a:pt x="0" y="0"/>
                </a:moveTo>
                <a:lnTo>
                  <a:pt x="0" y="646446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50115" y="5735255"/>
            <a:ext cx="0" cy="1123315"/>
          </a:xfrm>
          <a:custGeom>
            <a:avLst/>
            <a:gdLst/>
            <a:ahLst/>
            <a:cxnLst/>
            <a:rect l="l" t="t" r="r" b="b"/>
            <a:pathLst>
              <a:path h="1123315">
                <a:moveTo>
                  <a:pt x="0" y="0"/>
                </a:moveTo>
                <a:lnTo>
                  <a:pt x="0" y="1122743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269883" y="1597305"/>
            <a:ext cx="0" cy="5260975"/>
          </a:xfrm>
          <a:custGeom>
            <a:avLst/>
            <a:gdLst/>
            <a:ahLst/>
            <a:cxnLst/>
            <a:rect l="l" t="t" r="r" b="b"/>
            <a:pathLst>
              <a:path h="5260975">
                <a:moveTo>
                  <a:pt x="0" y="0"/>
                </a:moveTo>
                <a:lnTo>
                  <a:pt x="0" y="526069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0543" y="6076163"/>
            <a:ext cx="4707191" cy="376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01571" y="1368426"/>
            <a:ext cx="4063365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1">
                <a:solidFill>
                  <a:srgbClr val="C8B89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3333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1">
                <a:solidFill>
                  <a:srgbClr val="C8B89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3333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1">
                <a:solidFill>
                  <a:srgbClr val="C8B89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02825" y="1"/>
            <a:ext cx="0" cy="6464935"/>
          </a:xfrm>
          <a:custGeom>
            <a:avLst/>
            <a:gdLst/>
            <a:ahLst/>
            <a:cxnLst/>
            <a:rect l="l" t="t" r="r" b="b"/>
            <a:pathLst>
              <a:path h="6464935">
                <a:moveTo>
                  <a:pt x="0" y="0"/>
                </a:moveTo>
                <a:lnTo>
                  <a:pt x="0" y="646446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50115" y="5735255"/>
            <a:ext cx="0" cy="1123315"/>
          </a:xfrm>
          <a:custGeom>
            <a:avLst/>
            <a:gdLst/>
            <a:ahLst/>
            <a:cxnLst/>
            <a:rect l="l" t="t" r="r" b="b"/>
            <a:pathLst>
              <a:path h="1123315">
                <a:moveTo>
                  <a:pt x="0" y="0"/>
                </a:moveTo>
                <a:lnTo>
                  <a:pt x="0" y="1122743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269883" y="1597305"/>
            <a:ext cx="0" cy="5260975"/>
          </a:xfrm>
          <a:custGeom>
            <a:avLst/>
            <a:gdLst/>
            <a:ahLst/>
            <a:cxnLst/>
            <a:rect l="l" t="t" r="r" b="b"/>
            <a:pathLst>
              <a:path h="5260975">
                <a:moveTo>
                  <a:pt x="0" y="0"/>
                </a:moveTo>
                <a:lnTo>
                  <a:pt x="0" y="526069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0543" y="6076163"/>
            <a:ext cx="4707191" cy="376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1">
                <a:solidFill>
                  <a:srgbClr val="C8B89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2825" y="5788"/>
            <a:ext cx="0" cy="6464935"/>
          </a:xfrm>
          <a:custGeom>
            <a:avLst/>
            <a:gdLst/>
            <a:ahLst/>
            <a:cxnLst/>
            <a:rect l="l" t="t" r="r" b="b"/>
            <a:pathLst>
              <a:path h="6464935">
                <a:moveTo>
                  <a:pt x="0" y="0"/>
                </a:moveTo>
                <a:lnTo>
                  <a:pt x="0" y="646446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050115" y="5735255"/>
            <a:ext cx="0" cy="1123315"/>
          </a:xfrm>
          <a:custGeom>
            <a:avLst/>
            <a:gdLst/>
            <a:ahLst/>
            <a:cxnLst/>
            <a:rect l="l" t="t" r="r" b="b"/>
            <a:pathLst>
              <a:path h="1123315">
                <a:moveTo>
                  <a:pt x="0" y="0"/>
                </a:moveTo>
                <a:lnTo>
                  <a:pt x="0" y="1122743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269883" y="1597305"/>
            <a:ext cx="0" cy="5260975"/>
          </a:xfrm>
          <a:custGeom>
            <a:avLst/>
            <a:gdLst/>
            <a:ahLst/>
            <a:cxnLst/>
            <a:rect l="l" t="t" r="r" b="b"/>
            <a:pathLst>
              <a:path h="5260975">
                <a:moveTo>
                  <a:pt x="0" y="0"/>
                </a:moveTo>
                <a:lnTo>
                  <a:pt x="0" y="526069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0543" y="6076163"/>
            <a:ext cx="4707191" cy="376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69192" y="1348833"/>
            <a:ext cx="5583555" cy="1762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1">
                <a:solidFill>
                  <a:srgbClr val="C8B89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70100" y="1889449"/>
            <a:ext cx="9494520" cy="3384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3333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28085" y="6318858"/>
            <a:ext cx="153034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‹#›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ah.arizona.edu/academic/major/applied-humaniti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senate-chair@purdue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480"/>
              </a:lnSpc>
              <a:spcBef>
                <a:spcPts val="915"/>
              </a:spcBef>
            </a:pPr>
            <a:r>
              <a:rPr dirty="0"/>
              <a:t>REMARKS</a:t>
            </a:r>
            <a:r>
              <a:rPr spc="-114" dirty="0"/>
              <a:t> </a:t>
            </a:r>
            <a:r>
              <a:rPr dirty="0"/>
              <a:t>OF</a:t>
            </a:r>
            <a:r>
              <a:rPr spc="-110" dirty="0"/>
              <a:t> </a:t>
            </a:r>
            <a:r>
              <a:rPr spc="-25" dirty="0"/>
              <a:t>THE</a:t>
            </a:r>
            <a:r>
              <a:rPr i="1" spc="-25" dirty="0"/>
              <a:t> </a:t>
            </a:r>
            <a:r>
              <a:rPr i="1" spc="-45" dirty="0"/>
              <a:t>SENATE</a:t>
            </a:r>
            <a:r>
              <a:rPr i="1" spc="-290" dirty="0"/>
              <a:t> </a:t>
            </a:r>
            <a:r>
              <a:rPr i="1" spc="-10" dirty="0"/>
              <a:t>CHAIR</a:t>
            </a:r>
          </a:p>
        </p:txBody>
      </p:sp>
      <p:pic>
        <p:nvPicPr>
          <p:cNvPr id="3" name="object 3" descr="Date of slide 2/17/20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39094" y="6340914"/>
            <a:ext cx="532612" cy="10772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1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149756" y="0"/>
            <a:ext cx="9900285" cy="908685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vert="horz" wrap="square" lIns="0" tIns="35306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2780"/>
              </a:spcBef>
            </a:pPr>
            <a:r>
              <a:rPr sz="3600" dirty="0"/>
              <a:t>Most</a:t>
            </a:r>
            <a:r>
              <a:rPr sz="3600" spc="-75" dirty="0"/>
              <a:t> </a:t>
            </a:r>
            <a:r>
              <a:rPr sz="3600" dirty="0"/>
              <a:t>popular</a:t>
            </a:r>
            <a:r>
              <a:rPr sz="3600" spc="-70" dirty="0"/>
              <a:t> </a:t>
            </a:r>
            <a:r>
              <a:rPr sz="3600" dirty="0"/>
              <a:t>majors</a:t>
            </a:r>
            <a:r>
              <a:rPr sz="3600" spc="-90" dirty="0"/>
              <a:t> </a:t>
            </a:r>
            <a:r>
              <a:rPr sz="3600" dirty="0"/>
              <a:t>in</a:t>
            </a:r>
            <a:r>
              <a:rPr sz="3600" spc="-75" dirty="0"/>
              <a:t> </a:t>
            </a:r>
            <a:r>
              <a:rPr sz="3600" dirty="0"/>
              <a:t>higher</a:t>
            </a:r>
            <a:r>
              <a:rPr sz="3600" spc="-70" dirty="0"/>
              <a:t> </a:t>
            </a:r>
            <a:r>
              <a:rPr sz="3600" spc="-10" dirty="0"/>
              <a:t>education</a:t>
            </a:r>
            <a:endParaRPr sz="3600" dirty="0"/>
          </a:p>
        </p:txBody>
      </p:sp>
      <p:pic>
        <p:nvPicPr>
          <p:cNvPr id="2" name="object 2" descr="Line Graph of Bachelor's Degrees by Field of Study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7043" y="958875"/>
            <a:ext cx="5622124" cy="5201696"/>
          </a:xfrm>
          <a:prstGeom prst="rect">
            <a:avLst/>
          </a:prstGeom>
        </p:spPr>
      </p:pic>
      <p:pic>
        <p:nvPicPr>
          <p:cNvPr id="4" name="object 4" descr="Date of slide 2/17/20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38659" y="6334960"/>
            <a:ext cx="532612" cy="10772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2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49756" y="0"/>
            <a:ext cx="9900285" cy="908685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vert="horz" wrap="square" lIns="0" tIns="35306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2780"/>
              </a:spcBef>
            </a:pPr>
            <a:r>
              <a:rPr sz="3600" dirty="0"/>
              <a:t>Growing</a:t>
            </a:r>
            <a:r>
              <a:rPr sz="3600" spc="-90" dirty="0"/>
              <a:t> </a:t>
            </a:r>
            <a:r>
              <a:rPr sz="3600" dirty="0"/>
              <a:t>and</a:t>
            </a:r>
            <a:r>
              <a:rPr sz="3600" spc="-75" dirty="0"/>
              <a:t> </a:t>
            </a:r>
            <a:r>
              <a:rPr sz="3600" dirty="0"/>
              <a:t>declining</a:t>
            </a:r>
            <a:r>
              <a:rPr sz="3600" spc="-65" dirty="0"/>
              <a:t> </a:t>
            </a:r>
            <a:r>
              <a:rPr sz="3600" spc="-10" dirty="0"/>
              <a:t>majors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070100" y="1889449"/>
            <a:ext cx="951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Education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 descr="Graph of U.S. Growing and Declining Undergraduate Degrees."/>
          <p:cNvGrpSpPr/>
          <p:nvPr/>
        </p:nvGrpSpPr>
        <p:grpSpPr>
          <a:xfrm>
            <a:off x="5001286" y="890498"/>
            <a:ext cx="5170170" cy="5967730"/>
            <a:chOff x="5001286" y="890498"/>
            <a:chExt cx="5170170" cy="5967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38659" y="6334960"/>
              <a:ext cx="532612" cy="10772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01286" y="890498"/>
              <a:ext cx="4631496" cy="59675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>
                <a:solidFill>
                  <a:srgbClr val="FFFFFF"/>
                </a:solidFill>
              </a:rPr>
              <a:t>3</a:t>
            </a:fld>
            <a:endParaRPr spc="-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49756" y="0"/>
            <a:ext cx="9900285" cy="908685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vert="horz" wrap="square" lIns="0" tIns="35306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2780"/>
              </a:spcBef>
            </a:pPr>
            <a:r>
              <a:rPr sz="3600" dirty="0"/>
              <a:t>Death</a:t>
            </a:r>
            <a:r>
              <a:rPr sz="3600" spc="-5" dirty="0"/>
              <a:t> </a:t>
            </a:r>
            <a:r>
              <a:rPr sz="3600" dirty="0"/>
              <a:t>of</a:t>
            </a:r>
            <a:r>
              <a:rPr sz="3600" spc="-15" dirty="0"/>
              <a:t> </a:t>
            </a:r>
            <a:r>
              <a:rPr sz="3600" spc="-20" dirty="0"/>
              <a:t>Humanities—</a:t>
            </a:r>
            <a:r>
              <a:rPr sz="3600" dirty="0"/>
              <a:t>Greatly</a:t>
            </a:r>
            <a:r>
              <a:rPr sz="3600" spc="-15" dirty="0"/>
              <a:t> </a:t>
            </a:r>
            <a:r>
              <a:rPr sz="3600" spc="-10" dirty="0"/>
              <a:t>Exaggerated?</a:t>
            </a:r>
            <a:endParaRPr sz="36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2233295" indent="-2743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87020" algn="l"/>
              </a:tabLst>
            </a:pPr>
            <a:r>
              <a:rPr dirty="0">
                <a:solidFill>
                  <a:srgbClr val="000000"/>
                </a:solidFill>
              </a:rPr>
              <a:t>In</a:t>
            </a:r>
            <a:r>
              <a:rPr spc="-3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2023,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20" dirty="0"/>
              <a:t>first-</a:t>
            </a:r>
            <a:r>
              <a:rPr dirty="0"/>
              <a:t>year</a:t>
            </a:r>
            <a:r>
              <a:rPr spc="-40" dirty="0"/>
              <a:t> </a:t>
            </a:r>
            <a:r>
              <a:rPr spc="-10" dirty="0"/>
              <a:t>Berkeley</a:t>
            </a:r>
            <a:r>
              <a:rPr spc="-30" dirty="0"/>
              <a:t> </a:t>
            </a:r>
            <a:r>
              <a:rPr dirty="0"/>
              <a:t>students</a:t>
            </a:r>
            <a:r>
              <a:rPr spc="-45" dirty="0"/>
              <a:t> </a:t>
            </a:r>
            <a:r>
              <a:rPr dirty="0"/>
              <a:t>majoring</a:t>
            </a:r>
            <a:r>
              <a:rPr spc="-25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arts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humanities</a:t>
            </a:r>
            <a:r>
              <a:rPr spc="-20" dirty="0"/>
              <a:t> </a:t>
            </a:r>
            <a:r>
              <a:rPr spc="-50" dirty="0"/>
              <a:t>— </a:t>
            </a:r>
            <a:r>
              <a:rPr dirty="0"/>
              <a:t>English,</a:t>
            </a:r>
            <a:r>
              <a:rPr spc="-40" dirty="0"/>
              <a:t> </a:t>
            </a:r>
            <a:r>
              <a:rPr spc="-20" dirty="0"/>
              <a:t>history,</a:t>
            </a:r>
            <a:r>
              <a:rPr spc="-35" dirty="0"/>
              <a:t> </a:t>
            </a:r>
            <a:r>
              <a:rPr dirty="0"/>
              <a:t>languages,</a:t>
            </a:r>
            <a:r>
              <a:rPr spc="-40" dirty="0"/>
              <a:t> </a:t>
            </a:r>
            <a:r>
              <a:rPr spc="-10" dirty="0"/>
              <a:t>philosophy</a:t>
            </a:r>
            <a:r>
              <a:rPr spc="-35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media</a:t>
            </a:r>
            <a:r>
              <a:rPr spc="-40" dirty="0"/>
              <a:t> </a:t>
            </a:r>
            <a:r>
              <a:rPr dirty="0"/>
              <a:t>studies</a:t>
            </a:r>
            <a:r>
              <a:rPr spc="-35" dirty="0"/>
              <a:t> </a:t>
            </a:r>
            <a:r>
              <a:rPr dirty="0"/>
              <a:t>—</a:t>
            </a:r>
            <a:r>
              <a:rPr spc="-40" dirty="0"/>
              <a:t> </a:t>
            </a:r>
            <a:r>
              <a:rPr dirty="0"/>
              <a:t>was</a:t>
            </a:r>
            <a:r>
              <a:rPr spc="-35" dirty="0"/>
              <a:t> </a:t>
            </a:r>
            <a:r>
              <a:rPr dirty="0"/>
              <a:t>up</a:t>
            </a:r>
            <a:r>
              <a:rPr spc="-25" dirty="0"/>
              <a:t> </a:t>
            </a:r>
            <a:r>
              <a:rPr spc="-20" dirty="0"/>
              <a:t>121% </a:t>
            </a:r>
            <a:r>
              <a:rPr dirty="0"/>
              <a:t>over</a:t>
            </a:r>
            <a:r>
              <a:rPr spc="-6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previous</a:t>
            </a:r>
            <a:r>
              <a:rPr spc="-50" dirty="0"/>
              <a:t> </a:t>
            </a:r>
            <a:r>
              <a:rPr spc="-20" dirty="0"/>
              <a:t>year</a:t>
            </a:r>
          </a:p>
          <a:p>
            <a:pPr marL="286385" indent="-273685">
              <a:lnSpc>
                <a:spcPct val="100000"/>
              </a:lnSpc>
              <a:buFont typeface="Wingdings"/>
              <a:buChar char=""/>
              <a:tabLst>
                <a:tab pos="286385" algn="l"/>
              </a:tabLst>
            </a:pPr>
            <a:r>
              <a:rPr dirty="0"/>
              <a:t>University</a:t>
            </a:r>
            <a:r>
              <a:rPr spc="-6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Arizona:</a:t>
            </a:r>
            <a:r>
              <a:rPr spc="-40" dirty="0"/>
              <a:t> </a:t>
            </a:r>
            <a:r>
              <a:rPr dirty="0"/>
              <a:t>76%</a:t>
            </a:r>
            <a:r>
              <a:rPr spc="-60" dirty="0"/>
              <a:t> </a:t>
            </a:r>
            <a:r>
              <a:rPr dirty="0"/>
              <a:t>increase</a:t>
            </a:r>
            <a:r>
              <a:rPr spc="-45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dirty="0"/>
              <a:t>humanities</a:t>
            </a:r>
            <a:r>
              <a:rPr spc="-45" dirty="0"/>
              <a:t> </a:t>
            </a:r>
            <a:r>
              <a:rPr dirty="0"/>
              <a:t>majors</a:t>
            </a:r>
            <a:r>
              <a:rPr spc="-65" dirty="0"/>
              <a:t> </a:t>
            </a:r>
            <a:r>
              <a:rPr dirty="0"/>
              <a:t>since</a:t>
            </a:r>
            <a:r>
              <a:rPr spc="-45" dirty="0"/>
              <a:t> </a:t>
            </a:r>
            <a:r>
              <a:rPr spc="-20" dirty="0"/>
              <a:t>2018</a:t>
            </a:r>
          </a:p>
          <a:p>
            <a:pPr marL="469265" marR="2406015" lvl="1" indent="-228600">
              <a:lnSpc>
                <a:spcPct val="100000"/>
              </a:lnSpc>
              <a:spcBef>
                <a:spcPts val="1015"/>
              </a:spcBef>
              <a:buClr>
                <a:srgbClr val="54585F"/>
              </a:buClr>
              <a:buFont typeface="Arial"/>
              <a:buChar char="•"/>
              <a:tabLst>
                <a:tab pos="469265" algn="l"/>
              </a:tabLst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"applied</a:t>
            </a:r>
            <a:r>
              <a:rPr sz="1600" u="sng" spc="-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humanities“</a:t>
            </a:r>
            <a:r>
              <a:rPr sz="1600" u="none" spc="-10" dirty="0">
                <a:solidFill>
                  <a:srgbClr val="333335"/>
                </a:solidFill>
                <a:latin typeface="Calibri"/>
                <a:cs typeface="Calibri"/>
              </a:rPr>
              <a:t>:</a:t>
            </a:r>
            <a:r>
              <a:rPr sz="1600" u="none" spc="-15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a</a:t>
            </a:r>
            <a:r>
              <a:rPr sz="1600" u="none" spc="-15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40" dirty="0">
                <a:solidFill>
                  <a:srgbClr val="333335"/>
                </a:solidFill>
                <a:latin typeface="Calibri"/>
                <a:cs typeface="Calibri"/>
              </a:rPr>
              <a:t>new,</a:t>
            </a:r>
            <a:r>
              <a:rPr sz="1600" u="none" spc="405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20" dirty="0">
                <a:solidFill>
                  <a:srgbClr val="333335"/>
                </a:solidFill>
                <a:latin typeface="Calibri"/>
                <a:cs typeface="Calibri"/>
              </a:rPr>
              <a:t>fast-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growing</a:t>
            </a:r>
            <a:r>
              <a:rPr sz="1600" u="none" spc="-45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department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that</a:t>
            </a:r>
            <a:r>
              <a:rPr sz="1600" u="none" spc="-6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includes</a:t>
            </a:r>
            <a:r>
              <a:rPr sz="1600" u="none" spc="-55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10" dirty="0">
                <a:solidFill>
                  <a:srgbClr val="333335"/>
                </a:solidFill>
                <a:latin typeface="Calibri"/>
                <a:cs typeface="Calibri"/>
              </a:rPr>
              <a:t>programs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25" dirty="0">
                <a:solidFill>
                  <a:srgbClr val="333335"/>
                </a:solidFill>
                <a:latin typeface="Calibri"/>
                <a:cs typeface="Calibri"/>
              </a:rPr>
              <a:t>in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business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10" dirty="0">
                <a:solidFill>
                  <a:srgbClr val="333335"/>
                </a:solidFill>
                <a:latin typeface="Calibri"/>
                <a:cs typeface="Calibri"/>
              </a:rPr>
              <a:t>administration,</a:t>
            </a:r>
            <a:r>
              <a:rPr sz="1600" u="none" spc="-5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fashion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studies,</a:t>
            </a:r>
            <a:r>
              <a:rPr sz="1600" u="none" spc="-4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game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studies</a:t>
            </a:r>
            <a:r>
              <a:rPr sz="1600" u="none" spc="-35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and</a:t>
            </a:r>
            <a:r>
              <a:rPr sz="1600" u="none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333335"/>
                </a:solidFill>
                <a:latin typeface="Calibri"/>
                <a:cs typeface="Calibri"/>
              </a:rPr>
              <a:t>public</a:t>
            </a:r>
            <a:r>
              <a:rPr sz="1600" u="none" spc="-5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600" u="none" spc="-10" dirty="0">
                <a:solidFill>
                  <a:srgbClr val="333335"/>
                </a:solidFill>
                <a:latin typeface="Calibri"/>
                <a:cs typeface="Calibri"/>
              </a:rPr>
              <a:t>health.</a:t>
            </a:r>
            <a:endParaRPr sz="1600">
              <a:latin typeface="Calibri"/>
              <a:cs typeface="Calibri"/>
            </a:endParaRPr>
          </a:p>
          <a:p>
            <a:pPr marL="286385" marR="2249170" indent="-274320">
              <a:lnSpc>
                <a:spcPts val="2160"/>
              </a:lnSpc>
              <a:spcBef>
                <a:spcPts val="65"/>
              </a:spcBef>
              <a:buFont typeface="Wingdings"/>
              <a:buChar char=""/>
              <a:tabLst>
                <a:tab pos="286385" algn="l"/>
              </a:tabLst>
            </a:pPr>
            <a:r>
              <a:rPr dirty="0"/>
              <a:t>Virginia</a:t>
            </a:r>
            <a:r>
              <a:rPr spc="-55" dirty="0"/>
              <a:t> </a:t>
            </a:r>
            <a:r>
              <a:rPr spc="-25" dirty="0"/>
              <a:t>Tech:</a:t>
            </a:r>
            <a:r>
              <a:rPr spc="-65" dirty="0"/>
              <a:t> </a:t>
            </a:r>
            <a:r>
              <a:rPr spc="-10" dirty="0"/>
              <a:t>executive</a:t>
            </a:r>
            <a:r>
              <a:rPr spc="-70" dirty="0"/>
              <a:t> </a:t>
            </a:r>
            <a:r>
              <a:rPr dirty="0"/>
              <a:t>education</a:t>
            </a:r>
            <a:r>
              <a:rPr spc="-60" dirty="0"/>
              <a:t> </a:t>
            </a:r>
            <a:r>
              <a:rPr dirty="0"/>
              <a:t>program</a:t>
            </a:r>
            <a:r>
              <a:rPr spc="-70" dirty="0"/>
              <a:t> </a:t>
            </a:r>
            <a:r>
              <a:rPr dirty="0"/>
              <a:t>that</a:t>
            </a:r>
            <a:r>
              <a:rPr spc="-80" dirty="0"/>
              <a:t> </a:t>
            </a:r>
            <a:r>
              <a:rPr dirty="0"/>
              <a:t>imparts</a:t>
            </a:r>
            <a:r>
              <a:rPr spc="-65" dirty="0"/>
              <a:t> </a:t>
            </a:r>
            <a:r>
              <a:rPr dirty="0"/>
              <a:t>leadership</a:t>
            </a:r>
            <a:r>
              <a:rPr spc="-55" dirty="0"/>
              <a:t> </a:t>
            </a:r>
            <a:r>
              <a:rPr dirty="0"/>
              <a:t>skills</a:t>
            </a:r>
            <a:r>
              <a:rPr spc="-65" dirty="0"/>
              <a:t> </a:t>
            </a:r>
            <a:r>
              <a:rPr spc="-25" dirty="0"/>
              <a:t>to </a:t>
            </a:r>
            <a:r>
              <a:rPr spc="-10" dirty="0"/>
              <a:t>mid-</a:t>
            </a:r>
            <a:r>
              <a:rPr dirty="0"/>
              <a:t>career</a:t>
            </a:r>
            <a:r>
              <a:rPr spc="-35" dirty="0"/>
              <a:t> </a:t>
            </a:r>
            <a:r>
              <a:rPr spc="-10" dirty="0"/>
              <a:t>managers</a:t>
            </a:r>
            <a:r>
              <a:rPr spc="-50" dirty="0"/>
              <a:t> </a:t>
            </a:r>
            <a:r>
              <a:rPr dirty="0"/>
              <a:t>using</a:t>
            </a:r>
            <a:r>
              <a:rPr spc="-25" dirty="0"/>
              <a:t> </a:t>
            </a:r>
            <a:r>
              <a:rPr spc="-10" dirty="0"/>
              <a:t>humanities</a:t>
            </a:r>
          </a:p>
          <a:p>
            <a:pPr marL="6139815">
              <a:lnSpc>
                <a:spcPts val="1535"/>
              </a:lnSpc>
            </a:pPr>
            <a:r>
              <a:rPr dirty="0">
                <a:solidFill>
                  <a:srgbClr val="000000"/>
                </a:solidFill>
              </a:rPr>
              <a:t>Axios,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2023;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Hechniger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Report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2025</a:t>
            </a:r>
          </a:p>
          <a:p>
            <a:pPr>
              <a:lnSpc>
                <a:spcPct val="100000"/>
              </a:lnSpc>
            </a:pPr>
            <a:endParaRPr spc="-2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pc="-20" dirty="0">
              <a:solidFill>
                <a:srgbClr val="000000"/>
              </a:solidFill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86385" algn="l"/>
              </a:tabLst>
            </a:pPr>
            <a:r>
              <a:rPr spc="-10" dirty="0"/>
              <a:t>Value:</a:t>
            </a:r>
            <a:r>
              <a:rPr spc="-45" dirty="0"/>
              <a:t> </a:t>
            </a:r>
            <a:r>
              <a:rPr dirty="0"/>
              <a:t>critical</a:t>
            </a:r>
            <a:r>
              <a:rPr spc="-20" dirty="0"/>
              <a:t> </a:t>
            </a:r>
            <a:r>
              <a:rPr dirty="0"/>
              <a:t>thinking,</a:t>
            </a:r>
            <a:r>
              <a:rPr spc="-45" dirty="0"/>
              <a:t> </a:t>
            </a:r>
            <a:r>
              <a:rPr spc="-10" dirty="0"/>
              <a:t>communication,</a:t>
            </a:r>
            <a:r>
              <a:rPr spc="-40" dirty="0"/>
              <a:t> </a:t>
            </a:r>
            <a:r>
              <a:rPr dirty="0"/>
              <a:t>analysis</a:t>
            </a:r>
            <a:r>
              <a:rPr spc="-6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10" dirty="0"/>
              <a:t>complex</a:t>
            </a:r>
            <a:r>
              <a:rPr spc="-50" dirty="0"/>
              <a:t> </a:t>
            </a:r>
            <a:r>
              <a:rPr dirty="0"/>
              <a:t>data</a:t>
            </a:r>
            <a:r>
              <a:rPr spc="-50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spc="-10" dirty="0"/>
              <a:t>ideas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548989" y="6200013"/>
            <a:ext cx="148018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solidFill>
                  <a:srgbClr val="333335"/>
                </a:solidFill>
                <a:latin typeface="Calibri"/>
                <a:cs typeface="Calibri"/>
              </a:rPr>
              <a:t>Axios,</a:t>
            </a:r>
            <a:r>
              <a:rPr sz="1800" spc="-4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33335"/>
                </a:solidFill>
                <a:latin typeface="Calibri"/>
                <a:cs typeface="Calibri"/>
              </a:rPr>
              <a:t>Feb</a:t>
            </a:r>
            <a:r>
              <a:rPr sz="1800" spc="-30" dirty="0">
                <a:solidFill>
                  <a:srgbClr val="333335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333335"/>
                </a:solidFill>
                <a:latin typeface="Calibri"/>
                <a:cs typeface="Calibri"/>
              </a:rPr>
              <a:t>2023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 descr="Date of slide 2/17/20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38659" y="6334960"/>
            <a:ext cx="532612" cy="10772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 idx="4294967295"/>
          </p:nvPr>
        </p:nvSpPr>
        <p:spPr>
          <a:xfrm>
            <a:off x="10628313" y="6318250"/>
            <a:ext cx="152400" cy="152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8100" marR="0" lvl="0" indent="0" defTabSz="914400" eaLnBrk="1" fontAlgn="auto" latinLnBrk="0" hangingPunct="1">
              <a:lnSpc>
                <a:spcPts val="104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000" b="1" i="0" u="none" strike="noStrike" kern="0" cap="none" spc="-5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cs typeface="Calibri"/>
              </a:rPr>
              <a:pPr marL="38100" marR="0" lvl="0" indent="0" defTabSz="914400" eaLnBrk="1" fontAlgn="auto" latinLnBrk="0" hangingPunct="1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1" i="0" u="none" strike="noStrike" kern="0" cap="none" spc="-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825" y="5788"/>
            <a:ext cx="0" cy="6464935"/>
          </a:xfrm>
          <a:custGeom>
            <a:avLst/>
            <a:gdLst/>
            <a:ahLst/>
            <a:cxnLst/>
            <a:rect l="l" t="t" r="r" b="b"/>
            <a:pathLst>
              <a:path h="6464935">
                <a:moveTo>
                  <a:pt x="0" y="0"/>
                </a:moveTo>
                <a:lnTo>
                  <a:pt x="0" y="646446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43406" y="-6350"/>
            <a:ext cx="9912985" cy="921385"/>
            <a:chOff x="1143406" y="-6350"/>
            <a:chExt cx="9912985" cy="921385"/>
          </a:xfrm>
        </p:grpSpPr>
        <p:sp>
          <p:nvSpPr>
            <p:cNvPr id="3" name="object 3"/>
            <p:cNvSpPr/>
            <p:nvPr/>
          </p:nvSpPr>
          <p:spPr>
            <a:xfrm>
              <a:off x="1149756" y="0"/>
              <a:ext cx="9900285" cy="908685"/>
            </a:xfrm>
            <a:custGeom>
              <a:avLst/>
              <a:gdLst/>
              <a:ahLst/>
              <a:cxnLst/>
              <a:rect l="l" t="t" r="r" b="b"/>
              <a:pathLst>
                <a:path w="9900285" h="908685">
                  <a:moveTo>
                    <a:pt x="9900208" y="0"/>
                  </a:moveTo>
                  <a:lnTo>
                    <a:pt x="0" y="0"/>
                  </a:lnTo>
                  <a:lnTo>
                    <a:pt x="0" y="908138"/>
                  </a:lnTo>
                  <a:lnTo>
                    <a:pt x="9900208" y="908138"/>
                  </a:lnTo>
                  <a:lnTo>
                    <a:pt x="99002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1149756" y="0"/>
              <a:ext cx="9900285" cy="908685"/>
            </a:xfrm>
            <a:custGeom>
              <a:avLst/>
              <a:gdLst/>
              <a:ahLst/>
              <a:cxnLst/>
              <a:rect l="l" t="t" r="r" b="b"/>
              <a:pathLst>
                <a:path w="9900285" h="908685">
                  <a:moveTo>
                    <a:pt x="0" y="0"/>
                  </a:moveTo>
                  <a:lnTo>
                    <a:pt x="9900208" y="0"/>
                  </a:lnTo>
                  <a:lnTo>
                    <a:pt x="9900208" y="908138"/>
                  </a:lnTo>
                  <a:lnTo>
                    <a:pt x="0" y="908138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 descr="Image of Co-Founder of Anthropic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2748" y="966088"/>
            <a:ext cx="7792223" cy="4448748"/>
          </a:xfrm>
          <a:prstGeom prst="rect">
            <a:avLst/>
          </a:prstGeom>
        </p:spPr>
      </p:pic>
      <p:pic>
        <p:nvPicPr>
          <p:cNvPr id="8" name="object 8" descr="Logo of Purdue University then off to the right hand side, small black font that says University Senate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0543" y="6076163"/>
            <a:ext cx="4707191" cy="376998"/>
          </a:xfrm>
          <a:prstGeom prst="rect">
            <a:avLst/>
          </a:prstGeom>
        </p:spPr>
      </p:pic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50115" y="5735255"/>
            <a:ext cx="0" cy="1123315"/>
          </a:xfrm>
          <a:custGeom>
            <a:avLst/>
            <a:gdLst/>
            <a:ahLst/>
            <a:cxnLst/>
            <a:rect l="l" t="t" r="r" b="b"/>
            <a:pathLst>
              <a:path h="1123315">
                <a:moveTo>
                  <a:pt x="0" y="0"/>
                </a:moveTo>
                <a:lnTo>
                  <a:pt x="0" y="1122743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 descr="Date of slide 2/17/20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38659" y="6334960"/>
            <a:ext cx="532612" cy="107721"/>
          </a:xfrm>
          <a:prstGeom prst="rect">
            <a:avLst/>
          </a:prstGeom>
        </p:spPr>
      </p:pic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69883" y="1597305"/>
            <a:ext cx="0" cy="5260975"/>
          </a:xfrm>
          <a:custGeom>
            <a:avLst/>
            <a:gdLst/>
            <a:ahLst/>
            <a:cxnLst/>
            <a:rect l="l" t="t" r="r" b="b"/>
            <a:pathLst>
              <a:path h="5260975">
                <a:moveTo>
                  <a:pt x="0" y="0"/>
                </a:moveTo>
                <a:lnTo>
                  <a:pt x="0" y="5260695"/>
                </a:lnTo>
              </a:path>
            </a:pathLst>
          </a:custGeom>
          <a:ln w="12700">
            <a:solidFill>
              <a:srgbClr val="8E6E3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49756" y="0"/>
            <a:ext cx="9900285" cy="908685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vert="horz" wrap="square" lIns="0" tIns="35306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2780"/>
              </a:spcBef>
            </a:pPr>
            <a:r>
              <a:rPr sz="3600" dirty="0"/>
              <a:t>STEM</a:t>
            </a:r>
            <a:r>
              <a:rPr sz="3600" spc="-75" dirty="0"/>
              <a:t> </a:t>
            </a:r>
            <a:r>
              <a:rPr sz="3600" dirty="0"/>
              <a:t>and</a:t>
            </a:r>
            <a:r>
              <a:rPr sz="3600" spc="-50" dirty="0"/>
              <a:t> </a:t>
            </a:r>
            <a:r>
              <a:rPr sz="3600" dirty="0"/>
              <a:t>the</a:t>
            </a:r>
            <a:r>
              <a:rPr sz="3600" spc="-60" dirty="0"/>
              <a:t> </a:t>
            </a:r>
            <a:r>
              <a:rPr sz="3600" dirty="0"/>
              <a:t>Humanities:</a:t>
            </a:r>
            <a:r>
              <a:rPr sz="3600" spc="-55" dirty="0"/>
              <a:t> </a:t>
            </a:r>
            <a:r>
              <a:rPr sz="3600" dirty="0"/>
              <a:t>A</a:t>
            </a:r>
            <a:r>
              <a:rPr sz="3600" spc="-55" dirty="0"/>
              <a:t> </a:t>
            </a:r>
            <a:r>
              <a:rPr sz="3600" dirty="0"/>
              <a:t>False</a:t>
            </a:r>
            <a:r>
              <a:rPr sz="3600" spc="-70" dirty="0"/>
              <a:t> </a:t>
            </a:r>
            <a:r>
              <a:rPr sz="3600" spc="-10" dirty="0"/>
              <a:t>Dichotomy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070100" y="1889449"/>
            <a:ext cx="7269480" cy="177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“We</a:t>
            </a:r>
            <a:r>
              <a:rPr sz="1800" spc="-5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should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be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careful</a:t>
            </a:r>
            <a:r>
              <a:rPr sz="1800" spc="-4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not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to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let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interdisciplinary</a:t>
            </a:r>
            <a:r>
              <a:rPr sz="1800" spc="-1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jockeying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make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us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cling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to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what</a:t>
            </a:r>
            <a:r>
              <a:rPr sz="1800" spc="-4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we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know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best.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Everything</a:t>
            </a:r>
            <a:r>
              <a:rPr sz="1800" spc="-6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looks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like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nail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when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you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have</a:t>
            </a:r>
            <a:r>
              <a:rPr sz="1800" spc="-5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hammer,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as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the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saying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goes.</a:t>
            </a:r>
            <a:r>
              <a:rPr sz="1800" spc="-4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Similarly,</a:t>
            </a:r>
            <a:r>
              <a:rPr sz="1800" spc="-2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at</a:t>
            </a:r>
            <a:r>
              <a:rPr sz="1800" spc="-4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how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great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disadvantage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might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we</a:t>
            </a:r>
            <a:r>
              <a:rPr sz="1800" spc="-3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put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ourselves—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and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the</a:t>
            </a:r>
            <a:r>
              <a:rPr sz="1800" spc="-1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Calibri"/>
                <a:cs typeface="Calibri"/>
              </a:rPr>
              <a:t>world—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if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we</a:t>
            </a:r>
            <a:r>
              <a:rPr sz="1800" spc="-1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force</a:t>
            </a:r>
            <a:r>
              <a:rPr sz="1800" spc="-2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our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minds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to</a:t>
            </a:r>
            <a:r>
              <a:rPr sz="1800" spc="-3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approach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all</a:t>
            </a:r>
            <a:r>
              <a:rPr sz="18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Calibri"/>
                <a:cs typeface="Calibri"/>
              </a:rPr>
              <a:t>problems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the</a:t>
            </a:r>
            <a:r>
              <a:rPr sz="1800" spc="-1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82828"/>
                </a:solidFill>
                <a:latin typeface="Calibri"/>
                <a:cs typeface="Calibri"/>
              </a:rPr>
              <a:t>same</a:t>
            </a:r>
            <a:r>
              <a:rPr sz="1800" spc="-40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Calibri"/>
                <a:cs typeface="Calibri"/>
              </a:rPr>
              <a:t>way?”</a:t>
            </a:r>
            <a:endParaRPr sz="1800">
              <a:latin typeface="Calibri"/>
              <a:cs typeface="Calibri"/>
            </a:endParaRPr>
          </a:p>
          <a:p>
            <a:pPr marL="926465" lvl="1" indent="-227965">
              <a:lnSpc>
                <a:spcPct val="100000"/>
              </a:lnSpc>
              <a:spcBef>
                <a:spcPts val="1015"/>
              </a:spcBef>
              <a:buClr>
                <a:srgbClr val="54585F"/>
              </a:buClr>
              <a:buFont typeface="Arial"/>
              <a:buChar char="•"/>
              <a:tabLst>
                <a:tab pos="926465" algn="l"/>
              </a:tabLst>
            </a:pPr>
            <a:r>
              <a:rPr sz="1600" dirty="0">
                <a:solidFill>
                  <a:srgbClr val="282828"/>
                </a:solidFill>
                <a:latin typeface="Calibri"/>
                <a:cs typeface="Calibri"/>
              </a:rPr>
              <a:t>JM</a:t>
            </a:r>
            <a:r>
              <a:rPr sz="1600" spc="-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Calibri"/>
                <a:cs typeface="Calibri"/>
              </a:rPr>
              <a:t>Olejarz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 descr="Date of slide 2/17/20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38659" y="6334960"/>
            <a:ext cx="532612" cy="10772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49756" y="0"/>
            <a:ext cx="9900285" cy="908685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vert="horz" wrap="square" lIns="0" tIns="35306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2780"/>
              </a:spcBef>
            </a:pPr>
            <a:r>
              <a:rPr sz="3600" spc="-10" dirty="0"/>
              <a:t>Finally,</a:t>
            </a:r>
            <a:r>
              <a:rPr sz="3600" spc="-90" dirty="0"/>
              <a:t> </a:t>
            </a:r>
            <a:r>
              <a:rPr sz="3600" dirty="0"/>
              <a:t>a</a:t>
            </a:r>
            <a:r>
              <a:rPr sz="3600" spc="-90" dirty="0"/>
              <a:t> </a:t>
            </a:r>
            <a:r>
              <a:rPr sz="3600" spc="-10" dirty="0"/>
              <a:t>request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070100" y="2028533"/>
            <a:ext cx="6584315" cy="1059180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235"/>
              </a:spcBef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Franklin Gothic Book"/>
                <a:cs typeface="Franklin Gothic Book"/>
              </a:rPr>
              <a:t>Please</a:t>
            </a:r>
            <a:r>
              <a:rPr sz="1800" spc="-30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stay</a:t>
            </a:r>
            <a:r>
              <a:rPr sz="1800" spc="-30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for</a:t>
            </a:r>
            <a:r>
              <a:rPr sz="1800" spc="-40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the</a:t>
            </a:r>
            <a:r>
              <a:rPr sz="1800" spc="-30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report</a:t>
            </a:r>
            <a:r>
              <a:rPr sz="1800" spc="-35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of</a:t>
            </a:r>
            <a:r>
              <a:rPr sz="1800" spc="-25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the</a:t>
            </a:r>
            <a:r>
              <a:rPr sz="1800" spc="-35" dirty="0">
                <a:latin typeface="Franklin Gothic Book"/>
                <a:cs typeface="Franklin Gothic Book"/>
              </a:rPr>
              <a:t> </a:t>
            </a:r>
            <a:r>
              <a:rPr sz="1800" spc="-10" dirty="0">
                <a:latin typeface="Franklin Gothic Book"/>
                <a:cs typeface="Franklin Gothic Book"/>
              </a:rPr>
              <a:t>Ad-</a:t>
            </a:r>
            <a:r>
              <a:rPr sz="1800" dirty="0">
                <a:latin typeface="Franklin Gothic Book"/>
                <a:cs typeface="Franklin Gothic Book"/>
              </a:rPr>
              <a:t>Hoc</a:t>
            </a:r>
            <a:r>
              <a:rPr sz="1800" spc="-25" dirty="0">
                <a:latin typeface="Franklin Gothic Book"/>
                <a:cs typeface="Franklin Gothic Book"/>
              </a:rPr>
              <a:t> </a:t>
            </a:r>
            <a:r>
              <a:rPr sz="1800" spc="-10" dirty="0">
                <a:latin typeface="Franklin Gothic Book"/>
                <a:cs typeface="Franklin Gothic Book"/>
              </a:rPr>
              <a:t>Committee:</a:t>
            </a:r>
            <a:endParaRPr sz="1800">
              <a:latin typeface="Franklin Gothic Book"/>
              <a:cs typeface="Franklin Gothic Book"/>
            </a:endParaRPr>
          </a:p>
          <a:p>
            <a:pPr marL="469900" marR="5080" lvl="1" indent="-228600">
              <a:lnSpc>
                <a:spcPct val="100000"/>
              </a:lnSpc>
              <a:spcBef>
                <a:spcPts val="1005"/>
              </a:spcBef>
              <a:buClr>
                <a:srgbClr val="54585F"/>
              </a:buClr>
              <a:buFont typeface="Arial"/>
              <a:buChar char="•"/>
              <a:tabLst>
                <a:tab pos="469900" algn="l"/>
              </a:tabLst>
            </a:pPr>
            <a:r>
              <a:rPr sz="1600" dirty="0">
                <a:latin typeface="Franklin Gothic Book"/>
                <a:cs typeface="Franklin Gothic Book"/>
              </a:rPr>
              <a:t>Purdue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Global</a:t>
            </a:r>
            <a:r>
              <a:rPr sz="1600" spc="-3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and</a:t>
            </a:r>
            <a:r>
              <a:rPr sz="1600" spc="-3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Purdue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University’s</a:t>
            </a:r>
            <a:r>
              <a:rPr sz="1600" spc="-6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Online</a:t>
            </a:r>
            <a:r>
              <a:rPr sz="1600" spc="-5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and</a:t>
            </a:r>
            <a:r>
              <a:rPr sz="1600" spc="-3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Residential</a:t>
            </a:r>
            <a:r>
              <a:rPr sz="1600" spc="-70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Graduate </a:t>
            </a:r>
            <a:r>
              <a:rPr sz="1600" dirty="0">
                <a:latin typeface="Franklin Gothic Book"/>
                <a:cs typeface="Franklin Gothic Book"/>
              </a:rPr>
              <a:t>Programs</a:t>
            </a:r>
            <a:r>
              <a:rPr sz="1600" spc="-70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Report</a:t>
            </a:r>
            <a:endParaRPr sz="1600">
              <a:latin typeface="Franklin Gothic Book"/>
              <a:cs typeface="Franklin Gothic Book"/>
            </a:endParaRPr>
          </a:p>
        </p:txBody>
      </p:sp>
      <p:pic>
        <p:nvPicPr>
          <p:cNvPr id="4" name="object 4" descr="Date of slide 2/17/20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38659" y="6334960"/>
            <a:ext cx="532612" cy="10772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THANK</a:t>
            </a:r>
            <a:r>
              <a:rPr spc="-135" dirty="0"/>
              <a:t> </a:t>
            </a:r>
            <a:r>
              <a:rPr spc="-20" dirty="0"/>
              <a:t>YOU!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01570" y="2520270"/>
            <a:ext cx="24714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senate-chair@purdue.edu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 descr="Date of slide 2/17/20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94718" y="6341851"/>
            <a:ext cx="532612" cy="10772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a2e876-0c72-4918-8ea0-1a5dced0ebb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8EE361C257148BA38B1661276A50E" ma:contentTypeVersion="14" ma:contentTypeDescription="Create a new document." ma:contentTypeScope="" ma:versionID="d8d115ccb674c19c942404e6175d58fc">
  <xsd:schema xmlns:xsd="http://www.w3.org/2001/XMLSchema" xmlns:xs="http://www.w3.org/2001/XMLSchema" xmlns:p="http://schemas.microsoft.com/office/2006/metadata/properties" xmlns:ns2="46a2e876-0c72-4918-8ea0-1a5dced0ebb4" xmlns:ns3="9c44b863-9570-4b4f-ae59-a41bf91dc1ec" targetNamespace="http://schemas.microsoft.com/office/2006/metadata/properties" ma:root="true" ma:fieldsID="6d5331d78c8d719cc5b640c1e8d83c3d" ns2:_="" ns3:_="">
    <xsd:import namespace="46a2e876-0c72-4918-8ea0-1a5dced0ebb4"/>
    <xsd:import namespace="9c44b863-9570-4b4f-ae59-a41bf91dc1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a2e876-0c72-4918-8ea0-1a5dced0e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4b863-9570-4b4f-ae59-a41bf91dc1e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A4CE4C-11D7-4202-A43F-6BC4BB3C1486}">
  <ds:schemaRefs>
    <ds:schemaRef ds:uri="http://schemas.microsoft.com/office/2006/metadata/properties"/>
    <ds:schemaRef ds:uri="http://schemas.microsoft.com/office/infopath/2007/PartnerControls"/>
    <ds:schemaRef ds:uri="46a2e876-0c72-4918-8ea0-1a5dced0ebb4"/>
  </ds:schemaRefs>
</ds:datastoreItem>
</file>

<file path=customXml/itemProps2.xml><?xml version="1.0" encoding="utf-8"?>
<ds:datastoreItem xmlns:ds="http://schemas.openxmlformats.org/officeDocument/2006/customXml" ds:itemID="{69A918AC-7F57-49AE-95EF-347A9CBCB0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FDB6A7-28CA-4666-ACAB-47720FF260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a2e876-0c72-4918-8ea0-1a5dced0ebb4"/>
    <ds:schemaRef ds:uri="9c44b863-9570-4b4f-ae59-a41bf91dc1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246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Wingdings</vt:lpstr>
      <vt:lpstr>Office Theme</vt:lpstr>
      <vt:lpstr>REMARKS OF THE SENATE CHAIR</vt:lpstr>
      <vt:lpstr>Most popular majors in higher education</vt:lpstr>
      <vt:lpstr>Growing and declining majors</vt:lpstr>
      <vt:lpstr>Death of Humanities—Greatly Exaggerated?</vt:lpstr>
      <vt:lpstr>5</vt:lpstr>
      <vt:lpstr>STEM and the Humanities: A False Dichotomy</vt:lpstr>
      <vt:lpstr>Finally, a request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South, Susan C</dc:creator>
  <cp:lastModifiedBy>Iscel Manalo</cp:lastModifiedBy>
  <cp:revision>2</cp:revision>
  <dcterms:created xsi:type="dcterms:W3CDTF">2026-03-13T19:48:00Z</dcterms:created>
  <dcterms:modified xsi:type="dcterms:W3CDTF">2026-03-18T15:29:01Z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2025-02-17T00:00:00Z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2026-03-13T00:00:00Z</vt:filetime>
  </property>
  <property fmtid="{D5CDD505-2E9C-101B-9397-08002B2CF9AE}" pid="5" name="MSIP_Label_4044bd30-2ed7-4c9d-9d12-46200872a97b_ActionId">
    <vt:lpwstr>9a59f7f8-7ed4-4bcb-b824-915d22a4400d</vt:lpwstr>
  </property>
  <property fmtid="{D5CDD505-2E9C-101B-9397-08002B2CF9AE}" pid="6" name="MSIP_Label_4044bd30-2ed7-4c9d-9d12-46200872a97b_ContentBits">
    <vt:lpwstr>0</vt:lpwstr>
  </property>
  <property fmtid="{D5CDD505-2E9C-101B-9397-08002B2CF9AE}" pid="7" name="MSIP_Label_4044bd30-2ed7-4c9d-9d12-46200872a97b_Enabled">
    <vt:lpwstr>true</vt:lpwstr>
  </property>
  <property fmtid="{D5CDD505-2E9C-101B-9397-08002B2CF9AE}" pid="8" name="MSIP_Label_4044bd30-2ed7-4c9d-9d12-46200872a97b_Method">
    <vt:lpwstr>Standard</vt:lpwstr>
  </property>
  <property fmtid="{D5CDD505-2E9C-101B-9397-08002B2CF9AE}" pid="9" name="MSIP_Label_4044bd30-2ed7-4c9d-9d12-46200872a97b_Name">
    <vt:lpwstr>defa4170-0d19-0005-0004-bc88714345d2</vt:lpwstr>
  </property>
  <property fmtid="{D5CDD505-2E9C-101B-9397-08002B2CF9AE}" pid="10" name="MSIP_Label_4044bd30-2ed7-4c9d-9d12-46200872a97b_SetDate">
    <vt:lpwstr>2025-01-27T00:29:07Z</vt:lpwstr>
  </property>
  <property fmtid="{D5CDD505-2E9C-101B-9397-08002B2CF9AE}" pid="11" name="MSIP_Label_4044bd30-2ed7-4c9d-9d12-46200872a97b_SiteId">
    <vt:lpwstr>4130bd39-7c53-419c-b1e5-8758d6d63f21</vt:lpwstr>
  </property>
  <property fmtid="{D5CDD505-2E9C-101B-9397-08002B2CF9AE}" pid="12" name="MSIP_Label_4044bd30-2ed7-4c9d-9d12-46200872a97b_Tag">
    <vt:lpwstr>10, 3, 0, 1</vt:lpwstr>
  </property>
  <property fmtid="{D5CDD505-2E9C-101B-9397-08002B2CF9AE}" pid="13" name="Producer">
    <vt:lpwstr>Adobe PDF Library 24.5.175</vt:lpwstr>
  </property>
  <property fmtid="{D5CDD505-2E9C-101B-9397-08002B2CF9AE}" pid="14" name="ContentTypeId">
    <vt:lpwstr>0x010100D058EE361C257148BA38B1661276A50E</vt:lpwstr>
  </property>
</Properties>
</file>