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73" autoAdjust="0"/>
  </p:normalViewPr>
  <p:slideViewPr>
    <p:cSldViewPr>
      <p:cViewPr varScale="1">
        <p:scale>
          <a:sx n="93" d="100"/>
          <a:sy n="93" d="100"/>
        </p:scale>
        <p:origin x="240" y="30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Franklin Gothic Medium Cond"/>
                <a:cs typeface="Franklin Gothic Medium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8D6E3C"/>
                </a:solidFill>
                <a:latin typeface="Franklin Gothic Medium Cond"/>
                <a:cs typeface="Franklin Gothic Medium Con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1">
                <a:solidFill>
                  <a:schemeClr val="tx1"/>
                </a:solidFill>
                <a:latin typeface="Franklin Gothic Medium Cond"/>
                <a:cs typeface="Franklin Gothic Medium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8D6E3C"/>
                </a:solidFill>
                <a:latin typeface="Franklin Gothic Medium Cond"/>
                <a:cs typeface="Franklin Gothic Medium Con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1">
                <a:solidFill>
                  <a:schemeClr val="tx1"/>
                </a:solidFill>
                <a:latin typeface="Franklin Gothic Medium Cond"/>
                <a:cs typeface="Franklin Gothic Medium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1">
                <a:solidFill>
                  <a:schemeClr val="tx1"/>
                </a:solidFill>
                <a:latin typeface="Franklin Gothic Medium Cond"/>
                <a:cs typeface="Franklin Gothic Medium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6316" y="6206591"/>
            <a:ext cx="3419462" cy="3651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6826" y="239733"/>
            <a:ext cx="5511800" cy="715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1">
                <a:solidFill>
                  <a:schemeClr val="tx1"/>
                </a:solidFill>
                <a:latin typeface="Franklin Gothic Medium Cond"/>
                <a:cs typeface="Franklin Gothic Medium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6826" y="1049595"/>
            <a:ext cx="8007984" cy="19837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8D6E3C"/>
                </a:solidFill>
                <a:latin typeface="Franklin Gothic Medium Cond"/>
                <a:cs typeface="Franklin Gothic Medium Con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1101996" y="1380342"/>
            <a:ext cx="7697470" cy="163512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 marR="5080" indent="-635">
              <a:lnSpc>
                <a:spcPts val="5840"/>
              </a:lnSpc>
              <a:spcBef>
                <a:spcPts val="1120"/>
              </a:spcBef>
            </a:pPr>
            <a:r>
              <a:rPr sz="5700" spc="-160" dirty="0">
                <a:solidFill>
                  <a:srgbClr val="FDFFFF"/>
                </a:solidFill>
              </a:rPr>
              <a:t>ADMINISTRATIVE</a:t>
            </a:r>
            <a:r>
              <a:rPr sz="5700" spc="-50" dirty="0">
                <a:solidFill>
                  <a:srgbClr val="FDFFFF"/>
                </a:solidFill>
              </a:rPr>
              <a:t> </a:t>
            </a:r>
            <a:r>
              <a:rPr sz="5700" spc="-140" dirty="0">
                <a:solidFill>
                  <a:srgbClr val="FDFFFF"/>
                </a:solidFill>
              </a:rPr>
              <a:t>OPERATIONS </a:t>
            </a:r>
            <a:r>
              <a:rPr sz="5700" spc="-45" dirty="0">
                <a:solidFill>
                  <a:srgbClr val="FDFFFF"/>
                </a:solidFill>
              </a:rPr>
              <a:t>OVERVIEW</a:t>
            </a:r>
            <a:endParaRPr sz="5700" dirty="0"/>
          </a:p>
        </p:txBody>
      </p:sp>
      <p:sp>
        <p:nvSpPr>
          <p:cNvPr id="8" name="object 8"/>
          <p:cNvSpPr txBox="1"/>
          <p:nvPr/>
        </p:nvSpPr>
        <p:spPr>
          <a:xfrm>
            <a:off x="1101996" y="2873489"/>
            <a:ext cx="4922520" cy="953135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sz="2400" dirty="0">
                <a:solidFill>
                  <a:srgbClr val="CEC9CA"/>
                </a:solidFill>
                <a:latin typeface="Franklin Gothic Book"/>
                <a:cs typeface="Franklin Gothic Book"/>
              </a:rPr>
              <a:t>Michael</a:t>
            </a:r>
            <a:r>
              <a:rPr sz="2400" spc="-40" dirty="0">
                <a:solidFill>
                  <a:srgbClr val="CEC9CA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CEC9CA"/>
                </a:solidFill>
                <a:latin typeface="Franklin Gothic Book"/>
                <a:cs typeface="Franklin Gothic Book"/>
              </a:rPr>
              <a:t>B.</a:t>
            </a:r>
            <a:r>
              <a:rPr sz="2400" spc="-20" dirty="0">
                <a:solidFill>
                  <a:srgbClr val="CEC9CA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CEC9CA"/>
                </a:solidFill>
                <a:latin typeface="Franklin Gothic Book"/>
                <a:cs typeface="Franklin Gothic Book"/>
              </a:rPr>
              <a:t>Cline,</a:t>
            </a:r>
            <a:r>
              <a:rPr sz="2400" spc="-35" dirty="0">
                <a:solidFill>
                  <a:srgbClr val="CEC9CA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CEC9CA"/>
                </a:solidFill>
                <a:latin typeface="Franklin Gothic Book"/>
                <a:cs typeface="Franklin Gothic Book"/>
              </a:rPr>
              <a:t>senior</a:t>
            </a:r>
            <a:r>
              <a:rPr sz="2400" spc="-35" dirty="0">
                <a:solidFill>
                  <a:srgbClr val="CEC9CA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CEC9CA"/>
                </a:solidFill>
                <a:latin typeface="Franklin Gothic Book"/>
                <a:cs typeface="Franklin Gothic Book"/>
              </a:rPr>
              <a:t>vice</a:t>
            </a:r>
            <a:r>
              <a:rPr sz="2400" spc="-10" dirty="0">
                <a:solidFill>
                  <a:srgbClr val="CEC9CA"/>
                </a:solidFill>
                <a:latin typeface="Franklin Gothic Book"/>
                <a:cs typeface="Franklin Gothic Book"/>
              </a:rPr>
              <a:t> president</a:t>
            </a: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600" spc="-10" dirty="0">
                <a:solidFill>
                  <a:srgbClr val="CEC9CA"/>
                </a:solidFill>
                <a:latin typeface="Franklin Gothic Book"/>
                <a:cs typeface="Franklin Gothic Book"/>
              </a:rPr>
              <a:t>02/17/25</a:t>
            </a:r>
            <a:endParaRPr sz="1600">
              <a:latin typeface="Franklin Gothic Book"/>
              <a:cs typeface="Franklin Gothic Book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954707" y="0"/>
            <a:ext cx="2237740" cy="6858000"/>
            <a:chOff x="9954707" y="0"/>
            <a:chExt cx="2237740" cy="6858000"/>
          </a:xfrm>
        </p:grpSpPr>
        <p:sp>
          <p:nvSpPr>
            <p:cNvPr id="4" name="object 4"/>
            <p:cNvSpPr/>
            <p:nvPr/>
          </p:nvSpPr>
          <p:spPr>
            <a:xfrm>
              <a:off x="9956806" y="0"/>
              <a:ext cx="2233930" cy="6857365"/>
            </a:xfrm>
            <a:custGeom>
              <a:avLst/>
              <a:gdLst/>
              <a:ahLst/>
              <a:cxnLst/>
              <a:rect l="l" t="t" r="r" b="b"/>
              <a:pathLst>
                <a:path w="2233929" h="6857365">
                  <a:moveTo>
                    <a:pt x="2233688" y="6857263"/>
                  </a:moveTo>
                  <a:lnTo>
                    <a:pt x="0" y="6857263"/>
                  </a:lnTo>
                  <a:lnTo>
                    <a:pt x="1591112" y="0"/>
                  </a:lnTo>
                  <a:lnTo>
                    <a:pt x="2233688" y="0"/>
                  </a:lnTo>
                  <a:lnTo>
                    <a:pt x="2233688" y="68572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954707" y="0"/>
              <a:ext cx="2237740" cy="6858000"/>
            </a:xfrm>
            <a:custGeom>
              <a:avLst/>
              <a:gdLst/>
              <a:ahLst/>
              <a:cxnLst/>
              <a:rect l="l" t="t" r="r" b="b"/>
              <a:pathLst>
                <a:path w="2237740" h="6858000">
                  <a:moveTo>
                    <a:pt x="2237295" y="0"/>
                  </a:moveTo>
                  <a:lnTo>
                    <a:pt x="1583766" y="0"/>
                  </a:lnTo>
                  <a:lnTo>
                    <a:pt x="0" y="6858000"/>
                  </a:lnTo>
                  <a:lnTo>
                    <a:pt x="2237295" y="6858000"/>
                  </a:lnTo>
                  <a:lnTo>
                    <a:pt x="2237295" y="0"/>
                  </a:lnTo>
                  <a:close/>
                </a:path>
              </a:pathLst>
            </a:custGeom>
            <a:solidFill>
              <a:srgbClr val="CFB8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 descr="Administrative Operation logo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139" y="5746217"/>
            <a:ext cx="4541134" cy="4849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AO leadership team profiles"/>
          <p:cNvGrpSpPr/>
          <p:nvPr/>
        </p:nvGrpSpPr>
        <p:grpSpPr>
          <a:xfrm>
            <a:off x="0" y="659218"/>
            <a:ext cx="12049125" cy="5972810"/>
            <a:chOff x="0" y="659218"/>
            <a:chExt cx="12049125" cy="5972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9218"/>
              <a:ext cx="6124346" cy="597268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4352" y="664987"/>
              <a:ext cx="5924388" cy="592518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23912" y="911440"/>
              <a:ext cx="5109845" cy="515620"/>
            </a:xfrm>
            <a:custGeom>
              <a:avLst/>
              <a:gdLst/>
              <a:ahLst/>
              <a:cxnLst/>
              <a:rect l="l" t="t" r="r" b="b"/>
              <a:pathLst>
                <a:path w="5109845" h="515619">
                  <a:moveTo>
                    <a:pt x="5109375" y="0"/>
                  </a:moveTo>
                  <a:lnTo>
                    <a:pt x="0" y="0"/>
                  </a:lnTo>
                  <a:lnTo>
                    <a:pt x="0" y="515023"/>
                  </a:lnTo>
                  <a:lnTo>
                    <a:pt x="5109375" y="515023"/>
                  </a:lnTo>
                  <a:lnTo>
                    <a:pt x="51093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702650" y="977941"/>
            <a:ext cx="4498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i="0" dirty="0">
                <a:solidFill>
                  <a:srgbClr val="EBEAEA"/>
                </a:solidFill>
                <a:latin typeface="United Sans Ex Md"/>
                <a:cs typeface="United Sans Ex Md"/>
              </a:rPr>
              <a:t>LEADERSHIP</a:t>
            </a:r>
            <a:r>
              <a:rPr sz="2400" b="0" i="0" spc="-225" dirty="0">
                <a:solidFill>
                  <a:srgbClr val="EBEAEA"/>
                </a:solidFill>
                <a:latin typeface="United Sans Ex Md"/>
                <a:cs typeface="United Sans Ex Md"/>
              </a:rPr>
              <a:t> </a:t>
            </a:r>
            <a:r>
              <a:rPr sz="2400" b="0" i="0" spc="-20" dirty="0">
                <a:solidFill>
                  <a:srgbClr val="EBEAEA"/>
                </a:solidFill>
                <a:latin typeface="United Sans Ex Md"/>
                <a:cs typeface="United Sans Ex Md"/>
              </a:rPr>
              <a:t>TEAM</a:t>
            </a:r>
            <a:endParaRPr sz="2400" dirty="0">
              <a:latin typeface="United Sans Ex Md"/>
              <a:cs typeface="United Sans Ex M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1726" y="904176"/>
            <a:ext cx="3251846" cy="2171103"/>
          </a:xfrm>
          <a:prstGeom prst="rect">
            <a:avLst/>
          </a:prstGeom>
        </p:spPr>
      </p:pic>
      <p:sp>
        <p:nvSpPr>
          <p:cNvPr id="18" name="object 18" descr="$PPTXTitle"/>
          <p:cNvSpPr txBox="1">
            <a:spLocks noGrp="1"/>
          </p:cNvSpPr>
          <p:nvPr>
            <p:ph type="title"/>
          </p:nvPr>
        </p:nvSpPr>
        <p:spPr>
          <a:xfrm>
            <a:off x="546826" y="239733"/>
            <a:ext cx="3493135" cy="9480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5355"/>
              </a:lnSpc>
              <a:spcBef>
                <a:spcPts val="125"/>
              </a:spcBef>
            </a:pPr>
            <a:r>
              <a:rPr spc="-160" dirty="0"/>
              <a:t>We</a:t>
            </a:r>
            <a:r>
              <a:rPr spc="-50" dirty="0"/>
              <a:t> </a:t>
            </a:r>
            <a:r>
              <a:rPr spc="-95" dirty="0"/>
              <a:t>Power </a:t>
            </a:r>
            <a:r>
              <a:rPr spc="-55" dirty="0"/>
              <a:t>Purdue</a:t>
            </a:r>
          </a:p>
          <a:p>
            <a:pPr marL="598170">
              <a:lnSpc>
                <a:spcPts val="1875"/>
              </a:lnSpc>
            </a:pPr>
            <a:r>
              <a:rPr sz="1600" i="0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ENERGY</a:t>
            </a:r>
            <a:r>
              <a:rPr sz="1600" i="0" spc="-45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 </a:t>
            </a:r>
            <a:r>
              <a:rPr sz="1600" i="0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AND</a:t>
            </a:r>
            <a:r>
              <a:rPr sz="1600" i="0" spc="-45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 </a:t>
            </a:r>
            <a:r>
              <a:rPr sz="1600" i="0" spc="-10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UTILITIES</a:t>
            </a:r>
            <a:endParaRPr sz="1600" dirty="0">
              <a:latin typeface="Franklin Gothic Medium Cond"/>
              <a:cs typeface="Franklin Gothic Medium Cond"/>
            </a:endParaRPr>
          </a:p>
        </p:txBody>
      </p:sp>
      <p:pic>
        <p:nvPicPr>
          <p:cNvPr id="13" name="object 13" descr="Retail dini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4186" y="3123742"/>
            <a:ext cx="4047131" cy="189499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400370" y="4767377"/>
            <a:ext cx="11233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RETAIL</a:t>
            </a:r>
            <a:r>
              <a:rPr sz="1600" spc="-75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 </a:t>
            </a:r>
            <a:r>
              <a:rPr sz="1600" spc="-10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DINING</a:t>
            </a:r>
            <a:endParaRPr sz="1600">
              <a:latin typeface="Franklin Gothic Medium Cond"/>
              <a:cs typeface="Franklin Gothic Medium Cond"/>
            </a:endParaRPr>
          </a:p>
        </p:txBody>
      </p:sp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0332" y="5067198"/>
            <a:ext cx="4427855" cy="1791335"/>
            <a:chOff x="170332" y="5067198"/>
            <a:chExt cx="4427855" cy="1791335"/>
          </a:xfrm>
        </p:grpSpPr>
        <p:sp>
          <p:nvSpPr>
            <p:cNvPr id="3" name="object 3"/>
            <p:cNvSpPr/>
            <p:nvPr/>
          </p:nvSpPr>
          <p:spPr>
            <a:xfrm>
              <a:off x="170332" y="5835929"/>
              <a:ext cx="3576954" cy="1022350"/>
            </a:xfrm>
            <a:custGeom>
              <a:avLst/>
              <a:gdLst/>
              <a:ahLst/>
              <a:cxnLst/>
              <a:rect l="l" t="t" r="r" b="b"/>
              <a:pathLst>
                <a:path w="3576954" h="1022350">
                  <a:moveTo>
                    <a:pt x="3576916" y="0"/>
                  </a:moveTo>
                  <a:lnTo>
                    <a:pt x="0" y="0"/>
                  </a:lnTo>
                  <a:lnTo>
                    <a:pt x="0" y="1022070"/>
                  </a:lnTo>
                  <a:lnTo>
                    <a:pt x="3576916" y="1022070"/>
                  </a:lnTo>
                  <a:lnTo>
                    <a:pt x="3576916" y="0"/>
                  </a:lnTo>
                  <a:close/>
                </a:path>
              </a:pathLst>
            </a:custGeom>
            <a:solidFill>
              <a:srgbClr val="FD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479" y="5067198"/>
              <a:ext cx="4040362" cy="161671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42926" y="6400745"/>
            <a:ext cx="8013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GROUNDS</a:t>
            </a:r>
            <a:endParaRPr sz="1600">
              <a:latin typeface="Franklin Gothic Medium Cond"/>
              <a:cs typeface="Franklin Gothic Medium Cond"/>
            </a:endParaRPr>
          </a:p>
        </p:txBody>
      </p:sp>
      <p:pic>
        <p:nvPic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06480" y="1052055"/>
            <a:ext cx="2455716" cy="280589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772233" y="3576368"/>
            <a:ext cx="13341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UNIVERSITY</a:t>
            </a:r>
            <a:r>
              <a:rPr sz="1600" spc="50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 </a:t>
            </a:r>
            <a:r>
              <a:rPr sz="1600" spc="-20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HALL</a:t>
            </a:r>
            <a:endParaRPr sz="1600" dirty="0">
              <a:latin typeface="Franklin Gothic Medium Cond"/>
              <a:cs typeface="Franklin Gothic Medium Cond"/>
            </a:endParaRPr>
          </a:p>
        </p:txBody>
      </p:sp>
      <p:pic>
        <p:nvPic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36896" y="3950779"/>
            <a:ext cx="3034728" cy="273312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274013" y="6429701"/>
            <a:ext cx="1495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UNION</a:t>
            </a:r>
            <a:r>
              <a:rPr sz="1600" spc="-35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 </a:t>
            </a:r>
            <a:r>
              <a:rPr sz="1600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CLUB</a:t>
            </a:r>
            <a:r>
              <a:rPr sz="1600" spc="-20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 HOTEL</a:t>
            </a:r>
            <a:endParaRPr sz="1600">
              <a:latin typeface="Franklin Gothic Medium Cond"/>
              <a:cs typeface="Franklin Gothic Medium Cond"/>
            </a:endParaRPr>
          </a:p>
        </p:txBody>
      </p:sp>
      <p:pic>
        <p:nvPic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70825" y="1061034"/>
            <a:ext cx="4177093" cy="279554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0101773" y="3584670"/>
            <a:ext cx="11842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PUBLIC</a:t>
            </a:r>
            <a:r>
              <a:rPr sz="1600" spc="-35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 </a:t>
            </a:r>
            <a:r>
              <a:rPr sz="1600" spc="-10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SAFETY</a:t>
            </a:r>
            <a:endParaRPr sz="1600" dirty="0">
              <a:latin typeface="Franklin Gothic Medium Cond"/>
              <a:cs typeface="Franklin Gothic Medium Cond"/>
            </a:endParaRPr>
          </a:p>
        </p:txBody>
      </p: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35937" y="3963809"/>
            <a:ext cx="3611990" cy="272009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531036" y="6396017"/>
            <a:ext cx="16656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DATA</a:t>
            </a:r>
            <a:r>
              <a:rPr sz="1600" spc="-50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 </a:t>
            </a:r>
            <a:r>
              <a:rPr sz="1600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SCIENCE</a:t>
            </a:r>
            <a:r>
              <a:rPr sz="1600" spc="-20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 </a:t>
            </a:r>
            <a:r>
              <a:rPr sz="1600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AND</a:t>
            </a:r>
            <a:r>
              <a:rPr sz="1600" spc="-40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 </a:t>
            </a:r>
            <a:r>
              <a:rPr sz="1600" spc="-25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AI</a:t>
            </a:r>
            <a:endParaRPr sz="1600" dirty="0">
              <a:latin typeface="Franklin Gothic Medium Cond"/>
              <a:cs typeface="Franklin Gothic Medium Con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64422" y="6384466"/>
            <a:ext cx="99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888888"/>
                </a:solidFill>
                <a:latin typeface="Franklin Gothic Book"/>
                <a:cs typeface="Franklin Gothic Book"/>
              </a:rPr>
              <a:t>3</a:t>
            </a:r>
            <a:endParaRPr sz="1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60" dirty="0"/>
              <a:t>We</a:t>
            </a:r>
            <a:r>
              <a:rPr spc="-50" dirty="0"/>
              <a:t> </a:t>
            </a:r>
            <a:r>
              <a:rPr spc="-95" dirty="0"/>
              <a:t>Power </a:t>
            </a:r>
            <a:r>
              <a:rPr spc="-55" dirty="0"/>
              <a:t>Purdue</a:t>
            </a:r>
          </a:p>
        </p:txBody>
      </p:sp>
      <p:pic>
        <p:nvPic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623" y="1239558"/>
            <a:ext cx="3795952" cy="227144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10363" y="3223581"/>
            <a:ext cx="1267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PUPD</a:t>
            </a:r>
            <a:r>
              <a:rPr sz="1600" spc="-35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 </a:t>
            </a:r>
            <a:r>
              <a:rPr sz="1600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AND</a:t>
            </a:r>
            <a:r>
              <a:rPr sz="1600" spc="-35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 </a:t>
            </a:r>
            <a:r>
              <a:rPr sz="1600" spc="-20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PUFD</a:t>
            </a:r>
            <a:endParaRPr sz="1600">
              <a:latin typeface="Franklin Gothic Medium Cond"/>
              <a:cs typeface="Franklin Gothic Medium Cond"/>
            </a:endParaRPr>
          </a:p>
        </p:txBody>
      </p:sp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77743" y="1239551"/>
            <a:ext cx="3450409" cy="228760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518319" y="3225814"/>
            <a:ext cx="11874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TREE</a:t>
            </a:r>
            <a:r>
              <a:rPr sz="1600" spc="-20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 </a:t>
            </a:r>
            <a:r>
              <a:rPr sz="1600" spc="-10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PLANTING</a:t>
            </a:r>
            <a:endParaRPr sz="1600">
              <a:latin typeface="Franklin Gothic Medium Cond"/>
              <a:cs typeface="Franklin Gothic Medium Cond"/>
            </a:endParaRP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58379" y="1222616"/>
            <a:ext cx="3876418" cy="228838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100780" y="3254192"/>
            <a:ext cx="4508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PUPD</a:t>
            </a:r>
            <a:endParaRPr sz="1600">
              <a:latin typeface="Franklin Gothic Medium Cond"/>
              <a:cs typeface="Franklin Gothic Medium Cond"/>
            </a:endParaRPr>
          </a:p>
        </p:txBody>
      </p:sp>
      <p:pic>
        <p:nvPic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1623" y="3684549"/>
            <a:ext cx="2754755" cy="218664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10363" y="3711728"/>
            <a:ext cx="12655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SNOW</a:t>
            </a:r>
            <a:r>
              <a:rPr sz="1600" spc="-30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 </a:t>
            </a:r>
            <a:r>
              <a:rPr sz="1600" spc="-10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REMOVAL</a:t>
            </a:r>
            <a:endParaRPr sz="1600">
              <a:latin typeface="Franklin Gothic Medium Cond"/>
              <a:cs typeface="Franklin Gothic Medium Cond"/>
            </a:endParaRPr>
          </a:p>
        </p:txBody>
      </p:sp>
      <p:pic>
        <p:nvPic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12426" y="3685413"/>
            <a:ext cx="4292955" cy="218664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284867" y="3682512"/>
            <a:ext cx="21437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AMELIA</a:t>
            </a:r>
            <a:r>
              <a:rPr sz="1600" spc="-35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 </a:t>
            </a:r>
            <a:r>
              <a:rPr sz="1600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EARHART</a:t>
            </a:r>
            <a:r>
              <a:rPr sz="1600" spc="-25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 </a:t>
            </a:r>
            <a:r>
              <a:rPr sz="1600" spc="-10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TERMINAL</a:t>
            </a:r>
            <a:endParaRPr sz="1600">
              <a:latin typeface="Franklin Gothic Medium Cond"/>
              <a:cs typeface="Franklin Gothic Medium Cond"/>
            </a:endParaRPr>
          </a:p>
        </p:txBody>
      </p:sp>
      <p:pic>
        <p:nvPic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25130" y="3685413"/>
            <a:ext cx="4119626" cy="215487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780280" y="3673156"/>
            <a:ext cx="24149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DANIELS</a:t>
            </a:r>
            <a:r>
              <a:rPr sz="1600" spc="-50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 </a:t>
            </a:r>
            <a:r>
              <a:rPr sz="1600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SCHOOL</a:t>
            </a:r>
            <a:r>
              <a:rPr sz="1600" spc="-30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 </a:t>
            </a:r>
            <a:r>
              <a:rPr sz="1600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OF</a:t>
            </a:r>
            <a:r>
              <a:rPr sz="1600" spc="-45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 </a:t>
            </a:r>
            <a:r>
              <a:rPr sz="1600" spc="-10" dirty="0">
                <a:solidFill>
                  <a:srgbClr val="FDFFFF"/>
                </a:solidFill>
                <a:latin typeface="Franklin Gothic Medium Cond"/>
                <a:cs typeface="Franklin Gothic Medium Cond"/>
              </a:rPr>
              <a:t>BUSINESS</a:t>
            </a:r>
            <a:endParaRPr sz="1600">
              <a:latin typeface="Franklin Gothic Medium Cond"/>
              <a:cs typeface="Franklin Gothic Medium C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64422" y="6384466"/>
            <a:ext cx="99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888888"/>
                </a:solidFill>
                <a:latin typeface="Franklin Gothic Book"/>
                <a:cs typeface="Franklin Gothic Book"/>
              </a:rPr>
              <a:t>4</a:t>
            </a:r>
            <a:endParaRPr sz="1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15874"/>
            <a:ext cx="10735945" cy="508825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220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Driving</a:t>
            </a:r>
            <a:r>
              <a:rPr sz="2200" spc="-4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sz="220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performance</a:t>
            </a:r>
            <a:r>
              <a:rPr sz="2200" spc="-15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sz="220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in</a:t>
            </a:r>
            <a:r>
              <a:rPr sz="2200" spc="-5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sz="220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alignment</a:t>
            </a:r>
            <a:r>
              <a:rPr sz="2200" spc="-35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sz="220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with</a:t>
            </a:r>
            <a:r>
              <a:rPr sz="2200" spc="-35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sz="220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Purdue’s</a:t>
            </a:r>
            <a:r>
              <a:rPr sz="2200" spc="-15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sz="220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strategic</a:t>
            </a:r>
            <a:r>
              <a:rPr sz="2200" spc="-4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sz="2200" spc="-1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initiatives</a:t>
            </a:r>
            <a:endParaRPr sz="2200">
              <a:latin typeface="Franklin Gothic Medium Cond"/>
              <a:cs typeface="Franklin Gothic Medium Cond"/>
            </a:endParaRPr>
          </a:p>
          <a:p>
            <a:pPr marL="383540" indent="-300990">
              <a:lnSpc>
                <a:spcPct val="100000"/>
              </a:lnSpc>
              <a:spcBef>
                <a:spcPts val="1095"/>
              </a:spcBef>
              <a:buAutoNum type="arabicPeriod"/>
              <a:tabLst>
                <a:tab pos="383540" algn="l"/>
              </a:tabLst>
            </a:pPr>
            <a:r>
              <a:rPr sz="2300" i="1" spc="-10" dirty="0">
                <a:solidFill>
                  <a:srgbClr val="C39F67"/>
                </a:solidFill>
                <a:latin typeface="Franklin Gothic Medium"/>
                <a:cs typeface="Franklin Gothic Medium"/>
              </a:rPr>
              <a:t>PLACE</a:t>
            </a:r>
            <a:endParaRPr sz="2300">
              <a:latin typeface="Franklin Gothic Medium"/>
              <a:cs typeface="Franklin Gothic Medium"/>
            </a:endParaRPr>
          </a:p>
          <a:p>
            <a:pPr marL="12700" marR="500380">
              <a:lnSpc>
                <a:spcPts val="1730"/>
              </a:lnSpc>
              <a:spcBef>
                <a:spcPts val="1035"/>
              </a:spcBef>
            </a:pPr>
            <a:r>
              <a:rPr sz="1600" dirty="0">
                <a:latin typeface="Franklin Gothic Book"/>
                <a:cs typeface="Franklin Gothic Book"/>
              </a:rPr>
              <a:t>We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plan,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construct,</a:t>
            </a:r>
            <a:r>
              <a:rPr sz="1600" spc="-5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and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operate</a:t>
            </a:r>
            <a:r>
              <a:rPr sz="1600" spc="-2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spc="-20" dirty="0">
                <a:latin typeface="Franklin Gothic Book"/>
                <a:cs typeface="Franklin Gothic Book"/>
              </a:rPr>
              <a:t>top-</a:t>
            </a:r>
            <a:r>
              <a:rPr sz="1600" dirty="0">
                <a:latin typeface="Franklin Gothic Book"/>
                <a:cs typeface="Franklin Gothic Book"/>
              </a:rPr>
              <a:t>tier</a:t>
            </a:r>
            <a:r>
              <a:rPr sz="1600" spc="-5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campus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environment</a:t>
            </a:r>
            <a:r>
              <a:rPr sz="1600" spc="-2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providing</a:t>
            </a:r>
            <a:r>
              <a:rPr sz="1600" spc="-5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the</a:t>
            </a:r>
            <a:r>
              <a:rPr sz="1600" spc="-5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necessities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that</a:t>
            </a:r>
            <a:r>
              <a:rPr sz="1600" spc="-5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enable</a:t>
            </a:r>
            <a:r>
              <a:rPr sz="1600" spc="-1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Purdue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to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meet</a:t>
            </a:r>
            <a:r>
              <a:rPr sz="1600" spc="-20" dirty="0">
                <a:latin typeface="Franklin Gothic Book"/>
                <a:cs typeface="Franklin Gothic Book"/>
              </a:rPr>
              <a:t> </a:t>
            </a:r>
            <a:r>
              <a:rPr sz="1600" spc="-25" dirty="0">
                <a:latin typeface="Franklin Gothic Book"/>
                <a:cs typeface="Franklin Gothic Book"/>
              </a:rPr>
              <a:t>its </a:t>
            </a:r>
            <a:r>
              <a:rPr sz="1600" dirty="0">
                <a:latin typeface="Franklin Gothic Book"/>
                <a:cs typeface="Franklin Gothic Book"/>
              </a:rPr>
              <a:t>academic,</a:t>
            </a:r>
            <a:r>
              <a:rPr sz="1600" spc="-1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research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and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service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missions.</a:t>
            </a:r>
            <a:endParaRPr sz="1600">
              <a:latin typeface="Franklin Gothic Book"/>
              <a:cs typeface="Franklin Gothic Book"/>
            </a:endParaRPr>
          </a:p>
          <a:p>
            <a:pPr marL="311785" indent="-299085">
              <a:lnSpc>
                <a:spcPct val="100000"/>
              </a:lnSpc>
              <a:spcBef>
                <a:spcPts val="580"/>
              </a:spcBef>
              <a:buAutoNum type="arabicPeriod" startAt="2"/>
              <a:tabLst>
                <a:tab pos="311785" algn="l"/>
              </a:tabLst>
            </a:pPr>
            <a:r>
              <a:rPr sz="2300" i="1" spc="-75" dirty="0">
                <a:solidFill>
                  <a:srgbClr val="C39F67"/>
                </a:solidFill>
                <a:latin typeface="Franklin Gothic Medium"/>
                <a:cs typeface="Franklin Gothic Medium"/>
              </a:rPr>
              <a:t>OPERATIONAL</a:t>
            </a:r>
            <a:r>
              <a:rPr sz="2300" i="1" spc="-40" dirty="0">
                <a:solidFill>
                  <a:srgbClr val="C39F67"/>
                </a:solidFill>
                <a:latin typeface="Franklin Gothic Medium"/>
                <a:cs typeface="Franklin Gothic Medium"/>
              </a:rPr>
              <a:t> </a:t>
            </a:r>
            <a:r>
              <a:rPr sz="2300" i="1" spc="-10" dirty="0">
                <a:solidFill>
                  <a:srgbClr val="C39F67"/>
                </a:solidFill>
                <a:latin typeface="Franklin Gothic Medium"/>
                <a:cs typeface="Franklin Gothic Medium"/>
              </a:rPr>
              <a:t>PROCESSES</a:t>
            </a:r>
            <a:endParaRPr sz="2300">
              <a:latin typeface="Franklin Gothic Medium"/>
              <a:cs typeface="Franklin Gothic Medium"/>
            </a:endParaRPr>
          </a:p>
          <a:p>
            <a:pPr marL="12700" marR="258445">
              <a:lnSpc>
                <a:spcPts val="1730"/>
              </a:lnSpc>
              <a:spcBef>
                <a:spcPts val="1040"/>
              </a:spcBef>
            </a:pPr>
            <a:r>
              <a:rPr sz="1600" dirty="0">
                <a:latin typeface="Franklin Gothic Book"/>
                <a:cs typeface="Franklin Gothic Book"/>
              </a:rPr>
              <a:t>We</a:t>
            </a:r>
            <a:r>
              <a:rPr sz="1600" spc="-5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develop,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maintain,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and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improve</a:t>
            </a:r>
            <a:r>
              <a:rPr sz="1600" spc="-6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processes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and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data</a:t>
            </a:r>
            <a:r>
              <a:rPr sz="1600" spc="-5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utilization</a:t>
            </a:r>
            <a:r>
              <a:rPr sz="1600" spc="-8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to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better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our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operational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performance,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maintain</a:t>
            </a:r>
            <a:r>
              <a:rPr sz="1600" spc="-50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student </a:t>
            </a:r>
            <a:r>
              <a:rPr sz="1600" dirty="0">
                <a:latin typeface="Franklin Gothic Book"/>
                <a:cs typeface="Franklin Gothic Book"/>
              </a:rPr>
              <a:t>affordability</a:t>
            </a:r>
            <a:r>
              <a:rPr sz="1600" spc="-7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and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reduce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enterprise</a:t>
            </a:r>
            <a:r>
              <a:rPr sz="1600" spc="-65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risk.</a:t>
            </a:r>
            <a:endParaRPr sz="1600">
              <a:latin typeface="Franklin Gothic Book"/>
              <a:cs typeface="Franklin Gothic Book"/>
            </a:endParaRPr>
          </a:p>
          <a:p>
            <a:pPr marL="311785" indent="-299085">
              <a:lnSpc>
                <a:spcPct val="100000"/>
              </a:lnSpc>
              <a:spcBef>
                <a:spcPts val="580"/>
              </a:spcBef>
              <a:buAutoNum type="arabicPeriod" startAt="3"/>
              <a:tabLst>
                <a:tab pos="311785" algn="l"/>
              </a:tabLst>
            </a:pPr>
            <a:r>
              <a:rPr sz="2300" i="1" spc="-75" dirty="0">
                <a:solidFill>
                  <a:srgbClr val="C39F67"/>
                </a:solidFill>
                <a:latin typeface="Franklin Gothic Medium"/>
                <a:cs typeface="Franklin Gothic Medium"/>
              </a:rPr>
              <a:t>WELCOMING</a:t>
            </a:r>
            <a:r>
              <a:rPr sz="2300" i="1" spc="-70" dirty="0">
                <a:solidFill>
                  <a:srgbClr val="C39F67"/>
                </a:solidFill>
                <a:latin typeface="Franklin Gothic Medium"/>
                <a:cs typeface="Franklin Gothic Medium"/>
              </a:rPr>
              <a:t> </a:t>
            </a:r>
            <a:r>
              <a:rPr sz="2300" i="1" dirty="0">
                <a:solidFill>
                  <a:srgbClr val="C39F67"/>
                </a:solidFill>
                <a:latin typeface="Franklin Gothic Medium"/>
                <a:cs typeface="Franklin Gothic Medium"/>
              </a:rPr>
              <a:t>+</a:t>
            </a:r>
            <a:r>
              <a:rPr sz="2300" i="1" spc="-85" dirty="0">
                <a:solidFill>
                  <a:srgbClr val="C39F67"/>
                </a:solidFill>
                <a:latin typeface="Franklin Gothic Medium"/>
                <a:cs typeface="Franklin Gothic Medium"/>
              </a:rPr>
              <a:t> </a:t>
            </a:r>
            <a:r>
              <a:rPr sz="2300" i="1" spc="-20" dirty="0">
                <a:solidFill>
                  <a:srgbClr val="C39F67"/>
                </a:solidFill>
                <a:latin typeface="Franklin Gothic Medium"/>
                <a:cs typeface="Franklin Gothic Medium"/>
              </a:rPr>
              <a:t>SAFE</a:t>
            </a:r>
            <a:endParaRPr sz="23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600" dirty="0">
                <a:latin typeface="Franklin Gothic Book"/>
                <a:cs typeface="Franklin Gothic Book"/>
              </a:rPr>
              <a:t>We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provide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hospitable,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safe,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and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secure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campus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experience</a:t>
            </a:r>
            <a:r>
              <a:rPr sz="1600" spc="-2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that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includes</a:t>
            </a:r>
            <a:r>
              <a:rPr sz="1600" spc="-5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amenities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tailored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to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the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needs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of</a:t>
            </a:r>
            <a:r>
              <a:rPr sz="1600" spc="-5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our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customers.</a:t>
            </a:r>
            <a:endParaRPr sz="1600">
              <a:latin typeface="Franklin Gothic Book"/>
              <a:cs typeface="Franklin Gothic Book"/>
            </a:endParaRPr>
          </a:p>
          <a:p>
            <a:pPr marL="311785" indent="-299085">
              <a:lnSpc>
                <a:spcPct val="100000"/>
              </a:lnSpc>
              <a:spcBef>
                <a:spcPts val="605"/>
              </a:spcBef>
              <a:buAutoNum type="arabicPeriod" startAt="4"/>
              <a:tabLst>
                <a:tab pos="311785" algn="l"/>
              </a:tabLst>
            </a:pPr>
            <a:r>
              <a:rPr sz="2300" i="1" spc="-10" dirty="0">
                <a:solidFill>
                  <a:srgbClr val="C39F67"/>
                </a:solidFill>
                <a:latin typeface="Franklin Gothic Medium"/>
                <a:cs typeface="Franklin Gothic Medium"/>
              </a:rPr>
              <a:t>ENERGY</a:t>
            </a:r>
            <a:endParaRPr sz="2300">
              <a:latin typeface="Franklin Gothic Medium"/>
              <a:cs typeface="Franklin Gothic Medium"/>
            </a:endParaRPr>
          </a:p>
          <a:p>
            <a:pPr marL="12700" marR="71755">
              <a:lnSpc>
                <a:spcPts val="1730"/>
              </a:lnSpc>
              <a:spcBef>
                <a:spcPts val="1025"/>
              </a:spcBef>
            </a:pPr>
            <a:r>
              <a:rPr sz="1600" dirty="0">
                <a:latin typeface="Franklin Gothic Book"/>
                <a:cs typeface="Franklin Gothic Book"/>
              </a:rPr>
              <a:t>We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deliver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reliable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and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affordable</a:t>
            </a:r>
            <a:r>
              <a:rPr sz="1600" spc="-2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utility</a:t>
            </a:r>
            <a:r>
              <a:rPr sz="1600" spc="-7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services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to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Purdue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while</a:t>
            </a:r>
            <a:r>
              <a:rPr sz="1600" spc="-5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pursuing</a:t>
            </a:r>
            <a:r>
              <a:rPr sz="1600" spc="-70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innovative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technologies</a:t>
            </a:r>
            <a:r>
              <a:rPr sz="1600" spc="-2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for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long-</a:t>
            </a:r>
            <a:r>
              <a:rPr sz="1600" dirty="0">
                <a:latin typeface="Franklin Gothic Book"/>
                <a:cs typeface="Franklin Gothic Book"/>
              </a:rPr>
              <a:t>term</a:t>
            </a:r>
            <a:r>
              <a:rPr sz="1600" spc="-2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clean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energy solutions.</a:t>
            </a:r>
            <a:endParaRPr sz="1600">
              <a:latin typeface="Franklin Gothic Book"/>
              <a:cs typeface="Franklin Gothic Book"/>
            </a:endParaRPr>
          </a:p>
          <a:p>
            <a:pPr marL="311785" indent="-299085">
              <a:lnSpc>
                <a:spcPct val="100000"/>
              </a:lnSpc>
              <a:spcBef>
                <a:spcPts val="580"/>
              </a:spcBef>
              <a:buAutoNum type="arabicPeriod" startAt="5"/>
              <a:tabLst>
                <a:tab pos="311785" algn="l"/>
              </a:tabLst>
            </a:pPr>
            <a:r>
              <a:rPr sz="2300" i="1" spc="-55" dirty="0">
                <a:solidFill>
                  <a:srgbClr val="C39F67"/>
                </a:solidFill>
                <a:latin typeface="Franklin Gothic Medium"/>
                <a:cs typeface="Franklin Gothic Medium"/>
              </a:rPr>
              <a:t>RECRUIT</a:t>
            </a:r>
            <a:r>
              <a:rPr sz="2300" i="1" spc="-105" dirty="0">
                <a:solidFill>
                  <a:srgbClr val="C39F67"/>
                </a:solidFill>
                <a:latin typeface="Franklin Gothic Medium"/>
                <a:cs typeface="Franklin Gothic Medium"/>
              </a:rPr>
              <a:t> </a:t>
            </a:r>
            <a:r>
              <a:rPr sz="2300" i="1" dirty="0">
                <a:solidFill>
                  <a:srgbClr val="C39F67"/>
                </a:solidFill>
                <a:latin typeface="Franklin Gothic Medium"/>
                <a:cs typeface="Franklin Gothic Medium"/>
              </a:rPr>
              <a:t>+</a:t>
            </a:r>
            <a:r>
              <a:rPr sz="2300" i="1" spc="-90" dirty="0">
                <a:solidFill>
                  <a:srgbClr val="C39F67"/>
                </a:solidFill>
                <a:latin typeface="Franklin Gothic Medium"/>
                <a:cs typeface="Franklin Gothic Medium"/>
              </a:rPr>
              <a:t> </a:t>
            </a:r>
            <a:r>
              <a:rPr sz="2300" i="1" spc="-10" dirty="0">
                <a:solidFill>
                  <a:srgbClr val="C39F67"/>
                </a:solidFill>
                <a:latin typeface="Franklin Gothic Medium"/>
                <a:cs typeface="Franklin Gothic Medium"/>
              </a:rPr>
              <a:t>RETAIN</a:t>
            </a:r>
            <a:endParaRPr sz="23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600" dirty="0">
                <a:latin typeface="Franklin Gothic Book"/>
                <a:cs typeface="Franklin Gothic Book"/>
              </a:rPr>
              <a:t>We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provide</a:t>
            </a:r>
            <a:r>
              <a:rPr sz="1600" spc="-2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culture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that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attracts,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develops,</a:t>
            </a:r>
            <a:r>
              <a:rPr sz="1600" spc="-2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and</a:t>
            </a:r>
            <a:r>
              <a:rPr sz="1600" spc="-2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retains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</a:t>
            </a:r>
            <a:r>
              <a:rPr sz="1600" spc="-1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quality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workforce.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46826" y="239733"/>
            <a:ext cx="2641600" cy="715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20" dirty="0"/>
              <a:t>AO</a:t>
            </a:r>
            <a:r>
              <a:rPr spc="-90" dirty="0"/>
              <a:t> </a:t>
            </a:r>
            <a:r>
              <a:rPr spc="-65" dirty="0"/>
              <a:t>Initiatives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64422" y="6384466"/>
            <a:ext cx="99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888888"/>
                </a:solidFill>
                <a:latin typeface="Franklin Gothic Book"/>
                <a:cs typeface="Franklin Gothic Book"/>
              </a:rPr>
              <a:t>5</a:t>
            </a:r>
            <a:endParaRPr sz="1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81BB42-B2EB-1E3B-0801-DC82DD7546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692497"/>
            <a:ext cx="12192000" cy="692497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Investing in Purdue’s Future: Major Capital Projects 2024</a:t>
            </a:r>
          </a:p>
        </p:txBody>
      </p:sp>
      <p:pic>
        <p:nvPicPr>
          <p:cNvPr id="2" name="object 2" descr="A close-up of a map  with list of Purdue capital project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5289" y="68263"/>
            <a:ext cx="10461428" cy="67214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00" dirty="0"/>
              <a:t>Academic</a:t>
            </a:r>
            <a:r>
              <a:rPr spc="-80" dirty="0"/>
              <a:t> </a:t>
            </a:r>
            <a:r>
              <a:rPr spc="-90" dirty="0"/>
              <a:t>Success</a:t>
            </a:r>
            <a:r>
              <a:rPr spc="-65" dirty="0"/>
              <a:t> </a:t>
            </a:r>
            <a:r>
              <a:rPr spc="-60" dirty="0"/>
              <a:t>Building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826" y="1076662"/>
            <a:ext cx="5619115" cy="2710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Scope</a:t>
            </a:r>
            <a:endParaRPr sz="2000">
              <a:latin typeface="Franklin Gothic Medium Cond"/>
              <a:cs typeface="Franklin Gothic Medium Cond"/>
            </a:endParaRPr>
          </a:p>
          <a:p>
            <a:pPr marL="286385" marR="5080" indent="-2743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86385" algn="l"/>
              </a:tabLst>
            </a:pPr>
            <a:r>
              <a:rPr sz="1500" dirty="0">
                <a:latin typeface="Franklin Gothic Book"/>
                <a:cs typeface="Franklin Gothic Book"/>
              </a:rPr>
              <a:t>A</a:t>
            </a:r>
            <a:r>
              <a:rPr sz="1500" spc="-35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new</a:t>
            </a:r>
            <a:r>
              <a:rPr sz="1500" spc="-30" dirty="0">
                <a:latin typeface="Franklin Gothic Book"/>
                <a:cs typeface="Franklin Gothic Book"/>
              </a:rPr>
              <a:t> </a:t>
            </a:r>
            <a:r>
              <a:rPr sz="1500" spc="-10" dirty="0">
                <a:latin typeface="Franklin Gothic Book"/>
                <a:cs typeface="Franklin Gothic Book"/>
              </a:rPr>
              <a:t>248,000</a:t>
            </a:r>
            <a:r>
              <a:rPr sz="1500" spc="-45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GSF</a:t>
            </a:r>
            <a:r>
              <a:rPr sz="1500" spc="-25" dirty="0">
                <a:latin typeface="Franklin Gothic Book"/>
                <a:cs typeface="Franklin Gothic Book"/>
              </a:rPr>
              <a:t> </a:t>
            </a:r>
            <a:r>
              <a:rPr sz="1500" spc="-10" dirty="0">
                <a:latin typeface="Franklin Gothic Book"/>
                <a:cs typeface="Franklin Gothic Book"/>
              </a:rPr>
              <a:t>student-</a:t>
            </a:r>
            <a:r>
              <a:rPr sz="1500" dirty="0">
                <a:latin typeface="Franklin Gothic Book"/>
                <a:cs typeface="Franklin Gothic Book"/>
              </a:rPr>
              <a:t>focused</a:t>
            </a:r>
            <a:r>
              <a:rPr sz="1500" spc="-5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hub</a:t>
            </a:r>
            <a:r>
              <a:rPr sz="1500" spc="-45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near</a:t>
            </a:r>
            <a:r>
              <a:rPr sz="1500" spc="-35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West</a:t>
            </a:r>
            <a:r>
              <a:rPr sz="1500" spc="-30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and</a:t>
            </a:r>
            <a:r>
              <a:rPr sz="1500" spc="-35" dirty="0">
                <a:latin typeface="Franklin Gothic Book"/>
                <a:cs typeface="Franklin Gothic Book"/>
              </a:rPr>
              <a:t> </a:t>
            </a:r>
            <a:r>
              <a:rPr sz="1500" spc="-10" dirty="0">
                <a:latin typeface="Franklin Gothic Book"/>
                <a:cs typeface="Franklin Gothic Book"/>
              </a:rPr>
              <a:t>Michigan </a:t>
            </a:r>
            <a:r>
              <a:rPr sz="1500" dirty="0">
                <a:latin typeface="Franklin Gothic Book"/>
                <a:cs typeface="Franklin Gothic Book"/>
              </a:rPr>
              <a:t>Streets.</a:t>
            </a:r>
            <a:r>
              <a:rPr sz="1500" spc="-30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Includes</a:t>
            </a:r>
            <a:r>
              <a:rPr sz="1500" spc="-40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classrooms,</a:t>
            </a:r>
            <a:r>
              <a:rPr sz="1500" spc="-40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teaching</a:t>
            </a:r>
            <a:r>
              <a:rPr sz="1500" spc="-45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labs,</a:t>
            </a:r>
            <a:r>
              <a:rPr sz="1500" spc="-55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500</a:t>
            </a:r>
            <a:r>
              <a:rPr sz="1500" spc="-55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beds,</a:t>
            </a:r>
            <a:r>
              <a:rPr sz="1500" spc="-40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and</a:t>
            </a:r>
            <a:r>
              <a:rPr sz="1500" spc="-55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a</a:t>
            </a:r>
            <a:r>
              <a:rPr sz="1500" spc="-50" dirty="0">
                <a:latin typeface="Franklin Gothic Book"/>
                <a:cs typeface="Franklin Gothic Book"/>
              </a:rPr>
              <a:t> </a:t>
            </a:r>
            <a:r>
              <a:rPr sz="1500" spc="-20" dirty="0">
                <a:latin typeface="Franklin Gothic Book"/>
                <a:cs typeface="Franklin Gothic Book"/>
              </a:rPr>
              <a:t>400-</a:t>
            </a:r>
            <a:r>
              <a:rPr sz="1500" dirty="0">
                <a:latin typeface="Franklin Gothic Book"/>
                <a:cs typeface="Franklin Gothic Book"/>
              </a:rPr>
              <a:t>seat</a:t>
            </a:r>
            <a:r>
              <a:rPr sz="1500" spc="-50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dining</a:t>
            </a:r>
            <a:r>
              <a:rPr sz="1500" spc="-30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area</a:t>
            </a:r>
            <a:r>
              <a:rPr sz="1500" spc="-35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that</a:t>
            </a:r>
            <a:r>
              <a:rPr sz="1500" spc="-25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will</a:t>
            </a:r>
            <a:r>
              <a:rPr sz="1500" spc="-20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engage</a:t>
            </a:r>
            <a:r>
              <a:rPr sz="1500" spc="-35" dirty="0">
                <a:latin typeface="Franklin Gothic Book"/>
                <a:cs typeface="Franklin Gothic Book"/>
              </a:rPr>
              <a:t> </a:t>
            </a:r>
            <a:r>
              <a:rPr sz="1500" spc="-10" dirty="0">
                <a:latin typeface="Franklin Gothic Book"/>
                <a:cs typeface="Franklin Gothic Book"/>
              </a:rPr>
              <a:t>prospective</a:t>
            </a:r>
            <a:r>
              <a:rPr sz="1500" spc="-35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students</a:t>
            </a:r>
            <a:r>
              <a:rPr sz="1500" spc="-10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and</a:t>
            </a:r>
            <a:r>
              <a:rPr sz="1500" spc="-35" dirty="0">
                <a:latin typeface="Franklin Gothic Book"/>
                <a:cs typeface="Franklin Gothic Book"/>
              </a:rPr>
              <a:t> </a:t>
            </a:r>
            <a:r>
              <a:rPr sz="1500" spc="-25" dirty="0">
                <a:latin typeface="Franklin Gothic Book"/>
                <a:cs typeface="Franklin Gothic Book"/>
              </a:rPr>
              <a:t>the </a:t>
            </a:r>
            <a:r>
              <a:rPr sz="1500" spc="-10" dirty="0">
                <a:latin typeface="Franklin Gothic Book"/>
                <a:cs typeface="Franklin Gothic Book"/>
              </a:rPr>
              <a:t>community.</a:t>
            </a:r>
            <a:endParaRPr sz="15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000" spc="-1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Budget</a:t>
            </a:r>
            <a:endParaRPr sz="2000">
              <a:latin typeface="Franklin Gothic Medium Cond"/>
              <a:cs typeface="Franklin Gothic Medium Cond"/>
            </a:endParaRPr>
          </a:p>
          <a:p>
            <a:pPr marL="286385" indent="-273685">
              <a:lnSpc>
                <a:spcPct val="100000"/>
              </a:lnSpc>
              <a:spcBef>
                <a:spcPts val="10"/>
              </a:spcBef>
              <a:buFont typeface="Wingdings"/>
              <a:buChar char=""/>
              <a:tabLst>
                <a:tab pos="286385" algn="l"/>
              </a:tabLst>
            </a:pPr>
            <a:r>
              <a:rPr sz="1500" spc="-10" dirty="0">
                <a:latin typeface="Franklin Gothic Book"/>
                <a:cs typeface="Franklin Gothic Book"/>
              </a:rPr>
              <a:t>$187M</a:t>
            </a:r>
            <a:endParaRPr sz="1500">
              <a:latin typeface="Franklin Gothic Book"/>
              <a:cs typeface="Franklin Gothic Book"/>
            </a:endParaRPr>
          </a:p>
          <a:p>
            <a:pPr marL="469265" lvl="1" indent="-2279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9265" algn="l"/>
              </a:tabLst>
            </a:pPr>
            <a:r>
              <a:rPr sz="1400" spc="-10" dirty="0">
                <a:latin typeface="Franklin Gothic Book"/>
                <a:cs typeface="Franklin Gothic Book"/>
              </a:rPr>
              <a:t>Non-</a:t>
            </a:r>
            <a:r>
              <a:rPr sz="1400" dirty="0">
                <a:latin typeface="Franklin Gothic Book"/>
                <a:cs typeface="Franklin Gothic Book"/>
              </a:rPr>
              <a:t>Fee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Replaced</a:t>
            </a:r>
            <a:r>
              <a:rPr sz="1400" spc="-5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Debt</a:t>
            </a:r>
            <a:r>
              <a:rPr sz="1400" spc="-6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–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Aux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Housing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Dining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&amp;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University</a:t>
            </a:r>
            <a:r>
              <a:rPr sz="1400" spc="-55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Reserves:</a:t>
            </a:r>
            <a:endParaRPr sz="1400">
              <a:latin typeface="Franklin Gothic Book"/>
              <a:cs typeface="Franklin Gothic Book"/>
            </a:endParaRPr>
          </a:p>
          <a:p>
            <a:pPr marL="469265">
              <a:lnSpc>
                <a:spcPct val="100000"/>
              </a:lnSpc>
            </a:pPr>
            <a:r>
              <a:rPr sz="1400" spc="-10" dirty="0">
                <a:latin typeface="Franklin Gothic Book"/>
                <a:cs typeface="Franklin Gothic Book"/>
              </a:rPr>
              <a:t>$105M</a:t>
            </a:r>
            <a:endParaRPr sz="1400">
              <a:latin typeface="Franklin Gothic Book"/>
              <a:cs typeface="Franklin Gothic Book"/>
            </a:endParaRPr>
          </a:p>
          <a:p>
            <a:pPr marL="469265" lvl="1" indent="-227965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sz="1400" dirty="0">
                <a:latin typeface="Franklin Gothic Book"/>
                <a:cs typeface="Franklin Gothic Book"/>
              </a:rPr>
              <a:t>Capital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Cash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State</a:t>
            </a:r>
            <a:r>
              <a:rPr sz="1400" spc="-6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Appropriation: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spc="-20" dirty="0">
                <a:latin typeface="Franklin Gothic Book"/>
                <a:cs typeface="Franklin Gothic Book"/>
              </a:rPr>
              <a:t>$60M</a:t>
            </a:r>
            <a:endParaRPr sz="1400">
              <a:latin typeface="Franklin Gothic Book"/>
              <a:cs typeface="Franklin Gothic Book"/>
            </a:endParaRPr>
          </a:p>
          <a:p>
            <a:pPr marL="469265" lvl="1" indent="-227965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sz="1400" dirty="0">
                <a:latin typeface="Franklin Gothic Book"/>
                <a:cs typeface="Franklin Gothic Book"/>
              </a:rPr>
              <a:t>Gift</a:t>
            </a:r>
            <a:r>
              <a:rPr sz="1400" spc="-4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Funds: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spc="-20" dirty="0">
                <a:latin typeface="Franklin Gothic Book"/>
                <a:cs typeface="Franklin Gothic Book"/>
              </a:rPr>
              <a:t>$22M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826" y="3835102"/>
            <a:ext cx="2608580" cy="1986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Schedule</a:t>
            </a:r>
            <a:endParaRPr sz="2000">
              <a:latin typeface="Franklin Gothic Medium Cond"/>
              <a:cs typeface="Franklin Gothic Medium Cond"/>
            </a:endParaRPr>
          </a:p>
          <a:p>
            <a:pPr marL="299085" indent="-286385">
              <a:lnSpc>
                <a:spcPct val="100000"/>
              </a:lnSpc>
              <a:spcBef>
                <a:spcPts val="10"/>
              </a:spcBef>
              <a:buFont typeface="Wingdings"/>
              <a:buChar char=""/>
              <a:tabLst>
                <a:tab pos="299085" algn="l"/>
              </a:tabLst>
            </a:pPr>
            <a:r>
              <a:rPr sz="1500" dirty="0">
                <a:latin typeface="Franklin Gothic Book"/>
                <a:cs typeface="Franklin Gothic Book"/>
              </a:rPr>
              <a:t>Board</a:t>
            </a:r>
            <a:r>
              <a:rPr sz="1500" spc="-45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of</a:t>
            </a:r>
            <a:r>
              <a:rPr sz="1500" spc="-35" dirty="0">
                <a:latin typeface="Franklin Gothic Book"/>
                <a:cs typeface="Franklin Gothic Book"/>
              </a:rPr>
              <a:t> </a:t>
            </a:r>
            <a:r>
              <a:rPr sz="1500" spc="-10" dirty="0">
                <a:latin typeface="Franklin Gothic Book"/>
                <a:cs typeface="Franklin Gothic Book"/>
              </a:rPr>
              <a:t>Trustees</a:t>
            </a:r>
            <a:r>
              <a:rPr sz="1500" spc="-45" dirty="0">
                <a:latin typeface="Franklin Gothic Book"/>
                <a:cs typeface="Franklin Gothic Book"/>
              </a:rPr>
              <a:t> </a:t>
            </a:r>
            <a:r>
              <a:rPr sz="1500" spc="-10" dirty="0">
                <a:latin typeface="Franklin Gothic Book"/>
                <a:cs typeface="Franklin Gothic Book"/>
              </a:rPr>
              <a:t>Approval</a:t>
            </a:r>
            <a:endParaRPr sz="1500">
              <a:latin typeface="Franklin Gothic Book"/>
              <a:cs typeface="Franklin Gothic Book"/>
            </a:endParaRPr>
          </a:p>
          <a:p>
            <a:pPr marL="286385" indent="-273685">
              <a:lnSpc>
                <a:spcPct val="100000"/>
              </a:lnSpc>
              <a:buFont typeface="Wingdings"/>
              <a:buChar char=""/>
              <a:tabLst>
                <a:tab pos="286385" algn="l"/>
              </a:tabLst>
            </a:pPr>
            <a:r>
              <a:rPr sz="1500" dirty="0">
                <a:latin typeface="Franklin Gothic Book"/>
                <a:cs typeface="Franklin Gothic Book"/>
              </a:rPr>
              <a:t>Construction</a:t>
            </a:r>
            <a:r>
              <a:rPr sz="1500" spc="-60" dirty="0">
                <a:latin typeface="Franklin Gothic Book"/>
                <a:cs typeface="Franklin Gothic Book"/>
              </a:rPr>
              <a:t> </a:t>
            </a:r>
            <a:r>
              <a:rPr sz="1500" spc="-20" dirty="0">
                <a:latin typeface="Franklin Gothic Book"/>
                <a:cs typeface="Franklin Gothic Book"/>
              </a:rPr>
              <a:t>Start</a:t>
            </a:r>
            <a:endParaRPr sz="1500">
              <a:latin typeface="Franklin Gothic Book"/>
              <a:cs typeface="Franklin Gothic Book"/>
            </a:endParaRPr>
          </a:p>
          <a:p>
            <a:pPr marL="286385" indent="-273685">
              <a:lnSpc>
                <a:spcPct val="100000"/>
              </a:lnSpc>
              <a:buFont typeface="Wingdings"/>
              <a:buChar char=""/>
              <a:tabLst>
                <a:tab pos="286385" algn="l"/>
              </a:tabLst>
            </a:pPr>
            <a:r>
              <a:rPr sz="1500" dirty="0">
                <a:latin typeface="Franklin Gothic Book"/>
                <a:cs typeface="Franklin Gothic Book"/>
              </a:rPr>
              <a:t>Construction</a:t>
            </a:r>
            <a:r>
              <a:rPr sz="1500" spc="-70" dirty="0">
                <a:latin typeface="Franklin Gothic Book"/>
                <a:cs typeface="Franklin Gothic Book"/>
              </a:rPr>
              <a:t> </a:t>
            </a:r>
            <a:r>
              <a:rPr sz="1500" spc="-10" dirty="0">
                <a:latin typeface="Franklin Gothic Book"/>
                <a:cs typeface="Franklin Gothic Book"/>
              </a:rPr>
              <a:t>Complete</a:t>
            </a:r>
            <a:endParaRPr sz="1500">
              <a:latin typeface="Franklin Gothic Book"/>
              <a:cs typeface="Franklin Gothic Book"/>
            </a:endParaRPr>
          </a:p>
          <a:p>
            <a:pPr marL="286385" indent="-273685">
              <a:lnSpc>
                <a:spcPct val="100000"/>
              </a:lnSpc>
              <a:buFont typeface="Wingdings"/>
              <a:buChar char=""/>
              <a:tabLst>
                <a:tab pos="286385" algn="l"/>
              </a:tabLst>
            </a:pPr>
            <a:r>
              <a:rPr sz="1500" spc="-10" dirty="0">
                <a:latin typeface="Franklin Gothic Book"/>
                <a:cs typeface="Franklin Gothic Book"/>
              </a:rPr>
              <a:t>Occupancy</a:t>
            </a:r>
            <a:endParaRPr sz="1500">
              <a:latin typeface="Franklin Gothic Book"/>
              <a:cs typeface="Franklin Gothic Book"/>
            </a:endParaRPr>
          </a:p>
          <a:p>
            <a:pPr marL="12700" marR="5080">
              <a:lnSpc>
                <a:spcPts val="1620"/>
              </a:lnSpc>
              <a:spcBef>
                <a:spcPts val="994"/>
              </a:spcBef>
            </a:pPr>
            <a:r>
              <a:rPr sz="1500" dirty="0">
                <a:latin typeface="Franklin Gothic Book"/>
                <a:cs typeface="Franklin Gothic Book"/>
              </a:rPr>
              <a:t>AE:</a:t>
            </a:r>
            <a:r>
              <a:rPr sz="1500" spc="-20" dirty="0">
                <a:latin typeface="Franklin Gothic Book"/>
                <a:cs typeface="Franklin Gothic Book"/>
              </a:rPr>
              <a:t> </a:t>
            </a:r>
            <a:r>
              <a:rPr sz="1500" spc="-10" dirty="0">
                <a:latin typeface="Franklin Gothic Book"/>
                <a:cs typeface="Franklin Gothic Book"/>
              </a:rPr>
              <a:t>Browning</a:t>
            </a:r>
            <a:r>
              <a:rPr sz="1500" spc="-20" dirty="0">
                <a:latin typeface="Franklin Gothic Book"/>
                <a:cs typeface="Franklin Gothic Book"/>
              </a:rPr>
              <a:t> </a:t>
            </a:r>
            <a:r>
              <a:rPr sz="1500" spc="-10" dirty="0">
                <a:latin typeface="Franklin Gothic Book"/>
                <a:cs typeface="Franklin Gothic Book"/>
              </a:rPr>
              <a:t>Day/Perkins</a:t>
            </a:r>
            <a:r>
              <a:rPr sz="1500" spc="-25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&amp;</a:t>
            </a:r>
            <a:r>
              <a:rPr sz="1500" spc="-30" dirty="0">
                <a:latin typeface="Franklin Gothic Book"/>
                <a:cs typeface="Franklin Gothic Book"/>
              </a:rPr>
              <a:t> </a:t>
            </a:r>
            <a:r>
              <a:rPr sz="1500" spc="-20" dirty="0">
                <a:latin typeface="Franklin Gothic Book"/>
                <a:cs typeface="Franklin Gothic Book"/>
              </a:rPr>
              <a:t>Will </a:t>
            </a:r>
            <a:r>
              <a:rPr sz="1500" dirty="0">
                <a:latin typeface="Franklin Gothic Book"/>
                <a:cs typeface="Franklin Gothic Book"/>
              </a:rPr>
              <a:t>CM:</a:t>
            </a:r>
            <a:r>
              <a:rPr sz="1500" spc="-30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Shiel</a:t>
            </a:r>
            <a:r>
              <a:rPr sz="1500" spc="-20" dirty="0">
                <a:latin typeface="Franklin Gothic Book"/>
                <a:cs typeface="Franklin Gothic Book"/>
              </a:rPr>
              <a:t> </a:t>
            </a:r>
            <a:r>
              <a:rPr sz="1500" spc="-10" dirty="0">
                <a:latin typeface="Franklin Gothic Book"/>
                <a:cs typeface="Franklin Gothic Book"/>
              </a:rPr>
              <a:t>Sexton</a:t>
            </a:r>
            <a:endParaRPr sz="1500">
              <a:latin typeface="Franklin Gothic Book"/>
              <a:cs typeface="Franklin Gothic Book"/>
            </a:endParaRPr>
          </a:p>
          <a:p>
            <a:pPr marL="12700">
              <a:lnSpc>
                <a:spcPts val="1595"/>
              </a:lnSpc>
            </a:pPr>
            <a:r>
              <a:rPr sz="1500" dirty="0">
                <a:latin typeface="Franklin Gothic Book"/>
                <a:cs typeface="Franklin Gothic Book"/>
              </a:rPr>
              <a:t>AO</a:t>
            </a:r>
            <a:r>
              <a:rPr sz="1500" spc="-50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Project</a:t>
            </a:r>
            <a:r>
              <a:rPr sz="1500" spc="-70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Manager:</a:t>
            </a:r>
            <a:r>
              <a:rPr sz="1500" spc="-40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Rick</a:t>
            </a:r>
            <a:r>
              <a:rPr sz="1500" spc="-45" dirty="0">
                <a:latin typeface="Franklin Gothic Book"/>
                <a:cs typeface="Franklin Gothic Book"/>
              </a:rPr>
              <a:t> </a:t>
            </a:r>
            <a:r>
              <a:rPr sz="1500" spc="-20" dirty="0">
                <a:latin typeface="Franklin Gothic Book"/>
                <a:cs typeface="Franklin Gothic Book"/>
              </a:rPr>
              <a:t>Emery</a:t>
            </a:r>
            <a:endParaRPr sz="15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0026" y="4141427"/>
            <a:ext cx="10947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Franklin Gothic Book"/>
                <a:cs typeface="Franklin Gothic Book"/>
              </a:rPr>
              <a:t>June</a:t>
            </a:r>
            <a:r>
              <a:rPr sz="1500" spc="-30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7,</a:t>
            </a:r>
            <a:r>
              <a:rPr sz="1500" spc="-5" dirty="0">
                <a:latin typeface="Franklin Gothic Book"/>
                <a:cs typeface="Franklin Gothic Book"/>
              </a:rPr>
              <a:t> </a:t>
            </a:r>
            <a:r>
              <a:rPr sz="1500" spc="-20" dirty="0">
                <a:latin typeface="Franklin Gothic Book"/>
                <a:cs typeface="Franklin Gothic Book"/>
              </a:rPr>
              <a:t>2024</a:t>
            </a:r>
            <a:endParaRPr sz="15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latin typeface="Franklin Gothic Book"/>
                <a:cs typeface="Franklin Gothic Book"/>
              </a:rPr>
              <a:t>April</a:t>
            </a:r>
            <a:r>
              <a:rPr sz="1500" spc="-20" dirty="0">
                <a:latin typeface="Franklin Gothic Book"/>
                <a:cs typeface="Franklin Gothic Book"/>
              </a:rPr>
              <a:t> 2025</a:t>
            </a:r>
            <a:endParaRPr sz="15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latin typeface="Franklin Gothic Book"/>
                <a:cs typeface="Franklin Gothic Book"/>
              </a:rPr>
              <a:t>May</a:t>
            </a:r>
            <a:r>
              <a:rPr sz="1500" spc="-60" dirty="0">
                <a:latin typeface="Franklin Gothic Book"/>
                <a:cs typeface="Franklin Gothic Book"/>
              </a:rPr>
              <a:t> </a:t>
            </a:r>
            <a:r>
              <a:rPr sz="1500" spc="-20" dirty="0">
                <a:latin typeface="Franklin Gothic Book"/>
                <a:cs typeface="Franklin Gothic Book"/>
              </a:rPr>
              <a:t>2027</a:t>
            </a:r>
            <a:endParaRPr sz="15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latin typeface="Franklin Gothic Book"/>
                <a:cs typeface="Franklin Gothic Book"/>
              </a:rPr>
              <a:t>July</a:t>
            </a:r>
            <a:r>
              <a:rPr sz="1500" spc="-35" dirty="0">
                <a:latin typeface="Franklin Gothic Book"/>
                <a:cs typeface="Franklin Gothic Book"/>
              </a:rPr>
              <a:t> </a:t>
            </a:r>
            <a:r>
              <a:rPr sz="1500" spc="-20" dirty="0">
                <a:latin typeface="Franklin Gothic Book"/>
                <a:cs typeface="Franklin Gothic Book"/>
              </a:rPr>
              <a:t>2027</a:t>
            </a:r>
            <a:endParaRPr sz="1500">
              <a:latin typeface="Franklin Gothic Book"/>
              <a:cs typeface="Franklin Gothic Book"/>
            </a:endParaRPr>
          </a:p>
        </p:txBody>
      </p:sp>
      <p:pic>
        <p:nvPic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6181" y="986397"/>
            <a:ext cx="5333126" cy="300140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261600" y="12700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Presenter</a:t>
            </a:r>
            <a:r>
              <a:rPr sz="800" b="1" i="1" spc="-40" dirty="0">
                <a:latin typeface="Arial"/>
                <a:cs typeface="Arial"/>
              </a:rPr>
              <a:t> </a:t>
            </a:r>
            <a:r>
              <a:rPr sz="800" b="1" i="1" spc="-10" dirty="0">
                <a:latin typeface="Arial"/>
                <a:cs typeface="Arial"/>
              </a:rPr>
              <a:t>Notes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spc="-10" dirty="0">
                <a:latin typeface="Arial"/>
                <a:cs typeface="Arial"/>
              </a:rPr>
              <a:t>2025-02-</a:t>
            </a:r>
            <a:r>
              <a:rPr sz="800" i="1" dirty="0">
                <a:latin typeface="Arial"/>
                <a:cs typeface="Arial"/>
              </a:rPr>
              <a:t>14</a:t>
            </a:r>
            <a:r>
              <a:rPr sz="800" i="1" spc="35" dirty="0">
                <a:latin typeface="Arial"/>
                <a:cs typeface="Arial"/>
              </a:rPr>
              <a:t> </a:t>
            </a:r>
            <a:r>
              <a:rPr sz="800" i="1" spc="-10" dirty="0">
                <a:latin typeface="Arial"/>
                <a:cs typeface="Arial"/>
              </a:rPr>
              <a:t>18:18:18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spc="-10" dirty="0">
                <a:latin typeface="Arial"/>
                <a:cs typeface="Arial"/>
              </a:rPr>
              <a:t>-------------------------------------------</a:t>
            </a:r>
            <a:r>
              <a:rPr sz="1000" spc="-50" dirty="0">
                <a:latin typeface="Arial"/>
                <a:cs typeface="Arial"/>
              </a:rPr>
              <a:t>-</a:t>
            </a:r>
            <a:endParaRPr sz="100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Confirm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if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rendering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will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be </a:t>
            </a:r>
            <a:r>
              <a:rPr sz="1000" dirty="0">
                <a:latin typeface="Arial"/>
                <a:cs typeface="Arial"/>
              </a:rPr>
              <a:t>updated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before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2/6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shower </a:t>
            </a:r>
            <a:r>
              <a:rPr sz="1000" dirty="0">
                <a:latin typeface="Arial"/>
                <a:cs typeface="Arial"/>
              </a:rPr>
              <a:t>larger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‘P’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on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building?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If</a:t>
            </a:r>
            <a:r>
              <a:rPr sz="1000" spc="5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there is a rendering </a:t>
            </a:r>
            <a:r>
              <a:rPr sz="1000" spc="-25" dirty="0">
                <a:latin typeface="Arial"/>
                <a:cs typeface="Arial"/>
              </a:rPr>
              <a:t>for </a:t>
            </a:r>
            <a:r>
              <a:rPr sz="1000" dirty="0">
                <a:latin typeface="Arial"/>
                <a:cs typeface="Arial"/>
              </a:rPr>
              <a:t>construction fencing, add </a:t>
            </a:r>
            <a:r>
              <a:rPr sz="1000" spc="-25" dirty="0">
                <a:latin typeface="Arial"/>
                <a:cs typeface="Arial"/>
              </a:rPr>
              <a:t>to </a:t>
            </a:r>
            <a:r>
              <a:rPr sz="1000" spc="-10" dirty="0">
                <a:latin typeface="Arial"/>
                <a:cs typeface="Arial"/>
              </a:rPr>
              <a:t>appendix 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36181" y="4085881"/>
            <a:ext cx="2341880" cy="2149475"/>
          </a:xfrm>
          <a:prstGeom prst="rect">
            <a:avLst/>
          </a:prstGeom>
          <a:ln w="19050">
            <a:solidFill>
              <a:srgbClr val="CFB891"/>
            </a:solidFill>
          </a:ln>
        </p:spPr>
        <p:txBody>
          <a:bodyPr vert="horz" wrap="square" lIns="0" tIns="84455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665"/>
              </a:spcBef>
            </a:pPr>
            <a:r>
              <a:rPr sz="1600" spc="-10" dirty="0">
                <a:latin typeface="Franklin Gothic Medium Cond"/>
                <a:cs typeface="Franklin Gothic Medium Cond"/>
              </a:rPr>
              <a:t>GROUNDBREAKING</a:t>
            </a:r>
            <a:r>
              <a:rPr sz="1600" spc="35" dirty="0">
                <a:latin typeface="Franklin Gothic Medium Cond"/>
                <a:cs typeface="Franklin Gothic Medium Cond"/>
              </a:rPr>
              <a:t> </a:t>
            </a:r>
            <a:r>
              <a:rPr sz="1600" spc="-20" dirty="0">
                <a:latin typeface="Franklin Gothic Medium Cond"/>
                <a:cs typeface="Franklin Gothic Medium Cond"/>
              </a:rPr>
              <a:t>EVENT</a:t>
            </a:r>
            <a:endParaRPr sz="1600">
              <a:latin typeface="Franklin Gothic Medium Cond"/>
              <a:cs typeface="Franklin Gothic Medium Cond"/>
            </a:endParaRPr>
          </a:p>
          <a:p>
            <a:pPr marL="469265" indent="-28702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469265" algn="l"/>
              </a:tabLst>
            </a:pPr>
            <a:r>
              <a:rPr sz="1500" dirty="0">
                <a:latin typeface="Franklin Gothic Book"/>
                <a:cs typeface="Franklin Gothic Book"/>
              </a:rPr>
              <a:t>April</a:t>
            </a:r>
            <a:r>
              <a:rPr sz="1500" spc="-10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2,</a:t>
            </a:r>
            <a:r>
              <a:rPr sz="1500" spc="-25" dirty="0">
                <a:latin typeface="Franklin Gothic Book"/>
                <a:cs typeface="Franklin Gothic Book"/>
              </a:rPr>
              <a:t> </a:t>
            </a:r>
            <a:r>
              <a:rPr sz="1500" spc="-20" dirty="0">
                <a:latin typeface="Franklin Gothic Book"/>
                <a:cs typeface="Franklin Gothic Book"/>
              </a:rPr>
              <a:t>2025</a:t>
            </a:r>
            <a:endParaRPr sz="1500">
              <a:latin typeface="Franklin Gothic Book"/>
              <a:cs typeface="Franklin Gothic Book"/>
            </a:endParaRPr>
          </a:p>
          <a:p>
            <a:pPr marL="469265" marR="663575" indent="-28702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469265" algn="l"/>
              </a:tabLst>
            </a:pPr>
            <a:r>
              <a:rPr sz="1500" spc="-10" dirty="0">
                <a:latin typeface="Franklin Gothic Book"/>
                <a:cs typeface="Franklin Gothic Book"/>
              </a:rPr>
              <a:t>Coordinated</a:t>
            </a:r>
            <a:r>
              <a:rPr sz="1500" spc="-5" dirty="0">
                <a:latin typeface="Franklin Gothic Book"/>
                <a:cs typeface="Franklin Gothic Book"/>
              </a:rPr>
              <a:t> </a:t>
            </a:r>
            <a:r>
              <a:rPr sz="1500" spc="-25" dirty="0">
                <a:latin typeface="Franklin Gothic Book"/>
                <a:cs typeface="Franklin Gothic Book"/>
              </a:rPr>
              <a:t>by </a:t>
            </a:r>
            <a:r>
              <a:rPr sz="1500" dirty="0">
                <a:latin typeface="Franklin Gothic Book"/>
                <a:cs typeface="Franklin Gothic Book"/>
              </a:rPr>
              <a:t>Purdue</a:t>
            </a:r>
            <a:r>
              <a:rPr sz="1500" spc="-70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for</a:t>
            </a:r>
            <a:r>
              <a:rPr sz="1500" spc="-50" dirty="0">
                <a:latin typeface="Franklin Gothic Book"/>
                <a:cs typeface="Franklin Gothic Book"/>
              </a:rPr>
              <a:t> </a:t>
            </a:r>
            <a:r>
              <a:rPr sz="1500" spc="-20" dirty="0">
                <a:latin typeface="Franklin Gothic Book"/>
                <a:cs typeface="Franklin Gothic Book"/>
              </a:rPr>
              <a:t>Life</a:t>
            </a:r>
            <a:endParaRPr sz="1500">
              <a:latin typeface="Franklin Gothic Book"/>
              <a:cs typeface="Franklin Gothic Book"/>
            </a:endParaRPr>
          </a:p>
          <a:p>
            <a:pPr marL="469265" marR="193675" indent="-28702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469265" algn="l"/>
              </a:tabLst>
            </a:pPr>
            <a:r>
              <a:rPr sz="1500" dirty="0">
                <a:latin typeface="Franklin Gothic Book"/>
                <a:cs typeface="Franklin Gothic Book"/>
              </a:rPr>
              <a:t>High</a:t>
            </a:r>
            <a:r>
              <a:rPr sz="1500" spc="-40" dirty="0">
                <a:latin typeface="Franklin Gothic Book"/>
                <a:cs typeface="Franklin Gothic Book"/>
              </a:rPr>
              <a:t> </a:t>
            </a:r>
            <a:r>
              <a:rPr sz="1500" dirty="0">
                <a:latin typeface="Franklin Gothic Book"/>
                <a:cs typeface="Franklin Gothic Book"/>
              </a:rPr>
              <a:t>visibility</a:t>
            </a:r>
            <a:r>
              <a:rPr sz="1500" spc="-25" dirty="0">
                <a:latin typeface="Franklin Gothic Book"/>
                <a:cs typeface="Franklin Gothic Book"/>
              </a:rPr>
              <a:t> </a:t>
            </a:r>
            <a:r>
              <a:rPr sz="1500" spc="-10" dirty="0">
                <a:latin typeface="Franklin Gothic Book"/>
                <a:cs typeface="Franklin Gothic Book"/>
              </a:rPr>
              <a:t>Purdue </a:t>
            </a:r>
            <a:r>
              <a:rPr sz="1500" dirty="0">
                <a:latin typeface="Franklin Gothic Book"/>
                <a:cs typeface="Franklin Gothic Book"/>
              </a:rPr>
              <a:t>project</a:t>
            </a:r>
            <a:r>
              <a:rPr sz="1500" spc="-90" dirty="0">
                <a:latin typeface="Franklin Gothic Book"/>
                <a:cs typeface="Franklin Gothic Book"/>
              </a:rPr>
              <a:t> </a:t>
            </a:r>
            <a:r>
              <a:rPr sz="1500" spc="-10" dirty="0">
                <a:latin typeface="Franklin Gothic Book"/>
                <a:cs typeface="Franklin Gothic Book"/>
              </a:rPr>
              <a:t>branding</a:t>
            </a:r>
            <a:endParaRPr sz="1500">
              <a:latin typeface="Franklin Gothic Book"/>
              <a:cs typeface="Franklin Gothic Book"/>
            </a:endParaRP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8000" y="4066747"/>
            <a:ext cx="2870215" cy="215446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800092" y="6472598"/>
            <a:ext cx="99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888888"/>
                </a:solidFill>
                <a:latin typeface="Franklin Gothic Book"/>
                <a:cs typeface="Franklin Gothic Book"/>
              </a:rPr>
              <a:t>7</a:t>
            </a:r>
            <a:endParaRPr sz="1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70" dirty="0"/>
              <a:t>Sustainability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dirty="0"/>
              <a:t>Recent</a:t>
            </a:r>
            <a:r>
              <a:rPr spc="-75" dirty="0"/>
              <a:t> </a:t>
            </a:r>
            <a:r>
              <a:rPr spc="-10" dirty="0"/>
              <a:t>Achievements</a:t>
            </a:r>
          </a:p>
          <a:p>
            <a:pPr marL="12700">
              <a:lnSpc>
                <a:spcPts val="1939"/>
              </a:lnSpc>
              <a:spcBef>
                <a:spcPts val="835"/>
              </a:spcBef>
            </a:pPr>
            <a:r>
              <a:rPr sz="1700" dirty="0">
                <a:solidFill>
                  <a:srgbClr val="000000"/>
                </a:solidFill>
                <a:latin typeface="Franklin Gothic Book"/>
                <a:cs typeface="Franklin Gothic Book"/>
              </a:rPr>
              <a:t>#5</a:t>
            </a:r>
            <a:r>
              <a:rPr sz="1700" spc="-20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0000"/>
                </a:solidFill>
                <a:latin typeface="Franklin Gothic Book"/>
                <a:cs typeface="Franklin Gothic Book"/>
              </a:rPr>
              <a:t>in</a:t>
            </a:r>
            <a:r>
              <a:rPr sz="1700" spc="-25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0000"/>
                </a:solidFill>
                <a:latin typeface="Franklin Gothic Book"/>
                <a:cs typeface="Franklin Gothic Book"/>
              </a:rPr>
              <a:t>the</a:t>
            </a:r>
            <a:r>
              <a:rPr sz="1700" spc="-40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0000"/>
                </a:solidFill>
                <a:latin typeface="Franklin Gothic Book"/>
                <a:cs typeface="Franklin Gothic Book"/>
              </a:rPr>
              <a:t>Big</a:t>
            </a:r>
            <a:r>
              <a:rPr sz="1700" spc="-45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spc="-20" dirty="0">
                <a:solidFill>
                  <a:srgbClr val="000000"/>
                </a:solidFill>
                <a:latin typeface="Franklin Gothic Book"/>
                <a:cs typeface="Franklin Gothic Book"/>
              </a:rPr>
              <a:t>Ten,</a:t>
            </a:r>
            <a:r>
              <a:rPr sz="1700" spc="-50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0000"/>
                </a:solidFill>
                <a:latin typeface="Franklin Gothic Book"/>
                <a:cs typeface="Franklin Gothic Book"/>
              </a:rPr>
              <a:t>#12</a:t>
            </a:r>
            <a:r>
              <a:rPr sz="1700" spc="-15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0000"/>
                </a:solidFill>
                <a:latin typeface="Franklin Gothic Book"/>
                <a:cs typeface="Franklin Gothic Book"/>
              </a:rPr>
              <a:t>in</a:t>
            </a:r>
            <a:r>
              <a:rPr sz="1700" spc="-30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0000"/>
                </a:solidFill>
                <a:latin typeface="Franklin Gothic Book"/>
                <a:cs typeface="Franklin Gothic Book"/>
              </a:rPr>
              <a:t>the</a:t>
            </a:r>
            <a:r>
              <a:rPr sz="1700" spc="-35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0000"/>
                </a:solidFill>
                <a:latin typeface="Franklin Gothic Book"/>
                <a:cs typeface="Franklin Gothic Book"/>
              </a:rPr>
              <a:t>U.S</a:t>
            </a:r>
            <a:r>
              <a:rPr sz="1700" spc="-45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0000"/>
                </a:solidFill>
                <a:latin typeface="Franklin Gothic Book"/>
                <a:cs typeface="Franklin Gothic Book"/>
              </a:rPr>
              <a:t>and</a:t>
            </a:r>
            <a:r>
              <a:rPr sz="1700" spc="-20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spc="-60" dirty="0">
                <a:solidFill>
                  <a:srgbClr val="000000"/>
                </a:solidFill>
                <a:latin typeface="Franklin Gothic Book"/>
                <a:cs typeface="Franklin Gothic Book"/>
              </a:rPr>
              <a:t>#74</a:t>
            </a:r>
            <a:r>
              <a:rPr sz="1700" spc="-20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0000"/>
                </a:solidFill>
                <a:latin typeface="Franklin Gothic Book"/>
                <a:cs typeface="Franklin Gothic Book"/>
              </a:rPr>
              <a:t>globally</a:t>
            </a:r>
            <a:r>
              <a:rPr sz="1700" spc="-45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0000"/>
                </a:solidFill>
                <a:latin typeface="Franklin Gothic Book"/>
                <a:cs typeface="Franklin Gothic Book"/>
              </a:rPr>
              <a:t>for</a:t>
            </a:r>
            <a:r>
              <a:rPr sz="1700" spc="-10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0000"/>
                </a:solidFill>
                <a:latin typeface="Franklin Gothic Book"/>
                <a:cs typeface="Franklin Gothic Book"/>
              </a:rPr>
              <a:t>sustainability</a:t>
            </a:r>
            <a:r>
              <a:rPr sz="1700" spc="-55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0000"/>
                </a:solidFill>
                <a:latin typeface="Franklin Gothic Book"/>
                <a:cs typeface="Franklin Gothic Book"/>
              </a:rPr>
              <a:t>in</a:t>
            </a:r>
            <a:r>
              <a:rPr sz="1700" spc="-10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0000"/>
                </a:solidFill>
                <a:latin typeface="Franklin Gothic Book"/>
                <a:cs typeface="Franklin Gothic Book"/>
              </a:rPr>
              <a:t>higher</a:t>
            </a:r>
            <a:r>
              <a:rPr sz="1700" spc="-50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00000"/>
                </a:solidFill>
                <a:latin typeface="Franklin Gothic Book"/>
                <a:cs typeface="Franklin Gothic Book"/>
              </a:rPr>
              <a:t>education</a:t>
            </a:r>
            <a:endParaRPr sz="1700">
              <a:latin typeface="Franklin Gothic Book"/>
              <a:cs typeface="Franklin Gothic Book"/>
            </a:endParaRPr>
          </a:p>
          <a:p>
            <a:pPr marL="12700">
              <a:lnSpc>
                <a:spcPts val="1820"/>
              </a:lnSpc>
            </a:pPr>
            <a:r>
              <a:rPr sz="1600" dirty="0">
                <a:solidFill>
                  <a:srgbClr val="000000"/>
                </a:solidFill>
                <a:latin typeface="Franklin Gothic Book"/>
                <a:cs typeface="Franklin Gothic Book"/>
              </a:rPr>
              <a:t>(2025</a:t>
            </a:r>
            <a:r>
              <a:rPr sz="1600" spc="-45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000000"/>
                </a:solidFill>
                <a:latin typeface="Franklin Gothic Book"/>
                <a:cs typeface="Franklin Gothic Book"/>
              </a:rPr>
              <a:t>QS</a:t>
            </a:r>
            <a:r>
              <a:rPr sz="1600" spc="-40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000000"/>
                </a:solidFill>
                <a:latin typeface="Franklin Gothic Book"/>
                <a:cs typeface="Franklin Gothic Book"/>
              </a:rPr>
              <a:t>World</a:t>
            </a:r>
            <a:r>
              <a:rPr sz="1600" spc="-45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000000"/>
                </a:solidFill>
                <a:latin typeface="Franklin Gothic Book"/>
                <a:cs typeface="Franklin Gothic Book"/>
              </a:rPr>
              <a:t>University</a:t>
            </a:r>
            <a:r>
              <a:rPr sz="1600" spc="-60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Franklin Gothic Book"/>
                <a:cs typeface="Franklin Gothic Book"/>
              </a:rPr>
              <a:t>Ranking)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700" dirty="0">
                <a:solidFill>
                  <a:srgbClr val="000000"/>
                </a:solidFill>
                <a:latin typeface="Franklin Gothic Book"/>
                <a:cs typeface="Franklin Gothic Book"/>
              </a:rPr>
              <a:t>Indiana</a:t>
            </a:r>
            <a:r>
              <a:rPr sz="1700" spc="-45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0000"/>
                </a:solidFill>
                <a:latin typeface="Franklin Gothic Book"/>
                <a:cs typeface="Franklin Gothic Book"/>
              </a:rPr>
              <a:t>Office</a:t>
            </a:r>
            <a:r>
              <a:rPr sz="1700" spc="-40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0000"/>
                </a:solidFill>
                <a:latin typeface="Franklin Gothic Book"/>
                <a:cs typeface="Franklin Gothic Book"/>
              </a:rPr>
              <a:t>of</a:t>
            </a:r>
            <a:r>
              <a:rPr sz="1700" spc="-10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0000"/>
                </a:solidFill>
                <a:latin typeface="Franklin Gothic Book"/>
                <a:cs typeface="Franklin Gothic Book"/>
              </a:rPr>
              <a:t>Energy</a:t>
            </a:r>
            <a:r>
              <a:rPr sz="1700" spc="-25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00000"/>
                </a:solidFill>
                <a:latin typeface="Franklin Gothic Book"/>
                <a:cs typeface="Franklin Gothic Book"/>
              </a:rPr>
              <a:t>Development</a:t>
            </a:r>
            <a:r>
              <a:rPr sz="1700" spc="-35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0000"/>
                </a:solidFill>
                <a:latin typeface="Franklin Gothic Book"/>
                <a:cs typeface="Franklin Gothic Book"/>
              </a:rPr>
              <a:t>Small</a:t>
            </a:r>
            <a:r>
              <a:rPr sz="1700" spc="-45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0000"/>
                </a:solidFill>
                <a:latin typeface="Franklin Gothic Book"/>
                <a:cs typeface="Franklin Gothic Book"/>
              </a:rPr>
              <a:t>Modular</a:t>
            </a:r>
            <a:r>
              <a:rPr sz="1700" spc="-25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00000"/>
                </a:solidFill>
                <a:latin typeface="Franklin Gothic Book"/>
                <a:cs typeface="Franklin Gothic Book"/>
              </a:rPr>
              <a:t>Reactor</a:t>
            </a:r>
            <a:r>
              <a:rPr sz="1700" spc="-35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00000"/>
                </a:solidFill>
                <a:latin typeface="Franklin Gothic Book"/>
                <a:cs typeface="Franklin Gothic Book"/>
              </a:rPr>
              <a:t>Study</a:t>
            </a:r>
            <a:endParaRPr sz="1700">
              <a:latin typeface="Franklin Gothic Book"/>
              <a:cs typeface="Franklin Gothic Book"/>
            </a:endParaRPr>
          </a:p>
          <a:p>
            <a:pPr marL="299085" marR="5080" indent="-287020">
              <a:lnSpc>
                <a:spcPts val="1839"/>
              </a:lnSpc>
              <a:spcBef>
                <a:spcPts val="625"/>
              </a:spcBef>
              <a:buFont typeface="Arial"/>
              <a:buChar char="•"/>
              <a:tabLst>
                <a:tab pos="299085" algn="l"/>
              </a:tabLst>
            </a:pPr>
            <a:r>
              <a:rPr sz="1700" dirty="0">
                <a:solidFill>
                  <a:srgbClr val="000000"/>
                </a:solidFill>
                <a:latin typeface="Franklin Gothic Book"/>
                <a:cs typeface="Franklin Gothic Book"/>
              </a:rPr>
              <a:t>Study</a:t>
            </a:r>
            <a:r>
              <a:rPr sz="1700" spc="-50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0000"/>
                </a:solidFill>
                <a:latin typeface="Franklin Gothic Book"/>
                <a:cs typeface="Franklin Gothic Book"/>
              </a:rPr>
              <a:t>concluded</a:t>
            </a:r>
            <a:r>
              <a:rPr sz="1700" spc="-50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0000"/>
                </a:solidFill>
                <a:latin typeface="Franklin Gothic Book"/>
                <a:cs typeface="Franklin Gothic Book"/>
              </a:rPr>
              <a:t>that</a:t>
            </a:r>
            <a:r>
              <a:rPr sz="1700" spc="-40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0000"/>
                </a:solidFill>
                <a:latin typeface="Franklin Gothic Book"/>
                <a:cs typeface="Franklin Gothic Book"/>
              </a:rPr>
              <a:t>SMRs</a:t>
            </a:r>
            <a:r>
              <a:rPr sz="1700" spc="-55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0000"/>
                </a:solidFill>
                <a:latin typeface="Franklin Gothic Book"/>
                <a:cs typeface="Franklin Gothic Book"/>
              </a:rPr>
              <a:t>present</a:t>
            </a:r>
            <a:r>
              <a:rPr sz="1700" spc="-30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0000"/>
                </a:solidFill>
                <a:latin typeface="Franklin Gothic Book"/>
                <a:cs typeface="Franklin Gothic Book"/>
              </a:rPr>
              <a:t>a</a:t>
            </a:r>
            <a:r>
              <a:rPr sz="1700" spc="-35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0000"/>
                </a:solidFill>
                <a:latin typeface="Franklin Gothic Book"/>
                <a:cs typeface="Franklin Gothic Book"/>
              </a:rPr>
              <a:t>viable</a:t>
            </a:r>
            <a:r>
              <a:rPr sz="1700" spc="-45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0000"/>
                </a:solidFill>
                <a:latin typeface="Franklin Gothic Book"/>
                <a:cs typeface="Franklin Gothic Book"/>
              </a:rPr>
              <a:t>opportunity</a:t>
            </a:r>
            <a:r>
              <a:rPr sz="1700" spc="-55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0000"/>
                </a:solidFill>
                <a:latin typeface="Franklin Gothic Book"/>
                <a:cs typeface="Franklin Gothic Book"/>
              </a:rPr>
              <a:t>for</a:t>
            </a:r>
            <a:r>
              <a:rPr sz="1700" spc="-30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0000"/>
                </a:solidFill>
                <a:latin typeface="Franklin Gothic Book"/>
                <a:cs typeface="Franklin Gothic Book"/>
              </a:rPr>
              <a:t>Indiana</a:t>
            </a:r>
            <a:r>
              <a:rPr sz="1700" spc="-45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0000"/>
                </a:solidFill>
                <a:latin typeface="Franklin Gothic Book"/>
                <a:cs typeface="Franklin Gothic Book"/>
              </a:rPr>
              <a:t>to</a:t>
            </a:r>
            <a:r>
              <a:rPr sz="1700" spc="-35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0000"/>
                </a:solidFill>
                <a:latin typeface="Franklin Gothic Book"/>
                <a:cs typeface="Franklin Gothic Book"/>
              </a:rPr>
              <a:t>transition</a:t>
            </a:r>
            <a:r>
              <a:rPr sz="1700" spc="-50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0000"/>
                </a:solidFill>
                <a:latin typeface="Franklin Gothic Book"/>
                <a:cs typeface="Franklin Gothic Book"/>
              </a:rPr>
              <a:t>to</a:t>
            </a:r>
            <a:r>
              <a:rPr sz="1700" spc="-35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spc="-50" dirty="0">
                <a:solidFill>
                  <a:srgbClr val="000000"/>
                </a:solidFill>
                <a:latin typeface="Franklin Gothic Book"/>
                <a:cs typeface="Franklin Gothic Book"/>
              </a:rPr>
              <a:t>a </a:t>
            </a:r>
            <a:r>
              <a:rPr sz="1700" spc="-10" dirty="0">
                <a:solidFill>
                  <a:srgbClr val="000000"/>
                </a:solidFill>
                <a:latin typeface="Franklin Gothic Book"/>
                <a:cs typeface="Franklin Gothic Book"/>
              </a:rPr>
              <a:t>cleaner,</a:t>
            </a:r>
            <a:r>
              <a:rPr sz="1700" spc="-50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0000"/>
                </a:solidFill>
                <a:latin typeface="Franklin Gothic Book"/>
                <a:cs typeface="Franklin Gothic Book"/>
              </a:rPr>
              <a:t>resilient</a:t>
            </a:r>
            <a:r>
              <a:rPr sz="1700" spc="-75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0000"/>
                </a:solidFill>
                <a:latin typeface="Franklin Gothic Book"/>
                <a:cs typeface="Franklin Gothic Book"/>
              </a:rPr>
              <a:t>and</a:t>
            </a:r>
            <a:r>
              <a:rPr sz="1700" spc="-35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0000"/>
                </a:solidFill>
                <a:latin typeface="Franklin Gothic Book"/>
                <a:cs typeface="Franklin Gothic Book"/>
              </a:rPr>
              <a:t>diversified</a:t>
            </a:r>
            <a:r>
              <a:rPr sz="1700" spc="-70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000000"/>
                </a:solidFill>
                <a:latin typeface="Franklin Gothic Book"/>
                <a:cs typeface="Franklin Gothic Book"/>
              </a:rPr>
              <a:t>energy</a:t>
            </a:r>
            <a:r>
              <a:rPr sz="1700" spc="-50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000000"/>
                </a:solidFill>
                <a:latin typeface="Franklin Gothic Book"/>
                <a:cs typeface="Franklin Gothic Book"/>
              </a:rPr>
              <a:t>future.</a:t>
            </a:r>
            <a:endParaRPr sz="17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28341" y="1201648"/>
            <a:ext cx="3200400" cy="2128520"/>
          </a:xfrm>
          <a:prstGeom prst="rect">
            <a:avLst/>
          </a:prstGeom>
          <a:ln w="19050">
            <a:solidFill>
              <a:srgbClr val="9D9593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173355">
              <a:lnSpc>
                <a:spcPct val="100000"/>
              </a:lnSpc>
              <a:spcBef>
                <a:spcPts val="625"/>
              </a:spcBef>
            </a:pPr>
            <a:r>
              <a:rPr sz="2200" dirty="0">
                <a:solidFill>
                  <a:srgbClr val="8D6E3C"/>
                </a:solidFill>
                <a:latin typeface="Franklin Gothic Medium Cond"/>
                <a:cs typeface="Franklin Gothic Medium Cond"/>
              </a:rPr>
              <a:t>Current</a:t>
            </a:r>
            <a:r>
              <a:rPr sz="2200" spc="-65" dirty="0">
                <a:solidFill>
                  <a:srgbClr val="8D6E3C"/>
                </a:solidFill>
                <a:latin typeface="Franklin Gothic Medium Cond"/>
                <a:cs typeface="Franklin Gothic Medium Cond"/>
              </a:rPr>
              <a:t> </a:t>
            </a:r>
            <a:r>
              <a:rPr sz="2200" spc="-10" dirty="0">
                <a:solidFill>
                  <a:srgbClr val="8D6E3C"/>
                </a:solidFill>
                <a:latin typeface="Franklin Gothic Medium Cond"/>
                <a:cs typeface="Franklin Gothic Medium Cond"/>
              </a:rPr>
              <a:t>Activities</a:t>
            </a:r>
            <a:endParaRPr sz="2200">
              <a:latin typeface="Franklin Gothic Medium Cond"/>
              <a:cs typeface="Franklin Gothic Medium Cond"/>
            </a:endParaRPr>
          </a:p>
          <a:p>
            <a:pPr marL="460375" marR="451484" indent="-287020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460375" algn="l"/>
              </a:tabLst>
            </a:pPr>
            <a:r>
              <a:rPr sz="1600" dirty="0">
                <a:latin typeface="Franklin Gothic Book"/>
                <a:cs typeface="Franklin Gothic Book"/>
              </a:rPr>
              <a:t>Working</a:t>
            </a:r>
            <a:r>
              <a:rPr sz="1600" spc="-5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with</a:t>
            </a:r>
            <a:r>
              <a:rPr sz="1600" spc="-6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Institute</a:t>
            </a:r>
            <a:r>
              <a:rPr sz="1600" spc="-6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for</a:t>
            </a:r>
            <a:r>
              <a:rPr sz="1600" spc="-55" dirty="0">
                <a:latin typeface="Franklin Gothic Book"/>
                <a:cs typeface="Franklin Gothic Book"/>
              </a:rPr>
              <a:t> </a:t>
            </a:r>
            <a:r>
              <a:rPr sz="1600" spc="-50" dirty="0">
                <a:latin typeface="Franklin Gothic Book"/>
                <a:cs typeface="Franklin Gothic Book"/>
              </a:rPr>
              <a:t>a </a:t>
            </a:r>
            <a:r>
              <a:rPr sz="1600" dirty="0">
                <a:latin typeface="Franklin Gothic Book"/>
                <a:cs typeface="Franklin Gothic Book"/>
              </a:rPr>
              <a:t>Sustainable</a:t>
            </a:r>
            <a:r>
              <a:rPr sz="1600" spc="-6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Future</a:t>
            </a:r>
            <a:r>
              <a:rPr sz="1600" spc="-80" dirty="0">
                <a:latin typeface="Franklin Gothic Book"/>
                <a:cs typeface="Franklin Gothic Book"/>
              </a:rPr>
              <a:t> </a:t>
            </a:r>
            <a:r>
              <a:rPr sz="1600" spc="-25" dirty="0">
                <a:latin typeface="Franklin Gothic Book"/>
                <a:cs typeface="Franklin Gothic Book"/>
              </a:rPr>
              <a:t>on </a:t>
            </a:r>
            <a:r>
              <a:rPr sz="1600" dirty="0">
                <a:latin typeface="Franklin Gothic Book"/>
                <a:cs typeface="Franklin Gothic Book"/>
              </a:rPr>
              <a:t>campus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sustainability</a:t>
            </a:r>
            <a:r>
              <a:rPr sz="1600" spc="-80" dirty="0">
                <a:latin typeface="Franklin Gothic Book"/>
                <a:cs typeface="Franklin Gothic Book"/>
              </a:rPr>
              <a:t> </a:t>
            </a:r>
            <a:r>
              <a:rPr sz="1600" spc="-20" dirty="0">
                <a:latin typeface="Franklin Gothic Book"/>
                <a:cs typeface="Franklin Gothic Book"/>
              </a:rPr>
              <a:t>self </a:t>
            </a:r>
            <a:r>
              <a:rPr sz="1600" spc="-10" dirty="0">
                <a:latin typeface="Franklin Gothic Book"/>
                <a:cs typeface="Franklin Gothic Book"/>
              </a:rPr>
              <a:t>assessment</a:t>
            </a:r>
            <a:endParaRPr sz="1600">
              <a:latin typeface="Franklin Gothic Book"/>
              <a:cs typeface="Franklin Gothic Book"/>
            </a:endParaRPr>
          </a:p>
          <a:p>
            <a:pPr marL="460375" marR="976630" indent="-287020">
              <a:lnSpc>
                <a:spcPct val="100000"/>
              </a:lnSpc>
              <a:buFont typeface="Arial"/>
              <a:buChar char="•"/>
              <a:tabLst>
                <a:tab pos="460375" algn="l"/>
              </a:tabLst>
            </a:pPr>
            <a:r>
              <a:rPr sz="1600" spc="-10" dirty="0">
                <a:latin typeface="Franklin Gothic Book"/>
                <a:cs typeface="Franklin Gothic Book"/>
              </a:rPr>
              <a:t>Developing</a:t>
            </a:r>
            <a:r>
              <a:rPr sz="1600" spc="-2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2030</a:t>
            </a:r>
            <a:r>
              <a:rPr sz="1600" spc="-25" dirty="0">
                <a:latin typeface="Franklin Gothic Book"/>
                <a:cs typeface="Franklin Gothic Book"/>
              </a:rPr>
              <a:t> AO </a:t>
            </a:r>
            <a:r>
              <a:rPr sz="1600" dirty="0">
                <a:latin typeface="Franklin Gothic Book"/>
                <a:cs typeface="Franklin Gothic Book"/>
              </a:rPr>
              <a:t>Sustainability</a:t>
            </a:r>
            <a:r>
              <a:rPr sz="1600" spc="-75" dirty="0">
                <a:latin typeface="Franklin Gothic Book"/>
                <a:cs typeface="Franklin Gothic Book"/>
              </a:rPr>
              <a:t> </a:t>
            </a:r>
            <a:r>
              <a:rPr sz="1600" spc="-20" dirty="0">
                <a:latin typeface="Franklin Gothic Book"/>
                <a:cs typeface="Franklin Gothic Book"/>
              </a:rPr>
              <a:t>Plan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38" y="3438668"/>
            <a:ext cx="37255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8D6E3C"/>
                </a:solidFill>
                <a:latin typeface="Franklin Gothic Medium Cond"/>
                <a:cs typeface="Franklin Gothic Medium Cond"/>
              </a:rPr>
              <a:t>GHG</a:t>
            </a:r>
            <a:r>
              <a:rPr sz="2200" spc="-60" dirty="0">
                <a:solidFill>
                  <a:srgbClr val="8D6E3C"/>
                </a:solidFill>
                <a:latin typeface="Franklin Gothic Medium Cond"/>
                <a:cs typeface="Franklin Gothic Medium Cond"/>
              </a:rPr>
              <a:t> </a:t>
            </a:r>
            <a:r>
              <a:rPr sz="2200" dirty="0">
                <a:solidFill>
                  <a:srgbClr val="8D6E3C"/>
                </a:solidFill>
                <a:latin typeface="Franklin Gothic Medium Cond"/>
                <a:cs typeface="Franklin Gothic Medium Cond"/>
              </a:rPr>
              <a:t>Emissions</a:t>
            </a:r>
            <a:r>
              <a:rPr sz="2200" spc="-70" dirty="0">
                <a:solidFill>
                  <a:srgbClr val="8D6E3C"/>
                </a:solidFill>
                <a:latin typeface="Franklin Gothic Medium Cond"/>
                <a:cs typeface="Franklin Gothic Medium Cond"/>
              </a:rPr>
              <a:t> </a:t>
            </a:r>
            <a:r>
              <a:rPr sz="2200" dirty="0">
                <a:solidFill>
                  <a:srgbClr val="8D6E3C"/>
                </a:solidFill>
                <a:latin typeface="Franklin Gothic Medium Cond"/>
                <a:cs typeface="Franklin Gothic Medium Cond"/>
              </a:rPr>
              <a:t>Reduction</a:t>
            </a:r>
            <a:r>
              <a:rPr sz="2200" spc="-55" dirty="0">
                <a:solidFill>
                  <a:srgbClr val="8D6E3C"/>
                </a:solidFill>
                <a:latin typeface="Franklin Gothic Medium Cond"/>
                <a:cs typeface="Franklin Gothic Medium Cond"/>
              </a:rPr>
              <a:t> </a:t>
            </a:r>
            <a:r>
              <a:rPr sz="2200" spc="-35" dirty="0">
                <a:solidFill>
                  <a:srgbClr val="8D6E3C"/>
                </a:solidFill>
                <a:latin typeface="Franklin Gothic Medium Cond"/>
                <a:cs typeface="Franklin Gothic Medium Cond"/>
              </a:rPr>
              <a:t>(FY11-</a:t>
            </a:r>
            <a:r>
              <a:rPr sz="2200" spc="-25" dirty="0">
                <a:solidFill>
                  <a:srgbClr val="8D6E3C"/>
                </a:solidFill>
                <a:latin typeface="Franklin Gothic Medium Cond"/>
                <a:cs typeface="Franklin Gothic Medium Cond"/>
              </a:rPr>
              <a:t>24)</a:t>
            </a:r>
            <a:endParaRPr sz="2200">
              <a:latin typeface="Franklin Gothic Medium Cond"/>
              <a:cs typeface="Franklin Gothic Medium Cond"/>
            </a:endParaRPr>
          </a:p>
        </p:txBody>
      </p:sp>
      <p:pic>
        <p:nvPicPr>
          <p:cNvPr id="5" name="object 5" descr="A white text and brown rectangle with numbers and arrows  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088" y="4111147"/>
            <a:ext cx="9768934" cy="17918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564422" y="6384466"/>
            <a:ext cx="99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888888"/>
                </a:solidFill>
                <a:latin typeface="Franklin Gothic Book"/>
                <a:cs typeface="Franklin Gothic Book"/>
              </a:rPr>
              <a:t>8</a:t>
            </a:r>
            <a:endParaRPr sz="1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35940" y="239733"/>
            <a:ext cx="7743825" cy="10668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25"/>
              </a:spcBef>
            </a:pPr>
            <a:r>
              <a:rPr spc="-80" dirty="0"/>
              <a:t>Small</a:t>
            </a:r>
            <a:r>
              <a:rPr spc="-110" dirty="0"/>
              <a:t> </a:t>
            </a:r>
            <a:r>
              <a:rPr spc="-90" dirty="0"/>
              <a:t>Modular</a:t>
            </a:r>
            <a:r>
              <a:rPr spc="-114" dirty="0"/>
              <a:t> </a:t>
            </a:r>
            <a:r>
              <a:rPr spc="-10" dirty="0"/>
              <a:t>Reactor</a:t>
            </a: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00" i="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Advances</a:t>
            </a:r>
            <a:r>
              <a:rPr sz="2200" i="0" spc="-3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sz="2200" i="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in</a:t>
            </a:r>
            <a:r>
              <a:rPr sz="2200" i="0" spc="-5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sz="2200" i="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understanding</a:t>
            </a:r>
            <a:r>
              <a:rPr sz="2200" i="0" spc="-3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sz="2200" i="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around</a:t>
            </a:r>
            <a:r>
              <a:rPr sz="2200" i="0" spc="-45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sz="2200" i="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SMR</a:t>
            </a:r>
            <a:r>
              <a:rPr sz="2200" i="0" spc="-55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sz="2200" i="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and</a:t>
            </a:r>
            <a:r>
              <a:rPr sz="2200" i="0" spc="-45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sz="2200" i="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advanced</a:t>
            </a:r>
            <a:r>
              <a:rPr sz="2200" i="0" spc="-3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sz="2200" i="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reactor</a:t>
            </a:r>
            <a:r>
              <a:rPr sz="2200" i="0" spc="-35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 </a:t>
            </a:r>
            <a:r>
              <a:rPr sz="2200" i="0" spc="-10" dirty="0">
                <a:solidFill>
                  <a:srgbClr val="A6A6A6"/>
                </a:solidFill>
                <a:latin typeface="Franklin Gothic Medium Cond"/>
                <a:cs typeface="Franklin Gothic Medium Cond"/>
              </a:rPr>
              <a:t>technologies</a:t>
            </a:r>
            <a:endParaRPr sz="2200" dirty="0">
              <a:latin typeface="Franklin Gothic Medium Cond"/>
              <a:cs typeface="Franklin Gothic Medium Cond"/>
            </a:endParaRPr>
          </a:p>
        </p:txBody>
      </p:sp>
      <p:pic>
        <p:nvPicPr>
          <p:cNvPr id="4" name="object 4" descr="Thumbnail of feasibility study interim report 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316" y="1634693"/>
            <a:ext cx="2717260" cy="3678085"/>
          </a:xfrm>
          <a:prstGeom prst="rect">
            <a:avLst/>
          </a:prstGeom>
        </p:spPr>
      </p:pic>
      <p:pic>
        <p:nvPicPr>
          <p:cNvPr id="5" name="object 5" descr="Purdue article screenshot titled Purdue University chosen by Indiana Office of Energy Development for small modular nuclear reactor study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5614" y="1715804"/>
            <a:ext cx="3405512" cy="3593011"/>
          </a:xfrm>
          <a:prstGeom prst="rect">
            <a:avLst/>
          </a:prstGeom>
        </p:spPr>
      </p:pic>
      <p:pic>
        <p:nvPicPr>
          <p:cNvPr id="6" name="object 6" descr="Article screenshot titled Purdue leading $6M DOE-sponsored research for small modular reactor and advanced reactor technologies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9390" y="1684905"/>
            <a:ext cx="4265409" cy="362787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564422" y="6384466"/>
            <a:ext cx="99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888888"/>
                </a:solidFill>
                <a:latin typeface="Franklin Gothic Book"/>
                <a:cs typeface="Franklin Gothic Book"/>
              </a:rPr>
              <a:t>9</a:t>
            </a:r>
            <a:endParaRPr sz="1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58EE361C257148BA38B1661276A50E" ma:contentTypeVersion="14" ma:contentTypeDescription="Create a new document." ma:contentTypeScope="" ma:versionID="d8d115ccb674c19c942404e6175d58fc">
  <xsd:schema xmlns:xsd="http://www.w3.org/2001/XMLSchema" xmlns:xs="http://www.w3.org/2001/XMLSchema" xmlns:p="http://schemas.microsoft.com/office/2006/metadata/properties" xmlns:ns2="46a2e876-0c72-4918-8ea0-1a5dced0ebb4" xmlns:ns3="9c44b863-9570-4b4f-ae59-a41bf91dc1ec" targetNamespace="http://schemas.microsoft.com/office/2006/metadata/properties" ma:root="true" ma:fieldsID="6d5331d78c8d719cc5b640c1e8d83c3d" ns2:_="" ns3:_="">
    <xsd:import namespace="46a2e876-0c72-4918-8ea0-1a5dced0ebb4"/>
    <xsd:import namespace="9c44b863-9570-4b4f-ae59-a41bf91dc1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a2e876-0c72-4918-8ea0-1a5dced0eb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44b863-9570-4b4f-ae59-a41bf91dc1e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a2e876-0c72-4918-8ea0-1a5dced0eb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E904B0-EC52-4F50-A6EC-B1BC5B3D0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C865F5-5E1F-4390-90EB-6154493D38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a2e876-0c72-4918-8ea0-1a5dced0ebb4"/>
    <ds:schemaRef ds:uri="9c44b863-9570-4b4f-ae59-a41bf91dc1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EF4701-9398-4FAA-87A0-A1C58A16D80C}">
  <ds:schemaRefs>
    <ds:schemaRef ds:uri="http://schemas.microsoft.com/office/2006/metadata/properties"/>
    <ds:schemaRef ds:uri="http://schemas.microsoft.com/office/infopath/2007/PartnerControls"/>
    <ds:schemaRef ds:uri="46a2e876-0c72-4918-8ea0-1a5dced0ebb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452</Words>
  <Application>Microsoft Office PowerPoint</Application>
  <PresentationFormat>Widescreen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Franklin Gothic Book</vt:lpstr>
      <vt:lpstr>Franklin Gothic Medium</vt:lpstr>
      <vt:lpstr>Franklin Gothic Medium Cond</vt:lpstr>
      <vt:lpstr>United Sans Ex Md</vt:lpstr>
      <vt:lpstr>Wingdings</vt:lpstr>
      <vt:lpstr>Office Theme</vt:lpstr>
      <vt:lpstr>ADMINISTRATIVE OPERATIONS OVERVIEW</vt:lpstr>
      <vt:lpstr>LEADERSHIP TEAM</vt:lpstr>
      <vt:lpstr>We Power Purdue ENERGY AND UTILITIES</vt:lpstr>
      <vt:lpstr>We Power Purdue</vt:lpstr>
      <vt:lpstr>AO Initiatives</vt:lpstr>
      <vt:lpstr>Investing in Purdue’s Future: Major Capital Projects 2024</vt:lpstr>
      <vt:lpstr>Academic Success Building</vt:lpstr>
      <vt:lpstr>Sustainability</vt:lpstr>
      <vt:lpstr>Small Modular Reactor Advances in understanding around SMR and advanced reactor technologies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Title, Franklin Gothic Italic 54</dc:title>
  <dc:creator>Kiefer, Robin M</dc:creator>
  <cp:lastModifiedBy>Iscel Manalo</cp:lastModifiedBy>
  <cp:revision>4</cp:revision>
  <dcterms:created xsi:type="dcterms:W3CDTF">2026-03-13T19:42:07Z</dcterms:created>
  <dcterms:modified xsi:type="dcterms:W3CDTF">2026-03-18T13:50:08Z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0x010100D058EE361C257148BA38B1661276A50E</vt:lpwstr>
  </property>
  <property fmtid="{D5CDD505-2E9C-101B-9397-08002B2CF9AE}" pid="3" name="Created">
    <vt:filetime>2025-02-14T00:00:00Z</vt:filetime>
  </property>
  <property fmtid="{D5CDD505-2E9C-101B-9397-08002B2CF9AE}" pid="4" name="Creator">
    <vt:lpwstr>Acrobat PDFMaker 24 for PowerPoint</vt:lpwstr>
  </property>
  <property fmtid="{D5CDD505-2E9C-101B-9397-08002B2CF9AE}" pid="5" name="LastSaved">
    <vt:filetime>2026-03-13T00:00:00Z</vt:filetime>
  </property>
  <property fmtid="{D5CDD505-2E9C-101B-9397-08002B2CF9AE}" pid="6" name="MSIP_Label_4044bd30-2ed7-4c9d-9d12-46200872a97b_ActionId">
    <vt:lpwstr>337ed1a4-6f5c-4ab8-a83b-9ce91dd1c31d</vt:lpwstr>
  </property>
  <property fmtid="{D5CDD505-2E9C-101B-9397-08002B2CF9AE}" pid="7" name="MSIP_Label_4044bd30-2ed7-4c9d-9d12-46200872a97b_ContentBits">
    <vt:lpwstr>0</vt:lpwstr>
  </property>
  <property fmtid="{D5CDD505-2E9C-101B-9397-08002B2CF9AE}" pid="8" name="MSIP_Label_4044bd30-2ed7-4c9d-9d12-46200872a97b_Enabled">
    <vt:lpwstr>true</vt:lpwstr>
  </property>
  <property fmtid="{D5CDD505-2E9C-101B-9397-08002B2CF9AE}" pid="9" name="MSIP_Label_4044bd30-2ed7-4c9d-9d12-46200872a97b_Method">
    <vt:lpwstr>Privileged</vt:lpwstr>
  </property>
  <property fmtid="{D5CDD505-2E9C-101B-9397-08002B2CF9AE}" pid="10" name="MSIP_Label_4044bd30-2ed7-4c9d-9d12-46200872a97b_Name">
    <vt:lpwstr>defa4170-0d19-0005-0004-bc88714345d2</vt:lpwstr>
  </property>
  <property fmtid="{D5CDD505-2E9C-101B-9397-08002B2CF9AE}" pid="11" name="MSIP_Label_4044bd30-2ed7-4c9d-9d12-46200872a97b_SetDate">
    <vt:lpwstr>2024-06-25T20:34:27Z</vt:lpwstr>
  </property>
  <property fmtid="{D5CDD505-2E9C-101B-9397-08002B2CF9AE}" pid="12" name="MSIP_Label_4044bd30-2ed7-4c9d-9d12-46200872a97b_SiteId">
    <vt:lpwstr>4130bd39-7c53-419c-b1e5-8758d6d63f21</vt:lpwstr>
  </property>
  <property fmtid="{D5CDD505-2E9C-101B-9397-08002B2CF9AE}" pid="13" name="Producer">
    <vt:lpwstr>Adobe PDF Library 24.5.175</vt:lpwstr>
  </property>
</Properties>
</file>