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708" r:id="rId4"/>
  </p:sldMasterIdLst>
  <p:notesMasterIdLst>
    <p:notesMasterId r:id="rId17"/>
  </p:notesMasterIdLst>
  <p:handoutMasterIdLst>
    <p:handoutMasterId r:id="rId18"/>
  </p:handoutMasterIdLst>
  <p:sldIdLst>
    <p:sldId id="256" r:id="rId5"/>
    <p:sldId id="289" r:id="rId6"/>
    <p:sldId id="290" r:id="rId7"/>
    <p:sldId id="291" r:id="rId8"/>
    <p:sldId id="292" r:id="rId9"/>
    <p:sldId id="293" r:id="rId10"/>
    <p:sldId id="294" r:id="rId11"/>
    <p:sldId id="295" r:id="rId12"/>
    <p:sldId id="296" r:id="rId13"/>
    <p:sldId id="297" r:id="rId14"/>
    <p:sldId id="299" r:id="rId15"/>
    <p:sldId id="298" r:id="rId16"/>
  </p:sldIdLst>
  <p:sldSz cx="12192000" cy="6858000"/>
  <p:notesSz cx="7053263" cy="9309100"/>
  <p:embeddedFontLst>
    <p:embeddedFont>
      <p:font typeface="Acumin Pro" panose="020B0504020202020204" pitchFamily="34" charset="0"/>
      <p:regular r:id="rId19"/>
      <p:bold r:id="rId20"/>
      <p:italic r:id="rId21"/>
      <p:boldItalic r:id="rId22"/>
    </p:embeddedFont>
    <p:embeddedFont>
      <p:font typeface="Acumin Pro ExtraCondensed" panose="020B0508020202020204" pitchFamily="34" charset="0"/>
      <p:regular r:id="rId23"/>
      <p:bold r:id="rId24"/>
      <p:italic r:id="rId25"/>
      <p:boldItalic r:id="rId26"/>
    </p:embeddedFont>
    <p:embeddedFont>
      <p:font typeface="Acumin Pro ExtraCondensed Smbd" panose="020B0708020202020204" pitchFamily="34" charset="0"/>
      <p:regular r:id="rId27"/>
      <p:bold r:id="rId28"/>
      <p:italic r:id="rId29"/>
      <p:boldItalic r:id="rId30"/>
    </p:embeddedFont>
    <p:embeddedFont>
      <p:font typeface="Acumin Pro Medium" panose="020B0604020202020204" pitchFamily="34" charset="0"/>
      <p:regular r:id="rId31"/>
      <p:italic r:id="rId32"/>
    </p:embeddedFont>
    <p:embeddedFont>
      <p:font typeface="Acumin Pro Semibold" panose="020B0704020202020204" pitchFamily="34" charset="0"/>
      <p:regular r:id="rId33"/>
      <p:bold r:id="rId34"/>
      <p:italic r:id="rId35"/>
      <p:boldItalic r:id="rId36"/>
    </p:embeddedFont>
    <p:embeddedFont>
      <p:font typeface="Acumin Pro SemiCondensed" panose="020B0506020202020204" pitchFamily="34" charset="0"/>
      <p:regular r:id="rId37"/>
      <p:bold r:id="rId38"/>
      <p:italic r:id="rId39"/>
      <p:boldItalic r:id="rId40"/>
    </p:embeddedFont>
    <p:embeddedFont>
      <p:font typeface="United Sans Cd Md" charset="0"/>
      <p:regular r:id="rId41"/>
    </p:embeddedFont>
    <p:embeddedFont>
      <p:font typeface="United Sans Cond Medium" panose="020B0604020202020204" charset="0"/>
      <p:regular r:id="rId42"/>
    </p:embeddedFont>
    <p:embeddedFont>
      <p:font typeface="United Sans Reg Medium" panose="020B0604020202020204" charset="0"/>
      <p:regular r:id="rId43"/>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67" autoAdjust="0"/>
    <p:restoredTop sz="86441" autoAdjust="0"/>
  </p:normalViewPr>
  <p:slideViewPr>
    <p:cSldViewPr snapToGrid="0" snapToObjects="1">
      <p:cViewPr varScale="1">
        <p:scale>
          <a:sx n="95" d="100"/>
          <a:sy n="95" d="100"/>
        </p:scale>
        <p:origin x="396" y="96"/>
      </p:cViewPr>
      <p:guideLst/>
    </p:cSldViewPr>
  </p:slideViewPr>
  <p:outlineViewPr>
    <p:cViewPr>
      <p:scale>
        <a:sx n="33" d="100"/>
        <a:sy n="33" d="100"/>
      </p:scale>
      <p:origin x="0" y="-6168"/>
    </p:cViewPr>
  </p:outlineViewPr>
  <p:notesTextViewPr>
    <p:cViewPr>
      <p:scale>
        <a:sx n="3" d="2"/>
        <a:sy n="3" d="2"/>
      </p:scale>
      <p:origin x="0" y="0"/>
    </p:cViewPr>
  </p:notesTextViewPr>
  <p:sorterViewPr>
    <p:cViewPr varScale="1">
      <p:scale>
        <a:sx n="100" d="100"/>
        <a:sy n="100" d="100"/>
      </p:scale>
      <p:origin x="0" y="0"/>
    </p:cViewPr>
  </p:sorterViewPr>
  <p:notesViewPr>
    <p:cSldViewPr snapToGrid="0" snapToObjects="1">
      <p:cViewPr varScale="1">
        <p:scale>
          <a:sx n="157" d="100"/>
          <a:sy n="157" d="100"/>
        </p:scale>
        <p:origin x="1712" y="16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handoutMaster" Target="handoutMasters/handoutMaster1.xml"/><Relationship Id="rId26" Type="http://schemas.openxmlformats.org/officeDocument/2006/relationships/font" Target="fonts/font8.fntdata"/><Relationship Id="rId39" Type="http://schemas.openxmlformats.org/officeDocument/2006/relationships/font" Target="fonts/font21.fntdata"/><Relationship Id="rId21" Type="http://schemas.openxmlformats.org/officeDocument/2006/relationships/font" Target="fonts/font3.fntdata"/><Relationship Id="rId34" Type="http://schemas.openxmlformats.org/officeDocument/2006/relationships/font" Target="fonts/font16.fntdata"/><Relationship Id="rId42" Type="http://schemas.openxmlformats.org/officeDocument/2006/relationships/font" Target="fonts/font24.fntdata"/><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font" Target="fonts/font11.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6.fntdata"/><Relationship Id="rId32" Type="http://schemas.openxmlformats.org/officeDocument/2006/relationships/font" Target="fonts/font14.fntdata"/><Relationship Id="rId37" Type="http://schemas.openxmlformats.org/officeDocument/2006/relationships/font" Target="fonts/font19.fntdata"/><Relationship Id="rId40" Type="http://schemas.openxmlformats.org/officeDocument/2006/relationships/font" Target="fonts/font22.fntdata"/><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5.fntdata"/><Relationship Id="rId28" Type="http://schemas.openxmlformats.org/officeDocument/2006/relationships/font" Target="fonts/font10.fntdata"/><Relationship Id="rId36" Type="http://schemas.openxmlformats.org/officeDocument/2006/relationships/font" Target="fonts/font18.fntdata"/><Relationship Id="rId10" Type="http://schemas.openxmlformats.org/officeDocument/2006/relationships/slide" Target="slides/slide6.xml"/><Relationship Id="rId19" Type="http://schemas.openxmlformats.org/officeDocument/2006/relationships/font" Target="fonts/font1.fntdata"/><Relationship Id="rId31" Type="http://schemas.openxmlformats.org/officeDocument/2006/relationships/font" Target="fonts/font13.fntdata"/><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font" Target="fonts/font17.fntdata"/><Relationship Id="rId43" Type="http://schemas.openxmlformats.org/officeDocument/2006/relationships/font" Target="fonts/font25.fntdata"/><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openxmlformats.org/officeDocument/2006/relationships/font" Target="fonts/font7.fntdata"/><Relationship Id="rId33" Type="http://schemas.openxmlformats.org/officeDocument/2006/relationships/font" Target="fonts/font15.fntdata"/><Relationship Id="rId38" Type="http://schemas.openxmlformats.org/officeDocument/2006/relationships/font" Target="fonts/font20.fntdata"/><Relationship Id="rId46" Type="http://schemas.openxmlformats.org/officeDocument/2006/relationships/theme" Target="theme/theme1.xml"/><Relationship Id="rId20" Type="http://schemas.openxmlformats.org/officeDocument/2006/relationships/font" Target="fonts/font2.fntdata"/><Relationship Id="rId41" Type="http://schemas.openxmlformats.org/officeDocument/2006/relationships/font" Target="fonts/font23.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F414E82-ADCD-FD47-BF65-1CB77688E547}"/>
              </a:ext>
            </a:extLst>
          </p:cNvPr>
          <p:cNvSpPr>
            <a:spLocks noGrp="1"/>
          </p:cNvSpPr>
          <p:nvPr>
            <p:ph type="hdr" sz="quarter"/>
          </p:nvPr>
        </p:nvSpPr>
        <p:spPr>
          <a:xfrm>
            <a:off x="0" y="2"/>
            <a:ext cx="3056414" cy="467072"/>
          </a:xfrm>
          <a:prstGeom prst="rect">
            <a:avLst/>
          </a:prstGeom>
        </p:spPr>
        <p:txBody>
          <a:bodyPr vert="horz" lIns="93497" tIns="46749" rIns="93497" bIns="46749" rtlCol="0"/>
          <a:lstStyle>
            <a:lvl1pPr algn="l">
              <a:defRPr sz="1200"/>
            </a:lvl1pPr>
          </a:lstStyle>
          <a:p>
            <a:endParaRPr lang="en-US"/>
          </a:p>
        </p:txBody>
      </p:sp>
      <p:sp>
        <p:nvSpPr>
          <p:cNvPr id="4" name="Footer Placeholder 3">
            <a:extLst>
              <a:ext uri="{FF2B5EF4-FFF2-40B4-BE49-F238E27FC236}">
                <a16:creationId xmlns:a16="http://schemas.microsoft.com/office/drawing/2014/main" id="{BD77275F-47EE-5D41-9AD1-87DB20B6D6AB}"/>
              </a:ext>
            </a:extLst>
          </p:cNvPr>
          <p:cNvSpPr>
            <a:spLocks noGrp="1"/>
          </p:cNvSpPr>
          <p:nvPr>
            <p:ph type="ftr" sz="quarter" idx="2"/>
          </p:nvPr>
        </p:nvSpPr>
        <p:spPr>
          <a:xfrm>
            <a:off x="0" y="8842030"/>
            <a:ext cx="3056414" cy="467071"/>
          </a:xfrm>
          <a:prstGeom prst="rect">
            <a:avLst/>
          </a:prstGeom>
        </p:spPr>
        <p:txBody>
          <a:bodyPr vert="horz" lIns="93497" tIns="46749" rIns="93497" bIns="4674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CA56EDA-A6C4-4448-81DB-D569FC06E216}"/>
              </a:ext>
            </a:extLst>
          </p:cNvPr>
          <p:cNvSpPr>
            <a:spLocks noGrp="1"/>
          </p:cNvSpPr>
          <p:nvPr>
            <p:ph type="sldNum" sz="quarter" idx="3"/>
          </p:nvPr>
        </p:nvSpPr>
        <p:spPr>
          <a:xfrm>
            <a:off x="3995217" y="8842030"/>
            <a:ext cx="3056414" cy="467071"/>
          </a:xfrm>
          <a:prstGeom prst="rect">
            <a:avLst/>
          </a:prstGeom>
        </p:spPr>
        <p:txBody>
          <a:bodyPr vert="horz" lIns="93497" tIns="46749" rIns="93497" bIns="46749" rtlCol="0" anchor="b"/>
          <a:lstStyle>
            <a:lvl1pPr algn="r">
              <a:defRPr sz="1200"/>
            </a:lvl1pPr>
          </a:lstStyle>
          <a:p>
            <a:fld id="{A49A5776-8919-4545-841A-B3D7B8C234F7}" type="slidenum">
              <a:rPr lang="en-US" smtClean="0"/>
              <a:t>‹#›</a:t>
            </a:fld>
            <a:endParaRPr lang="en-US"/>
          </a:p>
        </p:txBody>
      </p:sp>
      <p:sp>
        <p:nvSpPr>
          <p:cNvPr id="6" name="Date Placeholder 5">
            <a:extLst>
              <a:ext uri="{FF2B5EF4-FFF2-40B4-BE49-F238E27FC236}">
                <a16:creationId xmlns:a16="http://schemas.microsoft.com/office/drawing/2014/main" id="{0C9F3C12-DCB7-CE45-91CF-EA40F829F75F}"/>
              </a:ext>
            </a:extLst>
          </p:cNvPr>
          <p:cNvSpPr>
            <a:spLocks noGrp="1"/>
          </p:cNvSpPr>
          <p:nvPr>
            <p:ph type="dt" sz="quarter" idx="1"/>
          </p:nvPr>
        </p:nvSpPr>
        <p:spPr>
          <a:xfrm>
            <a:off x="3995217" y="2"/>
            <a:ext cx="3056414" cy="467072"/>
          </a:xfrm>
          <a:prstGeom prst="rect">
            <a:avLst/>
          </a:prstGeom>
        </p:spPr>
        <p:txBody>
          <a:bodyPr vert="horz" lIns="93497" tIns="46749" rIns="93497" bIns="46749" rtlCol="0"/>
          <a:lstStyle>
            <a:lvl1pPr algn="r">
              <a:defRPr sz="1200"/>
            </a:lvl1pPr>
          </a:lstStyle>
          <a:p>
            <a:fld id="{E7D61072-73DA-A04B-8A41-67DE4C728D5B}" type="datetimeFigureOut">
              <a:rPr lang="en-US" smtClean="0"/>
              <a:t>9/16/2026</a:t>
            </a:fld>
            <a:endParaRPr lang="en-US"/>
          </a:p>
        </p:txBody>
      </p:sp>
    </p:spTree>
    <p:extLst>
      <p:ext uri="{BB962C8B-B14F-4D97-AF65-F5344CB8AC3E}">
        <p14:creationId xmlns:p14="http://schemas.microsoft.com/office/powerpoint/2010/main" val="38233834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56414" cy="467072"/>
          </a:xfrm>
          <a:prstGeom prst="rect">
            <a:avLst/>
          </a:prstGeom>
        </p:spPr>
        <p:txBody>
          <a:bodyPr vert="horz" lIns="93497" tIns="46749" rIns="93497" bIns="46749" rtlCol="0"/>
          <a:lstStyle>
            <a:lvl1pPr algn="l">
              <a:defRPr sz="1200"/>
            </a:lvl1pPr>
          </a:lstStyle>
          <a:p>
            <a:endParaRPr lang="en-US"/>
          </a:p>
        </p:txBody>
      </p:sp>
      <p:sp>
        <p:nvSpPr>
          <p:cNvPr id="3" name="Date Placeholder 2"/>
          <p:cNvSpPr>
            <a:spLocks noGrp="1"/>
          </p:cNvSpPr>
          <p:nvPr>
            <p:ph type="dt" idx="1"/>
          </p:nvPr>
        </p:nvSpPr>
        <p:spPr>
          <a:xfrm>
            <a:off x="3995217" y="2"/>
            <a:ext cx="3056414" cy="467072"/>
          </a:xfrm>
          <a:prstGeom prst="rect">
            <a:avLst/>
          </a:prstGeom>
        </p:spPr>
        <p:txBody>
          <a:bodyPr vert="horz" lIns="93497" tIns="46749" rIns="93497" bIns="46749" rtlCol="0"/>
          <a:lstStyle>
            <a:lvl1pPr algn="r">
              <a:defRPr sz="1200"/>
            </a:lvl1pPr>
          </a:lstStyle>
          <a:p>
            <a:fld id="{5C265683-8446-064B-AD30-47BA72480F7C}" type="datetimeFigureOut">
              <a:rPr lang="en-US" smtClean="0"/>
              <a:t>9/16/2026</a:t>
            </a:fld>
            <a:endParaRPr lang="en-US"/>
          </a:p>
        </p:txBody>
      </p:sp>
      <p:sp>
        <p:nvSpPr>
          <p:cNvPr id="4" name="Slide Image Placeholder 3"/>
          <p:cNvSpPr>
            <a:spLocks noGrp="1" noRot="1" noChangeAspect="1"/>
          </p:cNvSpPr>
          <p:nvPr>
            <p:ph type="sldImg" idx="2"/>
          </p:nvPr>
        </p:nvSpPr>
        <p:spPr>
          <a:xfrm>
            <a:off x="733425" y="1163638"/>
            <a:ext cx="5586413" cy="3141662"/>
          </a:xfrm>
          <a:prstGeom prst="rect">
            <a:avLst/>
          </a:prstGeom>
          <a:noFill/>
          <a:ln w="12700">
            <a:solidFill>
              <a:prstClr val="black"/>
            </a:solidFill>
          </a:ln>
        </p:spPr>
        <p:txBody>
          <a:bodyPr vert="horz" lIns="93497" tIns="46749" rIns="93497" bIns="46749" rtlCol="0" anchor="ctr"/>
          <a:lstStyle/>
          <a:p>
            <a:endParaRPr lang="en-US"/>
          </a:p>
        </p:txBody>
      </p:sp>
      <p:sp>
        <p:nvSpPr>
          <p:cNvPr id="5" name="Notes Placeholder 4"/>
          <p:cNvSpPr>
            <a:spLocks noGrp="1"/>
          </p:cNvSpPr>
          <p:nvPr>
            <p:ph type="body" sz="quarter" idx="3"/>
          </p:nvPr>
        </p:nvSpPr>
        <p:spPr>
          <a:xfrm>
            <a:off x="705327" y="4480004"/>
            <a:ext cx="5642610" cy="3665459"/>
          </a:xfrm>
          <a:prstGeom prst="rect">
            <a:avLst/>
          </a:prstGeom>
        </p:spPr>
        <p:txBody>
          <a:bodyPr vert="horz" lIns="93497" tIns="46749" rIns="93497" bIns="4674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56414" cy="467071"/>
          </a:xfrm>
          <a:prstGeom prst="rect">
            <a:avLst/>
          </a:prstGeom>
        </p:spPr>
        <p:txBody>
          <a:bodyPr vert="horz" lIns="93497" tIns="46749" rIns="93497" bIns="46749" rtlCol="0" anchor="b"/>
          <a:lstStyle>
            <a:lvl1pPr algn="l">
              <a:defRPr sz="1200"/>
            </a:lvl1pPr>
          </a:lstStyle>
          <a:p>
            <a:endParaRPr lang="en-US"/>
          </a:p>
        </p:txBody>
      </p:sp>
      <p:sp>
        <p:nvSpPr>
          <p:cNvPr id="7" name="Slide Number Placeholder 6"/>
          <p:cNvSpPr>
            <a:spLocks noGrp="1"/>
          </p:cNvSpPr>
          <p:nvPr>
            <p:ph type="sldNum" sz="quarter" idx="5"/>
          </p:nvPr>
        </p:nvSpPr>
        <p:spPr>
          <a:xfrm>
            <a:off x="3995217" y="8842030"/>
            <a:ext cx="3056414" cy="467071"/>
          </a:xfrm>
          <a:prstGeom prst="rect">
            <a:avLst/>
          </a:prstGeom>
        </p:spPr>
        <p:txBody>
          <a:bodyPr vert="horz" lIns="93497" tIns="46749" rIns="93497" bIns="46749" rtlCol="0" anchor="b"/>
          <a:lstStyle>
            <a:lvl1pPr algn="r">
              <a:defRPr sz="1200"/>
            </a:lvl1pPr>
          </a:lstStyle>
          <a:p>
            <a:fld id="{37C63BD6-9A76-3E42-9DF3-1D28BC75B5C8}" type="slidenum">
              <a:rPr lang="en-US" smtClean="0"/>
              <a:t>‹#›</a:t>
            </a:fld>
            <a:endParaRPr lang="en-US"/>
          </a:p>
        </p:txBody>
      </p:sp>
    </p:spTree>
    <p:extLst>
      <p:ext uri="{BB962C8B-B14F-4D97-AF65-F5344CB8AC3E}">
        <p14:creationId xmlns:p14="http://schemas.microsoft.com/office/powerpoint/2010/main" val="25706715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7C63BD6-9A76-3E42-9DF3-1D28BC75B5C8}" type="slidenum">
              <a:rPr lang="en-US" smtClean="0"/>
              <a:t>1</a:t>
            </a:fld>
            <a:endParaRPr lang="en-US"/>
          </a:p>
        </p:txBody>
      </p:sp>
    </p:spTree>
    <p:extLst>
      <p:ext uri="{BB962C8B-B14F-4D97-AF65-F5344CB8AC3E}">
        <p14:creationId xmlns:p14="http://schemas.microsoft.com/office/powerpoint/2010/main" val="222051622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ccessibility Statement">
    <p:bg>
      <p:bgPr>
        <a:solidFill>
          <a:schemeClr val="accent4"/>
        </a:solidFill>
        <a:effectLst/>
      </p:bgPr>
    </p:bg>
    <p:spTree>
      <p:nvGrpSpPr>
        <p:cNvPr id="1" name=""/>
        <p:cNvGrpSpPr/>
        <p:nvPr/>
      </p:nvGrpSpPr>
      <p:grpSpPr>
        <a:xfrm>
          <a:off x="0" y="0"/>
          <a:ext cx="0" cy="0"/>
          <a:chOff x="0" y="0"/>
          <a:chExt cx="0" cy="0"/>
        </a:xfrm>
      </p:grpSpPr>
      <p:sp>
        <p:nvSpPr>
          <p:cNvPr id="11" name="PPT Accessibility">
            <a:extLst>
              <a:ext uri="{FF2B5EF4-FFF2-40B4-BE49-F238E27FC236}">
                <a16:creationId xmlns:a16="http://schemas.microsoft.com/office/drawing/2014/main" id="{7218C6A0-FE47-3C49-9974-F3CABE12FB6E}"/>
              </a:ext>
            </a:extLst>
          </p:cNvPr>
          <p:cNvSpPr txBox="1"/>
          <p:nvPr userDrawn="1"/>
        </p:nvSpPr>
        <p:spPr>
          <a:xfrm>
            <a:off x="1943100" y="1877220"/>
            <a:ext cx="6844439" cy="1661993"/>
          </a:xfrm>
          <a:prstGeom prst="rect">
            <a:avLst/>
          </a:prstGeom>
          <a:noFill/>
        </p:spPr>
        <p:txBody>
          <a:bodyPr wrap="square" lIns="0" tIns="0" rIns="0" bIns="0" rtlCol="0">
            <a:spAutoFit/>
          </a:bodyPr>
          <a:lstStyle/>
          <a:p>
            <a:r>
              <a:rPr lang="en-US" sz="1800" dirty="0">
                <a:solidFill>
                  <a:schemeClr val="bg1"/>
                </a:solidFill>
                <a:effectLst/>
                <a:latin typeface="Acumin Pro" panose="020B0504020202020204" pitchFamily="34" charset="77"/>
              </a:rPr>
              <a:t>Support the Purdue University brand in your presentations by using a brand-friendly template. This template uses an accessible master layout. Please note that some changes to the PowerPoint template could impact accessibility by those with disabilities. Follow the instructions provided by Microsoft Office to ensure that your PowerPoint presentations are accessible to all users:</a:t>
            </a:r>
            <a:endParaRPr lang="en-US" sz="1800" dirty="0">
              <a:solidFill>
                <a:schemeClr val="bg1"/>
              </a:solidFill>
            </a:endParaRPr>
          </a:p>
        </p:txBody>
      </p:sp>
      <p:sp>
        <p:nvSpPr>
          <p:cNvPr id="15" name="PPT Accessibility URL">
            <a:extLst>
              <a:ext uri="{FF2B5EF4-FFF2-40B4-BE49-F238E27FC236}">
                <a16:creationId xmlns:a16="http://schemas.microsoft.com/office/drawing/2014/main" id="{BA1A708E-CC6F-5046-B62E-67EF72C8345F}"/>
              </a:ext>
            </a:extLst>
          </p:cNvPr>
          <p:cNvSpPr>
            <a:spLocks noGrp="1"/>
          </p:cNvSpPr>
          <p:nvPr>
            <p:ph type="ctrTitle" hasCustomPrompt="1"/>
          </p:nvPr>
        </p:nvSpPr>
        <p:spPr bwMode="blackWhite">
          <a:xfrm>
            <a:off x="1943100" y="3846218"/>
            <a:ext cx="7225680" cy="505523"/>
          </a:xfrm>
          <a:prstGeom prst="rect">
            <a:avLst/>
          </a:prstGeom>
          <a:noFill/>
          <a:ln w="38100">
            <a:noFill/>
          </a:ln>
        </p:spPr>
        <p:txBody>
          <a:bodyPr wrap="square" lIns="0" tIns="0" rIns="0" bIns="0" anchor="t" anchorCtr="0">
            <a:spAutoFit/>
          </a:bodyPr>
          <a:lstStyle>
            <a:lvl1pPr algn="l">
              <a:defRPr sz="1800" b="0" i="0" cap="none" spc="0">
                <a:solidFill>
                  <a:schemeClr val="bg1"/>
                </a:solidFill>
                <a:latin typeface="Acumin Pro" panose="020B0504020202020204" pitchFamily="34" charset="77"/>
              </a:defRPr>
            </a:lvl1pPr>
          </a:lstStyle>
          <a:p>
            <a:r>
              <a:rPr lang="en-US" dirty="0">
                <a:solidFill>
                  <a:schemeClr val="accent1"/>
                </a:solidFill>
              </a:rPr>
              <a:t>https://</a:t>
            </a:r>
            <a:r>
              <a:rPr lang="en-US" dirty="0" err="1">
                <a:solidFill>
                  <a:schemeClr val="accent1"/>
                </a:solidFill>
              </a:rPr>
              <a:t>support.office.com</a:t>
            </a:r>
            <a:r>
              <a:rPr lang="en-US" dirty="0">
                <a:solidFill>
                  <a:schemeClr val="accent1"/>
                </a:solidFill>
              </a:rPr>
              <a:t>/</a:t>
            </a:r>
            <a:r>
              <a:rPr lang="en-US" dirty="0" err="1">
                <a:solidFill>
                  <a:schemeClr val="accent1"/>
                </a:solidFill>
              </a:rPr>
              <a:t>en</a:t>
            </a:r>
            <a:r>
              <a:rPr lang="en-US" dirty="0">
                <a:solidFill>
                  <a:schemeClr val="accent1"/>
                </a:solidFill>
              </a:rPr>
              <a:t>-us/article/Make-your-PowerPoint-presentations-accessible-6f7772b2-2f33-4bd2-8ca7-dae3b2b3ef25</a:t>
            </a:r>
          </a:p>
        </p:txBody>
      </p:sp>
      <p:pic>
        <p:nvPicPr>
          <p:cNvPr id="17" name="Purdue Logo" descr="Purdue Logo">
            <a:extLst>
              <a:ext uri="{FF2B5EF4-FFF2-40B4-BE49-F238E27FC236}">
                <a16:creationId xmlns:a16="http://schemas.microsoft.com/office/drawing/2014/main" id="{7A4725A0-D647-994A-977C-93D29415CC27}"/>
              </a:ext>
            </a:extLst>
          </p:cNvPr>
          <p:cNvPicPr>
            <a:picLocks noChangeAspect="1"/>
          </p:cNvPicPr>
          <p:nvPr userDrawn="1"/>
        </p:nvPicPr>
        <p:blipFill>
          <a:blip r:embed="rId2"/>
          <a:stretch>
            <a:fillRect/>
          </a:stretch>
        </p:blipFill>
        <p:spPr>
          <a:xfrm>
            <a:off x="1020306" y="5972250"/>
            <a:ext cx="2463665" cy="440990"/>
          </a:xfrm>
          <a:prstGeom prst="rect">
            <a:avLst/>
          </a:prstGeom>
        </p:spPr>
      </p:pic>
      <p:pic>
        <p:nvPicPr>
          <p:cNvPr id="20" name="Gold Triangle">
            <a:extLst>
              <a:ext uri="{FF2B5EF4-FFF2-40B4-BE49-F238E27FC236}">
                <a16:creationId xmlns:a16="http://schemas.microsoft.com/office/drawing/2014/main" id="{8FB3CDDA-E495-3748-8358-7ED0109F464A}"/>
              </a:ext>
            </a:extLst>
          </p:cNvPr>
          <p:cNvPicPr>
            <a:picLocks noChangeAspect="1"/>
          </p:cNvPicPr>
          <p:nvPr userDrawn="1"/>
        </p:nvPicPr>
        <p:blipFill>
          <a:blip r:embed="rId3"/>
          <a:stretch>
            <a:fillRect/>
          </a:stretch>
        </p:blipFill>
        <p:spPr>
          <a:xfrm>
            <a:off x="9956800" y="0"/>
            <a:ext cx="2235200" cy="6858000"/>
          </a:xfrm>
          <a:prstGeom prst="rect">
            <a:avLst/>
          </a:prstGeom>
        </p:spPr>
      </p:pic>
      <p:sp>
        <p:nvSpPr>
          <p:cNvPr id="19" name="Date">
            <a:extLst>
              <a:ext uri="{FF2B5EF4-FFF2-40B4-BE49-F238E27FC236}">
                <a16:creationId xmlns:a16="http://schemas.microsoft.com/office/drawing/2014/main" id="{AAF94E19-ED71-7845-B4E1-5D3EA4F2593F}"/>
              </a:ext>
            </a:extLst>
          </p:cNvPr>
          <p:cNvSpPr>
            <a:spLocks noGrp="1"/>
          </p:cNvSpPr>
          <p:nvPr>
            <p:ph type="dt" sz="half" idx="10"/>
          </p:nvPr>
        </p:nvSpPr>
        <p:spPr>
          <a:xfrm>
            <a:off x="10032275" y="6202177"/>
            <a:ext cx="1142268" cy="323968"/>
          </a:xfrm>
        </p:spPr>
        <p:txBody>
          <a:bodyPr/>
          <a:lstStyle>
            <a:lvl1pPr>
              <a:defRPr>
                <a:solidFill>
                  <a:schemeClr val="accent4">
                    <a:alpha val="70000"/>
                  </a:schemeClr>
                </a:solidFill>
              </a:defRPr>
            </a:lvl1pPr>
          </a:lstStyle>
          <a:p>
            <a:fld id="{049DC8E1-D369-0F48-9062-BB068AFD07CE}" type="datetime1">
              <a:rPr lang="en-US" smtClean="0"/>
              <a:pPr/>
              <a:t>9/16/2026</a:t>
            </a:fld>
            <a:endParaRPr lang="en-US" dirty="0"/>
          </a:p>
        </p:txBody>
      </p:sp>
      <p:cxnSp>
        <p:nvCxnSpPr>
          <p:cNvPr id="22" name="Line">
            <a:extLst>
              <a:ext uri="{FF2B5EF4-FFF2-40B4-BE49-F238E27FC236}">
                <a16:creationId xmlns:a16="http://schemas.microsoft.com/office/drawing/2014/main" id="{6E05FCF8-5823-9D4D-B7F3-412E5BDD4E01}"/>
              </a:ext>
            </a:extLst>
          </p:cNvPr>
          <p:cNvCxnSpPr>
            <a:cxnSpLocks/>
          </p:cNvCxnSpPr>
          <p:nvPr userDrawn="1"/>
        </p:nvCxnSpPr>
        <p:spPr>
          <a:xfrm>
            <a:off x="11200667" y="6270568"/>
            <a:ext cx="0" cy="16002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21" name="Slide Number">
            <a:extLst>
              <a:ext uri="{FF2B5EF4-FFF2-40B4-BE49-F238E27FC236}">
                <a16:creationId xmlns:a16="http://schemas.microsoft.com/office/drawing/2014/main" id="{14A543BD-A296-7346-B649-5BA64898AF2C}"/>
              </a:ext>
            </a:extLst>
          </p:cNvPr>
          <p:cNvSpPr>
            <a:spLocks noGrp="1"/>
          </p:cNvSpPr>
          <p:nvPr>
            <p:ph type="sldNum" sz="quarter" idx="12"/>
          </p:nvPr>
        </p:nvSpPr>
        <p:spPr>
          <a:xfrm>
            <a:off x="11206124" y="6181281"/>
            <a:ext cx="487680" cy="365760"/>
          </a:xfrm>
        </p:spPr>
        <p:txBody>
          <a:bodyPr/>
          <a:lstStyle>
            <a:lvl1pPr>
              <a:defRPr>
                <a:solidFill>
                  <a:schemeClr val="accent4"/>
                </a:solidFill>
              </a:defRPr>
            </a:lvl1p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57418840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3960" userDrawn="1">
          <p15:clr>
            <a:srgbClr val="FBAE40"/>
          </p15:clr>
        </p15:guide>
        <p15:guide id="4" pos="5952" userDrawn="1">
          <p15:clr>
            <a:srgbClr val="FBAE40"/>
          </p15:clr>
        </p15:guide>
        <p15:guide id="5" pos="6848" userDrawn="1">
          <p15:clr>
            <a:srgbClr val="FBAE40"/>
          </p15:clr>
        </p15:guide>
        <p15:guide id="6" orient="horz" pos="4080" userDrawn="1">
          <p15:clr>
            <a:srgbClr val="FBAE40"/>
          </p15:clr>
        </p15:guide>
        <p15:guide id="7" pos="352" userDrawn="1">
          <p15:clr>
            <a:srgbClr val="FBAE40"/>
          </p15:clr>
        </p15:guide>
        <p15:guide id="8" orient="horz" pos="192" userDrawn="1">
          <p15:clr>
            <a:srgbClr val="FBAE40"/>
          </p15:clr>
        </p15:guide>
        <p15:guide id="9" pos="122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Slide">
    <p:bg>
      <p:bgPr>
        <a:solidFill>
          <a:schemeClr val="accent2"/>
        </a:solidFill>
        <a:effectLst/>
      </p:bgPr>
    </p:bg>
    <p:spTree>
      <p:nvGrpSpPr>
        <p:cNvPr id="1" name=""/>
        <p:cNvGrpSpPr/>
        <p:nvPr/>
      </p:nvGrpSpPr>
      <p:grpSpPr>
        <a:xfrm>
          <a:off x="0" y="0"/>
          <a:ext cx="0" cy="0"/>
          <a:chOff x="0" y="0"/>
          <a:chExt cx="0" cy="0"/>
        </a:xfrm>
      </p:grpSpPr>
      <p:sp>
        <p:nvSpPr>
          <p:cNvPr id="20" name="Gold Background">
            <a:extLst>
              <a:ext uri="{FF2B5EF4-FFF2-40B4-BE49-F238E27FC236}">
                <a16:creationId xmlns:a16="http://schemas.microsoft.com/office/drawing/2014/main" id="{EACB2F0C-1C3D-CD48-AD13-7B5AD683F7C7}"/>
              </a:ext>
            </a:extLst>
          </p:cNvPr>
          <p:cNvSpPr/>
          <p:nvPr/>
        </p:nvSpPr>
        <p:spPr>
          <a:xfrm>
            <a:off x="0" y="0"/>
            <a:ext cx="12192000" cy="685800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cNvSpPr>
            <a:spLocks noGrp="1"/>
          </p:cNvSpPr>
          <p:nvPr>
            <p:ph type="ctrTitle" hasCustomPrompt="1"/>
          </p:nvPr>
        </p:nvSpPr>
        <p:spPr bwMode="blackWhite">
          <a:xfrm>
            <a:off x="1943100" y="1626244"/>
            <a:ext cx="7911945" cy="1523494"/>
          </a:xfrm>
          <a:prstGeom prst="rect">
            <a:avLst/>
          </a:prstGeom>
          <a:noFill/>
          <a:ln w="38100">
            <a:noFill/>
          </a:ln>
        </p:spPr>
        <p:txBody>
          <a:bodyPr wrap="square" lIns="0" tIns="0" rIns="0" bIns="0" anchor="t" anchorCtr="0">
            <a:spAutoFit/>
          </a:bodyPr>
          <a:lstStyle>
            <a:lvl1pPr algn="l">
              <a:lnSpc>
                <a:spcPct val="80000"/>
              </a:lnSpc>
              <a:defRPr sz="6000" b="1" i="1" spc="0">
                <a:solidFill>
                  <a:schemeClr val="bg1"/>
                </a:solidFill>
                <a:latin typeface="Acumin Pro ExtraCondensed" panose="020B0508020202020204" pitchFamily="34" charset="77"/>
              </a:defRPr>
            </a:lvl1pPr>
          </a:lstStyle>
          <a:p>
            <a:r>
              <a:rPr lang="en-US" dirty="0"/>
              <a:t>Title Slide </a:t>
            </a:r>
            <a:r>
              <a:rPr lang="en-US" dirty="0" err="1"/>
              <a:t>Acumin</a:t>
            </a:r>
            <a:r>
              <a:rPr lang="en-US" dirty="0"/>
              <a:t> Pro Extra Cond Bold Italic 60</a:t>
            </a:r>
          </a:p>
        </p:txBody>
      </p:sp>
      <p:sp>
        <p:nvSpPr>
          <p:cNvPr id="3" name="Subtitle"/>
          <p:cNvSpPr>
            <a:spLocks noGrp="1"/>
          </p:cNvSpPr>
          <p:nvPr>
            <p:ph type="subTitle" idx="1" hasCustomPrompt="1"/>
          </p:nvPr>
        </p:nvSpPr>
        <p:spPr>
          <a:xfrm>
            <a:off x="1950624" y="3990085"/>
            <a:ext cx="7096269" cy="336015"/>
          </a:xfrm>
          <a:noFill/>
        </p:spPr>
        <p:txBody>
          <a:bodyPr wrap="square" lIns="0" tIns="0" rIns="0" bIns="0" anchor="t" anchorCtr="0">
            <a:spAutoFit/>
          </a:bodyPr>
          <a:lstStyle>
            <a:lvl1pPr marL="0" indent="0" algn="l">
              <a:buNone/>
              <a:defRPr sz="2200" b="1" i="0">
                <a:solidFill>
                  <a:schemeClr val="accent2"/>
                </a:solidFill>
                <a:latin typeface="Acumin Pro SemiCondensed" panose="020B0506020202020204" pitchFamily="34" charset="77"/>
              </a:defRPr>
            </a:lvl1pPr>
            <a:lvl2pPr marL="457200" indent="0" algn="ctr">
              <a:buNone/>
              <a:defRPr sz="19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a:t>
            </a:r>
            <a:r>
              <a:rPr lang="en-US" dirty="0" err="1"/>
              <a:t>Acumin</a:t>
            </a:r>
            <a:r>
              <a:rPr lang="en-US" dirty="0"/>
              <a:t> Pro Semi Cond Bold 22 </a:t>
            </a:r>
            <a:r>
              <a:rPr lang="en-US" dirty="0" err="1"/>
              <a:t>pt</a:t>
            </a:r>
            <a:endParaRPr lang="en-US" dirty="0"/>
          </a:p>
        </p:txBody>
      </p:sp>
      <p:pic>
        <p:nvPicPr>
          <p:cNvPr id="11" name="Black Triangle">
            <a:extLst>
              <a:ext uri="{FF2B5EF4-FFF2-40B4-BE49-F238E27FC236}">
                <a16:creationId xmlns:a16="http://schemas.microsoft.com/office/drawing/2014/main" id="{89E231D1-E6F4-D744-B354-255815F71933}"/>
              </a:ext>
            </a:extLst>
          </p:cNvPr>
          <p:cNvPicPr>
            <a:picLocks noChangeAspect="1"/>
          </p:cNvPicPr>
          <p:nvPr userDrawn="1"/>
        </p:nvPicPr>
        <p:blipFill>
          <a:blip r:embed="rId2"/>
          <a:stretch>
            <a:fillRect/>
          </a:stretch>
        </p:blipFill>
        <p:spPr>
          <a:xfrm>
            <a:off x="9956800" y="0"/>
            <a:ext cx="2235200" cy="6858000"/>
          </a:xfrm>
          <a:prstGeom prst="rect">
            <a:avLst/>
          </a:prstGeom>
        </p:spPr>
      </p:pic>
      <p:sp>
        <p:nvSpPr>
          <p:cNvPr id="7" name="Date"/>
          <p:cNvSpPr>
            <a:spLocks noGrp="1"/>
          </p:cNvSpPr>
          <p:nvPr>
            <p:ph type="dt" sz="half" idx="10"/>
          </p:nvPr>
        </p:nvSpPr>
        <p:spPr/>
        <p:txBody>
          <a:bodyPr/>
          <a:lstStyle>
            <a:lvl1pPr>
              <a:defRPr>
                <a:solidFill>
                  <a:schemeClr val="accent4">
                    <a:alpha val="70000"/>
                  </a:schemeClr>
                </a:solidFill>
              </a:defRPr>
            </a:lvl1pPr>
          </a:lstStyle>
          <a:p>
            <a:fld id="{049DC8E1-D369-0F48-9062-BB068AFD07CE}" type="datetime1">
              <a:rPr lang="en-US" smtClean="0"/>
              <a:pPr/>
              <a:t>9/16/2026</a:t>
            </a:fld>
            <a:endParaRPr lang="en-US" dirty="0"/>
          </a:p>
        </p:txBody>
      </p:sp>
      <p:cxnSp>
        <p:nvCxnSpPr>
          <p:cNvPr id="33" name="Line">
            <a:extLst>
              <a:ext uri="{FF2B5EF4-FFF2-40B4-BE49-F238E27FC236}">
                <a16:creationId xmlns:a16="http://schemas.microsoft.com/office/drawing/2014/main" id="{E61121D3-034C-A148-89AD-C240C1E7F6F7}"/>
              </a:ext>
            </a:extLst>
          </p:cNvPr>
          <p:cNvCxnSpPr>
            <a:cxnSpLocks/>
          </p:cNvCxnSpPr>
          <p:nvPr/>
        </p:nvCxnSpPr>
        <p:spPr>
          <a:xfrm>
            <a:off x="11200667" y="6270568"/>
            <a:ext cx="0" cy="16002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9" name="Slide Number"/>
          <p:cNvSpPr>
            <a:spLocks noGrp="1"/>
          </p:cNvSpPr>
          <p:nvPr>
            <p:ph type="sldNum" sz="quarter" idx="12"/>
          </p:nvPr>
        </p:nvSpPr>
        <p:spPr>
          <a:xfrm>
            <a:off x="11206124" y="6181281"/>
            <a:ext cx="487680" cy="365760"/>
          </a:xfrm>
        </p:spPr>
        <p:txBody>
          <a:bodyPr/>
          <a:lstStyle>
            <a:lvl1pPr>
              <a:defRPr>
                <a:solidFill>
                  <a:schemeClr val="accent4"/>
                </a:solidFill>
              </a:defRPr>
            </a:lvl1pPr>
          </a:lstStyle>
          <a:p>
            <a:fld id="{8A7A6979-0714-4377-B894-6BE4C2D6E202}" type="slidenum">
              <a:rPr lang="en-US" smtClean="0"/>
              <a:pPr/>
              <a:t>‹#›</a:t>
            </a:fld>
            <a:endParaRPr lang="en-US" dirty="0"/>
          </a:p>
        </p:txBody>
      </p:sp>
      <p:pic>
        <p:nvPicPr>
          <p:cNvPr id="10" name="Purdue Logo" descr="Purdue Logo">
            <a:extLst>
              <a:ext uri="{FF2B5EF4-FFF2-40B4-BE49-F238E27FC236}">
                <a16:creationId xmlns:a16="http://schemas.microsoft.com/office/drawing/2014/main" id="{7CF17DB8-EDB5-8E42-B1FD-D17C9862083F}"/>
              </a:ext>
            </a:extLst>
          </p:cNvPr>
          <p:cNvPicPr>
            <a:picLocks noChangeAspect="1"/>
          </p:cNvPicPr>
          <p:nvPr userDrawn="1"/>
        </p:nvPicPr>
        <p:blipFill>
          <a:blip r:embed="rId3"/>
          <a:stretch>
            <a:fillRect/>
          </a:stretch>
        </p:blipFill>
        <p:spPr>
          <a:xfrm>
            <a:off x="1020306" y="5972250"/>
            <a:ext cx="2463665" cy="440990"/>
          </a:xfrm>
          <a:prstGeom prst="rect">
            <a:avLst/>
          </a:prstGeom>
        </p:spPr>
      </p:pic>
    </p:spTree>
    <p:extLst>
      <p:ext uri="{BB962C8B-B14F-4D97-AF65-F5344CB8AC3E}">
        <p14:creationId xmlns:p14="http://schemas.microsoft.com/office/powerpoint/2010/main" val="246350217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3960" userDrawn="1">
          <p15:clr>
            <a:srgbClr val="FBAE40"/>
          </p15:clr>
        </p15:guide>
        <p15:guide id="4" pos="5952" userDrawn="1">
          <p15:clr>
            <a:srgbClr val="FBAE40"/>
          </p15:clr>
        </p15:guide>
        <p15:guide id="5" pos="6848" userDrawn="1">
          <p15:clr>
            <a:srgbClr val="FBAE40"/>
          </p15:clr>
        </p15:guide>
        <p15:guide id="6" orient="horz" pos="4080" userDrawn="1">
          <p15:clr>
            <a:srgbClr val="FBAE40"/>
          </p15:clr>
        </p15:guide>
        <p15:guide id="8" pos="122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Slide - Copy">
    <p:bg>
      <p:bgPr>
        <a:solidFill>
          <a:schemeClr val="accent4"/>
        </a:solidFill>
        <a:effectLst/>
      </p:bgPr>
    </p:bg>
    <p:spTree>
      <p:nvGrpSpPr>
        <p:cNvPr id="1" name=""/>
        <p:cNvGrpSpPr/>
        <p:nvPr/>
      </p:nvGrpSpPr>
      <p:grpSpPr>
        <a:xfrm>
          <a:off x="0" y="0"/>
          <a:ext cx="0" cy="0"/>
          <a:chOff x="0" y="0"/>
          <a:chExt cx="0" cy="0"/>
        </a:xfrm>
      </p:grpSpPr>
      <p:pic>
        <p:nvPicPr>
          <p:cNvPr id="27" name="Black Bar">
            <a:extLst>
              <a:ext uri="{FF2B5EF4-FFF2-40B4-BE49-F238E27FC236}">
                <a16:creationId xmlns:a16="http://schemas.microsoft.com/office/drawing/2014/main" id="{6283C7A5-FA96-634B-82F6-99BF44D20F7C}"/>
              </a:ext>
            </a:extLst>
          </p:cNvPr>
          <p:cNvPicPr>
            <a:picLocks noChangeAspect="1"/>
          </p:cNvPicPr>
          <p:nvPr/>
        </p:nvPicPr>
        <p:blipFill>
          <a:blip r:embed="rId2"/>
          <a:stretch>
            <a:fillRect/>
          </a:stretch>
        </p:blipFill>
        <p:spPr>
          <a:xfrm>
            <a:off x="7009" y="0"/>
            <a:ext cx="11514667" cy="914400"/>
          </a:xfrm>
          <a:prstGeom prst="rect">
            <a:avLst/>
          </a:prstGeom>
        </p:spPr>
      </p:pic>
      <p:sp>
        <p:nvSpPr>
          <p:cNvPr id="2" name="Title"/>
          <p:cNvSpPr>
            <a:spLocks noGrp="1"/>
          </p:cNvSpPr>
          <p:nvPr>
            <p:ph type="ctrTitle" hasCustomPrompt="1"/>
          </p:nvPr>
        </p:nvSpPr>
        <p:spPr bwMode="blackWhite">
          <a:xfrm>
            <a:off x="1043554" y="442674"/>
            <a:ext cx="9234309" cy="512448"/>
          </a:xfrm>
          <a:prstGeom prst="rect">
            <a:avLst/>
          </a:prstGeom>
          <a:noFill/>
          <a:ln w="38100">
            <a:noFill/>
          </a:ln>
        </p:spPr>
        <p:txBody>
          <a:bodyPr wrap="square" lIns="0" tIns="0" rIns="0" bIns="0" anchor="t" anchorCtr="0">
            <a:spAutoFit/>
          </a:bodyPr>
          <a:lstStyle>
            <a:lvl1pPr algn="l">
              <a:defRPr sz="3600" b="1" i="1" cap="none" spc="0">
                <a:solidFill>
                  <a:schemeClr val="tx2"/>
                </a:solidFill>
                <a:latin typeface="Acumin Pro ExtraCondensed" panose="020B0508020202020204" pitchFamily="34" charset="77"/>
              </a:defRPr>
            </a:lvl1pPr>
          </a:lstStyle>
          <a:p>
            <a:r>
              <a:rPr lang="en-US" dirty="0"/>
              <a:t>Title </a:t>
            </a:r>
            <a:r>
              <a:rPr lang="en-US" dirty="0" err="1"/>
              <a:t>Acumin</a:t>
            </a:r>
            <a:r>
              <a:rPr lang="en-US" dirty="0"/>
              <a:t> Pro Extra Cond Bold Italic 36 </a:t>
            </a:r>
            <a:r>
              <a:rPr lang="en-US" dirty="0" err="1"/>
              <a:t>pt</a:t>
            </a:r>
            <a:endParaRPr lang="en-US" dirty="0"/>
          </a:p>
        </p:txBody>
      </p:sp>
      <p:sp>
        <p:nvSpPr>
          <p:cNvPr id="3" name="Subhead"/>
          <p:cNvSpPr>
            <a:spLocks noGrp="1"/>
          </p:cNvSpPr>
          <p:nvPr>
            <p:ph type="subTitle" idx="1" hasCustomPrompt="1"/>
          </p:nvPr>
        </p:nvSpPr>
        <p:spPr>
          <a:xfrm>
            <a:off x="1043553" y="1345167"/>
            <a:ext cx="7321993" cy="341599"/>
          </a:xfrm>
          <a:noFill/>
        </p:spPr>
        <p:txBody>
          <a:bodyPr wrap="square" lIns="0" tIns="0" rIns="0" bIns="0" anchor="t" anchorCtr="0">
            <a:spAutoFit/>
          </a:bodyPr>
          <a:lstStyle>
            <a:lvl1pPr marL="0" indent="0" algn="l">
              <a:buNone/>
              <a:defRPr sz="2200" b="1" i="0">
                <a:solidFill>
                  <a:schemeClr val="accent2"/>
                </a:solidFill>
                <a:latin typeface="Acumin Pro SemiCondensed" panose="020B0506020202020204" pitchFamily="34" charset="77"/>
              </a:defRPr>
            </a:lvl1pPr>
            <a:lvl2pPr marL="457200" indent="0" algn="ctr">
              <a:buNone/>
              <a:defRPr sz="19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 </a:t>
            </a:r>
            <a:r>
              <a:rPr lang="en-US" dirty="0" err="1"/>
              <a:t>Acumin</a:t>
            </a:r>
            <a:r>
              <a:rPr lang="en-US" dirty="0"/>
              <a:t> Pro Semi Cond Bold 22 </a:t>
            </a:r>
            <a:r>
              <a:rPr lang="en-US" dirty="0" err="1"/>
              <a:t>pt</a:t>
            </a:r>
            <a:endParaRPr lang="en-US" dirty="0"/>
          </a:p>
        </p:txBody>
      </p:sp>
      <p:sp>
        <p:nvSpPr>
          <p:cNvPr id="25" name="Body Text">
            <a:extLst>
              <a:ext uri="{FF2B5EF4-FFF2-40B4-BE49-F238E27FC236}">
                <a16:creationId xmlns:a16="http://schemas.microsoft.com/office/drawing/2014/main" id="{9F798712-4535-8340-942F-27FFD5E3FE9B}"/>
              </a:ext>
            </a:extLst>
          </p:cNvPr>
          <p:cNvSpPr>
            <a:spLocks noGrp="1"/>
          </p:cNvSpPr>
          <p:nvPr>
            <p:ph type="body" sz="quarter" idx="14" hasCustomPrompt="1"/>
          </p:nvPr>
        </p:nvSpPr>
        <p:spPr>
          <a:xfrm>
            <a:off x="1950849" y="1962540"/>
            <a:ext cx="7366000" cy="3411537"/>
          </a:xfrm>
        </p:spPr>
        <p:txBody>
          <a:bodyPr lIns="0" tIns="0" rIns="0" bIns="0">
            <a:normAutofit/>
          </a:bodyPr>
          <a:lstStyle>
            <a:lvl1pPr marL="274320" marR="0" indent="-274320" algn="l" defTabSz="457200" rtl="0" eaLnBrk="1" fontAlgn="auto" latinLnBrk="0" hangingPunct="1">
              <a:lnSpc>
                <a:spcPct val="100000"/>
              </a:lnSpc>
              <a:spcBef>
                <a:spcPts val="0"/>
              </a:spcBef>
              <a:spcAft>
                <a:spcPts val="0"/>
              </a:spcAft>
              <a:buClrTx/>
              <a:buSzTx/>
              <a:buFont typeface="Wingdings" charset="2"/>
              <a:buChar char="§"/>
              <a:tabLst/>
              <a:defRPr sz="1800" b="0" i="0" normalizeH="0" baseline="0">
                <a:solidFill>
                  <a:schemeClr val="bg1"/>
                </a:solidFill>
                <a:latin typeface="Acumin Pro" panose="020B0504020202020204" pitchFamily="34" charset="77"/>
              </a:defRPr>
            </a:lvl1pPr>
          </a:lstStyle>
          <a:p>
            <a:pPr lvl="0"/>
            <a:r>
              <a:rPr lang="en-US" dirty="0"/>
              <a:t>Bulleted copy. </a:t>
            </a:r>
            <a:r>
              <a:rPr lang="en-US" dirty="0" err="1"/>
              <a:t>Acumin</a:t>
            </a:r>
            <a:r>
              <a:rPr lang="en-US" dirty="0"/>
              <a:t> Pro Reg 18 pt. Keep it short with bite-size chunks of information.</a:t>
            </a:r>
          </a:p>
          <a:p>
            <a:pPr lvl="0"/>
            <a:endParaRPr lang="en-US" dirty="0"/>
          </a:p>
          <a:p>
            <a:pPr lvl="0"/>
            <a:r>
              <a:rPr lang="en-US" dirty="0"/>
              <a:t>Bulleted copy. </a:t>
            </a:r>
            <a:r>
              <a:rPr lang="en-US" dirty="0" err="1"/>
              <a:t>Acumin</a:t>
            </a:r>
            <a:r>
              <a:rPr lang="en-US" dirty="0"/>
              <a:t> Pro Reg 18 pt. Keep it short with bite-size chunks of information.</a:t>
            </a:r>
          </a:p>
          <a:p>
            <a:pPr lvl="0"/>
            <a:endParaRPr lang="en-US" dirty="0"/>
          </a:p>
          <a:p>
            <a:pPr marL="274320" marR="0" lvl="0" indent="-274320" algn="l" defTabSz="457200" rtl="0" eaLnBrk="1" fontAlgn="auto" latinLnBrk="0" hangingPunct="1">
              <a:lnSpc>
                <a:spcPct val="100000"/>
              </a:lnSpc>
              <a:spcBef>
                <a:spcPts val="0"/>
              </a:spcBef>
              <a:spcAft>
                <a:spcPts val="0"/>
              </a:spcAft>
              <a:buClrTx/>
              <a:buSzTx/>
              <a:buFont typeface="Wingdings" charset="2"/>
              <a:buChar char="§"/>
              <a:tabLst/>
              <a:defRPr/>
            </a:pPr>
            <a:r>
              <a:rPr lang="en-US" dirty="0"/>
              <a:t>Bulleted copy. </a:t>
            </a:r>
            <a:r>
              <a:rPr lang="en-US" dirty="0" err="1"/>
              <a:t>Acumin</a:t>
            </a:r>
            <a:r>
              <a:rPr lang="en-US" dirty="0"/>
              <a:t> Pro Reg 18 pt. Keep it short with bite-size chunks of information.</a:t>
            </a:r>
          </a:p>
          <a:p>
            <a:pPr lvl="0"/>
            <a:endParaRPr lang="en-US" dirty="0"/>
          </a:p>
          <a:p>
            <a:pPr marL="274320" marR="0" lvl="0" indent="-274320" algn="l" defTabSz="457200" rtl="0" eaLnBrk="1" fontAlgn="auto" latinLnBrk="0" hangingPunct="1">
              <a:lnSpc>
                <a:spcPct val="100000"/>
              </a:lnSpc>
              <a:spcBef>
                <a:spcPts val="0"/>
              </a:spcBef>
              <a:spcAft>
                <a:spcPts val="0"/>
              </a:spcAft>
              <a:buClrTx/>
              <a:buSzTx/>
              <a:buFont typeface="Wingdings" charset="2"/>
              <a:buChar char="§"/>
              <a:tabLst/>
              <a:defRPr/>
            </a:pPr>
            <a:r>
              <a:rPr lang="en-US" dirty="0"/>
              <a:t>Bulleted copy. </a:t>
            </a:r>
            <a:r>
              <a:rPr lang="en-US" dirty="0" err="1"/>
              <a:t>Acumin</a:t>
            </a:r>
            <a:r>
              <a:rPr lang="en-US" dirty="0"/>
              <a:t> Pro Reg 18 pt. Keep it short with bite-size chunks of information.</a:t>
            </a:r>
          </a:p>
          <a:p>
            <a:pPr lvl="0"/>
            <a:endParaRPr lang="en-US" dirty="0"/>
          </a:p>
        </p:txBody>
      </p:sp>
      <p:sp>
        <p:nvSpPr>
          <p:cNvPr id="28" name="Date">
            <a:extLst>
              <a:ext uri="{FF2B5EF4-FFF2-40B4-BE49-F238E27FC236}">
                <a16:creationId xmlns:a16="http://schemas.microsoft.com/office/drawing/2014/main" id="{32B67432-75BE-B145-B884-FF16D239EAF2}"/>
              </a:ext>
            </a:extLst>
          </p:cNvPr>
          <p:cNvSpPr>
            <a:spLocks noGrp="1"/>
          </p:cNvSpPr>
          <p:nvPr>
            <p:ph type="dt" sz="half" idx="2"/>
          </p:nvPr>
        </p:nvSpPr>
        <p:spPr>
          <a:xfrm>
            <a:off x="10136783" y="6202177"/>
            <a:ext cx="1037760" cy="323968"/>
          </a:xfrm>
          <a:prstGeom prst="rect">
            <a:avLst/>
          </a:prstGeom>
        </p:spPr>
        <p:txBody>
          <a:bodyPr vert="horz" lIns="91440" tIns="45720" rIns="91440" bIns="45720" rtlCol="0" anchor="ctr"/>
          <a:lstStyle>
            <a:lvl1pPr algn="r">
              <a:defRPr sz="1000" b="0" i="0">
                <a:solidFill>
                  <a:schemeClr val="bg1">
                    <a:alpha val="70000"/>
                  </a:schemeClr>
                </a:solidFill>
                <a:latin typeface="Acumin Pro" panose="020B0504020202020204" pitchFamily="34" charset="77"/>
              </a:defRPr>
            </a:lvl1pPr>
          </a:lstStyle>
          <a:p>
            <a:fld id="{E0C8DACD-4E35-4E4C-AC75-C3DE50F04E7E}" type="datetime1">
              <a:rPr lang="en-US" smtClean="0"/>
              <a:pPr/>
              <a:t>9/16/2026</a:t>
            </a:fld>
            <a:endParaRPr lang="en-US" dirty="0"/>
          </a:p>
        </p:txBody>
      </p:sp>
      <p:cxnSp>
        <p:nvCxnSpPr>
          <p:cNvPr id="30" name="Line">
            <a:extLst>
              <a:ext uri="{FF2B5EF4-FFF2-40B4-BE49-F238E27FC236}">
                <a16:creationId xmlns:a16="http://schemas.microsoft.com/office/drawing/2014/main" id="{58350E96-57A4-414B-9B8B-1430C2B4D38E}"/>
              </a:ext>
            </a:extLst>
          </p:cNvPr>
          <p:cNvCxnSpPr>
            <a:cxnSpLocks/>
          </p:cNvCxnSpPr>
          <p:nvPr/>
        </p:nvCxnSpPr>
        <p:spPr>
          <a:xfrm>
            <a:off x="11200667" y="6270568"/>
            <a:ext cx="0" cy="1600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9" name="Slide Number">
            <a:extLst>
              <a:ext uri="{FF2B5EF4-FFF2-40B4-BE49-F238E27FC236}">
                <a16:creationId xmlns:a16="http://schemas.microsoft.com/office/drawing/2014/main" id="{49E8753C-A442-034F-B0F4-92D22B3247FE}"/>
              </a:ext>
            </a:extLst>
          </p:cNvPr>
          <p:cNvSpPr>
            <a:spLocks noGrp="1"/>
          </p:cNvSpPr>
          <p:nvPr>
            <p:ph type="sldNum" sz="quarter" idx="4"/>
          </p:nvPr>
        </p:nvSpPr>
        <p:spPr>
          <a:xfrm>
            <a:off x="11206124" y="6181281"/>
            <a:ext cx="487680" cy="365760"/>
          </a:xfrm>
          <a:prstGeom prst="ellipse">
            <a:avLst/>
          </a:prstGeom>
          <a:noFill/>
        </p:spPr>
        <p:txBody>
          <a:bodyPr vert="horz" lIns="18288" tIns="45720" rIns="18288" bIns="45720" rtlCol="0" anchor="ctr">
            <a:noAutofit/>
          </a:bodyPr>
          <a:lstStyle>
            <a:lvl1pPr algn="ctr">
              <a:defRPr sz="1000" b="1" i="0" spc="0" baseline="0">
                <a:solidFill>
                  <a:schemeClr val="bg1"/>
                </a:solidFill>
                <a:latin typeface="Acumin Pro Semibold" panose="020B0504020202020204" pitchFamily="34" charset="77"/>
              </a:defRPr>
            </a:lvl1pPr>
          </a:lstStyle>
          <a:p>
            <a:fld id="{8A7A6979-0714-4377-B894-6BE4C2D6E202}" type="slidenum">
              <a:rPr lang="en-US" smtClean="0"/>
              <a:pPr/>
              <a:t>‹#›</a:t>
            </a:fld>
            <a:endParaRPr lang="en-US" dirty="0"/>
          </a:p>
        </p:txBody>
      </p:sp>
      <p:pic>
        <p:nvPicPr>
          <p:cNvPr id="10" name="Purdue Logo" descr="Purdue Logo">
            <a:extLst>
              <a:ext uri="{FF2B5EF4-FFF2-40B4-BE49-F238E27FC236}">
                <a16:creationId xmlns:a16="http://schemas.microsoft.com/office/drawing/2014/main" id="{37AA656F-1CE8-0042-9153-40F0FC723CE4}"/>
              </a:ext>
            </a:extLst>
          </p:cNvPr>
          <p:cNvPicPr>
            <a:picLocks noChangeAspect="1"/>
          </p:cNvPicPr>
          <p:nvPr userDrawn="1"/>
        </p:nvPicPr>
        <p:blipFill>
          <a:blip r:embed="rId3"/>
          <a:stretch>
            <a:fillRect/>
          </a:stretch>
        </p:blipFill>
        <p:spPr>
          <a:xfrm>
            <a:off x="1020306" y="5972250"/>
            <a:ext cx="2463665" cy="440990"/>
          </a:xfrm>
          <a:prstGeom prst="rect">
            <a:avLst/>
          </a:prstGeom>
        </p:spPr>
      </p:pic>
    </p:spTree>
    <p:extLst>
      <p:ext uri="{BB962C8B-B14F-4D97-AF65-F5344CB8AC3E}">
        <p14:creationId xmlns:p14="http://schemas.microsoft.com/office/powerpoint/2010/main" val="140675489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3960" userDrawn="1">
          <p15:clr>
            <a:srgbClr val="FBAE40"/>
          </p15:clr>
        </p15:guide>
        <p15:guide id="4" pos="5952" userDrawn="1">
          <p15:clr>
            <a:srgbClr val="FBAE40"/>
          </p15:clr>
        </p15:guide>
        <p15:guide id="5" pos="6848" userDrawn="1">
          <p15:clr>
            <a:srgbClr val="FBAE40"/>
          </p15:clr>
        </p15:guide>
        <p15:guide id="6" orient="horz" pos="4032" userDrawn="1">
          <p15:clr>
            <a:srgbClr val="FBAE40"/>
          </p15:clr>
        </p15:guide>
        <p15:guide id="7" pos="1224" userDrawn="1">
          <p15:clr>
            <a:srgbClr val="FBAE40"/>
          </p15:clr>
        </p15:guide>
        <p15:guide id="8" pos="648" userDrawn="1">
          <p15:clr>
            <a:srgbClr val="FBAE40"/>
          </p15:clr>
        </p15:guide>
        <p15:guide id="9" pos="1536"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Slide - Copy &amp; Pic/Chart">
    <p:bg>
      <p:bgPr>
        <a:solidFill>
          <a:schemeClr val="accent4"/>
        </a:solidFill>
        <a:effectLst/>
      </p:bgPr>
    </p:bg>
    <p:spTree>
      <p:nvGrpSpPr>
        <p:cNvPr id="1" name=""/>
        <p:cNvGrpSpPr/>
        <p:nvPr/>
      </p:nvGrpSpPr>
      <p:grpSpPr>
        <a:xfrm>
          <a:off x="0" y="0"/>
          <a:ext cx="0" cy="0"/>
          <a:chOff x="0" y="0"/>
          <a:chExt cx="0" cy="0"/>
        </a:xfrm>
      </p:grpSpPr>
      <p:pic>
        <p:nvPicPr>
          <p:cNvPr id="21" name="Black Bar">
            <a:extLst>
              <a:ext uri="{FF2B5EF4-FFF2-40B4-BE49-F238E27FC236}">
                <a16:creationId xmlns:a16="http://schemas.microsoft.com/office/drawing/2014/main" id="{87C91AFD-CCD5-AA40-82FE-4B69C6151917}"/>
              </a:ext>
            </a:extLst>
          </p:cNvPr>
          <p:cNvPicPr>
            <a:picLocks noChangeAspect="1"/>
          </p:cNvPicPr>
          <p:nvPr/>
        </p:nvPicPr>
        <p:blipFill>
          <a:blip r:embed="rId2"/>
          <a:stretch>
            <a:fillRect/>
          </a:stretch>
        </p:blipFill>
        <p:spPr>
          <a:xfrm>
            <a:off x="7009" y="0"/>
            <a:ext cx="11514667" cy="914400"/>
          </a:xfrm>
          <a:prstGeom prst="rect">
            <a:avLst/>
          </a:prstGeom>
        </p:spPr>
      </p:pic>
      <p:sp>
        <p:nvSpPr>
          <p:cNvPr id="22" name="Title">
            <a:extLst>
              <a:ext uri="{FF2B5EF4-FFF2-40B4-BE49-F238E27FC236}">
                <a16:creationId xmlns:a16="http://schemas.microsoft.com/office/drawing/2014/main" id="{73768DE6-FB80-874D-8DE0-986B46F1FD05}"/>
              </a:ext>
            </a:extLst>
          </p:cNvPr>
          <p:cNvSpPr>
            <a:spLocks noGrp="1"/>
          </p:cNvSpPr>
          <p:nvPr>
            <p:ph type="ctrTitle" hasCustomPrompt="1"/>
          </p:nvPr>
        </p:nvSpPr>
        <p:spPr bwMode="blackWhite">
          <a:xfrm>
            <a:off x="1043553" y="442674"/>
            <a:ext cx="9234309" cy="512448"/>
          </a:xfrm>
          <a:prstGeom prst="rect">
            <a:avLst/>
          </a:prstGeom>
          <a:noFill/>
          <a:ln w="38100">
            <a:noFill/>
          </a:ln>
        </p:spPr>
        <p:txBody>
          <a:bodyPr wrap="square" lIns="0" tIns="0" rIns="0" bIns="0" anchor="t" anchorCtr="0">
            <a:spAutoFit/>
          </a:bodyPr>
          <a:lstStyle>
            <a:lvl1pPr algn="l">
              <a:defRPr sz="3600" b="1" i="1" cap="none" spc="0">
                <a:solidFill>
                  <a:schemeClr val="tx2"/>
                </a:solidFill>
                <a:latin typeface="Acumin Pro ExtraCondensed" panose="020B0508020202020204" pitchFamily="34" charset="77"/>
              </a:defRPr>
            </a:lvl1pPr>
          </a:lstStyle>
          <a:p>
            <a:r>
              <a:rPr lang="en-US" dirty="0"/>
              <a:t>Title </a:t>
            </a:r>
            <a:r>
              <a:rPr lang="en-US" dirty="0" err="1"/>
              <a:t>Acumin</a:t>
            </a:r>
            <a:r>
              <a:rPr lang="en-US" dirty="0"/>
              <a:t> Pro Extra Cond Bold Italic 36 </a:t>
            </a:r>
            <a:r>
              <a:rPr lang="en-US" dirty="0" err="1"/>
              <a:t>pt</a:t>
            </a:r>
            <a:endParaRPr lang="en-US" dirty="0"/>
          </a:p>
        </p:txBody>
      </p:sp>
      <p:sp>
        <p:nvSpPr>
          <p:cNvPr id="3" name="Subhead"/>
          <p:cNvSpPr>
            <a:spLocks noGrp="1"/>
          </p:cNvSpPr>
          <p:nvPr>
            <p:ph type="subTitle" idx="1" hasCustomPrompt="1"/>
          </p:nvPr>
        </p:nvSpPr>
        <p:spPr>
          <a:xfrm>
            <a:off x="1043553" y="1345166"/>
            <a:ext cx="7288495" cy="338554"/>
          </a:xfrm>
          <a:noFill/>
        </p:spPr>
        <p:txBody>
          <a:bodyPr wrap="square" lIns="0" tIns="0" rIns="0" bIns="0" anchor="t" anchorCtr="0">
            <a:spAutoFit/>
          </a:bodyPr>
          <a:lstStyle>
            <a:lvl1pPr marL="0" indent="0" algn="l">
              <a:buNone/>
              <a:defRPr sz="2200" b="1" i="0">
                <a:solidFill>
                  <a:schemeClr val="accent2"/>
                </a:solidFill>
                <a:latin typeface="Acumin Pro SemiCondensed" panose="020B0506020202020204" pitchFamily="34" charset="77"/>
              </a:defRPr>
            </a:lvl1pPr>
            <a:lvl2pPr marL="457200" indent="0" algn="ctr">
              <a:buNone/>
              <a:defRPr sz="19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 </a:t>
            </a:r>
            <a:r>
              <a:rPr lang="en-US" dirty="0" err="1"/>
              <a:t>Acumin</a:t>
            </a:r>
            <a:r>
              <a:rPr lang="en-US" dirty="0"/>
              <a:t> Pro Semi Cond Bold 22 </a:t>
            </a:r>
            <a:r>
              <a:rPr lang="en-US" dirty="0" err="1"/>
              <a:t>pt</a:t>
            </a:r>
            <a:endParaRPr lang="en-US" dirty="0"/>
          </a:p>
        </p:txBody>
      </p:sp>
      <p:sp>
        <p:nvSpPr>
          <p:cNvPr id="19" name="Body Text">
            <a:extLst>
              <a:ext uri="{FF2B5EF4-FFF2-40B4-BE49-F238E27FC236}">
                <a16:creationId xmlns:a16="http://schemas.microsoft.com/office/drawing/2014/main" id="{4B5CCD19-DE21-294C-8B0B-3103725AE082}"/>
              </a:ext>
            </a:extLst>
          </p:cNvPr>
          <p:cNvSpPr>
            <a:spLocks noGrp="1"/>
          </p:cNvSpPr>
          <p:nvPr>
            <p:ph type="body" sz="quarter" idx="14" hasCustomPrompt="1"/>
          </p:nvPr>
        </p:nvSpPr>
        <p:spPr>
          <a:xfrm>
            <a:off x="1943100" y="1917389"/>
            <a:ext cx="4591332" cy="3411537"/>
          </a:xfrm>
        </p:spPr>
        <p:txBody>
          <a:bodyPr lIns="0" tIns="0" rIns="0" bIns="0">
            <a:normAutofit/>
          </a:bodyPr>
          <a:lstStyle>
            <a:lvl1pPr marL="274320" marR="0" indent="-274320" algn="l" defTabSz="457200" rtl="0" eaLnBrk="1" fontAlgn="auto" latinLnBrk="0" hangingPunct="1">
              <a:lnSpc>
                <a:spcPct val="100000"/>
              </a:lnSpc>
              <a:spcBef>
                <a:spcPts val="0"/>
              </a:spcBef>
              <a:spcAft>
                <a:spcPts val="0"/>
              </a:spcAft>
              <a:buClrTx/>
              <a:buSzTx/>
              <a:buFont typeface="Wingdings" charset="2"/>
              <a:buChar char="§"/>
              <a:tabLst/>
              <a:defRPr sz="1800" b="0" i="0" normalizeH="0" baseline="0">
                <a:solidFill>
                  <a:schemeClr val="bg1"/>
                </a:solidFill>
                <a:latin typeface="Acumin Pro" panose="020B0504020202020204" pitchFamily="34" charset="77"/>
              </a:defRPr>
            </a:lvl1pPr>
          </a:lstStyle>
          <a:p>
            <a:pPr lvl="0"/>
            <a:r>
              <a:rPr lang="en-US" dirty="0"/>
              <a:t>Bulleted copy. </a:t>
            </a:r>
            <a:r>
              <a:rPr lang="en-US" dirty="0" err="1"/>
              <a:t>Acumin</a:t>
            </a:r>
            <a:r>
              <a:rPr lang="en-US" dirty="0"/>
              <a:t> Pro Reg 18 pt. Keep it short with bite-size chunks of information.</a:t>
            </a:r>
          </a:p>
          <a:p>
            <a:pPr lvl="0"/>
            <a:endParaRPr lang="en-US" dirty="0"/>
          </a:p>
          <a:p>
            <a:pPr lvl="0"/>
            <a:r>
              <a:rPr lang="en-US" dirty="0"/>
              <a:t>Bulleted copy. </a:t>
            </a:r>
            <a:r>
              <a:rPr lang="en-US" dirty="0" err="1"/>
              <a:t>Acumin</a:t>
            </a:r>
            <a:r>
              <a:rPr lang="en-US" dirty="0"/>
              <a:t> Pro Reg 18 pt. Keep it short with bite-size chunks of information.</a:t>
            </a:r>
          </a:p>
          <a:p>
            <a:pPr lvl="0"/>
            <a:endParaRPr lang="en-US" dirty="0"/>
          </a:p>
          <a:p>
            <a:pPr marL="274320" marR="0" lvl="0" indent="-274320" algn="l" defTabSz="457200" rtl="0" eaLnBrk="1" fontAlgn="auto" latinLnBrk="0" hangingPunct="1">
              <a:lnSpc>
                <a:spcPct val="100000"/>
              </a:lnSpc>
              <a:spcBef>
                <a:spcPts val="0"/>
              </a:spcBef>
              <a:spcAft>
                <a:spcPts val="0"/>
              </a:spcAft>
              <a:buClrTx/>
              <a:buSzTx/>
              <a:buFont typeface="Wingdings" charset="2"/>
              <a:buChar char="§"/>
              <a:tabLst/>
              <a:defRPr/>
            </a:pPr>
            <a:r>
              <a:rPr lang="en-US" dirty="0"/>
              <a:t>Bulleted copy. </a:t>
            </a:r>
            <a:r>
              <a:rPr lang="en-US" dirty="0" err="1"/>
              <a:t>Acumin</a:t>
            </a:r>
            <a:r>
              <a:rPr lang="en-US" dirty="0"/>
              <a:t> Pro Reg 18 pt. Keep it short with bite-size chunks of information.</a:t>
            </a:r>
          </a:p>
          <a:p>
            <a:pPr lvl="0"/>
            <a:endParaRPr lang="en-US" dirty="0"/>
          </a:p>
          <a:p>
            <a:pPr lvl="0"/>
            <a:endParaRPr lang="en-US" dirty="0"/>
          </a:p>
        </p:txBody>
      </p:sp>
      <p:sp>
        <p:nvSpPr>
          <p:cNvPr id="10" name="Picture or Chart" descr="Picture or Chart">
            <a:extLst>
              <a:ext uri="{FF2B5EF4-FFF2-40B4-BE49-F238E27FC236}">
                <a16:creationId xmlns:a16="http://schemas.microsoft.com/office/drawing/2014/main" id="{699BD747-48B6-2547-8F7C-25A44594F612}"/>
              </a:ext>
            </a:extLst>
          </p:cNvPr>
          <p:cNvSpPr>
            <a:spLocks noGrp="1"/>
          </p:cNvSpPr>
          <p:nvPr>
            <p:ph sz="quarter" idx="13" hasCustomPrompt="1"/>
          </p:nvPr>
        </p:nvSpPr>
        <p:spPr>
          <a:xfrm>
            <a:off x="6803762" y="1920876"/>
            <a:ext cx="4837905" cy="2982913"/>
          </a:xfrm>
        </p:spPr>
        <p:txBody>
          <a:bodyPr lIns="0" tIns="0" rIns="0" bIns="0" anchor="ctr" anchorCtr="0"/>
          <a:lstStyle>
            <a:lvl1pPr algn="ctr">
              <a:defRPr b="0" i="0">
                <a:solidFill>
                  <a:schemeClr val="bg1"/>
                </a:solidFill>
                <a:latin typeface="Acumin Pro" panose="020B0504020202020204" pitchFamily="34" charset="77"/>
              </a:defRPr>
            </a:lvl1pPr>
            <a:lvl4pPr marL="685800" indent="0" algn="ctr">
              <a:buNone/>
              <a:defRPr>
                <a:solidFill>
                  <a:schemeClr val="bg1"/>
                </a:solidFill>
              </a:defRPr>
            </a:lvl4pPr>
          </a:lstStyle>
          <a:p>
            <a:pPr lvl="0"/>
            <a:r>
              <a:rPr lang="en-US" dirty="0"/>
              <a:t>Insert picture or chart here</a:t>
            </a:r>
          </a:p>
        </p:txBody>
      </p:sp>
      <p:pic>
        <p:nvPicPr>
          <p:cNvPr id="11" name="Purdue Logo" descr="Purdue Logo">
            <a:extLst>
              <a:ext uri="{FF2B5EF4-FFF2-40B4-BE49-F238E27FC236}">
                <a16:creationId xmlns:a16="http://schemas.microsoft.com/office/drawing/2014/main" id="{0ADFC752-222C-A74C-966F-968C47EBAA1E}"/>
              </a:ext>
            </a:extLst>
          </p:cNvPr>
          <p:cNvPicPr>
            <a:picLocks noChangeAspect="1"/>
          </p:cNvPicPr>
          <p:nvPr userDrawn="1"/>
        </p:nvPicPr>
        <p:blipFill>
          <a:blip r:embed="rId3"/>
          <a:stretch>
            <a:fillRect/>
          </a:stretch>
        </p:blipFill>
        <p:spPr>
          <a:xfrm>
            <a:off x="1020306" y="5972250"/>
            <a:ext cx="2463665" cy="440990"/>
          </a:xfrm>
          <a:prstGeom prst="rect">
            <a:avLst/>
          </a:prstGeom>
        </p:spPr>
      </p:pic>
      <p:sp>
        <p:nvSpPr>
          <p:cNvPr id="23" name="Date">
            <a:extLst>
              <a:ext uri="{FF2B5EF4-FFF2-40B4-BE49-F238E27FC236}">
                <a16:creationId xmlns:a16="http://schemas.microsoft.com/office/drawing/2014/main" id="{CF069E70-AF49-2042-836A-1CC5C09B9CCB}"/>
              </a:ext>
            </a:extLst>
          </p:cNvPr>
          <p:cNvSpPr>
            <a:spLocks noGrp="1"/>
          </p:cNvSpPr>
          <p:nvPr>
            <p:ph type="dt" sz="half" idx="2"/>
          </p:nvPr>
        </p:nvSpPr>
        <p:spPr>
          <a:xfrm>
            <a:off x="10049694" y="6202177"/>
            <a:ext cx="1124849" cy="323968"/>
          </a:xfrm>
          <a:prstGeom prst="rect">
            <a:avLst/>
          </a:prstGeom>
        </p:spPr>
        <p:txBody>
          <a:bodyPr vert="horz" lIns="91440" tIns="45720" rIns="91440" bIns="45720" rtlCol="0" anchor="ctr"/>
          <a:lstStyle>
            <a:lvl1pPr algn="r">
              <a:defRPr sz="1000" b="0" i="0">
                <a:solidFill>
                  <a:schemeClr val="bg1">
                    <a:alpha val="70000"/>
                  </a:schemeClr>
                </a:solidFill>
                <a:latin typeface="Acumin Pro" panose="020B0504020202020204" pitchFamily="34" charset="77"/>
              </a:defRPr>
            </a:lvl1pPr>
          </a:lstStyle>
          <a:p>
            <a:fld id="{E0C8DACD-4E35-4E4C-AC75-C3DE50F04E7E}" type="datetime1">
              <a:rPr lang="en-US" smtClean="0"/>
              <a:pPr/>
              <a:t>9/16/2026</a:t>
            </a:fld>
            <a:endParaRPr lang="en-US" dirty="0"/>
          </a:p>
        </p:txBody>
      </p:sp>
      <p:cxnSp>
        <p:nvCxnSpPr>
          <p:cNvPr id="25" name="Line">
            <a:extLst>
              <a:ext uri="{FF2B5EF4-FFF2-40B4-BE49-F238E27FC236}">
                <a16:creationId xmlns:a16="http://schemas.microsoft.com/office/drawing/2014/main" id="{BCC405A1-23C8-8E4E-940E-49CA3B709385}"/>
              </a:ext>
            </a:extLst>
          </p:cNvPr>
          <p:cNvCxnSpPr>
            <a:cxnSpLocks/>
          </p:cNvCxnSpPr>
          <p:nvPr/>
        </p:nvCxnSpPr>
        <p:spPr>
          <a:xfrm>
            <a:off x="11200667" y="6270568"/>
            <a:ext cx="0" cy="1600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Slide Number">
            <a:extLst>
              <a:ext uri="{FF2B5EF4-FFF2-40B4-BE49-F238E27FC236}">
                <a16:creationId xmlns:a16="http://schemas.microsoft.com/office/drawing/2014/main" id="{50D54855-2B56-7D4D-BC1F-BBB8B58B9663}"/>
              </a:ext>
            </a:extLst>
          </p:cNvPr>
          <p:cNvSpPr>
            <a:spLocks noGrp="1"/>
          </p:cNvSpPr>
          <p:nvPr>
            <p:ph type="sldNum" sz="quarter" idx="4"/>
          </p:nvPr>
        </p:nvSpPr>
        <p:spPr>
          <a:xfrm>
            <a:off x="11213873" y="6181281"/>
            <a:ext cx="487680" cy="365760"/>
          </a:xfrm>
          <a:prstGeom prst="ellipse">
            <a:avLst/>
          </a:prstGeom>
          <a:noFill/>
        </p:spPr>
        <p:txBody>
          <a:bodyPr vert="horz" lIns="18288" tIns="45720" rIns="18288" bIns="45720" rtlCol="0" anchor="ctr">
            <a:noAutofit/>
          </a:bodyPr>
          <a:lstStyle>
            <a:lvl1pPr algn="ctr">
              <a:defRPr sz="1000" b="1" i="0" spc="0" baseline="0">
                <a:solidFill>
                  <a:schemeClr val="bg1"/>
                </a:solidFill>
                <a:latin typeface="Acumin Pro Semibold" panose="020B0504020202020204" pitchFamily="34" charset="77"/>
              </a:defRPr>
            </a:lvl1p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181546405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3960" userDrawn="1">
          <p15:clr>
            <a:srgbClr val="FBAE40"/>
          </p15:clr>
        </p15:guide>
        <p15:guide id="4" pos="5952" userDrawn="1">
          <p15:clr>
            <a:srgbClr val="FBAE40"/>
          </p15:clr>
        </p15:guide>
        <p15:guide id="5" pos="6848" userDrawn="1">
          <p15:clr>
            <a:srgbClr val="FBAE40"/>
          </p15:clr>
        </p15:guide>
        <p15:guide id="6" orient="horz" pos="4080" userDrawn="1">
          <p15:clr>
            <a:srgbClr val="FBAE40"/>
          </p15:clr>
        </p15:guide>
        <p15:guide id="7" pos="648" userDrawn="1">
          <p15:clr>
            <a:srgbClr val="FBAE40"/>
          </p15:clr>
        </p15:guide>
        <p15:guide id="8" pos="1224"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ntent Slide - Picture">
    <p:bg>
      <p:bgPr>
        <a:solidFill>
          <a:schemeClr val="accent4"/>
        </a:solidFill>
        <a:effectLst/>
      </p:bgPr>
    </p:bg>
    <p:spTree>
      <p:nvGrpSpPr>
        <p:cNvPr id="1" name=""/>
        <p:cNvGrpSpPr/>
        <p:nvPr/>
      </p:nvGrpSpPr>
      <p:grpSpPr>
        <a:xfrm>
          <a:off x="0" y="0"/>
          <a:ext cx="0" cy="0"/>
          <a:chOff x="0" y="0"/>
          <a:chExt cx="0" cy="0"/>
        </a:xfrm>
      </p:grpSpPr>
      <p:sp>
        <p:nvSpPr>
          <p:cNvPr id="17" name="Picture" descr="Picture Description">
            <a:extLst>
              <a:ext uri="{FF2B5EF4-FFF2-40B4-BE49-F238E27FC236}">
                <a16:creationId xmlns:a16="http://schemas.microsoft.com/office/drawing/2014/main" id="{B6A7C9B5-3617-0144-A4ED-16186741E8C3}"/>
              </a:ext>
            </a:extLst>
          </p:cNvPr>
          <p:cNvSpPr>
            <a:spLocks noGrp="1"/>
          </p:cNvSpPr>
          <p:nvPr>
            <p:ph type="pic" sz="quarter" idx="13"/>
          </p:nvPr>
        </p:nvSpPr>
        <p:spPr>
          <a:xfrm>
            <a:off x="0" y="0"/>
            <a:ext cx="12192000" cy="6858000"/>
          </a:xfrm>
        </p:spPr>
        <p:txBody>
          <a:bodyPr anchor="ctr" anchorCtr="1"/>
          <a:lstStyle>
            <a:lvl1pPr marL="0" indent="0" algn="ctr">
              <a:buFontTx/>
              <a:buNone/>
              <a:defRPr baseline="0">
                <a:solidFill>
                  <a:schemeClr val="bg1"/>
                </a:solidFill>
                <a:latin typeface="Acumin Pro" panose="020B0504020202020204" pitchFamily="34" charset="77"/>
              </a:defRPr>
            </a:lvl1pPr>
          </a:lstStyle>
          <a:p>
            <a:r>
              <a:rPr lang="en-US"/>
              <a:t>Click icon to add picture</a:t>
            </a:r>
            <a:endParaRPr lang="en-US" dirty="0"/>
          </a:p>
        </p:txBody>
      </p:sp>
      <p:sp>
        <p:nvSpPr>
          <p:cNvPr id="14" name="Photo Caption">
            <a:extLst>
              <a:ext uri="{FF2B5EF4-FFF2-40B4-BE49-F238E27FC236}">
                <a16:creationId xmlns:a16="http://schemas.microsoft.com/office/drawing/2014/main" id="{0D6DAF39-EE35-6843-807B-FF770BE21293}"/>
              </a:ext>
            </a:extLst>
          </p:cNvPr>
          <p:cNvSpPr>
            <a:spLocks noGrp="1"/>
          </p:cNvSpPr>
          <p:nvPr>
            <p:ph type="ctrTitle" hasCustomPrompt="1"/>
          </p:nvPr>
        </p:nvSpPr>
        <p:spPr bwMode="blackWhite">
          <a:xfrm>
            <a:off x="1035804" y="304800"/>
            <a:ext cx="3838891" cy="1004121"/>
          </a:xfrm>
          <a:prstGeom prst="rect">
            <a:avLst/>
          </a:prstGeom>
          <a:noFill/>
          <a:ln w="38100">
            <a:noFill/>
          </a:ln>
        </p:spPr>
        <p:txBody>
          <a:bodyPr wrap="square" lIns="0" tIns="0" rIns="0" bIns="0" anchor="t" anchorCtr="0">
            <a:spAutoFit/>
          </a:bodyPr>
          <a:lstStyle>
            <a:lvl1pPr algn="l">
              <a:defRPr sz="1800" b="1" i="0" cap="none" spc="0">
                <a:solidFill>
                  <a:schemeClr val="bg1"/>
                </a:solidFill>
                <a:latin typeface="Acumin Pro" panose="020B0504020202020204" pitchFamily="34" charset="77"/>
              </a:defRPr>
            </a:lvl1pPr>
          </a:lstStyle>
          <a:p>
            <a:r>
              <a:rPr lang="en-US" dirty="0"/>
              <a:t>Brief photo caption. Place in top left or right corner. </a:t>
            </a:r>
            <a:r>
              <a:rPr lang="en-US" dirty="0" err="1"/>
              <a:t>Acumin</a:t>
            </a:r>
            <a:r>
              <a:rPr lang="en-US" dirty="0"/>
              <a:t> Pro Bold 18 pt. Make text black or white for legibility.</a:t>
            </a:r>
          </a:p>
        </p:txBody>
      </p:sp>
      <p:pic>
        <p:nvPicPr>
          <p:cNvPr id="12" name="Purdue Logo" descr="Purdue Logo">
            <a:extLst>
              <a:ext uri="{FF2B5EF4-FFF2-40B4-BE49-F238E27FC236}">
                <a16:creationId xmlns:a16="http://schemas.microsoft.com/office/drawing/2014/main" id="{4359FEF9-D255-3C44-8EAE-75B5D68A78B1}"/>
              </a:ext>
            </a:extLst>
          </p:cNvPr>
          <p:cNvPicPr>
            <a:picLocks noChangeAspect="1"/>
          </p:cNvPicPr>
          <p:nvPr userDrawn="1"/>
        </p:nvPicPr>
        <p:blipFill>
          <a:blip r:embed="rId2"/>
          <a:stretch>
            <a:fillRect/>
          </a:stretch>
        </p:blipFill>
        <p:spPr>
          <a:xfrm>
            <a:off x="1020306" y="5972250"/>
            <a:ext cx="2463665" cy="440990"/>
          </a:xfrm>
          <a:prstGeom prst="rect">
            <a:avLst/>
          </a:prstGeom>
        </p:spPr>
      </p:pic>
      <p:pic>
        <p:nvPicPr>
          <p:cNvPr id="29" name="Gold Triangle">
            <a:extLst>
              <a:ext uri="{FF2B5EF4-FFF2-40B4-BE49-F238E27FC236}">
                <a16:creationId xmlns:a16="http://schemas.microsoft.com/office/drawing/2014/main" id="{6C3B8210-1510-C644-9CE9-0E6E1BA9961F}"/>
              </a:ext>
            </a:extLst>
          </p:cNvPr>
          <p:cNvPicPr>
            <a:picLocks noChangeAspect="1"/>
          </p:cNvPicPr>
          <p:nvPr/>
        </p:nvPicPr>
        <p:blipFill>
          <a:blip r:embed="rId3"/>
          <a:stretch>
            <a:fillRect/>
          </a:stretch>
        </p:blipFill>
        <p:spPr>
          <a:xfrm>
            <a:off x="9821333" y="0"/>
            <a:ext cx="2370667" cy="6858000"/>
          </a:xfrm>
          <a:prstGeom prst="rect">
            <a:avLst/>
          </a:prstGeom>
        </p:spPr>
      </p:pic>
      <p:sp>
        <p:nvSpPr>
          <p:cNvPr id="19" name="Date">
            <a:extLst>
              <a:ext uri="{FF2B5EF4-FFF2-40B4-BE49-F238E27FC236}">
                <a16:creationId xmlns:a16="http://schemas.microsoft.com/office/drawing/2014/main" id="{AAF94E19-ED71-7845-B4E1-5D3EA4F2593F}"/>
              </a:ext>
            </a:extLst>
          </p:cNvPr>
          <p:cNvSpPr>
            <a:spLocks noGrp="1"/>
          </p:cNvSpPr>
          <p:nvPr>
            <p:ph type="dt" sz="half" idx="10"/>
          </p:nvPr>
        </p:nvSpPr>
        <p:spPr>
          <a:xfrm>
            <a:off x="10032276" y="6202177"/>
            <a:ext cx="1142267" cy="323968"/>
          </a:xfrm>
        </p:spPr>
        <p:txBody>
          <a:bodyPr/>
          <a:lstStyle>
            <a:lvl1pPr>
              <a:defRPr>
                <a:solidFill>
                  <a:schemeClr val="accent4">
                    <a:alpha val="70000"/>
                  </a:schemeClr>
                </a:solidFill>
              </a:defRPr>
            </a:lvl1pPr>
          </a:lstStyle>
          <a:p>
            <a:fld id="{049DC8E1-D369-0F48-9062-BB068AFD07CE}" type="datetime1">
              <a:rPr lang="en-US" smtClean="0"/>
              <a:pPr/>
              <a:t>9/16/2026</a:t>
            </a:fld>
            <a:endParaRPr lang="en-US" dirty="0"/>
          </a:p>
        </p:txBody>
      </p:sp>
      <p:cxnSp>
        <p:nvCxnSpPr>
          <p:cNvPr id="22" name="Line 3">
            <a:extLst>
              <a:ext uri="{FF2B5EF4-FFF2-40B4-BE49-F238E27FC236}">
                <a16:creationId xmlns:a16="http://schemas.microsoft.com/office/drawing/2014/main" id="{6E05FCF8-5823-9D4D-B7F3-412E5BDD4E01}"/>
              </a:ext>
            </a:extLst>
          </p:cNvPr>
          <p:cNvCxnSpPr>
            <a:cxnSpLocks/>
          </p:cNvCxnSpPr>
          <p:nvPr/>
        </p:nvCxnSpPr>
        <p:spPr>
          <a:xfrm>
            <a:off x="11200667" y="6270568"/>
            <a:ext cx="0" cy="16002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21" name="Slide Number">
            <a:extLst>
              <a:ext uri="{FF2B5EF4-FFF2-40B4-BE49-F238E27FC236}">
                <a16:creationId xmlns:a16="http://schemas.microsoft.com/office/drawing/2014/main" id="{14A543BD-A296-7346-B649-5BA64898AF2C}"/>
              </a:ext>
            </a:extLst>
          </p:cNvPr>
          <p:cNvSpPr>
            <a:spLocks noGrp="1"/>
          </p:cNvSpPr>
          <p:nvPr>
            <p:ph type="sldNum" sz="quarter" idx="12"/>
          </p:nvPr>
        </p:nvSpPr>
        <p:spPr>
          <a:xfrm>
            <a:off x="11206124" y="6181281"/>
            <a:ext cx="487680" cy="365760"/>
          </a:xfrm>
        </p:spPr>
        <p:txBody>
          <a:bodyPr/>
          <a:lstStyle>
            <a:lvl1pPr>
              <a:defRPr>
                <a:solidFill>
                  <a:schemeClr val="accent4"/>
                </a:solidFill>
              </a:defRPr>
            </a:lvl1p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418625800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3960" userDrawn="1">
          <p15:clr>
            <a:srgbClr val="FBAE40"/>
          </p15:clr>
        </p15:guide>
        <p15:guide id="4" pos="5952" userDrawn="1">
          <p15:clr>
            <a:srgbClr val="FBAE40"/>
          </p15:clr>
        </p15:guide>
        <p15:guide id="5" pos="6848" userDrawn="1">
          <p15:clr>
            <a:srgbClr val="FBAE40"/>
          </p15:clr>
        </p15:guide>
        <p15:guide id="6" orient="horz" pos="4080" userDrawn="1">
          <p15:clr>
            <a:srgbClr val="FBAE40"/>
          </p15:clr>
        </p15:guide>
        <p15:guide id="7" pos="352" userDrawn="1">
          <p15:clr>
            <a:srgbClr val="FBAE40"/>
          </p15:clr>
        </p15:guide>
        <p15:guide id="8" orient="horz" pos="192" userDrawn="1">
          <p15:clr>
            <a:srgbClr val="FBAE40"/>
          </p15:clr>
        </p15:guide>
        <p15:guide id="9" pos="64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ntent Slide - Fact/Highlight">
    <p:bg>
      <p:bgPr>
        <a:solidFill>
          <a:schemeClr val="accent2"/>
        </a:solidFill>
        <a:effectLst/>
      </p:bgPr>
    </p:bg>
    <p:spTree>
      <p:nvGrpSpPr>
        <p:cNvPr id="1" name=""/>
        <p:cNvGrpSpPr/>
        <p:nvPr/>
      </p:nvGrpSpPr>
      <p:grpSpPr>
        <a:xfrm>
          <a:off x="0" y="0"/>
          <a:ext cx="0" cy="0"/>
          <a:chOff x="0" y="0"/>
          <a:chExt cx="0" cy="0"/>
        </a:xfrm>
      </p:grpSpPr>
      <p:sp>
        <p:nvSpPr>
          <p:cNvPr id="6" name="Gold Background">
            <a:extLst>
              <a:ext uri="{FF2B5EF4-FFF2-40B4-BE49-F238E27FC236}">
                <a16:creationId xmlns:a16="http://schemas.microsoft.com/office/drawing/2014/main" id="{5CCAEC11-865D-CB4B-88E8-5AF51FB37FBE}"/>
              </a:ext>
            </a:extLst>
          </p:cNvPr>
          <p:cNvSpPr/>
          <p:nvPr/>
        </p:nvSpPr>
        <p:spPr>
          <a:xfrm>
            <a:off x="1" y="0"/>
            <a:ext cx="12191999" cy="68522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5" name="Heading">
            <a:extLst>
              <a:ext uri="{FF2B5EF4-FFF2-40B4-BE49-F238E27FC236}">
                <a16:creationId xmlns:a16="http://schemas.microsoft.com/office/drawing/2014/main" id="{4D7D7E43-151C-6148-8D70-1135C4C4B705}"/>
              </a:ext>
            </a:extLst>
          </p:cNvPr>
          <p:cNvSpPr>
            <a:spLocks noGrp="1"/>
          </p:cNvSpPr>
          <p:nvPr>
            <p:ph type="ctrTitle" hasCustomPrompt="1"/>
          </p:nvPr>
        </p:nvSpPr>
        <p:spPr bwMode="blackWhite">
          <a:xfrm>
            <a:off x="2893545" y="1466567"/>
            <a:ext cx="6419331" cy="1210973"/>
          </a:xfrm>
          <a:prstGeom prst="rect">
            <a:avLst/>
          </a:prstGeom>
          <a:noFill/>
          <a:ln w="38100">
            <a:noFill/>
          </a:ln>
        </p:spPr>
        <p:txBody>
          <a:bodyPr wrap="square" lIns="0" tIns="0" rIns="0" bIns="0" anchor="t" anchorCtr="0">
            <a:spAutoFit/>
          </a:bodyPr>
          <a:lstStyle>
            <a:lvl1pPr algn="ctr">
              <a:defRPr sz="8600" b="0" i="0" cap="none" spc="300">
                <a:solidFill>
                  <a:schemeClr val="accent2"/>
                </a:solidFill>
                <a:latin typeface="United Sans Cond Medium" pitchFamily="2" charset="77"/>
              </a:defRPr>
            </a:lvl1pPr>
          </a:lstStyle>
          <a:p>
            <a:r>
              <a:rPr lang="en-US" b="1" spc="0" dirty="0">
                <a:latin typeface="United Sans Reg Medium" pitchFamily="2" charset="77"/>
              </a:rPr>
              <a:t>123</a:t>
            </a:r>
            <a:endParaRPr lang="en-US" dirty="0"/>
          </a:p>
        </p:txBody>
      </p:sp>
      <p:sp>
        <p:nvSpPr>
          <p:cNvPr id="20" name="Black Bar">
            <a:extLst>
              <a:ext uri="{FF2B5EF4-FFF2-40B4-BE49-F238E27FC236}">
                <a16:creationId xmlns:a16="http://schemas.microsoft.com/office/drawing/2014/main" id="{EACB2F0C-1C3D-CD48-AD13-7B5AD683F7C7}"/>
              </a:ext>
            </a:extLst>
          </p:cNvPr>
          <p:cNvSpPr/>
          <p:nvPr/>
        </p:nvSpPr>
        <p:spPr>
          <a:xfrm>
            <a:off x="2648277" y="2744421"/>
            <a:ext cx="6905456" cy="4409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6" name="Subhead">
            <a:extLst>
              <a:ext uri="{FF2B5EF4-FFF2-40B4-BE49-F238E27FC236}">
                <a16:creationId xmlns:a16="http://schemas.microsoft.com/office/drawing/2014/main" id="{0B79470A-88E7-9241-9D11-9A69D762338C}"/>
              </a:ext>
            </a:extLst>
          </p:cNvPr>
          <p:cNvSpPr>
            <a:spLocks noGrp="1"/>
          </p:cNvSpPr>
          <p:nvPr>
            <p:ph type="subTitle" idx="1" hasCustomPrompt="1"/>
          </p:nvPr>
        </p:nvSpPr>
        <p:spPr>
          <a:xfrm>
            <a:off x="2648276" y="2706475"/>
            <a:ext cx="6895463" cy="553998"/>
          </a:xfrm>
          <a:noFill/>
        </p:spPr>
        <p:txBody>
          <a:bodyPr wrap="square" lIns="0" tIns="0" rIns="0" bIns="0" anchor="t" anchorCtr="0">
            <a:spAutoFit/>
          </a:bodyPr>
          <a:lstStyle>
            <a:lvl1pPr marL="0" indent="0" algn="ctr">
              <a:buNone/>
              <a:defRPr sz="3600" b="1" i="0" spc="300">
                <a:solidFill>
                  <a:schemeClr val="accent4"/>
                </a:solidFill>
                <a:latin typeface="United Sans Cd Md" pitchFamily="50" charset="0"/>
              </a:defRPr>
            </a:lvl1pPr>
            <a:lvl2pPr marL="457200" indent="0" algn="ctr">
              <a:buNone/>
              <a:defRPr sz="19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TOPIC OR TITLE</a:t>
            </a:r>
          </a:p>
        </p:txBody>
      </p:sp>
      <p:sp>
        <p:nvSpPr>
          <p:cNvPr id="23" name="Body Text">
            <a:extLst>
              <a:ext uri="{FF2B5EF4-FFF2-40B4-BE49-F238E27FC236}">
                <a16:creationId xmlns:a16="http://schemas.microsoft.com/office/drawing/2014/main" id="{BD416322-CF1A-F143-B2A9-844B608C50DA}"/>
              </a:ext>
            </a:extLst>
          </p:cNvPr>
          <p:cNvSpPr>
            <a:spLocks noGrp="1"/>
          </p:cNvSpPr>
          <p:nvPr>
            <p:ph type="body" sz="quarter" idx="14" hasCustomPrompt="1"/>
          </p:nvPr>
        </p:nvSpPr>
        <p:spPr>
          <a:xfrm>
            <a:off x="2875268" y="3540352"/>
            <a:ext cx="6678467" cy="1122744"/>
          </a:xfrm>
        </p:spPr>
        <p:txBody>
          <a:bodyPr lIns="0" tIns="0" rIns="0" bIns="0">
            <a:noAutofit/>
          </a:bodyPr>
          <a:lstStyle>
            <a:lvl1pPr marL="0" marR="0" indent="0" algn="l" defTabSz="457200" rtl="0" eaLnBrk="1" fontAlgn="auto" latinLnBrk="0" hangingPunct="1">
              <a:lnSpc>
                <a:spcPct val="100000"/>
              </a:lnSpc>
              <a:spcBef>
                <a:spcPts val="0"/>
              </a:spcBef>
              <a:spcAft>
                <a:spcPts val="0"/>
              </a:spcAft>
              <a:buClrTx/>
              <a:buSzTx/>
              <a:buFontTx/>
              <a:buNone/>
              <a:tabLst/>
              <a:defRPr sz="2400" b="0" i="0" normalizeH="0" baseline="0">
                <a:solidFill>
                  <a:schemeClr val="bg1"/>
                </a:solidFill>
                <a:latin typeface="Acumin Pro Medium" panose="020B0504020202020204" pitchFamily="34" charset="77"/>
              </a:defRPr>
            </a:lvl1pPr>
          </a:lstStyle>
          <a:p>
            <a:pPr lvl="0"/>
            <a:r>
              <a:rPr lang="en-US" dirty="0"/>
              <a:t>Fact or highlight. </a:t>
            </a:r>
            <a:r>
              <a:rPr lang="en-US" dirty="0" err="1"/>
              <a:t>Acumin</a:t>
            </a:r>
            <a:r>
              <a:rPr lang="en-US" dirty="0"/>
              <a:t> Pro Medium 24 pt. Keep it short with bite-size chunks of information.</a:t>
            </a:r>
          </a:p>
        </p:txBody>
      </p:sp>
      <p:pic>
        <p:nvPicPr>
          <p:cNvPr id="24" name="Gold Triangle">
            <a:extLst>
              <a:ext uri="{FF2B5EF4-FFF2-40B4-BE49-F238E27FC236}">
                <a16:creationId xmlns:a16="http://schemas.microsoft.com/office/drawing/2014/main" id="{4DC803D7-BDE8-2740-B36D-EB98236EB729}"/>
              </a:ext>
            </a:extLst>
          </p:cNvPr>
          <p:cNvPicPr>
            <a:picLocks noChangeAspect="1"/>
          </p:cNvPicPr>
          <p:nvPr/>
        </p:nvPicPr>
        <p:blipFill>
          <a:blip r:embed="rId2"/>
          <a:stretch>
            <a:fillRect/>
          </a:stretch>
        </p:blipFill>
        <p:spPr>
          <a:xfrm>
            <a:off x="9821333" y="0"/>
            <a:ext cx="2370667" cy="6858000"/>
          </a:xfrm>
          <a:prstGeom prst="rect">
            <a:avLst/>
          </a:prstGeom>
        </p:spPr>
      </p:pic>
      <p:pic>
        <p:nvPicPr>
          <p:cNvPr id="12" name="Purdue Logo" descr="Purdue Logo">
            <a:extLst>
              <a:ext uri="{FF2B5EF4-FFF2-40B4-BE49-F238E27FC236}">
                <a16:creationId xmlns:a16="http://schemas.microsoft.com/office/drawing/2014/main" id="{5E605B16-02C1-2745-862C-3DA92BDFFF7E}"/>
              </a:ext>
            </a:extLst>
          </p:cNvPr>
          <p:cNvPicPr>
            <a:picLocks noChangeAspect="1"/>
          </p:cNvPicPr>
          <p:nvPr userDrawn="1"/>
        </p:nvPicPr>
        <p:blipFill>
          <a:blip r:embed="rId3"/>
          <a:stretch>
            <a:fillRect/>
          </a:stretch>
        </p:blipFill>
        <p:spPr>
          <a:xfrm>
            <a:off x="1020306" y="5972250"/>
            <a:ext cx="2463665" cy="440990"/>
          </a:xfrm>
          <a:prstGeom prst="rect">
            <a:avLst/>
          </a:prstGeom>
        </p:spPr>
      </p:pic>
      <p:sp>
        <p:nvSpPr>
          <p:cNvPr id="25" name="Date">
            <a:extLst>
              <a:ext uri="{FF2B5EF4-FFF2-40B4-BE49-F238E27FC236}">
                <a16:creationId xmlns:a16="http://schemas.microsoft.com/office/drawing/2014/main" id="{A7492D50-D618-9F40-B9F2-9B08441829B8}"/>
              </a:ext>
            </a:extLst>
          </p:cNvPr>
          <p:cNvSpPr>
            <a:spLocks noGrp="1"/>
          </p:cNvSpPr>
          <p:nvPr>
            <p:ph type="dt" sz="half" idx="10"/>
          </p:nvPr>
        </p:nvSpPr>
        <p:spPr>
          <a:xfrm>
            <a:off x="10154195" y="6202177"/>
            <a:ext cx="1020348" cy="323968"/>
          </a:xfrm>
        </p:spPr>
        <p:txBody>
          <a:bodyPr/>
          <a:lstStyle>
            <a:lvl1pPr>
              <a:defRPr>
                <a:solidFill>
                  <a:schemeClr val="accent4">
                    <a:alpha val="70000"/>
                  </a:schemeClr>
                </a:solidFill>
              </a:defRPr>
            </a:lvl1pPr>
          </a:lstStyle>
          <a:p>
            <a:fld id="{049DC8E1-D369-0F48-9062-BB068AFD07CE}" type="datetime1">
              <a:rPr lang="en-US" smtClean="0"/>
              <a:pPr/>
              <a:t>9/16/2026</a:t>
            </a:fld>
            <a:endParaRPr lang="en-US" dirty="0"/>
          </a:p>
        </p:txBody>
      </p:sp>
      <p:cxnSp>
        <p:nvCxnSpPr>
          <p:cNvPr id="27" name="Line">
            <a:extLst>
              <a:ext uri="{FF2B5EF4-FFF2-40B4-BE49-F238E27FC236}">
                <a16:creationId xmlns:a16="http://schemas.microsoft.com/office/drawing/2014/main" id="{8F96F97C-D2D6-7949-BDC5-C0B91FB918BD}"/>
              </a:ext>
            </a:extLst>
          </p:cNvPr>
          <p:cNvCxnSpPr>
            <a:cxnSpLocks/>
          </p:cNvCxnSpPr>
          <p:nvPr/>
        </p:nvCxnSpPr>
        <p:spPr>
          <a:xfrm>
            <a:off x="11200667" y="6270568"/>
            <a:ext cx="0" cy="16002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26" name="Slide Number">
            <a:extLst>
              <a:ext uri="{FF2B5EF4-FFF2-40B4-BE49-F238E27FC236}">
                <a16:creationId xmlns:a16="http://schemas.microsoft.com/office/drawing/2014/main" id="{8E13B548-F076-CF46-A887-15D7D4869738}"/>
              </a:ext>
            </a:extLst>
          </p:cNvPr>
          <p:cNvSpPr>
            <a:spLocks noGrp="1"/>
          </p:cNvSpPr>
          <p:nvPr>
            <p:ph type="sldNum" sz="quarter" idx="12"/>
          </p:nvPr>
        </p:nvSpPr>
        <p:spPr>
          <a:xfrm>
            <a:off x="11206124" y="6181281"/>
            <a:ext cx="487680" cy="365760"/>
          </a:xfrm>
        </p:spPr>
        <p:txBody>
          <a:bodyPr/>
          <a:lstStyle>
            <a:lvl1pPr>
              <a:defRPr>
                <a:solidFill>
                  <a:schemeClr val="accent4"/>
                </a:solidFill>
              </a:defRPr>
            </a:lvl1p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270739352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3960" userDrawn="1">
          <p15:clr>
            <a:srgbClr val="FBAE40"/>
          </p15:clr>
        </p15:guide>
        <p15:guide id="4" pos="5952" userDrawn="1">
          <p15:clr>
            <a:srgbClr val="FBAE40"/>
          </p15:clr>
        </p15:guide>
        <p15:guide id="5" pos="6848" userDrawn="1">
          <p15:clr>
            <a:srgbClr val="FBAE40"/>
          </p15:clr>
        </p15:guide>
        <p15:guide id="6" orient="horz" pos="4080" userDrawn="1">
          <p15:clr>
            <a:srgbClr val="FBAE40"/>
          </p15:clr>
        </p15:guide>
        <p15:guide id="7" orient="horz" pos="1008" userDrawn="1">
          <p15:clr>
            <a:srgbClr val="FBAE40"/>
          </p15:clr>
        </p15:guide>
        <p15:guide id="8" orient="horz" pos="1488"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losing Slide">
    <p:bg>
      <p:bgPr>
        <a:solidFill>
          <a:schemeClr val="accent2"/>
        </a:solidFill>
        <a:effectLst/>
      </p:bgPr>
    </p:bg>
    <p:spTree>
      <p:nvGrpSpPr>
        <p:cNvPr id="1" name=""/>
        <p:cNvGrpSpPr/>
        <p:nvPr/>
      </p:nvGrpSpPr>
      <p:grpSpPr>
        <a:xfrm>
          <a:off x="0" y="0"/>
          <a:ext cx="0" cy="0"/>
          <a:chOff x="0" y="0"/>
          <a:chExt cx="0" cy="0"/>
        </a:xfrm>
      </p:grpSpPr>
      <p:sp>
        <p:nvSpPr>
          <p:cNvPr id="17" name="Gold Background">
            <a:extLst>
              <a:ext uri="{FF2B5EF4-FFF2-40B4-BE49-F238E27FC236}">
                <a16:creationId xmlns:a16="http://schemas.microsoft.com/office/drawing/2014/main" id="{F59025A6-822F-2D44-9F31-61A4A63F5CD3}"/>
              </a:ext>
            </a:extLst>
          </p:cNvPr>
          <p:cNvSpPr/>
          <p:nvPr/>
        </p:nvSpPr>
        <p:spPr>
          <a:xfrm>
            <a:off x="0" y="0"/>
            <a:ext cx="12192000" cy="685800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cNvSpPr>
            <a:spLocks noGrp="1"/>
          </p:cNvSpPr>
          <p:nvPr>
            <p:ph type="ctrTitle" hasCustomPrompt="1"/>
          </p:nvPr>
        </p:nvSpPr>
        <p:spPr bwMode="blackWhite">
          <a:xfrm>
            <a:off x="1935351" y="1557666"/>
            <a:ext cx="7334529" cy="854080"/>
          </a:xfrm>
          <a:prstGeom prst="rect">
            <a:avLst/>
          </a:prstGeom>
          <a:noFill/>
          <a:ln w="38100">
            <a:noFill/>
          </a:ln>
        </p:spPr>
        <p:txBody>
          <a:bodyPr wrap="square" lIns="0" tIns="0" rIns="0" bIns="0" anchor="t" anchorCtr="0">
            <a:spAutoFit/>
          </a:bodyPr>
          <a:lstStyle>
            <a:lvl1pPr algn="l">
              <a:defRPr sz="6000" b="1" i="1" spc="0">
                <a:solidFill>
                  <a:schemeClr val="bg1"/>
                </a:solidFill>
                <a:latin typeface="Acumin Pro ExtraCondensed" panose="020B0508020202020204" pitchFamily="34" charset="77"/>
              </a:defRPr>
            </a:lvl1pPr>
          </a:lstStyle>
          <a:p>
            <a:r>
              <a:rPr lang="en-US" dirty="0"/>
              <a:t>Thank You</a:t>
            </a:r>
          </a:p>
        </p:txBody>
      </p:sp>
      <p:sp>
        <p:nvSpPr>
          <p:cNvPr id="16" name="Body Text">
            <a:extLst>
              <a:ext uri="{FF2B5EF4-FFF2-40B4-BE49-F238E27FC236}">
                <a16:creationId xmlns:a16="http://schemas.microsoft.com/office/drawing/2014/main" id="{900775FC-E9E4-FF46-A522-92CC39196093}"/>
              </a:ext>
            </a:extLst>
          </p:cNvPr>
          <p:cNvSpPr>
            <a:spLocks noGrp="1"/>
          </p:cNvSpPr>
          <p:nvPr>
            <p:ph type="body" sz="quarter" idx="14" hasCustomPrompt="1"/>
          </p:nvPr>
        </p:nvSpPr>
        <p:spPr>
          <a:xfrm>
            <a:off x="1959575" y="2578488"/>
            <a:ext cx="6487002" cy="1024867"/>
          </a:xfrm>
        </p:spPr>
        <p:txBody>
          <a:bodyPr lIns="0" tIns="0" rIns="0" bIns="0">
            <a:noAutofit/>
          </a:bodyPr>
          <a:lstStyle>
            <a:lvl1pPr marL="0" marR="0" indent="0" algn="l" defTabSz="457200" rtl="0" eaLnBrk="1" fontAlgn="auto" latinLnBrk="0" hangingPunct="1">
              <a:lnSpc>
                <a:spcPct val="100000"/>
              </a:lnSpc>
              <a:spcBef>
                <a:spcPts val="0"/>
              </a:spcBef>
              <a:spcAft>
                <a:spcPts val="0"/>
              </a:spcAft>
              <a:buClrTx/>
              <a:buSzTx/>
              <a:buFontTx/>
              <a:buNone/>
              <a:tabLst/>
              <a:defRPr sz="1800" b="0" i="0" normalizeH="0" baseline="0">
                <a:solidFill>
                  <a:schemeClr val="bg1"/>
                </a:solidFill>
                <a:latin typeface="Acumin Pro" panose="020B0504020202020204" pitchFamily="34" charset="77"/>
              </a:defRPr>
            </a:lvl1pPr>
          </a:lstStyle>
          <a:p>
            <a:pPr lvl="0"/>
            <a:r>
              <a:rPr lang="en-US" dirty="0"/>
              <a:t>Conclusion, call to action or contact information. </a:t>
            </a:r>
            <a:r>
              <a:rPr lang="en-US" dirty="0" err="1"/>
              <a:t>Acumin</a:t>
            </a:r>
            <a:r>
              <a:rPr lang="en-US" dirty="0"/>
              <a:t> Pro Reg 18 pt. Keep it short with bite-size chunks of information.</a:t>
            </a:r>
          </a:p>
        </p:txBody>
      </p:sp>
      <p:pic>
        <p:nvPicPr>
          <p:cNvPr id="10" name="Purdue Logo" descr="Purdue Logo">
            <a:extLst>
              <a:ext uri="{FF2B5EF4-FFF2-40B4-BE49-F238E27FC236}">
                <a16:creationId xmlns:a16="http://schemas.microsoft.com/office/drawing/2014/main" id="{3690148A-538F-0249-B171-CEB854271033}"/>
              </a:ext>
            </a:extLst>
          </p:cNvPr>
          <p:cNvPicPr>
            <a:picLocks noChangeAspect="1"/>
          </p:cNvPicPr>
          <p:nvPr userDrawn="1"/>
        </p:nvPicPr>
        <p:blipFill>
          <a:blip r:embed="rId2"/>
          <a:stretch>
            <a:fillRect/>
          </a:stretch>
        </p:blipFill>
        <p:spPr>
          <a:xfrm>
            <a:off x="1020306" y="5972250"/>
            <a:ext cx="2463665" cy="440990"/>
          </a:xfrm>
          <a:prstGeom prst="rect">
            <a:avLst/>
          </a:prstGeom>
        </p:spPr>
      </p:pic>
      <p:pic>
        <p:nvPicPr>
          <p:cNvPr id="11" name="Black Triangle">
            <a:extLst>
              <a:ext uri="{FF2B5EF4-FFF2-40B4-BE49-F238E27FC236}">
                <a16:creationId xmlns:a16="http://schemas.microsoft.com/office/drawing/2014/main" id="{904FC13A-FC75-1849-92C4-9C25AD10CCBD}"/>
              </a:ext>
            </a:extLst>
          </p:cNvPr>
          <p:cNvPicPr>
            <a:picLocks noChangeAspect="1"/>
          </p:cNvPicPr>
          <p:nvPr userDrawn="1"/>
        </p:nvPicPr>
        <p:blipFill>
          <a:blip r:embed="rId3"/>
          <a:stretch>
            <a:fillRect/>
          </a:stretch>
        </p:blipFill>
        <p:spPr>
          <a:xfrm>
            <a:off x="9956800" y="0"/>
            <a:ext cx="2235200" cy="6858000"/>
          </a:xfrm>
          <a:prstGeom prst="rect">
            <a:avLst/>
          </a:prstGeom>
        </p:spPr>
      </p:pic>
      <p:sp>
        <p:nvSpPr>
          <p:cNvPr id="22" name="Date">
            <a:extLst>
              <a:ext uri="{FF2B5EF4-FFF2-40B4-BE49-F238E27FC236}">
                <a16:creationId xmlns:a16="http://schemas.microsoft.com/office/drawing/2014/main" id="{F8CD2E15-DFA2-0F4C-8839-A9AD4504A2B8}"/>
              </a:ext>
            </a:extLst>
          </p:cNvPr>
          <p:cNvSpPr>
            <a:spLocks noGrp="1"/>
          </p:cNvSpPr>
          <p:nvPr>
            <p:ph type="dt" sz="half" idx="10"/>
          </p:nvPr>
        </p:nvSpPr>
        <p:spPr>
          <a:xfrm>
            <a:off x="10084526" y="6202177"/>
            <a:ext cx="1090017" cy="323968"/>
          </a:xfrm>
        </p:spPr>
        <p:txBody>
          <a:bodyPr/>
          <a:lstStyle>
            <a:lvl1pPr>
              <a:defRPr>
                <a:solidFill>
                  <a:schemeClr val="accent4">
                    <a:alpha val="70000"/>
                  </a:schemeClr>
                </a:solidFill>
              </a:defRPr>
            </a:lvl1pPr>
          </a:lstStyle>
          <a:p>
            <a:fld id="{049DC8E1-D369-0F48-9062-BB068AFD07CE}" type="datetime1">
              <a:rPr lang="en-US" smtClean="0"/>
              <a:pPr/>
              <a:t>9/16/2026</a:t>
            </a:fld>
            <a:endParaRPr lang="en-US" dirty="0"/>
          </a:p>
        </p:txBody>
      </p:sp>
      <p:cxnSp>
        <p:nvCxnSpPr>
          <p:cNvPr id="25" name="Line">
            <a:extLst>
              <a:ext uri="{FF2B5EF4-FFF2-40B4-BE49-F238E27FC236}">
                <a16:creationId xmlns:a16="http://schemas.microsoft.com/office/drawing/2014/main" id="{A45DD0F1-B8FD-0047-817A-E2982F127A6A}"/>
              </a:ext>
            </a:extLst>
          </p:cNvPr>
          <p:cNvCxnSpPr>
            <a:cxnSpLocks/>
          </p:cNvCxnSpPr>
          <p:nvPr/>
        </p:nvCxnSpPr>
        <p:spPr>
          <a:xfrm>
            <a:off x="11200667" y="6270568"/>
            <a:ext cx="0" cy="16002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23" name="Slide Number">
            <a:extLst>
              <a:ext uri="{FF2B5EF4-FFF2-40B4-BE49-F238E27FC236}">
                <a16:creationId xmlns:a16="http://schemas.microsoft.com/office/drawing/2014/main" id="{ACFC5D5C-1C9B-F148-A910-72ADDA93ABF0}"/>
              </a:ext>
            </a:extLst>
          </p:cNvPr>
          <p:cNvSpPr>
            <a:spLocks noGrp="1"/>
          </p:cNvSpPr>
          <p:nvPr>
            <p:ph type="sldNum" sz="quarter" idx="12"/>
          </p:nvPr>
        </p:nvSpPr>
        <p:spPr>
          <a:xfrm>
            <a:off x="11206124" y="6181281"/>
            <a:ext cx="487680" cy="365760"/>
          </a:xfrm>
        </p:spPr>
        <p:txBody>
          <a:bodyPr/>
          <a:lstStyle>
            <a:lvl1pPr>
              <a:defRPr>
                <a:solidFill>
                  <a:schemeClr val="accent4"/>
                </a:solidFill>
              </a:defRPr>
            </a:lvl1p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6953237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3960" userDrawn="1">
          <p15:clr>
            <a:srgbClr val="FBAE40"/>
          </p15:clr>
        </p15:guide>
        <p15:guide id="4" pos="5952" userDrawn="1">
          <p15:clr>
            <a:srgbClr val="FBAE40"/>
          </p15:clr>
        </p15:guide>
        <p15:guide id="5" pos="6848" userDrawn="1">
          <p15:clr>
            <a:srgbClr val="FBAE40"/>
          </p15:clr>
        </p15:guide>
        <p15:guide id="6" orient="horz" pos="4080" userDrawn="1">
          <p15:clr>
            <a:srgbClr val="FBAE40"/>
          </p15:clr>
        </p15:guide>
        <p15:guide id="7" pos="928" userDrawn="1">
          <p15:clr>
            <a:srgbClr val="FBAE40"/>
          </p15:clr>
        </p15:guide>
        <p15:guide id="8" pos="1224"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C0769B-A08A-F84A-853F-87C289B91E36}" type="datetimeFigureOut">
              <a:rPr lang="en-US" smtClean="0"/>
              <a:t>9/16/2026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05EB2EB-69F8-D948-986A-A0FFB8F3ADC8}" type="slidenum">
              <a:rPr lang="en-US" smtClean="0"/>
              <a:t>‹#›</a:t>
            </a:fld>
            <a:endParaRPr lang="en-US" dirty="0"/>
          </a:p>
        </p:txBody>
      </p:sp>
    </p:spTree>
    <p:extLst>
      <p:ext uri="{BB962C8B-B14F-4D97-AF65-F5344CB8AC3E}">
        <p14:creationId xmlns:p14="http://schemas.microsoft.com/office/powerpoint/2010/main" val="42434244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141394" y="964692"/>
            <a:ext cx="7917007"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141394" y="2638046"/>
            <a:ext cx="7917007"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154195" y="6202177"/>
            <a:ext cx="1020348" cy="323968"/>
          </a:xfrm>
          <a:prstGeom prst="rect">
            <a:avLst/>
          </a:prstGeom>
        </p:spPr>
        <p:txBody>
          <a:bodyPr vert="horz" lIns="91440" tIns="45720" rIns="91440" bIns="45720" rtlCol="0" anchor="ctr"/>
          <a:lstStyle>
            <a:lvl1pPr algn="r">
              <a:defRPr sz="1000" b="0" i="0">
                <a:solidFill>
                  <a:schemeClr val="bg1">
                    <a:alpha val="70000"/>
                  </a:schemeClr>
                </a:solidFill>
                <a:latin typeface="Acumin Pro" panose="020B0504020202020204" pitchFamily="34" charset="77"/>
              </a:defRPr>
            </a:lvl1pPr>
          </a:lstStyle>
          <a:p>
            <a:fld id="{E0C8DACD-4E35-4E4C-AC75-C3DE50F04E7E}" type="datetime1">
              <a:rPr lang="en-US" smtClean="0"/>
              <a:pPr/>
              <a:t>9/16/2026</a:t>
            </a:fld>
            <a:endParaRPr lang="en-US" dirty="0"/>
          </a:p>
        </p:txBody>
      </p:sp>
      <p:sp>
        <p:nvSpPr>
          <p:cNvPr id="5" name="Footer Placeholder 4"/>
          <p:cNvSpPr>
            <a:spLocks noGrp="1"/>
          </p:cNvSpPr>
          <p:nvPr>
            <p:ph type="ftr" sz="quarter" idx="3"/>
          </p:nvPr>
        </p:nvSpPr>
        <p:spPr>
          <a:xfrm>
            <a:off x="1137845" y="6219163"/>
            <a:ext cx="6075552" cy="320040"/>
          </a:xfrm>
          <a:prstGeom prst="rect">
            <a:avLst/>
          </a:prstGeom>
        </p:spPr>
        <p:txBody>
          <a:bodyPr vert="horz" lIns="91440" tIns="45720" rIns="91440" bIns="45720" rtlCol="0" anchor="ctr"/>
          <a:lstStyle>
            <a:lvl1pPr algn="l">
              <a:defRPr sz="100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1299112" y="6181281"/>
            <a:ext cx="487680" cy="365760"/>
          </a:xfrm>
          <a:prstGeom prst="ellipse">
            <a:avLst/>
          </a:prstGeom>
          <a:noFill/>
        </p:spPr>
        <p:txBody>
          <a:bodyPr vert="horz" lIns="18288" tIns="45720" rIns="18288" bIns="45720" rtlCol="0" anchor="ctr">
            <a:noAutofit/>
          </a:bodyPr>
          <a:lstStyle>
            <a:lvl1pPr algn="ctr">
              <a:defRPr sz="1000" b="1" i="0" spc="0" baseline="0">
                <a:solidFill>
                  <a:schemeClr val="bg1"/>
                </a:solidFill>
                <a:latin typeface="Acumin Pro Semibold" panose="020B0504020202020204" pitchFamily="34" charset="77"/>
              </a:defRPr>
            </a:lvl1pPr>
          </a:lstStyle>
          <a:p>
            <a:fld id="{8A7A6979-0714-4377-B894-6BE4C2D6E202}" type="slidenum">
              <a:rPr lang="en-US" smtClean="0"/>
              <a:pPr/>
              <a:t>‹#›</a:t>
            </a:fld>
            <a:endParaRPr lang="en-US" dirty="0"/>
          </a:p>
        </p:txBody>
      </p:sp>
      <p:cxnSp>
        <p:nvCxnSpPr>
          <p:cNvPr id="16" name="Straight Connector 15">
            <a:extLst>
              <a:ext uri="{FF2B5EF4-FFF2-40B4-BE49-F238E27FC236}">
                <a16:creationId xmlns:a16="http://schemas.microsoft.com/office/drawing/2014/main" id="{8DFF833F-712C-324A-8187-5455C581BDBA}"/>
              </a:ext>
            </a:extLst>
          </p:cNvPr>
          <p:cNvCxnSpPr>
            <a:cxnSpLocks/>
          </p:cNvCxnSpPr>
          <p:nvPr/>
        </p:nvCxnSpPr>
        <p:spPr>
          <a:xfrm>
            <a:off x="11200667" y="6270568"/>
            <a:ext cx="0" cy="1600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5336832"/>
      </p:ext>
    </p:extLst>
  </p:cSld>
  <p:clrMap bg1="lt1" tx1="dk1" bg2="lt2" tx2="dk2" accent1="accent1" accent2="accent2" accent3="accent3" accent4="accent4" accent5="accent5" accent6="accent6" hlink="hlink" folHlink="folHlink"/>
  <p:sldLayoutIdLst>
    <p:sldLayoutId id="2147483725" r:id="rId1"/>
    <p:sldLayoutId id="2147483709" r:id="rId2"/>
    <p:sldLayoutId id="2147483720" r:id="rId3"/>
    <p:sldLayoutId id="2147483721" r:id="rId4"/>
    <p:sldLayoutId id="2147483722" r:id="rId5"/>
    <p:sldLayoutId id="2147483723" r:id="rId6"/>
    <p:sldLayoutId id="2147483724" r:id="rId7"/>
    <p:sldLayoutId id="2147483726" r:id="rId8"/>
  </p:sldLayoutIdLst>
  <p:hf hdr="0" ftr="0"/>
  <p:txStyles>
    <p:titleStyle>
      <a:lvl1pPr algn="ctr" defTabSz="914400" rtl="0" eaLnBrk="1" latinLnBrk="0" hangingPunct="1">
        <a:lnSpc>
          <a:spcPct val="90000"/>
        </a:lnSpc>
        <a:spcBef>
          <a:spcPct val="0"/>
        </a:spcBef>
        <a:buNone/>
        <a:defRPr sz="26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44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59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28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orient="horz" pos="4056" userDrawn="1">
          <p15:clr>
            <a:srgbClr val="F26B43"/>
          </p15:clr>
        </p15:guide>
        <p15:guide id="4" orient="horz" pos="39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14CB2-BBCC-CF4A-8F17-2B4CFD48BA02}"/>
              </a:ext>
            </a:extLst>
          </p:cNvPr>
          <p:cNvSpPr>
            <a:spLocks noGrp="1"/>
          </p:cNvSpPr>
          <p:nvPr>
            <p:ph type="ctrTitle"/>
          </p:nvPr>
        </p:nvSpPr>
        <p:spPr>
          <a:xfrm>
            <a:off x="1834411" y="917058"/>
            <a:ext cx="7911945" cy="2234458"/>
          </a:xfrm>
        </p:spPr>
        <p:txBody>
          <a:bodyPr/>
          <a:lstStyle/>
          <a:p>
            <a:pPr algn="ctr"/>
            <a:r>
              <a:rPr lang="en-US" sz="8800" dirty="0"/>
              <a:t>PURDUE ATHLETIC AFFAIRS COMMITTEE</a:t>
            </a:r>
          </a:p>
        </p:txBody>
      </p:sp>
      <p:sp>
        <p:nvSpPr>
          <p:cNvPr id="3" name="Subtitle 2">
            <a:extLst>
              <a:ext uri="{FF2B5EF4-FFF2-40B4-BE49-F238E27FC236}">
                <a16:creationId xmlns:a16="http://schemas.microsoft.com/office/drawing/2014/main" id="{6355C4D9-F325-4940-AF6D-5BF88B3C7E09}"/>
              </a:ext>
            </a:extLst>
          </p:cNvPr>
          <p:cNvSpPr>
            <a:spLocks noGrp="1"/>
          </p:cNvSpPr>
          <p:nvPr>
            <p:ph type="subTitle" idx="1"/>
          </p:nvPr>
        </p:nvSpPr>
        <p:spPr>
          <a:xfrm>
            <a:off x="2242250" y="4898580"/>
            <a:ext cx="7096269" cy="336015"/>
          </a:xfrm>
        </p:spPr>
        <p:txBody>
          <a:bodyPr/>
          <a:lstStyle/>
          <a:p>
            <a:pPr algn="ctr"/>
            <a:r>
              <a:rPr lang="en-US" dirty="0"/>
              <a:t>September 14, 2026</a:t>
            </a:r>
          </a:p>
        </p:txBody>
      </p:sp>
      <p:sp>
        <p:nvSpPr>
          <p:cNvPr id="4" name="TextBox 3">
            <a:extLst>
              <a:ext uri="{FF2B5EF4-FFF2-40B4-BE49-F238E27FC236}">
                <a16:creationId xmlns:a16="http://schemas.microsoft.com/office/drawing/2014/main" id="{82957A43-42FD-957B-A35A-EB8ADB567B35}"/>
              </a:ext>
            </a:extLst>
          </p:cNvPr>
          <p:cNvSpPr txBox="1"/>
          <p:nvPr/>
        </p:nvSpPr>
        <p:spPr>
          <a:xfrm>
            <a:off x="4035980" y="3244334"/>
            <a:ext cx="4120039" cy="369332"/>
          </a:xfrm>
          <a:prstGeom prst="rect">
            <a:avLst/>
          </a:prstGeom>
          <a:noFill/>
        </p:spPr>
        <p:txBody>
          <a:bodyPr wrap="none" rtlCol="0">
            <a:spAutoFit/>
          </a:bodyPr>
          <a:lstStyle/>
          <a:p>
            <a:r>
              <a:rPr lang="en-US" dirty="0"/>
              <a:t>Annual Report to the University Senate</a:t>
            </a:r>
          </a:p>
        </p:txBody>
      </p:sp>
    </p:spTree>
    <p:custDataLst>
      <p:tags r:id="rId1"/>
    </p:custDataLst>
    <p:extLst>
      <p:ext uri="{BB962C8B-B14F-4D97-AF65-F5344CB8AC3E}">
        <p14:creationId xmlns:p14="http://schemas.microsoft.com/office/powerpoint/2010/main" val="179238902"/>
      </p:ext>
    </p:extLst>
  </p:cSld>
  <p:clrMapOvr>
    <a:masterClrMapping/>
  </p:clrMapOvr>
  <mc:AlternateContent xmlns:mc="http://schemas.openxmlformats.org/markup-compatibility/2006" xmlns:p14="http://schemas.microsoft.com/office/powerpoint/2010/main">
    <mc:Choice Requires="p14">
      <p:transition spd="slow" p14:dur="2000" advTm="83178"/>
    </mc:Choice>
    <mc:Fallback xmlns="">
      <p:transition spd="slow" advTm="83178"/>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BDB93-4E99-688C-1427-49CA0DE17F10}"/>
              </a:ext>
            </a:extLst>
          </p:cNvPr>
          <p:cNvSpPr>
            <a:spLocks noGrp="1"/>
          </p:cNvSpPr>
          <p:nvPr>
            <p:ph type="ctrTitle"/>
          </p:nvPr>
        </p:nvSpPr>
        <p:spPr/>
        <p:txBody>
          <a:bodyPr/>
          <a:lstStyle/>
          <a:p>
            <a:r>
              <a:rPr lang="en-US" dirty="0"/>
              <a:t>Purdue Athletic Affairs Committee – Annual Report</a:t>
            </a:r>
          </a:p>
        </p:txBody>
      </p:sp>
      <p:sp>
        <p:nvSpPr>
          <p:cNvPr id="3" name="Subtitle 2">
            <a:extLst>
              <a:ext uri="{FF2B5EF4-FFF2-40B4-BE49-F238E27FC236}">
                <a16:creationId xmlns:a16="http://schemas.microsoft.com/office/drawing/2014/main" id="{6B78B4F6-E0EB-CCE9-2E96-1A023792E231}"/>
              </a:ext>
            </a:extLst>
          </p:cNvPr>
          <p:cNvSpPr>
            <a:spLocks noGrp="1"/>
          </p:cNvSpPr>
          <p:nvPr>
            <p:ph type="subTitle" idx="1"/>
          </p:nvPr>
        </p:nvSpPr>
        <p:spPr/>
        <p:txBody>
          <a:bodyPr/>
          <a:lstStyle/>
          <a:p>
            <a:r>
              <a:rPr lang="en-US" dirty="0"/>
              <a:t>General Information on the Committee</a:t>
            </a:r>
          </a:p>
        </p:txBody>
      </p:sp>
      <p:sp>
        <p:nvSpPr>
          <p:cNvPr id="4" name="Text Placeholder 3">
            <a:extLst>
              <a:ext uri="{FF2B5EF4-FFF2-40B4-BE49-F238E27FC236}">
                <a16:creationId xmlns:a16="http://schemas.microsoft.com/office/drawing/2014/main" id="{A8540A1A-C34F-45F4-BE16-0FB65F942D54}"/>
              </a:ext>
            </a:extLst>
          </p:cNvPr>
          <p:cNvSpPr>
            <a:spLocks noGrp="1"/>
          </p:cNvSpPr>
          <p:nvPr>
            <p:ph type="body" sz="quarter" idx="14"/>
          </p:nvPr>
        </p:nvSpPr>
        <p:spPr>
          <a:xfrm>
            <a:off x="1043553" y="1962540"/>
            <a:ext cx="8273296" cy="3411537"/>
          </a:xfrm>
        </p:spPr>
        <p:txBody>
          <a:bodyPr>
            <a:normAutofit/>
          </a:bodyPr>
          <a:lstStyle/>
          <a:p>
            <a:r>
              <a:rPr lang="en-US" dirty="0"/>
              <a:t>One facet of institutional control of Athletics</a:t>
            </a:r>
            <a:br>
              <a:rPr lang="en-US" dirty="0"/>
            </a:br>
            <a:endParaRPr lang="en-US" dirty="0"/>
          </a:p>
          <a:p>
            <a:r>
              <a:rPr lang="en-US" dirty="0"/>
              <a:t>Ties to the beginnings (1895) of what is now known as the Big Ten Conference and the role of the faculty</a:t>
            </a:r>
          </a:p>
          <a:p>
            <a:pPr lvl="1"/>
            <a:r>
              <a:rPr lang="en-US" dirty="0"/>
              <a:t>The Presidents of the original member institutions delegated oversight of Athletics to the faculty</a:t>
            </a:r>
            <a:br>
              <a:rPr lang="en-US" dirty="0"/>
            </a:br>
            <a:endParaRPr lang="en-US" dirty="0"/>
          </a:p>
          <a:p>
            <a:r>
              <a:rPr lang="en-US" dirty="0"/>
              <a:t>Intended to represent the interests of the </a:t>
            </a:r>
            <a:r>
              <a:rPr lang="en-US" b="1" dirty="0"/>
              <a:t>entire University community</a:t>
            </a:r>
          </a:p>
          <a:p>
            <a:pPr lvl="1"/>
            <a:r>
              <a:rPr lang="en-US" dirty="0"/>
              <a:t>Faculty, students, alumni, community representatives, and senior administrators from Intercollegiate Athletics</a:t>
            </a:r>
            <a:br>
              <a:rPr lang="en-US" dirty="0"/>
            </a:br>
            <a:endParaRPr lang="en-US" dirty="0"/>
          </a:p>
          <a:p>
            <a:pPr marL="0" indent="0">
              <a:buNone/>
            </a:pPr>
            <a:r>
              <a:rPr lang="en-US" b="1" i="1" dirty="0"/>
              <a:t>To Develop Champions, Scholars, and Citizens</a:t>
            </a:r>
          </a:p>
          <a:p>
            <a:endParaRPr lang="en-US" dirty="0"/>
          </a:p>
        </p:txBody>
      </p:sp>
      <p:sp>
        <p:nvSpPr>
          <p:cNvPr id="5" name="Date Placeholder 4">
            <a:extLst>
              <a:ext uri="{FF2B5EF4-FFF2-40B4-BE49-F238E27FC236}">
                <a16:creationId xmlns:a16="http://schemas.microsoft.com/office/drawing/2014/main" id="{6A095D58-A8AE-0B36-BA89-FD1FF1D1B17A}"/>
              </a:ext>
            </a:extLst>
          </p:cNvPr>
          <p:cNvSpPr>
            <a:spLocks noGrp="1"/>
          </p:cNvSpPr>
          <p:nvPr>
            <p:ph type="dt" sz="half" idx="2"/>
          </p:nvPr>
        </p:nvSpPr>
        <p:spPr/>
        <p:txBody>
          <a:bodyPr/>
          <a:lstStyle/>
          <a:p>
            <a:fld id="{E0C8DACD-4E35-4E4C-AC75-C3DE50F04E7E}" type="datetime1">
              <a:rPr lang="en-US" smtClean="0"/>
              <a:pPr/>
              <a:t>9/16/2026</a:t>
            </a:fld>
            <a:endParaRPr lang="en-US" dirty="0"/>
          </a:p>
        </p:txBody>
      </p:sp>
      <p:sp>
        <p:nvSpPr>
          <p:cNvPr id="6" name="Slide Number Placeholder 5">
            <a:extLst>
              <a:ext uri="{FF2B5EF4-FFF2-40B4-BE49-F238E27FC236}">
                <a16:creationId xmlns:a16="http://schemas.microsoft.com/office/drawing/2014/main" id="{C627E709-745F-16EA-E8E0-49D95DFA1A6B}"/>
              </a:ext>
            </a:extLst>
          </p:cNvPr>
          <p:cNvSpPr>
            <a:spLocks noGrp="1"/>
          </p:cNvSpPr>
          <p:nvPr>
            <p:ph type="sldNum" sz="quarter" idx="4"/>
          </p:nvPr>
        </p:nvSpPr>
        <p:spPr/>
        <p:txBody>
          <a:bodyPr/>
          <a:lstStyle/>
          <a:p>
            <a:fld id="{8A7A6979-0714-4377-B894-6BE4C2D6E202}" type="slidenum">
              <a:rPr lang="en-US" smtClean="0"/>
              <a:pPr/>
              <a:t>2</a:t>
            </a:fld>
            <a:endParaRPr lang="en-US" dirty="0"/>
          </a:p>
        </p:txBody>
      </p:sp>
    </p:spTree>
    <p:extLst>
      <p:ext uri="{BB962C8B-B14F-4D97-AF65-F5344CB8AC3E}">
        <p14:creationId xmlns:p14="http://schemas.microsoft.com/office/powerpoint/2010/main" val="39967486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BDB93-4E99-688C-1427-49CA0DE17F10}"/>
              </a:ext>
            </a:extLst>
          </p:cNvPr>
          <p:cNvSpPr>
            <a:spLocks noGrp="1"/>
          </p:cNvSpPr>
          <p:nvPr>
            <p:ph type="ctrTitle"/>
          </p:nvPr>
        </p:nvSpPr>
        <p:spPr/>
        <p:txBody>
          <a:bodyPr/>
          <a:lstStyle/>
          <a:p>
            <a:r>
              <a:rPr lang="en-US" dirty="0"/>
              <a:t>Purdue Athletic Affairs Committee – Annual Report Examples</a:t>
            </a:r>
          </a:p>
        </p:txBody>
      </p:sp>
      <p:sp>
        <p:nvSpPr>
          <p:cNvPr id="3" name="Subtitle 2">
            <a:extLst>
              <a:ext uri="{FF2B5EF4-FFF2-40B4-BE49-F238E27FC236}">
                <a16:creationId xmlns:a16="http://schemas.microsoft.com/office/drawing/2014/main" id="{6B78B4F6-E0EB-CCE9-2E96-1A023792E231}"/>
              </a:ext>
            </a:extLst>
          </p:cNvPr>
          <p:cNvSpPr>
            <a:spLocks noGrp="1"/>
          </p:cNvSpPr>
          <p:nvPr>
            <p:ph type="subTitle" idx="1"/>
          </p:nvPr>
        </p:nvSpPr>
        <p:spPr/>
        <p:txBody>
          <a:bodyPr/>
          <a:lstStyle/>
          <a:p>
            <a:r>
              <a:rPr lang="en-US" dirty="0"/>
              <a:t>Examples of Activities of AAC</a:t>
            </a:r>
          </a:p>
        </p:txBody>
      </p:sp>
      <p:sp>
        <p:nvSpPr>
          <p:cNvPr id="4" name="Text Placeholder 3">
            <a:extLst>
              <a:ext uri="{FF2B5EF4-FFF2-40B4-BE49-F238E27FC236}">
                <a16:creationId xmlns:a16="http://schemas.microsoft.com/office/drawing/2014/main" id="{A8540A1A-C34F-45F4-BE16-0FB65F942D54}"/>
              </a:ext>
            </a:extLst>
          </p:cNvPr>
          <p:cNvSpPr>
            <a:spLocks noGrp="1"/>
          </p:cNvSpPr>
          <p:nvPr>
            <p:ph type="body" sz="quarter" idx="14"/>
          </p:nvPr>
        </p:nvSpPr>
        <p:spPr>
          <a:xfrm>
            <a:off x="1043553" y="1686766"/>
            <a:ext cx="8273296" cy="3687311"/>
          </a:xfrm>
        </p:spPr>
        <p:txBody>
          <a:bodyPr>
            <a:normAutofit fontScale="92500" lnSpcReduction="10000"/>
          </a:bodyPr>
          <a:lstStyle/>
          <a:p>
            <a:pPr>
              <a:spcAft>
                <a:spcPts val="1200"/>
              </a:spcAft>
            </a:pPr>
            <a:r>
              <a:rPr lang="en-US" dirty="0"/>
              <a:t>Discuss topics related to the NCAA (including NIL and Revenue Sharing)</a:t>
            </a:r>
          </a:p>
          <a:p>
            <a:pPr>
              <a:spcAft>
                <a:spcPts val="1200"/>
              </a:spcAft>
            </a:pPr>
            <a:r>
              <a:rPr lang="en-US" dirty="0"/>
              <a:t>Discuss topics related to the Big Ten Conference (including conference membership)</a:t>
            </a:r>
          </a:p>
          <a:p>
            <a:pPr>
              <a:spcAft>
                <a:spcPts val="1200"/>
              </a:spcAft>
            </a:pPr>
            <a:r>
              <a:rPr lang="en-US" dirty="0"/>
              <a:t>Discuss the academic progress and well-being of student athletes</a:t>
            </a:r>
          </a:p>
          <a:p>
            <a:pPr>
              <a:spcAft>
                <a:spcPts val="1200"/>
              </a:spcAft>
            </a:pPr>
            <a:r>
              <a:rPr lang="en-US" dirty="0"/>
              <a:t>Discuss issues regarding the personal and professional development of student athletes in preparation for their post-graduate lives and careers</a:t>
            </a:r>
          </a:p>
          <a:p>
            <a:pPr>
              <a:spcAft>
                <a:spcPts val="1200"/>
              </a:spcAft>
            </a:pPr>
            <a:r>
              <a:rPr lang="en-US" dirty="0"/>
              <a:t>Through the chair, review and approve sport schedules, missed class time, and any needed academic recovery plans when waivers are granted</a:t>
            </a:r>
          </a:p>
          <a:p>
            <a:pPr>
              <a:spcAft>
                <a:spcPts val="1200"/>
              </a:spcAft>
            </a:pPr>
            <a:r>
              <a:rPr lang="en-US" dirty="0"/>
              <a:t>Study, review, and approve changes in Purdue rules and regulations affecting intercollegiate athletics</a:t>
            </a:r>
          </a:p>
          <a:p>
            <a:pPr>
              <a:spcAft>
                <a:spcPts val="1200"/>
              </a:spcAft>
            </a:pPr>
            <a:r>
              <a:rPr lang="en-US" dirty="0"/>
              <a:t>Select Purdue recipients of conference awards and honors</a:t>
            </a:r>
          </a:p>
        </p:txBody>
      </p:sp>
      <p:sp>
        <p:nvSpPr>
          <p:cNvPr id="5" name="Date Placeholder 4">
            <a:extLst>
              <a:ext uri="{FF2B5EF4-FFF2-40B4-BE49-F238E27FC236}">
                <a16:creationId xmlns:a16="http://schemas.microsoft.com/office/drawing/2014/main" id="{6A095D58-A8AE-0B36-BA89-FD1FF1D1B17A}"/>
              </a:ext>
            </a:extLst>
          </p:cNvPr>
          <p:cNvSpPr>
            <a:spLocks noGrp="1"/>
          </p:cNvSpPr>
          <p:nvPr>
            <p:ph type="dt" sz="half" idx="2"/>
          </p:nvPr>
        </p:nvSpPr>
        <p:spPr/>
        <p:txBody>
          <a:bodyPr/>
          <a:lstStyle/>
          <a:p>
            <a:fld id="{E0C8DACD-4E35-4E4C-AC75-C3DE50F04E7E}" type="datetime1">
              <a:rPr lang="en-US" smtClean="0"/>
              <a:pPr/>
              <a:t>9/16/2026</a:t>
            </a:fld>
            <a:endParaRPr lang="en-US" dirty="0"/>
          </a:p>
        </p:txBody>
      </p:sp>
      <p:sp>
        <p:nvSpPr>
          <p:cNvPr id="6" name="Slide Number Placeholder 5">
            <a:extLst>
              <a:ext uri="{FF2B5EF4-FFF2-40B4-BE49-F238E27FC236}">
                <a16:creationId xmlns:a16="http://schemas.microsoft.com/office/drawing/2014/main" id="{C627E709-745F-16EA-E8E0-49D95DFA1A6B}"/>
              </a:ext>
            </a:extLst>
          </p:cNvPr>
          <p:cNvSpPr>
            <a:spLocks noGrp="1"/>
          </p:cNvSpPr>
          <p:nvPr>
            <p:ph type="sldNum" sz="quarter" idx="4"/>
          </p:nvPr>
        </p:nvSpPr>
        <p:spPr/>
        <p:txBody>
          <a:bodyPr/>
          <a:lstStyle/>
          <a:p>
            <a:fld id="{8A7A6979-0714-4377-B894-6BE4C2D6E202}" type="slidenum">
              <a:rPr lang="en-US" smtClean="0"/>
              <a:pPr/>
              <a:t>3</a:t>
            </a:fld>
            <a:endParaRPr lang="en-US" dirty="0"/>
          </a:p>
        </p:txBody>
      </p:sp>
    </p:spTree>
    <p:extLst>
      <p:ext uri="{BB962C8B-B14F-4D97-AF65-F5344CB8AC3E}">
        <p14:creationId xmlns:p14="http://schemas.microsoft.com/office/powerpoint/2010/main" val="20126621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19B09-6A78-3DDA-3A04-5FF009643552}"/>
              </a:ext>
            </a:extLst>
          </p:cNvPr>
          <p:cNvSpPr>
            <a:spLocks noGrp="1"/>
          </p:cNvSpPr>
          <p:nvPr>
            <p:ph type="ctrTitle"/>
          </p:nvPr>
        </p:nvSpPr>
        <p:spPr>
          <a:xfrm>
            <a:off x="1035804" y="-249299"/>
            <a:ext cx="3838891" cy="249299"/>
          </a:xfrm>
        </p:spPr>
        <p:txBody>
          <a:bodyPr vert="horz" wrap="square" lIns="0" tIns="0" rIns="0" bIns="0" rtlCol="0" anchor="b" anchorCtr="0">
            <a:spAutoFit/>
          </a:bodyPr>
          <a:lstStyle/>
          <a:p>
            <a:r>
              <a:rPr lang="en-US" dirty="0"/>
              <a:t>AAC Linkages</a:t>
            </a:r>
          </a:p>
        </p:txBody>
      </p:sp>
      <p:sp>
        <p:nvSpPr>
          <p:cNvPr id="9" name="Picture Placeholder 8">
            <a:extLst>
              <a:ext uri="{FF2B5EF4-FFF2-40B4-BE49-F238E27FC236}">
                <a16:creationId xmlns:a16="http://schemas.microsoft.com/office/drawing/2014/main" id="{33B949B0-D5EF-D6EB-7F60-3A0976F3E54B}"/>
              </a:ext>
            </a:extLst>
          </p:cNvPr>
          <p:cNvSpPr>
            <a:spLocks noGrp="1"/>
          </p:cNvSpPr>
          <p:nvPr>
            <p:ph type="pic" sz="quarter" idx="13"/>
          </p:nvPr>
        </p:nvSpPr>
        <p:spPr/>
        <p:txBody>
          <a:bodyPr/>
          <a:lstStyle/>
          <a:p>
            <a:endParaRPr lang="en-US"/>
          </a:p>
        </p:txBody>
      </p:sp>
      <p:sp>
        <p:nvSpPr>
          <p:cNvPr id="3" name="Subtitle 2">
            <a:extLst>
              <a:ext uri="{FF2B5EF4-FFF2-40B4-BE49-F238E27FC236}">
                <a16:creationId xmlns:a16="http://schemas.microsoft.com/office/drawing/2014/main" id="{6B78B4F6-E0EB-CCE9-2E96-1A023792E231}"/>
              </a:ext>
            </a:extLst>
          </p:cNvPr>
          <p:cNvSpPr>
            <a:spLocks noGrp="1"/>
          </p:cNvSpPr>
          <p:nvPr>
            <p:ph type="subTitle" idx="4294967295"/>
          </p:nvPr>
        </p:nvSpPr>
        <p:spPr>
          <a:xfrm rot="16200000">
            <a:off x="23951" y="2695837"/>
            <a:ext cx="2880233" cy="891511"/>
          </a:xfrm>
        </p:spPr>
        <p:txBody>
          <a:bodyPr>
            <a:normAutofit fontScale="92500"/>
          </a:bodyPr>
          <a:lstStyle/>
          <a:p>
            <a:pPr marL="0" indent="0">
              <a:buNone/>
            </a:pPr>
            <a:r>
              <a:rPr lang="en-US" sz="3600" dirty="0"/>
              <a:t>AAC Linkages</a:t>
            </a:r>
          </a:p>
        </p:txBody>
      </p:sp>
      <p:pic>
        <p:nvPicPr>
          <p:cNvPr id="8" name="Picture 7" descr="A diagram of a college">
            <a:extLst>
              <a:ext uri="{FF2B5EF4-FFF2-40B4-BE49-F238E27FC236}">
                <a16:creationId xmlns:a16="http://schemas.microsoft.com/office/drawing/2014/main" id="{6B120CFA-493B-543A-4BB0-DE75F7644D4D}"/>
              </a:ext>
            </a:extLst>
          </p:cNvPr>
          <p:cNvPicPr>
            <a:picLocks noChangeAspect="1"/>
          </p:cNvPicPr>
          <p:nvPr/>
        </p:nvPicPr>
        <p:blipFill>
          <a:blip r:embed="rId2"/>
          <a:stretch>
            <a:fillRect/>
          </a:stretch>
        </p:blipFill>
        <p:spPr>
          <a:xfrm>
            <a:off x="3795403" y="0"/>
            <a:ext cx="4601193" cy="6858000"/>
          </a:xfrm>
          <a:prstGeom prst="rect">
            <a:avLst/>
          </a:prstGeom>
        </p:spPr>
      </p:pic>
      <p:sp>
        <p:nvSpPr>
          <p:cNvPr id="5" name="Date Placeholder 4">
            <a:extLst>
              <a:ext uri="{FF2B5EF4-FFF2-40B4-BE49-F238E27FC236}">
                <a16:creationId xmlns:a16="http://schemas.microsoft.com/office/drawing/2014/main" id="{6A095D58-A8AE-0B36-BA89-FD1FF1D1B17A}"/>
              </a:ext>
            </a:extLst>
          </p:cNvPr>
          <p:cNvSpPr>
            <a:spLocks noGrp="1"/>
          </p:cNvSpPr>
          <p:nvPr>
            <p:ph type="dt" sz="half" idx="10"/>
          </p:nvPr>
        </p:nvSpPr>
        <p:spPr/>
        <p:txBody>
          <a:bodyPr/>
          <a:lstStyle/>
          <a:p>
            <a:fld id="{E0C8DACD-4E35-4E4C-AC75-C3DE50F04E7E}" type="datetime1">
              <a:rPr lang="en-US" smtClean="0"/>
              <a:pPr/>
              <a:t>9/16/2026</a:t>
            </a:fld>
            <a:endParaRPr lang="en-US" dirty="0"/>
          </a:p>
        </p:txBody>
      </p:sp>
      <p:sp>
        <p:nvSpPr>
          <p:cNvPr id="6" name="Slide Number Placeholder 5">
            <a:extLst>
              <a:ext uri="{FF2B5EF4-FFF2-40B4-BE49-F238E27FC236}">
                <a16:creationId xmlns:a16="http://schemas.microsoft.com/office/drawing/2014/main" id="{C627E709-745F-16EA-E8E0-49D95DFA1A6B}"/>
              </a:ext>
            </a:extLst>
          </p:cNvPr>
          <p:cNvSpPr>
            <a:spLocks noGrp="1"/>
          </p:cNvSpPr>
          <p:nvPr>
            <p:ph type="sldNum" sz="quarter" idx="12"/>
          </p:nvPr>
        </p:nvSpPr>
        <p:spPr/>
        <p:txBody>
          <a:bodyPr/>
          <a:lstStyle/>
          <a:p>
            <a:fld id="{8A7A6979-0714-4377-B894-6BE4C2D6E202}" type="slidenum">
              <a:rPr lang="en-US" smtClean="0"/>
              <a:pPr/>
              <a:t>4</a:t>
            </a:fld>
            <a:endParaRPr lang="en-US" dirty="0"/>
          </a:p>
        </p:txBody>
      </p:sp>
    </p:spTree>
    <p:extLst>
      <p:ext uri="{BB962C8B-B14F-4D97-AF65-F5344CB8AC3E}">
        <p14:creationId xmlns:p14="http://schemas.microsoft.com/office/powerpoint/2010/main" val="27298501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BDB93-4E99-688C-1427-49CA0DE17F10}"/>
              </a:ext>
            </a:extLst>
          </p:cNvPr>
          <p:cNvSpPr>
            <a:spLocks noGrp="1"/>
          </p:cNvSpPr>
          <p:nvPr>
            <p:ph type="ctrTitle"/>
          </p:nvPr>
        </p:nvSpPr>
        <p:spPr/>
        <p:txBody>
          <a:bodyPr/>
          <a:lstStyle/>
          <a:p>
            <a:r>
              <a:rPr lang="en-US" dirty="0"/>
              <a:t>Purdue Athletic Affairs Committee – Annual Report (Membership)</a:t>
            </a:r>
          </a:p>
        </p:txBody>
      </p:sp>
      <p:sp>
        <p:nvSpPr>
          <p:cNvPr id="3" name="Subtitle 2">
            <a:extLst>
              <a:ext uri="{FF2B5EF4-FFF2-40B4-BE49-F238E27FC236}">
                <a16:creationId xmlns:a16="http://schemas.microsoft.com/office/drawing/2014/main" id="{6B78B4F6-E0EB-CCE9-2E96-1A023792E231}"/>
              </a:ext>
            </a:extLst>
          </p:cNvPr>
          <p:cNvSpPr>
            <a:spLocks noGrp="1"/>
          </p:cNvSpPr>
          <p:nvPr>
            <p:ph type="subTitle" idx="1"/>
          </p:nvPr>
        </p:nvSpPr>
        <p:spPr>
          <a:xfrm>
            <a:off x="950955" y="955122"/>
            <a:ext cx="7321993" cy="341599"/>
          </a:xfrm>
        </p:spPr>
        <p:txBody>
          <a:bodyPr/>
          <a:lstStyle/>
          <a:p>
            <a:r>
              <a:rPr lang="en-US" dirty="0"/>
              <a:t>AAC Membership</a:t>
            </a:r>
          </a:p>
        </p:txBody>
      </p:sp>
      <p:sp>
        <p:nvSpPr>
          <p:cNvPr id="4" name="Text Placeholder 3">
            <a:extLst>
              <a:ext uri="{FF2B5EF4-FFF2-40B4-BE49-F238E27FC236}">
                <a16:creationId xmlns:a16="http://schemas.microsoft.com/office/drawing/2014/main" id="{A8540A1A-C34F-45F4-BE16-0FB65F942D54}"/>
              </a:ext>
            </a:extLst>
          </p:cNvPr>
          <p:cNvSpPr>
            <a:spLocks noGrp="1"/>
          </p:cNvSpPr>
          <p:nvPr>
            <p:ph type="body" sz="quarter" idx="14"/>
          </p:nvPr>
        </p:nvSpPr>
        <p:spPr>
          <a:xfrm>
            <a:off x="950955" y="1296721"/>
            <a:ext cx="10223588" cy="4560069"/>
          </a:xfrm>
        </p:spPr>
        <p:txBody>
          <a:bodyPr>
            <a:normAutofit/>
          </a:bodyPr>
          <a:lstStyle/>
          <a:p>
            <a:r>
              <a:rPr lang="en-US" sz="1600" b="1" dirty="0"/>
              <a:t>Five Faculty Members</a:t>
            </a:r>
            <a:r>
              <a:rPr lang="en-US" sz="1600" dirty="0"/>
              <a:t> appointed by the University Senate Nominating Committee for five-year terms *</a:t>
            </a:r>
          </a:p>
          <a:p>
            <a:r>
              <a:rPr lang="en-US" sz="1600" b="1" dirty="0"/>
              <a:t>One Faculty Member Liaison </a:t>
            </a:r>
            <a:r>
              <a:rPr lang="en-US" sz="1600" dirty="0"/>
              <a:t>from the Student Affairs Committee of the Senate *</a:t>
            </a:r>
          </a:p>
          <a:p>
            <a:r>
              <a:rPr lang="en-US" sz="1600" b="1" dirty="0"/>
              <a:t>Two Faculty Athletic Representatives </a:t>
            </a:r>
            <a:r>
              <a:rPr lang="en-US" sz="1600" dirty="0"/>
              <a:t>appointed by the University President *</a:t>
            </a:r>
          </a:p>
          <a:p>
            <a:r>
              <a:rPr lang="en-US" sz="1600" b="1" dirty="0"/>
              <a:t>Two Student Members: </a:t>
            </a:r>
            <a:r>
              <a:rPr lang="en-US" sz="1600" dirty="0"/>
              <a:t>one appointed by the University President with input from PSG (2-year terms) and one student athlete appointed by Intercollegiate Athletics *</a:t>
            </a:r>
          </a:p>
          <a:p>
            <a:r>
              <a:rPr lang="en-US" sz="1600" b="1" dirty="0"/>
              <a:t>One University Administrator</a:t>
            </a:r>
            <a:r>
              <a:rPr lang="en-US" sz="1600" dirty="0"/>
              <a:t> appointed by the University President, </a:t>
            </a:r>
            <a:r>
              <a:rPr lang="en-US" sz="1600" i="1" dirty="0"/>
              <a:t>ex-officio</a:t>
            </a:r>
            <a:endParaRPr lang="en-US" sz="1600" dirty="0"/>
          </a:p>
          <a:p>
            <a:r>
              <a:rPr lang="en-US" sz="1600" b="1" dirty="0"/>
              <a:t>Two Alumni Representatives</a:t>
            </a:r>
            <a:r>
              <a:rPr lang="en-US" sz="1600" dirty="0"/>
              <a:t> appointed by Intercollegiate Athletics *</a:t>
            </a:r>
          </a:p>
          <a:p>
            <a:r>
              <a:rPr lang="en-US" sz="1600" b="1" dirty="0"/>
              <a:t>One Community Representative</a:t>
            </a:r>
            <a:r>
              <a:rPr lang="en-US" sz="1600" dirty="0"/>
              <a:t> appointed by Intercollegiate Athletics *</a:t>
            </a:r>
          </a:p>
          <a:p>
            <a:r>
              <a:rPr lang="en-US" sz="1600" b="1" dirty="0"/>
              <a:t>Intercollegiate Athletics Administration Members</a:t>
            </a:r>
          </a:p>
          <a:p>
            <a:pPr lvl="1">
              <a:spcBef>
                <a:spcPts val="0"/>
              </a:spcBef>
            </a:pPr>
            <a:r>
              <a:rPr lang="en-US" sz="1400" dirty="0"/>
              <a:t>Tommy McClelland (Vice President/Athletics Director) *</a:t>
            </a:r>
          </a:p>
          <a:p>
            <a:pPr lvl="1">
              <a:spcBef>
                <a:spcPts val="0"/>
              </a:spcBef>
            </a:pPr>
            <a:r>
              <a:rPr lang="en-US" sz="1400" dirty="0" err="1"/>
              <a:t>Tiffini</a:t>
            </a:r>
            <a:r>
              <a:rPr lang="en-US" sz="1400" dirty="0"/>
              <a:t> Grimes (Deputy Athletics Director / Senior Woman Administrator) *</a:t>
            </a:r>
          </a:p>
          <a:p>
            <a:pPr lvl="1">
              <a:spcBef>
                <a:spcPts val="0"/>
              </a:spcBef>
            </a:pPr>
            <a:r>
              <a:rPr lang="en-US" sz="1400" dirty="0"/>
              <a:t>Ken Halpin (Deputy Athletics Director, Chief Operating Officer) *</a:t>
            </a:r>
          </a:p>
          <a:p>
            <a:pPr lvl="1">
              <a:spcBef>
                <a:spcPts val="0"/>
              </a:spcBef>
            </a:pPr>
            <a:r>
              <a:rPr lang="en-US" sz="1400" dirty="0"/>
              <a:t>Ed Howat (Senior Associate Athletics Director, Student Services and Sports)</a:t>
            </a:r>
          </a:p>
          <a:p>
            <a:pPr lvl="1">
              <a:spcBef>
                <a:spcPts val="0"/>
              </a:spcBef>
            </a:pPr>
            <a:r>
              <a:rPr lang="en-US" sz="1400" dirty="0"/>
              <a:t>Jacqueline McGill-Reed (Senior Associate Athletics Director, Compliance) *</a:t>
            </a:r>
          </a:p>
          <a:p>
            <a:pPr lvl="1">
              <a:spcBef>
                <a:spcPts val="0"/>
              </a:spcBef>
            </a:pPr>
            <a:r>
              <a:rPr lang="en-US" sz="1400" dirty="0"/>
              <a:t>Calvin Williams (Associate Athletics Director, Sport Administration)</a:t>
            </a:r>
          </a:p>
          <a:p>
            <a:pPr lvl="1">
              <a:spcBef>
                <a:spcPts val="0"/>
              </a:spcBef>
            </a:pPr>
            <a:r>
              <a:rPr lang="en-US" sz="1400" dirty="0"/>
              <a:t>Peyton Stovall (Associate Athletics Director, Student-Athlete Development)</a:t>
            </a:r>
          </a:p>
          <a:p>
            <a:pPr marL="228600" lvl="1" indent="0">
              <a:buNone/>
            </a:pPr>
            <a:r>
              <a:rPr lang="en-US" sz="1400" dirty="0"/>
              <a:t>“*” = Voting Member</a:t>
            </a:r>
          </a:p>
        </p:txBody>
      </p:sp>
      <p:sp>
        <p:nvSpPr>
          <p:cNvPr id="5" name="Date Placeholder 4">
            <a:extLst>
              <a:ext uri="{FF2B5EF4-FFF2-40B4-BE49-F238E27FC236}">
                <a16:creationId xmlns:a16="http://schemas.microsoft.com/office/drawing/2014/main" id="{6A095D58-A8AE-0B36-BA89-FD1FF1D1B17A}"/>
              </a:ext>
            </a:extLst>
          </p:cNvPr>
          <p:cNvSpPr>
            <a:spLocks noGrp="1"/>
          </p:cNvSpPr>
          <p:nvPr>
            <p:ph type="dt" sz="half" idx="2"/>
          </p:nvPr>
        </p:nvSpPr>
        <p:spPr/>
        <p:txBody>
          <a:bodyPr/>
          <a:lstStyle/>
          <a:p>
            <a:fld id="{E0C8DACD-4E35-4E4C-AC75-C3DE50F04E7E}" type="datetime1">
              <a:rPr lang="en-US" smtClean="0"/>
              <a:pPr/>
              <a:t>9/16/2026</a:t>
            </a:fld>
            <a:endParaRPr lang="en-US" dirty="0"/>
          </a:p>
        </p:txBody>
      </p:sp>
      <p:sp>
        <p:nvSpPr>
          <p:cNvPr id="6" name="Slide Number Placeholder 5">
            <a:extLst>
              <a:ext uri="{FF2B5EF4-FFF2-40B4-BE49-F238E27FC236}">
                <a16:creationId xmlns:a16="http://schemas.microsoft.com/office/drawing/2014/main" id="{C627E709-745F-16EA-E8E0-49D95DFA1A6B}"/>
              </a:ext>
            </a:extLst>
          </p:cNvPr>
          <p:cNvSpPr>
            <a:spLocks noGrp="1"/>
          </p:cNvSpPr>
          <p:nvPr>
            <p:ph type="sldNum" sz="quarter" idx="4"/>
          </p:nvPr>
        </p:nvSpPr>
        <p:spPr/>
        <p:txBody>
          <a:bodyPr/>
          <a:lstStyle/>
          <a:p>
            <a:fld id="{8A7A6979-0714-4377-B894-6BE4C2D6E202}" type="slidenum">
              <a:rPr lang="en-US" smtClean="0"/>
              <a:pPr/>
              <a:t>5</a:t>
            </a:fld>
            <a:endParaRPr lang="en-US" dirty="0"/>
          </a:p>
        </p:txBody>
      </p:sp>
    </p:spTree>
    <p:extLst>
      <p:ext uri="{BB962C8B-B14F-4D97-AF65-F5344CB8AC3E}">
        <p14:creationId xmlns:p14="http://schemas.microsoft.com/office/powerpoint/2010/main" val="27485837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BDB93-4E99-688C-1427-49CA0DE17F10}"/>
              </a:ext>
            </a:extLst>
          </p:cNvPr>
          <p:cNvSpPr>
            <a:spLocks noGrp="1"/>
          </p:cNvSpPr>
          <p:nvPr>
            <p:ph type="ctrTitle"/>
          </p:nvPr>
        </p:nvSpPr>
        <p:spPr>
          <a:xfrm>
            <a:off x="1043554" y="442674"/>
            <a:ext cx="9855105" cy="997196"/>
          </a:xfrm>
        </p:spPr>
        <p:txBody>
          <a:bodyPr/>
          <a:lstStyle/>
          <a:p>
            <a:r>
              <a:rPr lang="en-US" dirty="0"/>
              <a:t>Purdue Athletic Affairs Committee – Annual Report (Current Members)</a:t>
            </a:r>
          </a:p>
        </p:txBody>
      </p:sp>
      <p:sp>
        <p:nvSpPr>
          <p:cNvPr id="3" name="Subtitle 2">
            <a:extLst>
              <a:ext uri="{FF2B5EF4-FFF2-40B4-BE49-F238E27FC236}">
                <a16:creationId xmlns:a16="http://schemas.microsoft.com/office/drawing/2014/main" id="{6B78B4F6-E0EB-CCE9-2E96-1A023792E231}"/>
              </a:ext>
            </a:extLst>
          </p:cNvPr>
          <p:cNvSpPr>
            <a:spLocks noGrp="1"/>
          </p:cNvSpPr>
          <p:nvPr>
            <p:ph type="subTitle" idx="1"/>
          </p:nvPr>
        </p:nvSpPr>
        <p:spPr/>
        <p:txBody>
          <a:bodyPr/>
          <a:lstStyle/>
          <a:p>
            <a:r>
              <a:rPr lang="en-US" dirty="0"/>
              <a:t>Current Faculty Membership</a:t>
            </a:r>
          </a:p>
        </p:txBody>
      </p:sp>
      <p:sp>
        <p:nvSpPr>
          <p:cNvPr id="4" name="Text Placeholder 3">
            <a:extLst>
              <a:ext uri="{FF2B5EF4-FFF2-40B4-BE49-F238E27FC236}">
                <a16:creationId xmlns:a16="http://schemas.microsoft.com/office/drawing/2014/main" id="{A8540A1A-C34F-45F4-BE16-0FB65F942D54}"/>
              </a:ext>
            </a:extLst>
          </p:cNvPr>
          <p:cNvSpPr>
            <a:spLocks noGrp="1"/>
          </p:cNvSpPr>
          <p:nvPr>
            <p:ph type="body" sz="quarter" idx="14"/>
          </p:nvPr>
        </p:nvSpPr>
        <p:spPr>
          <a:xfrm>
            <a:off x="1043553" y="1686767"/>
            <a:ext cx="8273296" cy="3962194"/>
          </a:xfrm>
        </p:spPr>
        <p:txBody>
          <a:bodyPr>
            <a:normAutofit lnSpcReduction="10000"/>
          </a:bodyPr>
          <a:lstStyle/>
          <a:p>
            <a:r>
              <a:rPr lang="en-US" sz="2000" dirty="0"/>
              <a:t>Chair (Senate Appointee): </a:t>
            </a:r>
            <a:r>
              <a:rPr lang="en-US" sz="2000" b="1" dirty="0"/>
              <a:t>Kyle Haynes </a:t>
            </a:r>
            <a:r>
              <a:rPr lang="en-US" sz="2000" dirty="0"/>
              <a:t>(Political Science Department)</a:t>
            </a:r>
            <a:br>
              <a:rPr lang="en-US" sz="2000" dirty="0"/>
            </a:br>
            <a:endParaRPr lang="en-US" sz="2000" dirty="0"/>
          </a:p>
          <a:p>
            <a:r>
              <a:rPr lang="en-US" sz="2000" dirty="0"/>
              <a:t>Student Affairs Liaison: </a:t>
            </a:r>
            <a:r>
              <a:rPr lang="en-US" sz="2000" b="1" dirty="0"/>
              <a:t>Michael Zoltowski</a:t>
            </a:r>
            <a:r>
              <a:rPr lang="en-US" sz="2000" dirty="0"/>
              <a:t> (Computer &amp; Electrical Engineering)</a:t>
            </a:r>
            <a:br>
              <a:rPr lang="en-US" sz="2000" dirty="0"/>
            </a:br>
            <a:endParaRPr lang="en-US" sz="2000" dirty="0"/>
          </a:p>
          <a:p>
            <a:r>
              <a:rPr lang="en-US" sz="2000" dirty="0"/>
              <a:t>Senate Appointees:</a:t>
            </a:r>
          </a:p>
          <a:p>
            <a:pPr lvl="1">
              <a:spcBef>
                <a:spcPts val="0"/>
              </a:spcBef>
            </a:pPr>
            <a:r>
              <a:rPr lang="en-US" sz="1800" b="1" dirty="0"/>
              <a:t>Rachel Clark </a:t>
            </a:r>
            <a:r>
              <a:rPr lang="en-US" sz="1800" dirty="0"/>
              <a:t>(HHS)</a:t>
            </a:r>
          </a:p>
          <a:p>
            <a:pPr lvl="1">
              <a:spcBef>
                <a:spcPts val="0"/>
              </a:spcBef>
            </a:pPr>
            <a:r>
              <a:rPr lang="en-US" sz="1800" b="1" dirty="0"/>
              <a:t>Eric Holloway</a:t>
            </a:r>
            <a:r>
              <a:rPr lang="en-US" sz="1800" dirty="0"/>
              <a:t> (Engineering Practice)</a:t>
            </a:r>
            <a:endParaRPr lang="en-US" sz="1800" b="1" dirty="0"/>
          </a:p>
          <a:p>
            <a:pPr lvl="1">
              <a:spcBef>
                <a:spcPts val="0"/>
              </a:spcBef>
            </a:pPr>
            <a:r>
              <a:rPr lang="en-US" sz="1800" b="1" dirty="0"/>
              <a:t>Kathy Martin </a:t>
            </a:r>
            <a:r>
              <a:rPr lang="en-US" sz="1800" dirty="0"/>
              <a:t>(Education)</a:t>
            </a:r>
          </a:p>
          <a:p>
            <a:pPr lvl="1">
              <a:spcBef>
                <a:spcPts val="0"/>
              </a:spcBef>
            </a:pPr>
            <a:r>
              <a:rPr lang="en-US" sz="1800" b="1" dirty="0"/>
              <a:t>Michael </a:t>
            </a:r>
            <a:r>
              <a:rPr lang="en-US" sz="1800" b="1" dirty="0" err="1"/>
              <a:t>Sori</a:t>
            </a:r>
            <a:r>
              <a:rPr lang="en-US" sz="1800" b="1" dirty="0"/>
              <a:t> </a:t>
            </a:r>
            <a:r>
              <a:rPr lang="en-US" sz="1800" dirty="0"/>
              <a:t>(Earth, Atmospheric, and Planetary Sciences)</a:t>
            </a:r>
            <a:br>
              <a:rPr lang="en-US" sz="1800" b="1" dirty="0"/>
            </a:br>
            <a:endParaRPr lang="en-US" sz="1800" b="1" dirty="0"/>
          </a:p>
          <a:p>
            <a:r>
              <a:rPr lang="en-US" sz="2000" dirty="0"/>
              <a:t>Faculty Athletic Representatives:</a:t>
            </a:r>
          </a:p>
          <a:p>
            <a:pPr lvl="1">
              <a:spcBef>
                <a:spcPts val="0"/>
              </a:spcBef>
            </a:pPr>
            <a:r>
              <a:rPr lang="en-US" sz="1800" b="1" dirty="0"/>
              <a:t>Marcy Towns </a:t>
            </a:r>
            <a:r>
              <a:rPr lang="en-US" sz="1800" dirty="0"/>
              <a:t>(Chemistry)</a:t>
            </a:r>
          </a:p>
          <a:p>
            <a:pPr lvl="1">
              <a:spcBef>
                <a:spcPts val="0"/>
              </a:spcBef>
            </a:pPr>
            <a:r>
              <a:rPr lang="en-US" sz="1800" b="1" dirty="0"/>
              <a:t>Phillip VanFossen</a:t>
            </a:r>
            <a:r>
              <a:rPr lang="en-US" sz="1800" dirty="0"/>
              <a:t> (Education)</a:t>
            </a:r>
            <a:endParaRPr lang="en-US" sz="2000" dirty="0"/>
          </a:p>
        </p:txBody>
      </p:sp>
      <p:sp>
        <p:nvSpPr>
          <p:cNvPr id="5" name="Date Placeholder 4">
            <a:extLst>
              <a:ext uri="{FF2B5EF4-FFF2-40B4-BE49-F238E27FC236}">
                <a16:creationId xmlns:a16="http://schemas.microsoft.com/office/drawing/2014/main" id="{6A095D58-A8AE-0B36-BA89-FD1FF1D1B17A}"/>
              </a:ext>
            </a:extLst>
          </p:cNvPr>
          <p:cNvSpPr>
            <a:spLocks noGrp="1"/>
          </p:cNvSpPr>
          <p:nvPr>
            <p:ph type="dt" sz="half" idx="2"/>
          </p:nvPr>
        </p:nvSpPr>
        <p:spPr/>
        <p:txBody>
          <a:bodyPr/>
          <a:lstStyle/>
          <a:p>
            <a:fld id="{E0C8DACD-4E35-4E4C-AC75-C3DE50F04E7E}" type="datetime1">
              <a:rPr lang="en-US" smtClean="0"/>
              <a:pPr/>
              <a:t>9/16/2026</a:t>
            </a:fld>
            <a:endParaRPr lang="en-US" dirty="0"/>
          </a:p>
        </p:txBody>
      </p:sp>
      <p:sp>
        <p:nvSpPr>
          <p:cNvPr id="6" name="Slide Number Placeholder 5">
            <a:extLst>
              <a:ext uri="{FF2B5EF4-FFF2-40B4-BE49-F238E27FC236}">
                <a16:creationId xmlns:a16="http://schemas.microsoft.com/office/drawing/2014/main" id="{C627E709-745F-16EA-E8E0-49D95DFA1A6B}"/>
              </a:ext>
            </a:extLst>
          </p:cNvPr>
          <p:cNvSpPr>
            <a:spLocks noGrp="1"/>
          </p:cNvSpPr>
          <p:nvPr>
            <p:ph type="sldNum" sz="quarter" idx="4"/>
          </p:nvPr>
        </p:nvSpPr>
        <p:spPr/>
        <p:txBody>
          <a:bodyPr/>
          <a:lstStyle/>
          <a:p>
            <a:fld id="{8A7A6979-0714-4377-B894-6BE4C2D6E202}" type="slidenum">
              <a:rPr lang="en-US" smtClean="0"/>
              <a:pPr/>
              <a:t>6</a:t>
            </a:fld>
            <a:endParaRPr lang="en-US" dirty="0"/>
          </a:p>
        </p:txBody>
      </p:sp>
    </p:spTree>
    <p:extLst>
      <p:ext uri="{BB962C8B-B14F-4D97-AF65-F5344CB8AC3E}">
        <p14:creationId xmlns:p14="http://schemas.microsoft.com/office/powerpoint/2010/main" val="40277840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BDB93-4E99-688C-1427-49CA0DE17F10}"/>
              </a:ext>
            </a:extLst>
          </p:cNvPr>
          <p:cNvSpPr>
            <a:spLocks noGrp="1"/>
          </p:cNvSpPr>
          <p:nvPr>
            <p:ph type="ctrTitle"/>
          </p:nvPr>
        </p:nvSpPr>
        <p:spPr/>
        <p:txBody>
          <a:bodyPr/>
          <a:lstStyle/>
          <a:p>
            <a:r>
              <a:rPr lang="en-US" dirty="0"/>
              <a:t>Purdue Athletic Affairs Committee – Annual Report (Enrollment Data)</a:t>
            </a:r>
          </a:p>
        </p:txBody>
      </p:sp>
      <p:sp>
        <p:nvSpPr>
          <p:cNvPr id="3" name="Subtitle 2">
            <a:extLst>
              <a:ext uri="{FF2B5EF4-FFF2-40B4-BE49-F238E27FC236}">
                <a16:creationId xmlns:a16="http://schemas.microsoft.com/office/drawing/2014/main" id="{6B78B4F6-E0EB-CCE9-2E96-1A023792E231}"/>
              </a:ext>
            </a:extLst>
          </p:cNvPr>
          <p:cNvSpPr>
            <a:spLocks noGrp="1"/>
          </p:cNvSpPr>
          <p:nvPr>
            <p:ph type="subTitle" idx="1"/>
          </p:nvPr>
        </p:nvSpPr>
        <p:spPr>
          <a:xfrm rot="16200000">
            <a:off x="-1619109" y="3106860"/>
            <a:ext cx="4648218" cy="677108"/>
          </a:xfrm>
        </p:spPr>
        <p:txBody>
          <a:bodyPr/>
          <a:lstStyle/>
          <a:p>
            <a:pPr algn="ctr"/>
            <a:r>
              <a:rPr lang="en-US" dirty="0"/>
              <a:t>Athletics Enrollment Data by College/School</a:t>
            </a:r>
          </a:p>
        </p:txBody>
      </p:sp>
      <p:graphicFrame>
        <p:nvGraphicFramePr>
          <p:cNvPr id="7" name="Table 7">
            <a:extLst>
              <a:ext uri="{FF2B5EF4-FFF2-40B4-BE49-F238E27FC236}">
                <a16:creationId xmlns:a16="http://schemas.microsoft.com/office/drawing/2014/main" id="{8436A76D-F3D4-53BC-E7E5-6954EAC9AF58}"/>
              </a:ext>
            </a:extLst>
          </p:cNvPr>
          <p:cNvGraphicFramePr>
            <a:graphicFrameLocks noGrp="1"/>
          </p:cNvGraphicFramePr>
          <p:nvPr>
            <p:extLst>
              <p:ext uri="{D42A27DB-BD31-4B8C-83A1-F6EECF244321}">
                <p14:modId xmlns:p14="http://schemas.microsoft.com/office/powerpoint/2010/main" val="3999507516"/>
              </p:ext>
            </p:extLst>
          </p:nvPr>
        </p:nvGraphicFramePr>
        <p:xfrm>
          <a:off x="1596708" y="1034954"/>
          <a:ext cx="8127999" cy="4079240"/>
        </p:xfrm>
        <a:graphic>
          <a:graphicData uri="http://schemas.openxmlformats.org/drawingml/2006/table">
            <a:tbl>
              <a:tblPr firstRow="1" bandRow="1">
                <a:tableStyleId>{5C22544A-7EE6-4342-B048-85BDC9FD1C3A}</a:tableStyleId>
              </a:tblPr>
              <a:tblGrid>
                <a:gridCol w="4211353">
                  <a:extLst>
                    <a:ext uri="{9D8B030D-6E8A-4147-A177-3AD203B41FA5}">
                      <a16:colId xmlns:a16="http://schemas.microsoft.com/office/drawing/2014/main" val="3805306985"/>
                    </a:ext>
                  </a:extLst>
                </a:gridCol>
                <a:gridCol w="1863524">
                  <a:extLst>
                    <a:ext uri="{9D8B030D-6E8A-4147-A177-3AD203B41FA5}">
                      <a16:colId xmlns:a16="http://schemas.microsoft.com/office/drawing/2014/main" val="3171528096"/>
                    </a:ext>
                  </a:extLst>
                </a:gridCol>
                <a:gridCol w="2053122">
                  <a:extLst>
                    <a:ext uri="{9D8B030D-6E8A-4147-A177-3AD203B41FA5}">
                      <a16:colId xmlns:a16="http://schemas.microsoft.com/office/drawing/2014/main" val="1661279005"/>
                    </a:ext>
                  </a:extLst>
                </a:gridCol>
              </a:tblGrid>
              <a:tr h="370840">
                <a:tc>
                  <a:txBody>
                    <a:bodyPr/>
                    <a:lstStyle/>
                    <a:p>
                      <a:pPr algn="ctr"/>
                      <a:r>
                        <a:rPr lang="en-US" dirty="0"/>
                        <a:t>College or School</a:t>
                      </a:r>
                    </a:p>
                  </a:txBody>
                  <a:tcPr/>
                </a:tc>
                <a:tc>
                  <a:txBody>
                    <a:bodyPr/>
                    <a:lstStyle/>
                    <a:p>
                      <a:pPr algn="ctr"/>
                      <a:r>
                        <a:rPr lang="en-US" dirty="0"/>
                        <a:t>Fall 2025</a:t>
                      </a:r>
                    </a:p>
                  </a:txBody>
                  <a:tcPr/>
                </a:tc>
                <a:tc>
                  <a:txBody>
                    <a:bodyPr/>
                    <a:lstStyle/>
                    <a:p>
                      <a:pPr algn="ctr"/>
                      <a:r>
                        <a:rPr lang="en-US" dirty="0"/>
                        <a:t>Spring 2026</a:t>
                      </a:r>
                    </a:p>
                  </a:txBody>
                  <a:tcPr/>
                </a:tc>
                <a:extLst>
                  <a:ext uri="{0D108BD9-81ED-4DB2-BD59-A6C34878D82A}">
                    <a16:rowId xmlns:a16="http://schemas.microsoft.com/office/drawing/2014/main" val="1441600340"/>
                  </a:ext>
                </a:extLst>
              </a:tr>
              <a:tr h="370840">
                <a:tc>
                  <a:txBody>
                    <a:bodyPr/>
                    <a:lstStyle/>
                    <a:p>
                      <a:pPr algn="ctr"/>
                      <a:r>
                        <a:rPr lang="en-US" dirty="0"/>
                        <a:t>Agriculture</a:t>
                      </a:r>
                    </a:p>
                  </a:txBody>
                  <a:tcPr/>
                </a:tc>
                <a:tc>
                  <a:txBody>
                    <a:bodyPr/>
                    <a:lstStyle/>
                    <a:p>
                      <a:pPr algn="ctr"/>
                      <a:r>
                        <a:rPr lang="en-US" dirty="0"/>
                        <a:t>10</a:t>
                      </a:r>
                    </a:p>
                  </a:txBody>
                  <a:tcPr/>
                </a:tc>
                <a:tc>
                  <a:txBody>
                    <a:bodyPr/>
                    <a:lstStyle/>
                    <a:p>
                      <a:pPr algn="ctr"/>
                      <a:r>
                        <a:rPr lang="en-US" dirty="0"/>
                        <a:t>9</a:t>
                      </a:r>
                    </a:p>
                  </a:txBody>
                  <a:tcPr/>
                </a:tc>
                <a:extLst>
                  <a:ext uri="{0D108BD9-81ED-4DB2-BD59-A6C34878D82A}">
                    <a16:rowId xmlns:a16="http://schemas.microsoft.com/office/drawing/2014/main" val="2826327962"/>
                  </a:ext>
                </a:extLst>
              </a:tr>
              <a:tr h="370840">
                <a:tc>
                  <a:txBody>
                    <a:bodyPr/>
                    <a:lstStyle/>
                    <a:p>
                      <a:pPr algn="ctr"/>
                      <a:r>
                        <a:rPr lang="en-US" dirty="0"/>
                        <a:t>Education</a:t>
                      </a:r>
                    </a:p>
                  </a:txBody>
                  <a:tcPr/>
                </a:tc>
                <a:tc>
                  <a:txBody>
                    <a:bodyPr/>
                    <a:lstStyle/>
                    <a:p>
                      <a:pPr algn="ctr"/>
                      <a:r>
                        <a:rPr lang="en-US" dirty="0"/>
                        <a:t>4</a:t>
                      </a:r>
                    </a:p>
                  </a:txBody>
                  <a:tcPr/>
                </a:tc>
                <a:tc>
                  <a:txBody>
                    <a:bodyPr/>
                    <a:lstStyle/>
                    <a:p>
                      <a:pPr algn="ctr"/>
                      <a:r>
                        <a:rPr lang="en-US" dirty="0"/>
                        <a:t>3</a:t>
                      </a:r>
                    </a:p>
                  </a:txBody>
                  <a:tcPr/>
                </a:tc>
                <a:extLst>
                  <a:ext uri="{0D108BD9-81ED-4DB2-BD59-A6C34878D82A}">
                    <a16:rowId xmlns:a16="http://schemas.microsoft.com/office/drawing/2014/main" val="2243780898"/>
                  </a:ext>
                </a:extLst>
              </a:tr>
              <a:tr h="370840">
                <a:tc>
                  <a:txBody>
                    <a:bodyPr/>
                    <a:lstStyle/>
                    <a:p>
                      <a:pPr algn="ctr"/>
                      <a:r>
                        <a:rPr lang="en-US" dirty="0"/>
                        <a:t>Engineering</a:t>
                      </a:r>
                    </a:p>
                  </a:txBody>
                  <a:tcPr/>
                </a:tc>
                <a:tc>
                  <a:txBody>
                    <a:bodyPr/>
                    <a:lstStyle/>
                    <a:p>
                      <a:pPr algn="ctr"/>
                      <a:r>
                        <a:rPr lang="en-US" dirty="0"/>
                        <a:t>54</a:t>
                      </a:r>
                    </a:p>
                  </a:txBody>
                  <a:tcPr/>
                </a:tc>
                <a:tc>
                  <a:txBody>
                    <a:bodyPr/>
                    <a:lstStyle/>
                    <a:p>
                      <a:pPr algn="ctr"/>
                      <a:r>
                        <a:rPr lang="en-US" dirty="0"/>
                        <a:t>51</a:t>
                      </a:r>
                    </a:p>
                  </a:txBody>
                  <a:tcPr/>
                </a:tc>
                <a:extLst>
                  <a:ext uri="{0D108BD9-81ED-4DB2-BD59-A6C34878D82A}">
                    <a16:rowId xmlns:a16="http://schemas.microsoft.com/office/drawing/2014/main" val="2508622818"/>
                  </a:ext>
                </a:extLst>
              </a:tr>
              <a:tr h="370840">
                <a:tc>
                  <a:txBody>
                    <a:bodyPr/>
                    <a:lstStyle/>
                    <a:p>
                      <a:pPr algn="ctr"/>
                      <a:r>
                        <a:rPr lang="en-US" dirty="0"/>
                        <a:t>HHS</a:t>
                      </a:r>
                    </a:p>
                  </a:txBody>
                  <a:tcPr/>
                </a:tc>
                <a:tc>
                  <a:txBody>
                    <a:bodyPr/>
                    <a:lstStyle/>
                    <a:p>
                      <a:pPr algn="ctr"/>
                      <a:r>
                        <a:rPr lang="en-US" dirty="0"/>
                        <a:t>157</a:t>
                      </a:r>
                    </a:p>
                  </a:txBody>
                  <a:tcPr/>
                </a:tc>
                <a:tc>
                  <a:txBody>
                    <a:bodyPr/>
                    <a:lstStyle/>
                    <a:p>
                      <a:pPr algn="ctr"/>
                      <a:r>
                        <a:rPr lang="en-US" dirty="0"/>
                        <a:t>164</a:t>
                      </a:r>
                    </a:p>
                  </a:txBody>
                  <a:tcPr/>
                </a:tc>
                <a:extLst>
                  <a:ext uri="{0D108BD9-81ED-4DB2-BD59-A6C34878D82A}">
                    <a16:rowId xmlns:a16="http://schemas.microsoft.com/office/drawing/2014/main" val="1534488185"/>
                  </a:ext>
                </a:extLst>
              </a:tr>
              <a:tr h="370840">
                <a:tc>
                  <a:txBody>
                    <a:bodyPr/>
                    <a:lstStyle/>
                    <a:p>
                      <a:pPr algn="ctr"/>
                      <a:r>
                        <a:rPr lang="en-US" dirty="0"/>
                        <a:t>Liberal Arts</a:t>
                      </a:r>
                    </a:p>
                  </a:txBody>
                  <a:tcPr/>
                </a:tc>
                <a:tc>
                  <a:txBody>
                    <a:bodyPr/>
                    <a:lstStyle/>
                    <a:p>
                      <a:pPr algn="ctr"/>
                      <a:r>
                        <a:rPr lang="en-US" dirty="0"/>
                        <a:t>74</a:t>
                      </a:r>
                    </a:p>
                  </a:txBody>
                  <a:tcPr/>
                </a:tc>
                <a:tc>
                  <a:txBody>
                    <a:bodyPr/>
                    <a:lstStyle/>
                    <a:p>
                      <a:pPr algn="ctr"/>
                      <a:r>
                        <a:rPr lang="en-US" dirty="0"/>
                        <a:t>72</a:t>
                      </a:r>
                    </a:p>
                  </a:txBody>
                  <a:tcPr/>
                </a:tc>
                <a:extLst>
                  <a:ext uri="{0D108BD9-81ED-4DB2-BD59-A6C34878D82A}">
                    <a16:rowId xmlns:a16="http://schemas.microsoft.com/office/drawing/2014/main" val="3909455114"/>
                  </a:ext>
                </a:extLst>
              </a:tr>
              <a:tr h="370840">
                <a:tc>
                  <a:txBody>
                    <a:bodyPr/>
                    <a:lstStyle/>
                    <a:p>
                      <a:pPr algn="ctr"/>
                      <a:r>
                        <a:rPr lang="en-US" dirty="0"/>
                        <a:t>Daniels School of Business</a:t>
                      </a:r>
                    </a:p>
                  </a:txBody>
                  <a:tcPr/>
                </a:tc>
                <a:tc>
                  <a:txBody>
                    <a:bodyPr/>
                    <a:lstStyle/>
                    <a:p>
                      <a:pPr algn="ctr"/>
                      <a:r>
                        <a:rPr lang="en-US" dirty="0"/>
                        <a:t>65</a:t>
                      </a:r>
                    </a:p>
                  </a:txBody>
                  <a:tcPr/>
                </a:tc>
                <a:tc>
                  <a:txBody>
                    <a:bodyPr/>
                    <a:lstStyle/>
                    <a:p>
                      <a:pPr algn="ctr"/>
                      <a:r>
                        <a:rPr lang="en-US" dirty="0"/>
                        <a:t>75</a:t>
                      </a:r>
                    </a:p>
                  </a:txBody>
                  <a:tcPr/>
                </a:tc>
                <a:extLst>
                  <a:ext uri="{0D108BD9-81ED-4DB2-BD59-A6C34878D82A}">
                    <a16:rowId xmlns:a16="http://schemas.microsoft.com/office/drawing/2014/main" val="459283920"/>
                  </a:ext>
                </a:extLst>
              </a:tr>
              <a:tr h="370840">
                <a:tc>
                  <a:txBody>
                    <a:bodyPr/>
                    <a:lstStyle/>
                    <a:p>
                      <a:pPr algn="ctr"/>
                      <a:r>
                        <a:rPr lang="en-US" dirty="0"/>
                        <a:t>Science</a:t>
                      </a:r>
                    </a:p>
                  </a:txBody>
                  <a:tcPr/>
                </a:tc>
                <a:tc>
                  <a:txBody>
                    <a:bodyPr/>
                    <a:lstStyle/>
                    <a:p>
                      <a:pPr algn="ctr"/>
                      <a:r>
                        <a:rPr lang="en-US" dirty="0"/>
                        <a:t>13</a:t>
                      </a:r>
                    </a:p>
                  </a:txBody>
                  <a:tcPr/>
                </a:tc>
                <a:tc>
                  <a:txBody>
                    <a:bodyPr/>
                    <a:lstStyle/>
                    <a:p>
                      <a:pPr algn="ctr"/>
                      <a:r>
                        <a:rPr lang="en-US" dirty="0"/>
                        <a:t>9</a:t>
                      </a:r>
                    </a:p>
                  </a:txBody>
                  <a:tcPr/>
                </a:tc>
                <a:extLst>
                  <a:ext uri="{0D108BD9-81ED-4DB2-BD59-A6C34878D82A}">
                    <a16:rowId xmlns:a16="http://schemas.microsoft.com/office/drawing/2014/main" val="1959886088"/>
                  </a:ext>
                </a:extLst>
              </a:tr>
              <a:tr h="370840">
                <a:tc>
                  <a:txBody>
                    <a:bodyPr/>
                    <a:lstStyle/>
                    <a:p>
                      <a:pPr algn="ctr"/>
                      <a:r>
                        <a:rPr lang="en-US" dirty="0"/>
                        <a:t>Polytechnic Institute</a:t>
                      </a:r>
                    </a:p>
                  </a:txBody>
                  <a:tcPr/>
                </a:tc>
                <a:tc>
                  <a:txBody>
                    <a:bodyPr/>
                    <a:lstStyle/>
                    <a:p>
                      <a:pPr algn="ctr"/>
                      <a:r>
                        <a:rPr lang="en-US" dirty="0"/>
                        <a:t>34</a:t>
                      </a:r>
                    </a:p>
                  </a:txBody>
                  <a:tcPr/>
                </a:tc>
                <a:tc>
                  <a:txBody>
                    <a:bodyPr/>
                    <a:lstStyle/>
                    <a:p>
                      <a:pPr algn="ctr"/>
                      <a:r>
                        <a:rPr lang="en-US" dirty="0"/>
                        <a:t>31</a:t>
                      </a:r>
                    </a:p>
                  </a:txBody>
                  <a:tcPr/>
                </a:tc>
                <a:extLst>
                  <a:ext uri="{0D108BD9-81ED-4DB2-BD59-A6C34878D82A}">
                    <a16:rowId xmlns:a16="http://schemas.microsoft.com/office/drawing/2014/main" val="818843087"/>
                  </a:ext>
                </a:extLst>
              </a:tr>
              <a:tr h="370840">
                <a:tc>
                  <a:txBody>
                    <a:bodyPr/>
                    <a:lstStyle/>
                    <a:p>
                      <a:pPr algn="ctr"/>
                      <a:r>
                        <a:rPr lang="en-US" dirty="0"/>
                        <a:t>Graduate School</a:t>
                      </a:r>
                    </a:p>
                  </a:txBody>
                  <a:tcPr/>
                </a:tc>
                <a:tc>
                  <a:txBody>
                    <a:bodyPr/>
                    <a:lstStyle/>
                    <a:p>
                      <a:pPr algn="ctr"/>
                      <a:r>
                        <a:rPr lang="en-US" dirty="0"/>
                        <a:t>26</a:t>
                      </a:r>
                    </a:p>
                  </a:txBody>
                  <a:tcPr/>
                </a:tc>
                <a:tc>
                  <a:txBody>
                    <a:bodyPr/>
                    <a:lstStyle/>
                    <a:p>
                      <a:pPr algn="ctr"/>
                      <a:r>
                        <a:rPr lang="en-US" dirty="0"/>
                        <a:t>26</a:t>
                      </a:r>
                    </a:p>
                  </a:txBody>
                  <a:tcPr/>
                </a:tc>
                <a:extLst>
                  <a:ext uri="{0D108BD9-81ED-4DB2-BD59-A6C34878D82A}">
                    <a16:rowId xmlns:a16="http://schemas.microsoft.com/office/drawing/2014/main" val="2093249558"/>
                  </a:ext>
                </a:extLst>
              </a:tr>
              <a:tr h="370840">
                <a:tc>
                  <a:txBody>
                    <a:bodyPr/>
                    <a:lstStyle/>
                    <a:p>
                      <a:pPr algn="ctr"/>
                      <a:r>
                        <a:rPr lang="en-US" dirty="0"/>
                        <a:t>Exploratory Studies</a:t>
                      </a:r>
                    </a:p>
                  </a:txBody>
                  <a:tcPr/>
                </a:tc>
                <a:tc>
                  <a:txBody>
                    <a:bodyPr/>
                    <a:lstStyle/>
                    <a:p>
                      <a:pPr algn="ctr"/>
                      <a:r>
                        <a:rPr lang="en-US" dirty="0"/>
                        <a:t>32</a:t>
                      </a:r>
                    </a:p>
                  </a:txBody>
                  <a:tcPr/>
                </a:tc>
                <a:tc>
                  <a:txBody>
                    <a:bodyPr/>
                    <a:lstStyle/>
                    <a:p>
                      <a:pPr algn="ctr"/>
                      <a:r>
                        <a:rPr lang="en-US" dirty="0"/>
                        <a:t>33</a:t>
                      </a:r>
                    </a:p>
                  </a:txBody>
                  <a:tcPr/>
                </a:tc>
                <a:extLst>
                  <a:ext uri="{0D108BD9-81ED-4DB2-BD59-A6C34878D82A}">
                    <a16:rowId xmlns:a16="http://schemas.microsoft.com/office/drawing/2014/main" val="1114560134"/>
                  </a:ext>
                </a:extLst>
              </a:tr>
            </a:tbl>
          </a:graphicData>
        </a:graphic>
      </p:graphicFrame>
      <p:sp>
        <p:nvSpPr>
          <p:cNvPr id="5" name="Date Placeholder 4">
            <a:extLst>
              <a:ext uri="{FF2B5EF4-FFF2-40B4-BE49-F238E27FC236}">
                <a16:creationId xmlns:a16="http://schemas.microsoft.com/office/drawing/2014/main" id="{6A095D58-A8AE-0B36-BA89-FD1FF1D1B17A}"/>
              </a:ext>
            </a:extLst>
          </p:cNvPr>
          <p:cNvSpPr>
            <a:spLocks noGrp="1"/>
          </p:cNvSpPr>
          <p:nvPr>
            <p:ph type="dt" sz="half" idx="2"/>
          </p:nvPr>
        </p:nvSpPr>
        <p:spPr/>
        <p:txBody>
          <a:bodyPr/>
          <a:lstStyle/>
          <a:p>
            <a:fld id="{E0C8DACD-4E35-4E4C-AC75-C3DE50F04E7E}" type="datetime1">
              <a:rPr lang="en-US" smtClean="0"/>
              <a:pPr/>
              <a:t>9/16/2026</a:t>
            </a:fld>
            <a:endParaRPr lang="en-US" dirty="0"/>
          </a:p>
        </p:txBody>
      </p:sp>
      <p:sp>
        <p:nvSpPr>
          <p:cNvPr id="6" name="Slide Number Placeholder 5">
            <a:extLst>
              <a:ext uri="{FF2B5EF4-FFF2-40B4-BE49-F238E27FC236}">
                <a16:creationId xmlns:a16="http://schemas.microsoft.com/office/drawing/2014/main" id="{C627E709-745F-16EA-E8E0-49D95DFA1A6B}"/>
              </a:ext>
            </a:extLst>
          </p:cNvPr>
          <p:cNvSpPr>
            <a:spLocks noGrp="1"/>
          </p:cNvSpPr>
          <p:nvPr>
            <p:ph type="sldNum" sz="quarter" idx="4"/>
          </p:nvPr>
        </p:nvSpPr>
        <p:spPr/>
        <p:txBody>
          <a:bodyPr/>
          <a:lstStyle/>
          <a:p>
            <a:fld id="{8A7A6979-0714-4377-B894-6BE4C2D6E202}" type="slidenum">
              <a:rPr lang="en-US" smtClean="0"/>
              <a:pPr/>
              <a:t>7</a:t>
            </a:fld>
            <a:endParaRPr lang="en-US" dirty="0"/>
          </a:p>
        </p:txBody>
      </p:sp>
    </p:spTree>
    <p:extLst>
      <p:ext uri="{BB962C8B-B14F-4D97-AF65-F5344CB8AC3E}">
        <p14:creationId xmlns:p14="http://schemas.microsoft.com/office/powerpoint/2010/main" val="21005316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BDB93-4E99-688C-1427-49CA0DE17F10}"/>
              </a:ext>
            </a:extLst>
          </p:cNvPr>
          <p:cNvSpPr>
            <a:spLocks noGrp="1"/>
          </p:cNvSpPr>
          <p:nvPr>
            <p:ph type="ctrTitle"/>
          </p:nvPr>
        </p:nvSpPr>
        <p:spPr/>
        <p:txBody>
          <a:bodyPr/>
          <a:lstStyle/>
          <a:p>
            <a:r>
              <a:rPr lang="en-US" dirty="0"/>
              <a:t>Purdue Athletic Affairs Committee – Annual Report (Performance)</a:t>
            </a:r>
          </a:p>
        </p:txBody>
      </p:sp>
      <p:sp>
        <p:nvSpPr>
          <p:cNvPr id="3" name="Subtitle 2">
            <a:extLst>
              <a:ext uri="{FF2B5EF4-FFF2-40B4-BE49-F238E27FC236}">
                <a16:creationId xmlns:a16="http://schemas.microsoft.com/office/drawing/2014/main" id="{6B78B4F6-E0EB-CCE9-2E96-1A023792E231}"/>
              </a:ext>
            </a:extLst>
          </p:cNvPr>
          <p:cNvSpPr>
            <a:spLocks noGrp="1"/>
          </p:cNvSpPr>
          <p:nvPr>
            <p:ph type="subTitle" idx="1"/>
          </p:nvPr>
        </p:nvSpPr>
        <p:spPr>
          <a:xfrm rot="16200000">
            <a:off x="-1494390" y="3259723"/>
            <a:ext cx="4734289" cy="338554"/>
          </a:xfrm>
        </p:spPr>
        <p:txBody>
          <a:bodyPr/>
          <a:lstStyle/>
          <a:p>
            <a:r>
              <a:rPr lang="en-US" dirty="0"/>
              <a:t>Academic Performance – Spring 2026</a:t>
            </a:r>
          </a:p>
        </p:txBody>
      </p:sp>
      <p:graphicFrame>
        <p:nvGraphicFramePr>
          <p:cNvPr id="7" name="Table 7">
            <a:extLst>
              <a:ext uri="{FF2B5EF4-FFF2-40B4-BE49-F238E27FC236}">
                <a16:creationId xmlns:a16="http://schemas.microsoft.com/office/drawing/2014/main" id="{BE9F0334-27F9-147B-5ABB-6207048E97F3}"/>
              </a:ext>
            </a:extLst>
          </p:cNvPr>
          <p:cNvGraphicFramePr>
            <a:graphicFrameLocks noGrp="1"/>
          </p:cNvGraphicFramePr>
          <p:nvPr>
            <p:extLst>
              <p:ext uri="{D42A27DB-BD31-4B8C-83A1-F6EECF244321}">
                <p14:modId xmlns:p14="http://schemas.microsoft.com/office/powerpoint/2010/main" val="3029244661"/>
              </p:ext>
            </p:extLst>
          </p:nvPr>
        </p:nvGraphicFramePr>
        <p:xfrm>
          <a:off x="1643605" y="1061854"/>
          <a:ext cx="9234309" cy="4734288"/>
        </p:xfrm>
        <a:graphic>
          <a:graphicData uri="http://schemas.openxmlformats.org/drawingml/2006/table">
            <a:tbl>
              <a:tblPr firstRow="1" bandRow="1">
                <a:tableStyleId>{5C22544A-7EE6-4342-B048-85BDC9FD1C3A}</a:tableStyleId>
              </a:tblPr>
              <a:tblGrid>
                <a:gridCol w="3078103">
                  <a:extLst>
                    <a:ext uri="{9D8B030D-6E8A-4147-A177-3AD203B41FA5}">
                      <a16:colId xmlns:a16="http://schemas.microsoft.com/office/drawing/2014/main" val="3033884925"/>
                    </a:ext>
                  </a:extLst>
                </a:gridCol>
                <a:gridCol w="3078103">
                  <a:extLst>
                    <a:ext uri="{9D8B030D-6E8A-4147-A177-3AD203B41FA5}">
                      <a16:colId xmlns:a16="http://schemas.microsoft.com/office/drawing/2014/main" val="3792032387"/>
                    </a:ext>
                  </a:extLst>
                </a:gridCol>
                <a:gridCol w="3078103">
                  <a:extLst>
                    <a:ext uri="{9D8B030D-6E8A-4147-A177-3AD203B41FA5}">
                      <a16:colId xmlns:a16="http://schemas.microsoft.com/office/drawing/2014/main" val="4211447331"/>
                    </a:ext>
                  </a:extLst>
                </a:gridCol>
              </a:tblGrid>
              <a:tr h="591786">
                <a:tc>
                  <a:txBody>
                    <a:bodyPr/>
                    <a:lstStyle/>
                    <a:p>
                      <a:pPr algn="ctr"/>
                      <a:endParaRPr lang="en-US" dirty="0"/>
                    </a:p>
                  </a:txBody>
                  <a:tcPr anchor="ctr"/>
                </a:tc>
                <a:tc>
                  <a:txBody>
                    <a:bodyPr/>
                    <a:lstStyle/>
                    <a:p>
                      <a:pPr algn="ctr"/>
                      <a:r>
                        <a:rPr lang="en-US" dirty="0"/>
                        <a:t>Student-Athletes</a:t>
                      </a:r>
                    </a:p>
                  </a:txBody>
                  <a:tcPr anchor="ctr"/>
                </a:tc>
                <a:tc>
                  <a:txBody>
                    <a:bodyPr/>
                    <a:lstStyle/>
                    <a:p>
                      <a:pPr algn="ctr"/>
                      <a:r>
                        <a:rPr lang="en-US" dirty="0"/>
                        <a:t>Campus</a:t>
                      </a:r>
                    </a:p>
                  </a:txBody>
                  <a:tcPr anchor="ctr"/>
                </a:tc>
                <a:extLst>
                  <a:ext uri="{0D108BD9-81ED-4DB2-BD59-A6C34878D82A}">
                    <a16:rowId xmlns:a16="http://schemas.microsoft.com/office/drawing/2014/main" val="2724864129"/>
                  </a:ext>
                </a:extLst>
              </a:tr>
              <a:tr h="591786">
                <a:tc>
                  <a:txBody>
                    <a:bodyPr/>
                    <a:lstStyle/>
                    <a:p>
                      <a:pPr algn="ctr"/>
                      <a:r>
                        <a:rPr lang="en-US" dirty="0"/>
                        <a:t>Semester GPA</a:t>
                      </a:r>
                    </a:p>
                  </a:txBody>
                  <a:tcPr anchor="ctr"/>
                </a:tc>
                <a:tc>
                  <a:txBody>
                    <a:bodyPr/>
                    <a:lstStyle/>
                    <a:p>
                      <a:pPr algn="ctr"/>
                      <a:r>
                        <a:rPr lang="en-US" dirty="0"/>
                        <a:t>3.22</a:t>
                      </a:r>
                    </a:p>
                  </a:txBody>
                  <a:tcPr anchor="ctr"/>
                </a:tc>
                <a:tc>
                  <a:txBody>
                    <a:bodyPr/>
                    <a:lstStyle/>
                    <a:p>
                      <a:pPr algn="ctr"/>
                      <a:r>
                        <a:rPr lang="en-US" dirty="0"/>
                        <a:t>3.29</a:t>
                      </a:r>
                    </a:p>
                  </a:txBody>
                  <a:tcPr anchor="ctr"/>
                </a:tc>
                <a:extLst>
                  <a:ext uri="{0D108BD9-81ED-4DB2-BD59-A6C34878D82A}">
                    <a16:rowId xmlns:a16="http://schemas.microsoft.com/office/drawing/2014/main" val="2943454212"/>
                  </a:ext>
                </a:extLst>
              </a:tr>
              <a:tr h="591786">
                <a:tc>
                  <a:txBody>
                    <a:bodyPr/>
                    <a:lstStyle/>
                    <a:p>
                      <a:pPr algn="ctr"/>
                      <a:r>
                        <a:rPr lang="en-US" dirty="0"/>
                        <a:t>Cumulative GPA</a:t>
                      </a:r>
                    </a:p>
                  </a:txBody>
                  <a:tcPr anchor="ctr"/>
                </a:tc>
                <a:tc>
                  <a:txBody>
                    <a:bodyPr/>
                    <a:lstStyle/>
                    <a:p>
                      <a:pPr algn="ctr"/>
                      <a:r>
                        <a:rPr lang="en-US" dirty="0"/>
                        <a:t>3.25</a:t>
                      </a:r>
                    </a:p>
                  </a:txBody>
                  <a:tcPr anchor="ctr"/>
                </a:tc>
                <a:tc>
                  <a:txBody>
                    <a:bodyPr/>
                    <a:lstStyle/>
                    <a:p>
                      <a:pPr algn="ctr"/>
                      <a:r>
                        <a:rPr lang="en-US" dirty="0"/>
                        <a:t>3.34</a:t>
                      </a:r>
                    </a:p>
                  </a:txBody>
                  <a:tcPr anchor="ctr"/>
                </a:tc>
                <a:extLst>
                  <a:ext uri="{0D108BD9-81ED-4DB2-BD59-A6C34878D82A}">
                    <a16:rowId xmlns:a16="http://schemas.microsoft.com/office/drawing/2014/main" val="2194172475"/>
                  </a:ext>
                </a:extLst>
              </a:tr>
              <a:tr h="591786">
                <a:tc>
                  <a:txBody>
                    <a:bodyPr/>
                    <a:lstStyle/>
                    <a:p>
                      <a:pPr algn="ctr"/>
                      <a:r>
                        <a:rPr lang="en-US" dirty="0"/>
                        <a:t>Semester GPA ≥ 3.0</a:t>
                      </a:r>
                    </a:p>
                  </a:txBody>
                  <a:tcPr anchor="ctr"/>
                </a:tc>
                <a:tc>
                  <a:txBody>
                    <a:bodyPr/>
                    <a:lstStyle/>
                    <a:p>
                      <a:pPr algn="ctr"/>
                      <a:r>
                        <a:rPr lang="en-US" dirty="0"/>
                        <a:t>70.9%</a:t>
                      </a:r>
                    </a:p>
                  </a:txBody>
                  <a:tcPr anchor="ctr"/>
                </a:tc>
                <a:tc>
                  <a:txBody>
                    <a:bodyPr/>
                    <a:lstStyle/>
                    <a:p>
                      <a:pPr algn="ctr"/>
                      <a:r>
                        <a:rPr lang="en-US" dirty="0"/>
                        <a:t>73.3%</a:t>
                      </a:r>
                    </a:p>
                  </a:txBody>
                  <a:tcPr anchor="ctr"/>
                </a:tc>
                <a:extLst>
                  <a:ext uri="{0D108BD9-81ED-4DB2-BD59-A6C34878D82A}">
                    <a16:rowId xmlns:a16="http://schemas.microsoft.com/office/drawing/2014/main" val="2251332404"/>
                  </a:ext>
                </a:extLst>
              </a:tr>
              <a:tr h="591786">
                <a:tc>
                  <a:txBody>
                    <a:bodyPr/>
                    <a:lstStyle/>
                    <a:p>
                      <a:pPr algn="ctr"/>
                      <a:r>
                        <a:rPr lang="en-US" dirty="0"/>
                        <a:t>Academic Honors</a:t>
                      </a:r>
                    </a:p>
                  </a:txBody>
                  <a:tcPr anchor="ctr"/>
                </a:tc>
                <a:tc>
                  <a:txBody>
                    <a:bodyPr/>
                    <a:lstStyle/>
                    <a:p>
                      <a:pPr algn="ctr"/>
                      <a:r>
                        <a:rPr lang="en-US" dirty="0"/>
                        <a:t>38.8%</a:t>
                      </a:r>
                    </a:p>
                  </a:txBody>
                  <a:tcPr anchor="ctr"/>
                </a:tc>
                <a:tc>
                  <a:txBody>
                    <a:bodyPr/>
                    <a:lstStyle/>
                    <a:p>
                      <a:pPr algn="ctr"/>
                      <a:r>
                        <a:rPr lang="en-US" dirty="0"/>
                        <a:t>52.2%</a:t>
                      </a:r>
                    </a:p>
                  </a:txBody>
                  <a:tcPr anchor="ctr"/>
                </a:tc>
                <a:extLst>
                  <a:ext uri="{0D108BD9-81ED-4DB2-BD59-A6C34878D82A}">
                    <a16:rowId xmlns:a16="http://schemas.microsoft.com/office/drawing/2014/main" val="2513280062"/>
                  </a:ext>
                </a:extLst>
              </a:tr>
              <a:tr h="591786">
                <a:tc>
                  <a:txBody>
                    <a:bodyPr/>
                    <a:lstStyle/>
                    <a:p>
                      <a:pPr algn="ctr"/>
                      <a:r>
                        <a:rPr lang="en-US" dirty="0"/>
                        <a:t>Semester 4.0 GPA</a:t>
                      </a:r>
                    </a:p>
                  </a:txBody>
                  <a:tcPr anchor="ctr"/>
                </a:tc>
                <a:tc>
                  <a:txBody>
                    <a:bodyPr/>
                    <a:lstStyle/>
                    <a:p>
                      <a:pPr algn="ctr"/>
                      <a:r>
                        <a:rPr lang="en-US" dirty="0"/>
                        <a:t>7%</a:t>
                      </a:r>
                    </a:p>
                  </a:txBody>
                  <a:tcPr anchor="ctr"/>
                </a:tc>
                <a:tc>
                  <a:txBody>
                    <a:bodyPr/>
                    <a:lstStyle/>
                    <a:p>
                      <a:pPr algn="ctr"/>
                      <a:r>
                        <a:rPr lang="en-US" dirty="0"/>
                        <a:t>12.1%</a:t>
                      </a:r>
                    </a:p>
                  </a:txBody>
                  <a:tcPr anchor="ctr"/>
                </a:tc>
                <a:extLst>
                  <a:ext uri="{0D108BD9-81ED-4DB2-BD59-A6C34878D82A}">
                    <a16:rowId xmlns:a16="http://schemas.microsoft.com/office/drawing/2014/main" val="4283730389"/>
                  </a:ext>
                </a:extLst>
              </a:tr>
              <a:tr h="591786">
                <a:tc>
                  <a:txBody>
                    <a:bodyPr/>
                    <a:lstStyle/>
                    <a:p>
                      <a:pPr algn="ctr"/>
                      <a:r>
                        <a:rPr lang="en-US" dirty="0"/>
                        <a:t>Placed on Academic Notice</a:t>
                      </a:r>
                    </a:p>
                  </a:txBody>
                  <a:tcPr anchor="ctr"/>
                </a:tc>
                <a:tc>
                  <a:txBody>
                    <a:bodyPr/>
                    <a:lstStyle/>
                    <a:p>
                      <a:pPr algn="ctr"/>
                      <a:r>
                        <a:rPr lang="en-US" dirty="0"/>
                        <a:t>3.6%</a:t>
                      </a:r>
                    </a:p>
                  </a:txBody>
                  <a:tcPr anchor="ctr"/>
                </a:tc>
                <a:tc>
                  <a:txBody>
                    <a:bodyPr/>
                    <a:lstStyle/>
                    <a:p>
                      <a:pPr algn="ctr"/>
                      <a:r>
                        <a:rPr lang="en-US" dirty="0"/>
                        <a:t>5%</a:t>
                      </a:r>
                    </a:p>
                  </a:txBody>
                  <a:tcPr anchor="ctr"/>
                </a:tc>
                <a:extLst>
                  <a:ext uri="{0D108BD9-81ED-4DB2-BD59-A6C34878D82A}">
                    <a16:rowId xmlns:a16="http://schemas.microsoft.com/office/drawing/2014/main" val="1877101575"/>
                  </a:ext>
                </a:extLst>
              </a:tr>
              <a:tr h="591786">
                <a:tc>
                  <a:txBody>
                    <a:bodyPr/>
                    <a:lstStyle/>
                    <a:p>
                      <a:pPr algn="ctr"/>
                      <a:r>
                        <a:rPr lang="en-US" dirty="0"/>
                        <a:t>Dropped from Purdue</a:t>
                      </a:r>
                    </a:p>
                  </a:txBody>
                  <a:tcPr anchor="ctr"/>
                </a:tc>
                <a:tc>
                  <a:txBody>
                    <a:bodyPr/>
                    <a:lstStyle/>
                    <a:p>
                      <a:pPr algn="ctr"/>
                      <a:r>
                        <a:rPr lang="en-US" dirty="0"/>
                        <a:t>0%</a:t>
                      </a:r>
                    </a:p>
                  </a:txBody>
                  <a:tcPr anchor="ctr"/>
                </a:tc>
                <a:tc>
                  <a:txBody>
                    <a:bodyPr/>
                    <a:lstStyle/>
                    <a:p>
                      <a:pPr algn="ctr"/>
                      <a:r>
                        <a:rPr lang="en-US" dirty="0"/>
                        <a:t>0.62%</a:t>
                      </a:r>
                    </a:p>
                  </a:txBody>
                  <a:tcPr anchor="ctr"/>
                </a:tc>
                <a:extLst>
                  <a:ext uri="{0D108BD9-81ED-4DB2-BD59-A6C34878D82A}">
                    <a16:rowId xmlns:a16="http://schemas.microsoft.com/office/drawing/2014/main" val="2979390389"/>
                  </a:ext>
                </a:extLst>
              </a:tr>
            </a:tbl>
          </a:graphicData>
        </a:graphic>
      </p:graphicFrame>
      <p:sp>
        <p:nvSpPr>
          <p:cNvPr id="5" name="Date Placeholder 4">
            <a:extLst>
              <a:ext uri="{FF2B5EF4-FFF2-40B4-BE49-F238E27FC236}">
                <a16:creationId xmlns:a16="http://schemas.microsoft.com/office/drawing/2014/main" id="{6A095D58-A8AE-0B36-BA89-FD1FF1D1B17A}"/>
              </a:ext>
            </a:extLst>
          </p:cNvPr>
          <p:cNvSpPr>
            <a:spLocks noGrp="1"/>
          </p:cNvSpPr>
          <p:nvPr>
            <p:ph type="dt" sz="half" idx="2"/>
          </p:nvPr>
        </p:nvSpPr>
        <p:spPr/>
        <p:txBody>
          <a:bodyPr/>
          <a:lstStyle/>
          <a:p>
            <a:fld id="{E0C8DACD-4E35-4E4C-AC75-C3DE50F04E7E}" type="datetime1">
              <a:rPr lang="en-US" smtClean="0"/>
              <a:pPr/>
              <a:t>9/16/2026</a:t>
            </a:fld>
            <a:endParaRPr lang="en-US" dirty="0"/>
          </a:p>
        </p:txBody>
      </p:sp>
      <p:sp>
        <p:nvSpPr>
          <p:cNvPr id="6" name="Slide Number Placeholder 5">
            <a:extLst>
              <a:ext uri="{FF2B5EF4-FFF2-40B4-BE49-F238E27FC236}">
                <a16:creationId xmlns:a16="http://schemas.microsoft.com/office/drawing/2014/main" id="{C627E709-745F-16EA-E8E0-49D95DFA1A6B}"/>
              </a:ext>
            </a:extLst>
          </p:cNvPr>
          <p:cNvSpPr>
            <a:spLocks noGrp="1"/>
          </p:cNvSpPr>
          <p:nvPr>
            <p:ph type="sldNum" sz="quarter" idx="4"/>
          </p:nvPr>
        </p:nvSpPr>
        <p:spPr/>
        <p:txBody>
          <a:bodyPr/>
          <a:lstStyle/>
          <a:p>
            <a:fld id="{8A7A6979-0714-4377-B894-6BE4C2D6E202}" type="slidenum">
              <a:rPr lang="en-US" smtClean="0"/>
              <a:pPr/>
              <a:t>8</a:t>
            </a:fld>
            <a:endParaRPr lang="en-US" dirty="0"/>
          </a:p>
        </p:txBody>
      </p:sp>
    </p:spTree>
    <p:extLst>
      <p:ext uri="{BB962C8B-B14F-4D97-AF65-F5344CB8AC3E}">
        <p14:creationId xmlns:p14="http://schemas.microsoft.com/office/powerpoint/2010/main" val="8070802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BDB93-4E99-688C-1427-49CA0DE17F10}"/>
              </a:ext>
            </a:extLst>
          </p:cNvPr>
          <p:cNvSpPr>
            <a:spLocks noGrp="1"/>
          </p:cNvSpPr>
          <p:nvPr>
            <p:ph type="ctrTitle"/>
          </p:nvPr>
        </p:nvSpPr>
        <p:spPr/>
        <p:txBody>
          <a:bodyPr/>
          <a:lstStyle/>
          <a:p>
            <a:r>
              <a:rPr lang="en-US" dirty="0"/>
              <a:t>Purdue Athletic Affairs Committee – Annual Report (Cumulative GPA)</a:t>
            </a:r>
          </a:p>
        </p:txBody>
      </p:sp>
      <p:sp>
        <p:nvSpPr>
          <p:cNvPr id="3" name="Subtitle 2">
            <a:extLst>
              <a:ext uri="{FF2B5EF4-FFF2-40B4-BE49-F238E27FC236}">
                <a16:creationId xmlns:a16="http://schemas.microsoft.com/office/drawing/2014/main" id="{6B78B4F6-E0EB-CCE9-2E96-1A023792E231}"/>
              </a:ext>
            </a:extLst>
          </p:cNvPr>
          <p:cNvSpPr>
            <a:spLocks noGrp="1"/>
          </p:cNvSpPr>
          <p:nvPr>
            <p:ph type="subTitle" idx="1"/>
          </p:nvPr>
        </p:nvSpPr>
        <p:spPr>
          <a:xfrm rot="16200000">
            <a:off x="-2194162" y="3258200"/>
            <a:ext cx="4931215" cy="341599"/>
          </a:xfrm>
        </p:spPr>
        <p:txBody>
          <a:bodyPr/>
          <a:lstStyle/>
          <a:p>
            <a:r>
              <a:rPr lang="en-US" dirty="0"/>
              <a:t>Cumulative GPA By Team - Spring 2026</a:t>
            </a:r>
          </a:p>
        </p:txBody>
      </p:sp>
      <p:graphicFrame>
        <p:nvGraphicFramePr>
          <p:cNvPr id="7" name="Table 7">
            <a:extLst>
              <a:ext uri="{FF2B5EF4-FFF2-40B4-BE49-F238E27FC236}">
                <a16:creationId xmlns:a16="http://schemas.microsoft.com/office/drawing/2014/main" id="{E8211470-E711-665E-7B65-4B5F805FEC78}"/>
              </a:ext>
            </a:extLst>
          </p:cNvPr>
          <p:cNvGraphicFramePr>
            <a:graphicFrameLocks noGrp="1"/>
          </p:cNvGraphicFramePr>
          <p:nvPr>
            <p:extLst>
              <p:ext uri="{D42A27DB-BD31-4B8C-83A1-F6EECF244321}">
                <p14:modId xmlns:p14="http://schemas.microsoft.com/office/powerpoint/2010/main" val="4007780999"/>
              </p:ext>
            </p:extLst>
          </p:nvPr>
        </p:nvGraphicFramePr>
        <p:xfrm>
          <a:off x="1179503" y="1234439"/>
          <a:ext cx="4376345" cy="4023360"/>
        </p:xfrm>
        <a:graphic>
          <a:graphicData uri="http://schemas.openxmlformats.org/drawingml/2006/table">
            <a:tbl>
              <a:tblPr firstRow="1" bandRow="1">
                <a:tableStyleId>{5C22544A-7EE6-4342-B048-85BDC9FD1C3A}</a:tableStyleId>
              </a:tblPr>
              <a:tblGrid>
                <a:gridCol w="2698016">
                  <a:extLst>
                    <a:ext uri="{9D8B030D-6E8A-4147-A177-3AD203B41FA5}">
                      <a16:colId xmlns:a16="http://schemas.microsoft.com/office/drawing/2014/main" val="1767608554"/>
                    </a:ext>
                  </a:extLst>
                </a:gridCol>
                <a:gridCol w="1678329">
                  <a:extLst>
                    <a:ext uri="{9D8B030D-6E8A-4147-A177-3AD203B41FA5}">
                      <a16:colId xmlns:a16="http://schemas.microsoft.com/office/drawing/2014/main" val="3187529814"/>
                    </a:ext>
                  </a:extLst>
                </a:gridCol>
              </a:tblGrid>
              <a:tr h="246426">
                <a:tc>
                  <a:txBody>
                    <a:bodyPr/>
                    <a:lstStyle/>
                    <a:p>
                      <a:pPr algn="ctr"/>
                      <a:r>
                        <a:rPr lang="en-US" dirty="0"/>
                        <a:t>Team</a:t>
                      </a:r>
                    </a:p>
                  </a:txBody>
                  <a:tcPr/>
                </a:tc>
                <a:tc>
                  <a:txBody>
                    <a:bodyPr/>
                    <a:lstStyle/>
                    <a:p>
                      <a:pPr algn="ctr"/>
                      <a:r>
                        <a:rPr lang="en-US" dirty="0"/>
                        <a:t>GPA</a:t>
                      </a:r>
                    </a:p>
                  </a:txBody>
                  <a:tcPr/>
                </a:tc>
                <a:extLst>
                  <a:ext uri="{0D108BD9-81ED-4DB2-BD59-A6C34878D82A}">
                    <a16:rowId xmlns:a16="http://schemas.microsoft.com/office/drawing/2014/main" val="2468513935"/>
                  </a:ext>
                </a:extLst>
              </a:tr>
              <a:tr h="246426">
                <a:tc>
                  <a:txBody>
                    <a:bodyPr/>
                    <a:lstStyle/>
                    <a:p>
                      <a:pPr algn="ctr"/>
                      <a:r>
                        <a:rPr lang="en-US" dirty="0"/>
                        <a:t>Baseball</a:t>
                      </a:r>
                    </a:p>
                  </a:txBody>
                  <a:tcPr/>
                </a:tc>
                <a:tc>
                  <a:txBody>
                    <a:bodyPr/>
                    <a:lstStyle/>
                    <a:p>
                      <a:pPr algn="ctr"/>
                      <a:r>
                        <a:rPr lang="en-US" dirty="0"/>
                        <a:t>3.22</a:t>
                      </a:r>
                    </a:p>
                  </a:txBody>
                  <a:tcPr/>
                </a:tc>
                <a:extLst>
                  <a:ext uri="{0D108BD9-81ED-4DB2-BD59-A6C34878D82A}">
                    <a16:rowId xmlns:a16="http://schemas.microsoft.com/office/drawing/2014/main" val="3431677008"/>
                  </a:ext>
                </a:extLst>
              </a:tr>
              <a:tr h="246426">
                <a:tc>
                  <a:txBody>
                    <a:bodyPr/>
                    <a:lstStyle/>
                    <a:p>
                      <a:pPr algn="ctr"/>
                      <a:r>
                        <a:rPr lang="en-US" dirty="0"/>
                        <a:t>Football</a:t>
                      </a:r>
                    </a:p>
                  </a:txBody>
                  <a:tcPr/>
                </a:tc>
                <a:tc>
                  <a:txBody>
                    <a:bodyPr/>
                    <a:lstStyle/>
                    <a:p>
                      <a:pPr algn="ctr"/>
                      <a:r>
                        <a:rPr lang="en-US" dirty="0"/>
                        <a:t>3.17</a:t>
                      </a:r>
                    </a:p>
                  </a:txBody>
                  <a:tcPr/>
                </a:tc>
                <a:extLst>
                  <a:ext uri="{0D108BD9-81ED-4DB2-BD59-A6C34878D82A}">
                    <a16:rowId xmlns:a16="http://schemas.microsoft.com/office/drawing/2014/main" val="1932746125"/>
                  </a:ext>
                </a:extLst>
              </a:tr>
              <a:tr h="246426">
                <a:tc>
                  <a:txBody>
                    <a:bodyPr/>
                    <a:lstStyle/>
                    <a:p>
                      <a:pPr algn="ctr"/>
                      <a:r>
                        <a:rPr lang="en-US" dirty="0"/>
                        <a:t>Men’s Basketball</a:t>
                      </a:r>
                    </a:p>
                  </a:txBody>
                  <a:tcPr/>
                </a:tc>
                <a:tc>
                  <a:txBody>
                    <a:bodyPr/>
                    <a:lstStyle/>
                    <a:p>
                      <a:pPr algn="ctr"/>
                      <a:r>
                        <a:rPr lang="en-US" dirty="0"/>
                        <a:t>3.08</a:t>
                      </a:r>
                    </a:p>
                  </a:txBody>
                  <a:tcPr/>
                </a:tc>
                <a:extLst>
                  <a:ext uri="{0D108BD9-81ED-4DB2-BD59-A6C34878D82A}">
                    <a16:rowId xmlns:a16="http://schemas.microsoft.com/office/drawing/2014/main" val="358484354"/>
                  </a:ext>
                </a:extLst>
              </a:tr>
              <a:tr h="246426">
                <a:tc>
                  <a:txBody>
                    <a:bodyPr/>
                    <a:lstStyle/>
                    <a:p>
                      <a:pPr algn="ctr"/>
                      <a:r>
                        <a:rPr lang="en-US" dirty="0"/>
                        <a:t>Men’s Cross Country</a:t>
                      </a:r>
                    </a:p>
                  </a:txBody>
                  <a:tcPr/>
                </a:tc>
                <a:tc>
                  <a:txBody>
                    <a:bodyPr/>
                    <a:lstStyle/>
                    <a:p>
                      <a:pPr algn="ctr"/>
                      <a:r>
                        <a:rPr lang="en-US" dirty="0"/>
                        <a:t>3.53</a:t>
                      </a:r>
                    </a:p>
                  </a:txBody>
                  <a:tcPr/>
                </a:tc>
                <a:extLst>
                  <a:ext uri="{0D108BD9-81ED-4DB2-BD59-A6C34878D82A}">
                    <a16:rowId xmlns:a16="http://schemas.microsoft.com/office/drawing/2014/main" val="294947819"/>
                  </a:ext>
                </a:extLst>
              </a:tr>
              <a:tr h="246426">
                <a:tc>
                  <a:txBody>
                    <a:bodyPr/>
                    <a:lstStyle/>
                    <a:p>
                      <a:pPr algn="ctr"/>
                      <a:r>
                        <a:rPr lang="en-US" dirty="0"/>
                        <a:t>Men’s Golf</a:t>
                      </a:r>
                    </a:p>
                  </a:txBody>
                  <a:tcPr/>
                </a:tc>
                <a:tc>
                  <a:txBody>
                    <a:bodyPr/>
                    <a:lstStyle/>
                    <a:p>
                      <a:pPr algn="ctr"/>
                      <a:r>
                        <a:rPr lang="en-US" dirty="0"/>
                        <a:t>3.33</a:t>
                      </a:r>
                    </a:p>
                  </a:txBody>
                  <a:tcPr/>
                </a:tc>
                <a:extLst>
                  <a:ext uri="{0D108BD9-81ED-4DB2-BD59-A6C34878D82A}">
                    <a16:rowId xmlns:a16="http://schemas.microsoft.com/office/drawing/2014/main" val="1144689445"/>
                  </a:ext>
                </a:extLst>
              </a:tr>
              <a:tr h="246426">
                <a:tc>
                  <a:txBody>
                    <a:bodyPr/>
                    <a:lstStyle/>
                    <a:p>
                      <a:pPr algn="ctr"/>
                      <a:r>
                        <a:rPr lang="en-US" dirty="0"/>
                        <a:t>Men’s Swimming</a:t>
                      </a:r>
                    </a:p>
                  </a:txBody>
                  <a:tcPr/>
                </a:tc>
                <a:tc>
                  <a:txBody>
                    <a:bodyPr/>
                    <a:lstStyle/>
                    <a:p>
                      <a:pPr algn="ctr"/>
                      <a:r>
                        <a:rPr lang="en-US" dirty="0"/>
                        <a:t>3.28</a:t>
                      </a:r>
                    </a:p>
                  </a:txBody>
                  <a:tcPr/>
                </a:tc>
                <a:extLst>
                  <a:ext uri="{0D108BD9-81ED-4DB2-BD59-A6C34878D82A}">
                    <a16:rowId xmlns:a16="http://schemas.microsoft.com/office/drawing/2014/main" val="1088577120"/>
                  </a:ext>
                </a:extLst>
              </a:tr>
              <a:tr h="246426">
                <a:tc>
                  <a:txBody>
                    <a:bodyPr/>
                    <a:lstStyle/>
                    <a:p>
                      <a:pPr algn="ctr"/>
                      <a:r>
                        <a:rPr lang="en-US" dirty="0"/>
                        <a:t>Men’s Tennis</a:t>
                      </a:r>
                    </a:p>
                  </a:txBody>
                  <a:tcPr/>
                </a:tc>
                <a:tc>
                  <a:txBody>
                    <a:bodyPr/>
                    <a:lstStyle/>
                    <a:p>
                      <a:pPr algn="ctr"/>
                      <a:r>
                        <a:rPr lang="en-US" dirty="0"/>
                        <a:t>3.10</a:t>
                      </a:r>
                    </a:p>
                  </a:txBody>
                  <a:tcPr/>
                </a:tc>
                <a:extLst>
                  <a:ext uri="{0D108BD9-81ED-4DB2-BD59-A6C34878D82A}">
                    <a16:rowId xmlns:a16="http://schemas.microsoft.com/office/drawing/2014/main" val="1147966201"/>
                  </a:ext>
                </a:extLst>
              </a:tr>
              <a:tr h="246426">
                <a:tc>
                  <a:txBody>
                    <a:bodyPr/>
                    <a:lstStyle/>
                    <a:p>
                      <a:pPr algn="ctr"/>
                      <a:r>
                        <a:rPr lang="en-US" dirty="0"/>
                        <a:t>Men’s Track</a:t>
                      </a:r>
                    </a:p>
                  </a:txBody>
                  <a:tcPr/>
                </a:tc>
                <a:tc>
                  <a:txBody>
                    <a:bodyPr/>
                    <a:lstStyle/>
                    <a:p>
                      <a:pPr algn="ctr"/>
                      <a:r>
                        <a:rPr lang="en-US" dirty="0"/>
                        <a:t>3.20</a:t>
                      </a:r>
                    </a:p>
                  </a:txBody>
                  <a:tcPr/>
                </a:tc>
                <a:extLst>
                  <a:ext uri="{0D108BD9-81ED-4DB2-BD59-A6C34878D82A}">
                    <a16:rowId xmlns:a16="http://schemas.microsoft.com/office/drawing/2014/main" val="3318564144"/>
                  </a:ext>
                </a:extLst>
              </a:tr>
              <a:tr h="246426">
                <a:tc>
                  <a:txBody>
                    <a:bodyPr/>
                    <a:lstStyle/>
                    <a:p>
                      <a:pPr algn="ctr"/>
                      <a:r>
                        <a:rPr lang="en-US" dirty="0"/>
                        <a:t>Soccer</a:t>
                      </a:r>
                    </a:p>
                  </a:txBody>
                  <a:tcPr/>
                </a:tc>
                <a:tc>
                  <a:txBody>
                    <a:bodyPr/>
                    <a:lstStyle/>
                    <a:p>
                      <a:pPr algn="ctr"/>
                      <a:r>
                        <a:rPr lang="en-US" dirty="0"/>
                        <a:t>3.49</a:t>
                      </a:r>
                    </a:p>
                  </a:txBody>
                  <a:tcPr/>
                </a:tc>
                <a:extLst>
                  <a:ext uri="{0D108BD9-81ED-4DB2-BD59-A6C34878D82A}">
                    <a16:rowId xmlns:a16="http://schemas.microsoft.com/office/drawing/2014/main" val="2568033952"/>
                  </a:ext>
                </a:extLst>
              </a:tr>
              <a:tr h="246426">
                <a:tc>
                  <a:txBody>
                    <a:bodyPr/>
                    <a:lstStyle/>
                    <a:p>
                      <a:pPr algn="ctr"/>
                      <a:r>
                        <a:rPr lang="en-US" dirty="0"/>
                        <a:t>Softball</a:t>
                      </a:r>
                    </a:p>
                  </a:txBody>
                  <a:tcPr/>
                </a:tc>
                <a:tc>
                  <a:txBody>
                    <a:bodyPr/>
                    <a:lstStyle/>
                    <a:p>
                      <a:pPr algn="ctr"/>
                      <a:r>
                        <a:rPr lang="en-US" dirty="0"/>
                        <a:t>3.15</a:t>
                      </a:r>
                    </a:p>
                  </a:txBody>
                  <a:tcPr/>
                </a:tc>
                <a:extLst>
                  <a:ext uri="{0D108BD9-81ED-4DB2-BD59-A6C34878D82A}">
                    <a16:rowId xmlns:a16="http://schemas.microsoft.com/office/drawing/2014/main" val="3611813560"/>
                  </a:ext>
                </a:extLst>
              </a:tr>
            </a:tbl>
          </a:graphicData>
        </a:graphic>
      </p:graphicFrame>
      <p:graphicFrame>
        <p:nvGraphicFramePr>
          <p:cNvPr id="8" name="Table 7">
            <a:extLst>
              <a:ext uri="{FF2B5EF4-FFF2-40B4-BE49-F238E27FC236}">
                <a16:creationId xmlns:a16="http://schemas.microsoft.com/office/drawing/2014/main" id="{409B06DD-28FE-1E61-B846-23044A1942CD}"/>
              </a:ext>
            </a:extLst>
          </p:cNvPr>
          <p:cNvGraphicFramePr>
            <a:graphicFrameLocks noGrp="1"/>
          </p:cNvGraphicFramePr>
          <p:nvPr>
            <p:extLst>
              <p:ext uri="{D42A27DB-BD31-4B8C-83A1-F6EECF244321}">
                <p14:modId xmlns:p14="http://schemas.microsoft.com/office/powerpoint/2010/main" val="1506971793"/>
              </p:ext>
            </p:extLst>
          </p:nvPr>
        </p:nvGraphicFramePr>
        <p:xfrm>
          <a:off x="6636152" y="1232316"/>
          <a:ext cx="4376345" cy="4023360"/>
        </p:xfrm>
        <a:graphic>
          <a:graphicData uri="http://schemas.openxmlformats.org/drawingml/2006/table">
            <a:tbl>
              <a:tblPr firstRow="1" bandRow="1">
                <a:tableStyleId>{5C22544A-7EE6-4342-B048-85BDC9FD1C3A}</a:tableStyleId>
              </a:tblPr>
              <a:tblGrid>
                <a:gridCol w="2698016">
                  <a:extLst>
                    <a:ext uri="{9D8B030D-6E8A-4147-A177-3AD203B41FA5}">
                      <a16:colId xmlns:a16="http://schemas.microsoft.com/office/drawing/2014/main" val="1767608554"/>
                    </a:ext>
                  </a:extLst>
                </a:gridCol>
                <a:gridCol w="1678329">
                  <a:extLst>
                    <a:ext uri="{9D8B030D-6E8A-4147-A177-3AD203B41FA5}">
                      <a16:colId xmlns:a16="http://schemas.microsoft.com/office/drawing/2014/main" val="3187529814"/>
                    </a:ext>
                  </a:extLst>
                </a:gridCol>
              </a:tblGrid>
              <a:tr h="246426">
                <a:tc>
                  <a:txBody>
                    <a:bodyPr/>
                    <a:lstStyle/>
                    <a:p>
                      <a:pPr algn="ctr"/>
                      <a:r>
                        <a:rPr lang="en-US" dirty="0"/>
                        <a:t>Team</a:t>
                      </a:r>
                    </a:p>
                  </a:txBody>
                  <a:tcPr/>
                </a:tc>
                <a:tc>
                  <a:txBody>
                    <a:bodyPr/>
                    <a:lstStyle/>
                    <a:p>
                      <a:pPr algn="ctr"/>
                      <a:r>
                        <a:rPr lang="en-US" dirty="0"/>
                        <a:t>GPA</a:t>
                      </a:r>
                    </a:p>
                  </a:txBody>
                  <a:tcPr/>
                </a:tc>
                <a:extLst>
                  <a:ext uri="{0D108BD9-81ED-4DB2-BD59-A6C34878D82A}">
                    <a16:rowId xmlns:a16="http://schemas.microsoft.com/office/drawing/2014/main" val="2468513935"/>
                  </a:ext>
                </a:extLst>
              </a:tr>
              <a:tr h="246426">
                <a:tc>
                  <a:txBody>
                    <a:bodyPr/>
                    <a:lstStyle/>
                    <a:p>
                      <a:pPr algn="ctr"/>
                      <a:r>
                        <a:rPr lang="en-US" dirty="0"/>
                        <a:t>Volleyball</a:t>
                      </a:r>
                    </a:p>
                  </a:txBody>
                  <a:tcPr/>
                </a:tc>
                <a:tc>
                  <a:txBody>
                    <a:bodyPr/>
                    <a:lstStyle/>
                    <a:p>
                      <a:pPr algn="ctr"/>
                      <a:r>
                        <a:rPr lang="en-US" dirty="0"/>
                        <a:t>3.25</a:t>
                      </a:r>
                    </a:p>
                  </a:txBody>
                  <a:tcPr/>
                </a:tc>
                <a:extLst>
                  <a:ext uri="{0D108BD9-81ED-4DB2-BD59-A6C34878D82A}">
                    <a16:rowId xmlns:a16="http://schemas.microsoft.com/office/drawing/2014/main" val="3431677008"/>
                  </a:ext>
                </a:extLst>
              </a:tr>
              <a:tr h="246426">
                <a:tc>
                  <a:txBody>
                    <a:bodyPr/>
                    <a:lstStyle/>
                    <a:p>
                      <a:pPr algn="ctr"/>
                      <a:r>
                        <a:rPr lang="en-US" dirty="0"/>
                        <a:t>Women’s Basketball</a:t>
                      </a:r>
                    </a:p>
                  </a:txBody>
                  <a:tcPr/>
                </a:tc>
                <a:tc>
                  <a:txBody>
                    <a:bodyPr/>
                    <a:lstStyle/>
                    <a:p>
                      <a:pPr algn="ctr"/>
                      <a:r>
                        <a:rPr lang="en-US" dirty="0"/>
                        <a:t>3.28</a:t>
                      </a:r>
                    </a:p>
                  </a:txBody>
                  <a:tcPr/>
                </a:tc>
                <a:extLst>
                  <a:ext uri="{0D108BD9-81ED-4DB2-BD59-A6C34878D82A}">
                    <a16:rowId xmlns:a16="http://schemas.microsoft.com/office/drawing/2014/main" val="1932746125"/>
                  </a:ext>
                </a:extLst>
              </a:tr>
              <a:tr h="246426">
                <a:tc>
                  <a:txBody>
                    <a:bodyPr/>
                    <a:lstStyle/>
                    <a:p>
                      <a:pPr algn="ctr"/>
                      <a:r>
                        <a:rPr lang="en-US" dirty="0"/>
                        <a:t>Women’s Cross Country</a:t>
                      </a:r>
                    </a:p>
                  </a:txBody>
                  <a:tcPr/>
                </a:tc>
                <a:tc>
                  <a:txBody>
                    <a:bodyPr/>
                    <a:lstStyle/>
                    <a:p>
                      <a:pPr algn="ctr"/>
                      <a:r>
                        <a:rPr lang="en-US" dirty="0"/>
                        <a:t>3.50</a:t>
                      </a:r>
                    </a:p>
                  </a:txBody>
                  <a:tcPr/>
                </a:tc>
                <a:extLst>
                  <a:ext uri="{0D108BD9-81ED-4DB2-BD59-A6C34878D82A}">
                    <a16:rowId xmlns:a16="http://schemas.microsoft.com/office/drawing/2014/main" val="358484354"/>
                  </a:ext>
                </a:extLst>
              </a:tr>
              <a:tr h="246426">
                <a:tc>
                  <a:txBody>
                    <a:bodyPr/>
                    <a:lstStyle/>
                    <a:p>
                      <a:pPr algn="ctr"/>
                      <a:r>
                        <a:rPr lang="en-US" dirty="0"/>
                        <a:t>Women’s Golf</a:t>
                      </a:r>
                    </a:p>
                  </a:txBody>
                  <a:tcPr/>
                </a:tc>
                <a:tc>
                  <a:txBody>
                    <a:bodyPr/>
                    <a:lstStyle/>
                    <a:p>
                      <a:pPr algn="ctr"/>
                      <a:r>
                        <a:rPr lang="en-US" dirty="0"/>
                        <a:t>3.69</a:t>
                      </a:r>
                    </a:p>
                  </a:txBody>
                  <a:tcPr/>
                </a:tc>
                <a:extLst>
                  <a:ext uri="{0D108BD9-81ED-4DB2-BD59-A6C34878D82A}">
                    <a16:rowId xmlns:a16="http://schemas.microsoft.com/office/drawing/2014/main" val="294947819"/>
                  </a:ext>
                </a:extLst>
              </a:tr>
              <a:tr h="246426">
                <a:tc>
                  <a:txBody>
                    <a:bodyPr/>
                    <a:lstStyle/>
                    <a:p>
                      <a:pPr algn="ctr"/>
                      <a:r>
                        <a:rPr lang="en-US" dirty="0"/>
                        <a:t>Women’s Swimming</a:t>
                      </a:r>
                    </a:p>
                  </a:txBody>
                  <a:tcPr/>
                </a:tc>
                <a:tc>
                  <a:txBody>
                    <a:bodyPr/>
                    <a:lstStyle/>
                    <a:p>
                      <a:pPr algn="ctr"/>
                      <a:r>
                        <a:rPr lang="en-US" dirty="0"/>
                        <a:t>3.45</a:t>
                      </a:r>
                    </a:p>
                  </a:txBody>
                  <a:tcPr/>
                </a:tc>
                <a:extLst>
                  <a:ext uri="{0D108BD9-81ED-4DB2-BD59-A6C34878D82A}">
                    <a16:rowId xmlns:a16="http://schemas.microsoft.com/office/drawing/2014/main" val="1144689445"/>
                  </a:ext>
                </a:extLst>
              </a:tr>
              <a:tr h="246426">
                <a:tc>
                  <a:txBody>
                    <a:bodyPr/>
                    <a:lstStyle/>
                    <a:p>
                      <a:pPr algn="ctr"/>
                      <a:r>
                        <a:rPr lang="en-US" dirty="0"/>
                        <a:t>Women’s Tennis</a:t>
                      </a:r>
                    </a:p>
                  </a:txBody>
                  <a:tcPr/>
                </a:tc>
                <a:tc>
                  <a:txBody>
                    <a:bodyPr/>
                    <a:lstStyle/>
                    <a:p>
                      <a:pPr algn="ctr"/>
                      <a:r>
                        <a:rPr lang="en-US" dirty="0"/>
                        <a:t>3.48</a:t>
                      </a:r>
                    </a:p>
                  </a:txBody>
                  <a:tcPr/>
                </a:tc>
                <a:extLst>
                  <a:ext uri="{0D108BD9-81ED-4DB2-BD59-A6C34878D82A}">
                    <a16:rowId xmlns:a16="http://schemas.microsoft.com/office/drawing/2014/main" val="1088577120"/>
                  </a:ext>
                </a:extLst>
              </a:tr>
              <a:tr h="246426">
                <a:tc>
                  <a:txBody>
                    <a:bodyPr/>
                    <a:lstStyle/>
                    <a:p>
                      <a:pPr algn="ctr"/>
                      <a:r>
                        <a:rPr lang="en-US" dirty="0"/>
                        <a:t>Women’s Track</a:t>
                      </a:r>
                    </a:p>
                  </a:txBody>
                  <a:tcPr/>
                </a:tc>
                <a:tc>
                  <a:txBody>
                    <a:bodyPr/>
                    <a:lstStyle/>
                    <a:p>
                      <a:pPr algn="ctr"/>
                      <a:r>
                        <a:rPr lang="en-US" dirty="0"/>
                        <a:t>3.16</a:t>
                      </a:r>
                    </a:p>
                  </a:txBody>
                  <a:tcPr/>
                </a:tc>
                <a:extLst>
                  <a:ext uri="{0D108BD9-81ED-4DB2-BD59-A6C34878D82A}">
                    <a16:rowId xmlns:a16="http://schemas.microsoft.com/office/drawing/2014/main" val="1147966201"/>
                  </a:ext>
                </a:extLst>
              </a:tr>
              <a:tr h="246426">
                <a:tc>
                  <a:txBody>
                    <a:bodyPr/>
                    <a:lstStyle/>
                    <a:p>
                      <a:pPr algn="ctr"/>
                      <a:r>
                        <a:rPr lang="en-US" dirty="0"/>
                        <a:t>Wrestling</a:t>
                      </a:r>
                    </a:p>
                  </a:txBody>
                  <a:tcPr/>
                </a:tc>
                <a:tc>
                  <a:txBody>
                    <a:bodyPr/>
                    <a:lstStyle/>
                    <a:p>
                      <a:pPr algn="ctr"/>
                      <a:r>
                        <a:rPr lang="en-US" dirty="0"/>
                        <a:t>3.23</a:t>
                      </a:r>
                    </a:p>
                  </a:txBody>
                  <a:tcPr/>
                </a:tc>
                <a:extLst>
                  <a:ext uri="{0D108BD9-81ED-4DB2-BD59-A6C34878D82A}">
                    <a16:rowId xmlns:a16="http://schemas.microsoft.com/office/drawing/2014/main" val="3318564144"/>
                  </a:ext>
                </a:extLst>
              </a:tr>
              <a:tr h="246426">
                <a:tc>
                  <a:txBody>
                    <a:bodyPr/>
                    <a:lstStyle/>
                    <a:p>
                      <a:pPr algn="ctr"/>
                      <a:r>
                        <a:rPr lang="en-US" b="1" dirty="0"/>
                        <a:t>Student-Athlete Totals</a:t>
                      </a:r>
                    </a:p>
                  </a:txBody>
                  <a:tcPr/>
                </a:tc>
                <a:tc>
                  <a:txBody>
                    <a:bodyPr/>
                    <a:lstStyle/>
                    <a:p>
                      <a:pPr algn="ctr"/>
                      <a:r>
                        <a:rPr lang="en-US" b="1" dirty="0"/>
                        <a:t>3.25</a:t>
                      </a:r>
                    </a:p>
                  </a:txBody>
                  <a:tcPr/>
                </a:tc>
                <a:extLst>
                  <a:ext uri="{0D108BD9-81ED-4DB2-BD59-A6C34878D82A}">
                    <a16:rowId xmlns:a16="http://schemas.microsoft.com/office/drawing/2014/main" val="3611813560"/>
                  </a:ext>
                </a:extLst>
              </a:tr>
              <a:tr h="246426">
                <a:tc>
                  <a:txBody>
                    <a:bodyPr/>
                    <a:lstStyle/>
                    <a:p>
                      <a:pPr algn="ctr"/>
                      <a:r>
                        <a:rPr lang="en-US" b="1" dirty="0"/>
                        <a:t>Student Body Totals</a:t>
                      </a:r>
                    </a:p>
                  </a:txBody>
                  <a:tcPr/>
                </a:tc>
                <a:tc>
                  <a:txBody>
                    <a:bodyPr/>
                    <a:lstStyle/>
                    <a:p>
                      <a:pPr algn="ctr"/>
                      <a:r>
                        <a:rPr lang="en-US" b="1" dirty="0"/>
                        <a:t>3.34</a:t>
                      </a:r>
                    </a:p>
                  </a:txBody>
                  <a:tcPr/>
                </a:tc>
                <a:extLst>
                  <a:ext uri="{0D108BD9-81ED-4DB2-BD59-A6C34878D82A}">
                    <a16:rowId xmlns:a16="http://schemas.microsoft.com/office/drawing/2014/main" val="1683349341"/>
                  </a:ext>
                </a:extLst>
              </a:tr>
            </a:tbl>
          </a:graphicData>
        </a:graphic>
      </p:graphicFrame>
      <p:sp>
        <p:nvSpPr>
          <p:cNvPr id="5" name="Date Placeholder 4">
            <a:extLst>
              <a:ext uri="{FF2B5EF4-FFF2-40B4-BE49-F238E27FC236}">
                <a16:creationId xmlns:a16="http://schemas.microsoft.com/office/drawing/2014/main" id="{6A095D58-A8AE-0B36-BA89-FD1FF1D1B17A}"/>
              </a:ext>
            </a:extLst>
          </p:cNvPr>
          <p:cNvSpPr>
            <a:spLocks noGrp="1"/>
          </p:cNvSpPr>
          <p:nvPr>
            <p:ph type="dt" sz="half" idx="2"/>
          </p:nvPr>
        </p:nvSpPr>
        <p:spPr/>
        <p:txBody>
          <a:bodyPr/>
          <a:lstStyle/>
          <a:p>
            <a:fld id="{E0C8DACD-4E35-4E4C-AC75-C3DE50F04E7E}" type="datetime1">
              <a:rPr lang="en-US" smtClean="0"/>
              <a:pPr/>
              <a:t>9/16/2026</a:t>
            </a:fld>
            <a:endParaRPr lang="en-US" dirty="0"/>
          </a:p>
        </p:txBody>
      </p:sp>
      <p:sp>
        <p:nvSpPr>
          <p:cNvPr id="6" name="Slide Number Placeholder 5">
            <a:extLst>
              <a:ext uri="{FF2B5EF4-FFF2-40B4-BE49-F238E27FC236}">
                <a16:creationId xmlns:a16="http://schemas.microsoft.com/office/drawing/2014/main" id="{C627E709-745F-16EA-E8E0-49D95DFA1A6B}"/>
              </a:ext>
            </a:extLst>
          </p:cNvPr>
          <p:cNvSpPr>
            <a:spLocks noGrp="1"/>
          </p:cNvSpPr>
          <p:nvPr>
            <p:ph type="sldNum" sz="quarter" idx="4"/>
          </p:nvPr>
        </p:nvSpPr>
        <p:spPr/>
        <p:txBody>
          <a:bodyPr/>
          <a:lstStyle/>
          <a:p>
            <a:fld id="{8A7A6979-0714-4377-B894-6BE4C2D6E202}" type="slidenum">
              <a:rPr lang="en-US" smtClean="0"/>
              <a:pPr/>
              <a:t>9</a:t>
            </a:fld>
            <a:endParaRPr lang="en-US" dirty="0"/>
          </a:p>
        </p:txBody>
      </p:sp>
    </p:spTree>
    <p:extLst>
      <p:ext uri="{BB962C8B-B14F-4D97-AF65-F5344CB8AC3E}">
        <p14:creationId xmlns:p14="http://schemas.microsoft.com/office/powerpoint/2010/main" val="39724320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BDB93-4E99-688C-1427-49CA0DE17F10}"/>
              </a:ext>
            </a:extLst>
          </p:cNvPr>
          <p:cNvSpPr>
            <a:spLocks noGrp="1"/>
          </p:cNvSpPr>
          <p:nvPr>
            <p:ph type="ctrTitle"/>
          </p:nvPr>
        </p:nvSpPr>
        <p:spPr>
          <a:xfrm>
            <a:off x="1043554" y="442674"/>
            <a:ext cx="10162570" cy="498598"/>
          </a:xfrm>
        </p:spPr>
        <p:txBody>
          <a:bodyPr/>
          <a:lstStyle/>
          <a:p>
            <a:r>
              <a:rPr lang="en-US" dirty="0"/>
              <a:t>Purdue Athletic Affairs Committee – Annual Report (Graduation Success)</a:t>
            </a:r>
          </a:p>
        </p:txBody>
      </p:sp>
      <p:sp>
        <p:nvSpPr>
          <p:cNvPr id="3" name="Subtitle 2">
            <a:extLst>
              <a:ext uri="{FF2B5EF4-FFF2-40B4-BE49-F238E27FC236}">
                <a16:creationId xmlns:a16="http://schemas.microsoft.com/office/drawing/2014/main" id="{6B78B4F6-E0EB-CCE9-2E96-1A023792E231}"/>
              </a:ext>
            </a:extLst>
          </p:cNvPr>
          <p:cNvSpPr>
            <a:spLocks noGrp="1"/>
          </p:cNvSpPr>
          <p:nvPr>
            <p:ph type="subTitle" idx="1"/>
          </p:nvPr>
        </p:nvSpPr>
        <p:spPr>
          <a:xfrm rot="16200000">
            <a:off x="-2019266" y="3182779"/>
            <a:ext cx="4924818" cy="492443"/>
          </a:xfrm>
        </p:spPr>
        <p:txBody>
          <a:bodyPr/>
          <a:lstStyle/>
          <a:p>
            <a:pPr algn="ctr">
              <a:spcBef>
                <a:spcPts val="0"/>
              </a:spcBef>
            </a:pPr>
            <a:r>
              <a:rPr lang="en-US" sz="1800" dirty="0"/>
              <a:t>Student-Athlete Graduation Success Rates</a:t>
            </a:r>
          </a:p>
          <a:p>
            <a:pPr algn="ctr">
              <a:spcBef>
                <a:spcPts val="0"/>
              </a:spcBef>
            </a:pPr>
            <a:r>
              <a:rPr lang="en-US" sz="1400" i="1" dirty="0"/>
              <a:t>Measures % graduation within 6 years</a:t>
            </a:r>
          </a:p>
        </p:txBody>
      </p:sp>
      <p:graphicFrame>
        <p:nvGraphicFramePr>
          <p:cNvPr id="7" name="Table 7">
            <a:extLst>
              <a:ext uri="{FF2B5EF4-FFF2-40B4-BE49-F238E27FC236}">
                <a16:creationId xmlns:a16="http://schemas.microsoft.com/office/drawing/2014/main" id="{CEB5CDE6-A623-CD69-3145-B7EBFAF798F4}"/>
              </a:ext>
            </a:extLst>
          </p:cNvPr>
          <p:cNvGraphicFramePr>
            <a:graphicFrameLocks noGrp="1"/>
          </p:cNvGraphicFramePr>
          <p:nvPr>
            <p:extLst>
              <p:ext uri="{D42A27DB-BD31-4B8C-83A1-F6EECF244321}">
                <p14:modId xmlns:p14="http://schemas.microsoft.com/office/powerpoint/2010/main" val="669382183"/>
              </p:ext>
            </p:extLst>
          </p:nvPr>
        </p:nvGraphicFramePr>
        <p:xfrm>
          <a:off x="1043553" y="1101630"/>
          <a:ext cx="4732213" cy="4810608"/>
        </p:xfrm>
        <a:graphic>
          <a:graphicData uri="http://schemas.openxmlformats.org/drawingml/2006/table">
            <a:tbl>
              <a:tblPr firstRow="1" bandRow="1">
                <a:tableStyleId>{5C22544A-7EE6-4342-B048-85BDC9FD1C3A}</a:tableStyleId>
              </a:tblPr>
              <a:tblGrid>
                <a:gridCol w="2271431">
                  <a:extLst>
                    <a:ext uri="{9D8B030D-6E8A-4147-A177-3AD203B41FA5}">
                      <a16:colId xmlns:a16="http://schemas.microsoft.com/office/drawing/2014/main" val="1187611892"/>
                    </a:ext>
                  </a:extLst>
                </a:gridCol>
                <a:gridCol w="1110026">
                  <a:extLst>
                    <a:ext uri="{9D8B030D-6E8A-4147-A177-3AD203B41FA5}">
                      <a16:colId xmlns:a16="http://schemas.microsoft.com/office/drawing/2014/main" val="2373892122"/>
                    </a:ext>
                  </a:extLst>
                </a:gridCol>
                <a:gridCol w="1350756">
                  <a:extLst>
                    <a:ext uri="{9D8B030D-6E8A-4147-A177-3AD203B41FA5}">
                      <a16:colId xmlns:a16="http://schemas.microsoft.com/office/drawing/2014/main" val="1199520376"/>
                    </a:ext>
                  </a:extLst>
                </a:gridCol>
              </a:tblGrid>
              <a:tr h="463392">
                <a:tc>
                  <a:txBody>
                    <a:bodyPr/>
                    <a:lstStyle/>
                    <a:p>
                      <a:pPr algn="ctr"/>
                      <a:r>
                        <a:rPr lang="en-US" dirty="0"/>
                        <a:t>Team</a:t>
                      </a:r>
                    </a:p>
                  </a:txBody>
                  <a:tcPr anchor="ctr"/>
                </a:tc>
                <a:tc>
                  <a:txBody>
                    <a:bodyPr/>
                    <a:lstStyle/>
                    <a:p>
                      <a:pPr algn="ctr"/>
                      <a:r>
                        <a:rPr lang="en-US" dirty="0"/>
                        <a:t>NCAA</a:t>
                      </a:r>
                    </a:p>
                  </a:txBody>
                  <a:tcPr anchor="ctr"/>
                </a:tc>
                <a:tc>
                  <a:txBody>
                    <a:bodyPr/>
                    <a:lstStyle/>
                    <a:p>
                      <a:pPr algn="ctr"/>
                      <a:r>
                        <a:rPr lang="en-US" dirty="0"/>
                        <a:t>Purdue</a:t>
                      </a:r>
                    </a:p>
                  </a:txBody>
                  <a:tcPr anchor="ctr"/>
                </a:tc>
                <a:extLst>
                  <a:ext uri="{0D108BD9-81ED-4DB2-BD59-A6C34878D82A}">
                    <a16:rowId xmlns:a16="http://schemas.microsoft.com/office/drawing/2014/main" val="1889087980"/>
                  </a:ext>
                </a:extLst>
              </a:tr>
              <a:tr h="463392">
                <a:tc>
                  <a:txBody>
                    <a:bodyPr/>
                    <a:lstStyle/>
                    <a:p>
                      <a:pPr algn="ctr"/>
                      <a:r>
                        <a:rPr lang="en-US" dirty="0"/>
                        <a:t>Baseball</a:t>
                      </a:r>
                    </a:p>
                  </a:txBody>
                  <a:tcPr anchor="ctr"/>
                </a:tc>
                <a:tc>
                  <a:txBody>
                    <a:bodyPr/>
                    <a:lstStyle/>
                    <a:p>
                      <a:pPr algn="ctr"/>
                      <a:r>
                        <a:rPr lang="en-US" dirty="0"/>
                        <a:t>90</a:t>
                      </a:r>
                    </a:p>
                  </a:txBody>
                  <a:tcPr anchor="ctr"/>
                </a:tc>
                <a:tc>
                  <a:txBody>
                    <a:bodyPr/>
                    <a:lstStyle/>
                    <a:p>
                      <a:pPr algn="ctr"/>
                      <a:r>
                        <a:rPr lang="en-US" dirty="0"/>
                        <a:t>85</a:t>
                      </a:r>
                    </a:p>
                  </a:txBody>
                  <a:tcPr anchor="ctr"/>
                </a:tc>
                <a:extLst>
                  <a:ext uri="{0D108BD9-81ED-4DB2-BD59-A6C34878D82A}">
                    <a16:rowId xmlns:a16="http://schemas.microsoft.com/office/drawing/2014/main" val="4230318714"/>
                  </a:ext>
                </a:extLst>
              </a:tr>
              <a:tr h="463392">
                <a:tc>
                  <a:txBody>
                    <a:bodyPr/>
                    <a:lstStyle/>
                    <a:p>
                      <a:pPr algn="ctr"/>
                      <a:r>
                        <a:rPr lang="en-US" dirty="0"/>
                        <a:t>Football</a:t>
                      </a:r>
                    </a:p>
                  </a:txBody>
                  <a:tcPr anchor="ctr"/>
                </a:tc>
                <a:tc>
                  <a:txBody>
                    <a:bodyPr/>
                    <a:lstStyle/>
                    <a:p>
                      <a:pPr algn="ctr"/>
                      <a:r>
                        <a:rPr lang="en-US" dirty="0"/>
                        <a:t>81</a:t>
                      </a:r>
                    </a:p>
                  </a:txBody>
                  <a:tcPr anchor="ctr"/>
                </a:tc>
                <a:tc>
                  <a:txBody>
                    <a:bodyPr/>
                    <a:lstStyle/>
                    <a:p>
                      <a:pPr algn="ctr"/>
                      <a:r>
                        <a:rPr lang="en-US" dirty="0"/>
                        <a:t>83</a:t>
                      </a:r>
                    </a:p>
                  </a:txBody>
                  <a:tcPr anchor="ctr"/>
                </a:tc>
                <a:extLst>
                  <a:ext uri="{0D108BD9-81ED-4DB2-BD59-A6C34878D82A}">
                    <a16:rowId xmlns:a16="http://schemas.microsoft.com/office/drawing/2014/main" val="3536266418"/>
                  </a:ext>
                </a:extLst>
              </a:tr>
              <a:tr h="463392">
                <a:tc>
                  <a:txBody>
                    <a:bodyPr/>
                    <a:lstStyle/>
                    <a:p>
                      <a:pPr algn="ctr"/>
                      <a:r>
                        <a:rPr lang="en-US" dirty="0"/>
                        <a:t>Men’s Basketball</a:t>
                      </a:r>
                    </a:p>
                  </a:txBody>
                  <a:tcPr anchor="ctr"/>
                </a:tc>
                <a:tc>
                  <a:txBody>
                    <a:bodyPr/>
                    <a:lstStyle/>
                    <a:p>
                      <a:pPr algn="ctr"/>
                      <a:r>
                        <a:rPr lang="en-US" dirty="0"/>
                        <a:t>85</a:t>
                      </a:r>
                    </a:p>
                  </a:txBody>
                  <a:tcPr anchor="ctr"/>
                </a:tc>
                <a:tc>
                  <a:txBody>
                    <a:bodyPr/>
                    <a:lstStyle/>
                    <a:p>
                      <a:pPr algn="ctr"/>
                      <a:r>
                        <a:rPr lang="en-US" dirty="0"/>
                        <a:t>75</a:t>
                      </a:r>
                    </a:p>
                  </a:txBody>
                  <a:tcPr anchor="ctr"/>
                </a:tc>
                <a:extLst>
                  <a:ext uri="{0D108BD9-81ED-4DB2-BD59-A6C34878D82A}">
                    <a16:rowId xmlns:a16="http://schemas.microsoft.com/office/drawing/2014/main" val="994934214"/>
                  </a:ext>
                </a:extLst>
              </a:tr>
              <a:tr h="619252">
                <a:tc>
                  <a:txBody>
                    <a:bodyPr/>
                    <a:lstStyle/>
                    <a:p>
                      <a:pPr algn="ctr"/>
                      <a:r>
                        <a:rPr lang="en-US" dirty="0"/>
                        <a:t>Men’s Track / Cross Country</a:t>
                      </a:r>
                    </a:p>
                  </a:txBody>
                  <a:tcPr anchor="ctr"/>
                </a:tc>
                <a:tc>
                  <a:txBody>
                    <a:bodyPr/>
                    <a:lstStyle/>
                    <a:p>
                      <a:pPr algn="ctr"/>
                      <a:r>
                        <a:rPr lang="en-US" dirty="0"/>
                        <a:t>84</a:t>
                      </a:r>
                    </a:p>
                  </a:txBody>
                  <a:tcPr anchor="ctr"/>
                </a:tc>
                <a:tc>
                  <a:txBody>
                    <a:bodyPr/>
                    <a:lstStyle/>
                    <a:p>
                      <a:pPr algn="ctr"/>
                      <a:r>
                        <a:rPr lang="en-US" dirty="0"/>
                        <a:t>81</a:t>
                      </a:r>
                    </a:p>
                  </a:txBody>
                  <a:tcPr anchor="ctr"/>
                </a:tc>
                <a:extLst>
                  <a:ext uri="{0D108BD9-81ED-4DB2-BD59-A6C34878D82A}">
                    <a16:rowId xmlns:a16="http://schemas.microsoft.com/office/drawing/2014/main" val="1194576502"/>
                  </a:ext>
                </a:extLst>
              </a:tr>
              <a:tr h="463392">
                <a:tc>
                  <a:txBody>
                    <a:bodyPr/>
                    <a:lstStyle/>
                    <a:p>
                      <a:pPr algn="ctr"/>
                      <a:r>
                        <a:rPr lang="en-US" dirty="0"/>
                        <a:t>Men’s Golf</a:t>
                      </a:r>
                    </a:p>
                  </a:txBody>
                  <a:tcPr anchor="ctr"/>
                </a:tc>
                <a:tc>
                  <a:txBody>
                    <a:bodyPr/>
                    <a:lstStyle/>
                    <a:p>
                      <a:pPr algn="ctr"/>
                      <a:r>
                        <a:rPr lang="en-US" dirty="0"/>
                        <a:t>93</a:t>
                      </a:r>
                    </a:p>
                  </a:txBody>
                  <a:tcPr anchor="ctr"/>
                </a:tc>
                <a:tc>
                  <a:txBody>
                    <a:bodyPr/>
                    <a:lstStyle/>
                    <a:p>
                      <a:pPr algn="ctr"/>
                      <a:r>
                        <a:rPr lang="en-US" dirty="0"/>
                        <a:t>100</a:t>
                      </a:r>
                    </a:p>
                  </a:txBody>
                  <a:tcPr anchor="ctr"/>
                </a:tc>
                <a:extLst>
                  <a:ext uri="{0D108BD9-81ED-4DB2-BD59-A6C34878D82A}">
                    <a16:rowId xmlns:a16="http://schemas.microsoft.com/office/drawing/2014/main" val="243730858"/>
                  </a:ext>
                </a:extLst>
              </a:tr>
              <a:tr h="463392">
                <a:tc>
                  <a:txBody>
                    <a:bodyPr/>
                    <a:lstStyle/>
                    <a:p>
                      <a:pPr algn="ctr"/>
                      <a:r>
                        <a:rPr lang="en-US" dirty="0"/>
                        <a:t>Men’s Swimming</a:t>
                      </a:r>
                    </a:p>
                  </a:txBody>
                  <a:tcPr anchor="ctr"/>
                </a:tc>
                <a:tc>
                  <a:txBody>
                    <a:bodyPr/>
                    <a:lstStyle/>
                    <a:p>
                      <a:pPr algn="ctr"/>
                      <a:r>
                        <a:rPr lang="en-US" dirty="0"/>
                        <a:t>89</a:t>
                      </a:r>
                    </a:p>
                  </a:txBody>
                  <a:tcPr anchor="ctr"/>
                </a:tc>
                <a:tc>
                  <a:txBody>
                    <a:bodyPr/>
                    <a:lstStyle/>
                    <a:p>
                      <a:pPr algn="ctr"/>
                      <a:r>
                        <a:rPr lang="en-US" dirty="0"/>
                        <a:t>96</a:t>
                      </a:r>
                    </a:p>
                  </a:txBody>
                  <a:tcPr anchor="ctr"/>
                </a:tc>
                <a:extLst>
                  <a:ext uri="{0D108BD9-81ED-4DB2-BD59-A6C34878D82A}">
                    <a16:rowId xmlns:a16="http://schemas.microsoft.com/office/drawing/2014/main" val="2250251331"/>
                  </a:ext>
                </a:extLst>
              </a:tr>
              <a:tr h="463392">
                <a:tc>
                  <a:txBody>
                    <a:bodyPr/>
                    <a:lstStyle/>
                    <a:p>
                      <a:pPr algn="ctr"/>
                      <a:r>
                        <a:rPr lang="en-US" dirty="0"/>
                        <a:t>Men’s Tennis</a:t>
                      </a:r>
                    </a:p>
                  </a:txBody>
                  <a:tcPr anchor="ctr"/>
                </a:tc>
                <a:tc>
                  <a:txBody>
                    <a:bodyPr/>
                    <a:lstStyle/>
                    <a:p>
                      <a:pPr algn="ctr"/>
                      <a:r>
                        <a:rPr lang="en-US" dirty="0"/>
                        <a:t>94</a:t>
                      </a:r>
                    </a:p>
                  </a:txBody>
                  <a:tcPr anchor="ctr"/>
                </a:tc>
                <a:tc>
                  <a:txBody>
                    <a:bodyPr/>
                    <a:lstStyle/>
                    <a:p>
                      <a:pPr algn="ctr"/>
                      <a:r>
                        <a:rPr lang="en-US" dirty="0"/>
                        <a:t>100</a:t>
                      </a:r>
                    </a:p>
                  </a:txBody>
                  <a:tcPr anchor="ctr"/>
                </a:tc>
                <a:extLst>
                  <a:ext uri="{0D108BD9-81ED-4DB2-BD59-A6C34878D82A}">
                    <a16:rowId xmlns:a16="http://schemas.microsoft.com/office/drawing/2014/main" val="3626353986"/>
                  </a:ext>
                </a:extLst>
              </a:tr>
              <a:tr h="463392">
                <a:tc>
                  <a:txBody>
                    <a:bodyPr/>
                    <a:lstStyle/>
                    <a:p>
                      <a:pPr algn="ctr"/>
                      <a:r>
                        <a:rPr lang="en-US" dirty="0"/>
                        <a:t>Men’s Wrestling</a:t>
                      </a:r>
                    </a:p>
                  </a:txBody>
                  <a:tcPr anchor="ctr"/>
                </a:tc>
                <a:tc>
                  <a:txBody>
                    <a:bodyPr/>
                    <a:lstStyle/>
                    <a:p>
                      <a:pPr algn="ctr"/>
                      <a:r>
                        <a:rPr lang="en-US" dirty="0"/>
                        <a:t>87</a:t>
                      </a:r>
                    </a:p>
                  </a:txBody>
                  <a:tcPr anchor="ctr"/>
                </a:tc>
                <a:tc>
                  <a:txBody>
                    <a:bodyPr/>
                    <a:lstStyle/>
                    <a:p>
                      <a:pPr algn="ctr"/>
                      <a:r>
                        <a:rPr lang="en-US" dirty="0"/>
                        <a:t>89</a:t>
                      </a:r>
                    </a:p>
                  </a:txBody>
                  <a:tcPr anchor="ctr"/>
                </a:tc>
                <a:extLst>
                  <a:ext uri="{0D108BD9-81ED-4DB2-BD59-A6C34878D82A}">
                    <a16:rowId xmlns:a16="http://schemas.microsoft.com/office/drawing/2014/main" val="3847716055"/>
                  </a:ext>
                </a:extLst>
              </a:tr>
              <a:tr h="463392">
                <a:tc>
                  <a:txBody>
                    <a:bodyPr/>
                    <a:lstStyle/>
                    <a:p>
                      <a:pPr algn="ctr"/>
                      <a:r>
                        <a:rPr lang="en-US" dirty="0"/>
                        <a:t>Soccer</a:t>
                      </a:r>
                    </a:p>
                  </a:txBody>
                  <a:tcPr anchor="ctr"/>
                </a:tc>
                <a:tc>
                  <a:txBody>
                    <a:bodyPr/>
                    <a:lstStyle/>
                    <a:p>
                      <a:pPr algn="ctr"/>
                      <a:r>
                        <a:rPr lang="en-US" dirty="0"/>
                        <a:t>96</a:t>
                      </a:r>
                    </a:p>
                  </a:txBody>
                  <a:tcPr anchor="ctr"/>
                </a:tc>
                <a:tc>
                  <a:txBody>
                    <a:bodyPr/>
                    <a:lstStyle/>
                    <a:p>
                      <a:pPr algn="ctr"/>
                      <a:r>
                        <a:rPr lang="en-US" dirty="0"/>
                        <a:t>100</a:t>
                      </a:r>
                    </a:p>
                  </a:txBody>
                  <a:tcPr anchor="ctr"/>
                </a:tc>
                <a:extLst>
                  <a:ext uri="{0D108BD9-81ED-4DB2-BD59-A6C34878D82A}">
                    <a16:rowId xmlns:a16="http://schemas.microsoft.com/office/drawing/2014/main" val="1385965657"/>
                  </a:ext>
                </a:extLst>
              </a:tr>
            </a:tbl>
          </a:graphicData>
        </a:graphic>
      </p:graphicFrame>
      <p:graphicFrame>
        <p:nvGraphicFramePr>
          <p:cNvPr id="8" name="Table 7">
            <a:extLst>
              <a:ext uri="{FF2B5EF4-FFF2-40B4-BE49-F238E27FC236}">
                <a16:creationId xmlns:a16="http://schemas.microsoft.com/office/drawing/2014/main" id="{ECB11DA7-0D15-2F05-19A7-DB754D6C1217}"/>
              </a:ext>
            </a:extLst>
          </p:cNvPr>
          <p:cNvGraphicFramePr>
            <a:graphicFrameLocks noGrp="1"/>
          </p:cNvGraphicFramePr>
          <p:nvPr>
            <p:extLst>
              <p:ext uri="{D42A27DB-BD31-4B8C-83A1-F6EECF244321}">
                <p14:modId xmlns:p14="http://schemas.microsoft.com/office/powerpoint/2010/main" val="1983646727"/>
              </p:ext>
            </p:extLst>
          </p:nvPr>
        </p:nvGraphicFramePr>
        <p:xfrm>
          <a:off x="6416234" y="1101630"/>
          <a:ext cx="4732213" cy="4347216"/>
        </p:xfrm>
        <a:graphic>
          <a:graphicData uri="http://schemas.openxmlformats.org/drawingml/2006/table">
            <a:tbl>
              <a:tblPr firstRow="1" bandRow="1">
                <a:tableStyleId>{5C22544A-7EE6-4342-B048-85BDC9FD1C3A}</a:tableStyleId>
              </a:tblPr>
              <a:tblGrid>
                <a:gridCol w="2271431">
                  <a:extLst>
                    <a:ext uri="{9D8B030D-6E8A-4147-A177-3AD203B41FA5}">
                      <a16:colId xmlns:a16="http://schemas.microsoft.com/office/drawing/2014/main" val="1187611892"/>
                    </a:ext>
                  </a:extLst>
                </a:gridCol>
                <a:gridCol w="1110026">
                  <a:extLst>
                    <a:ext uri="{9D8B030D-6E8A-4147-A177-3AD203B41FA5}">
                      <a16:colId xmlns:a16="http://schemas.microsoft.com/office/drawing/2014/main" val="2373892122"/>
                    </a:ext>
                  </a:extLst>
                </a:gridCol>
                <a:gridCol w="1350756">
                  <a:extLst>
                    <a:ext uri="{9D8B030D-6E8A-4147-A177-3AD203B41FA5}">
                      <a16:colId xmlns:a16="http://schemas.microsoft.com/office/drawing/2014/main" val="1199520376"/>
                    </a:ext>
                  </a:extLst>
                </a:gridCol>
              </a:tblGrid>
              <a:tr h="463392">
                <a:tc>
                  <a:txBody>
                    <a:bodyPr/>
                    <a:lstStyle/>
                    <a:p>
                      <a:pPr algn="ctr"/>
                      <a:r>
                        <a:rPr lang="en-US" dirty="0"/>
                        <a:t>Team</a:t>
                      </a:r>
                    </a:p>
                  </a:txBody>
                  <a:tcPr anchor="ctr"/>
                </a:tc>
                <a:tc>
                  <a:txBody>
                    <a:bodyPr/>
                    <a:lstStyle/>
                    <a:p>
                      <a:pPr algn="ctr"/>
                      <a:r>
                        <a:rPr lang="en-US" dirty="0"/>
                        <a:t>NCAA</a:t>
                      </a:r>
                    </a:p>
                  </a:txBody>
                  <a:tcPr anchor="ctr"/>
                </a:tc>
                <a:tc>
                  <a:txBody>
                    <a:bodyPr/>
                    <a:lstStyle/>
                    <a:p>
                      <a:pPr algn="ctr"/>
                      <a:r>
                        <a:rPr lang="en-US" dirty="0"/>
                        <a:t>Purdue</a:t>
                      </a:r>
                    </a:p>
                  </a:txBody>
                  <a:tcPr anchor="ctr"/>
                </a:tc>
                <a:extLst>
                  <a:ext uri="{0D108BD9-81ED-4DB2-BD59-A6C34878D82A}">
                    <a16:rowId xmlns:a16="http://schemas.microsoft.com/office/drawing/2014/main" val="1889087980"/>
                  </a:ext>
                </a:extLst>
              </a:tr>
              <a:tr h="463392">
                <a:tc>
                  <a:txBody>
                    <a:bodyPr/>
                    <a:lstStyle/>
                    <a:p>
                      <a:pPr algn="ctr"/>
                      <a:r>
                        <a:rPr lang="en-US" dirty="0"/>
                        <a:t>Softball</a:t>
                      </a:r>
                    </a:p>
                  </a:txBody>
                  <a:tcPr anchor="ctr"/>
                </a:tc>
                <a:tc>
                  <a:txBody>
                    <a:bodyPr/>
                    <a:lstStyle/>
                    <a:p>
                      <a:pPr algn="ctr"/>
                      <a:r>
                        <a:rPr lang="en-US" dirty="0"/>
                        <a:t>94</a:t>
                      </a:r>
                    </a:p>
                  </a:txBody>
                  <a:tcPr anchor="ctr"/>
                </a:tc>
                <a:tc>
                  <a:txBody>
                    <a:bodyPr/>
                    <a:lstStyle/>
                    <a:p>
                      <a:pPr algn="ctr"/>
                      <a:r>
                        <a:rPr lang="en-US" dirty="0"/>
                        <a:t>85</a:t>
                      </a:r>
                    </a:p>
                  </a:txBody>
                  <a:tcPr anchor="ctr"/>
                </a:tc>
                <a:extLst>
                  <a:ext uri="{0D108BD9-81ED-4DB2-BD59-A6C34878D82A}">
                    <a16:rowId xmlns:a16="http://schemas.microsoft.com/office/drawing/2014/main" val="4230318714"/>
                  </a:ext>
                </a:extLst>
              </a:tr>
              <a:tr h="463392">
                <a:tc>
                  <a:txBody>
                    <a:bodyPr/>
                    <a:lstStyle/>
                    <a:p>
                      <a:pPr algn="ctr"/>
                      <a:r>
                        <a:rPr lang="en-US" dirty="0"/>
                        <a:t>Volleyball</a:t>
                      </a:r>
                    </a:p>
                  </a:txBody>
                  <a:tcPr anchor="ctr"/>
                </a:tc>
                <a:tc>
                  <a:txBody>
                    <a:bodyPr/>
                    <a:lstStyle/>
                    <a:p>
                      <a:pPr algn="ctr"/>
                      <a:r>
                        <a:rPr lang="en-US" dirty="0"/>
                        <a:t>95</a:t>
                      </a:r>
                    </a:p>
                  </a:txBody>
                  <a:tcPr anchor="ctr"/>
                </a:tc>
                <a:tc>
                  <a:txBody>
                    <a:bodyPr/>
                    <a:lstStyle/>
                    <a:p>
                      <a:pPr algn="ctr"/>
                      <a:r>
                        <a:rPr lang="en-US" dirty="0"/>
                        <a:t>100</a:t>
                      </a:r>
                    </a:p>
                  </a:txBody>
                  <a:tcPr anchor="ctr"/>
                </a:tc>
                <a:extLst>
                  <a:ext uri="{0D108BD9-81ED-4DB2-BD59-A6C34878D82A}">
                    <a16:rowId xmlns:a16="http://schemas.microsoft.com/office/drawing/2014/main" val="3536266418"/>
                  </a:ext>
                </a:extLst>
              </a:tr>
              <a:tr h="463392">
                <a:tc>
                  <a:txBody>
                    <a:bodyPr/>
                    <a:lstStyle/>
                    <a:p>
                      <a:pPr algn="ctr"/>
                      <a:r>
                        <a:rPr lang="en-US" dirty="0"/>
                        <a:t>Women’s Basketball</a:t>
                      </a:r>
                    </a:p>
                  </a:txBody>
                  <a:tcPr anchor="ctr"/>
                </a:tc>
                <a:tc>
                  <a:txBody>
                    <a:bodyPr/>
                    <a:lstStyle/>
                    <a:p>
                      <a:pPr algn="ctr"/>
                      <a:r>
                        <a:rPr lang="en-US" dirty="0"/>
                        <a:t>92</a:t>
                      </a:r>
                    </a:p>
                  </a:txBody>
                  <a:tcPr anchor="ctr"/>
                </a:tc>
                <a:tc>
                  <a:txBody>
                    <a:bodyPr/>
                    <a:lstStyle/>
                    <a:p>
                      <a:pPr algn="ctr"/>
                      <a:r>
                        <a:rPr lang="en-US" dirty="0"/>
                        <a:t>88</a:t>
                      </a:r>
                    </a:p>
                  </a:txBody>
                  <a:tcPr anchor="ctr"/>
                </a:tc>
                <a:extLst>
                  <a:ext uri="{0D108BD9-81ED-4DB2-BD59-A6C34878D82A}">
                    <a16:rowId xmlns:a16="http://schemas.microsoft.com/office/drawing/2014/main" val="994934214"/>
                  </a:ext>
                </a:extLst>
              </a:tr>
              <a:tr h="619252">
                <a:tc>
                  <a:txBody>
                    <a:bodyPr/>
                    <a:lstStyle/>
                    <a:p>
                      <a:pPr algn="ctr"/>
                      <a:r>
                        <a:rPr lang="en-US" dirty="0"/>
                        <a:t>Women’s Track / Cross Country</a:t>
                      </a:r>
                    </a:p>
                  </a:txBody>
                  <a:tcPr anchor="ctr"/>
                </a:tc>
                <a:tc>
                  <a:txBody>
                    <a:bodyPr/>
                    <a:lstStyle/>
                    <a:p>
                      <a:pPr algn="ctr"/>
                      <a:r>
                        <a:rPr lang="en-US" dirty="0"/>
                        <a:t>92</a:t>
                      </a:r>
                    </a:p>
                  </a:txBody>
                  <a:tcPr anchor="ctr"/>
                </a:tc>
                <a:tc>
                  <a:txBody>
                    <a:bodyPr/>
                    <a:lstStyle/>
                    <a:p>
                      <a:pPr algn="ctr"/>
                      <a:r>
                        <a:rPr lang="en-US" dirty="0"/>
                        <a:t>88</a:t>
                      </a:r>
                    </a:p>
                  </a:txBody>
                  <a:tcPr anchor="ctr"/>
                </a:tc>
                <a:extLst>
                  <a:ext uri="{0D108BD9-81ED-4DB2-BD59-A6C34878D82A}">
                    <a16:rowId xmlns:a16="http://schemas.microsoft.com/office/drawing/2014/main" val="1194576502"/>
                  </a:ext>
                </a:extLst>
              </a:tr>
              <a:tr h="463392">
                <a:tc>
                  <a:txBody>
                    <a:bodyPr/>
                    <a:lstStyle/>
                    <a:p>
                      <a:pPr algn="ctr"/>
                      <a:r>
                        <a:rPr lang="en-US" dirty="0"/>
                        <a:t>Women’s Golf</a:t>
                      </a:r>
                    </a:p>
                  </a:txBody>
                  <a:tcPr anchor="ctr"/>
                </a:tc>
                <a:tc>
                  <a:txBody>
                    <a:bodyPr/>
                    <a:lstStyle/>
                    <a:p>
                      <a:pPr algn="ctr"/>
                      <a:r>
                        <a:rPr lang="en-US" dirty="0"/>
                        <a:t>96</a:t>
                      </a:r>
                    </a:p>
                  </a:txBody>
                  <a:tcPr anchor="ctr"/>
                </a:tc>
                <a:tc>
                  <a:txBody>
                    <a:bodyPr/>
                    <a:lstStyle/>
                    <a:p>
                      <a:pPr algn="ctr"/>
                      <a:r>
                        <a:rPr lang="en-US" dirty="0"/>
                        <a:t>100</a:t>
                      </a:r>
                    </a:p>
                  </a:txBody>
                  <a:tcPr anchor="ctr"/>
                </a:tc>
                <a:extLst>
                  <a:ext uri="{0D108BD9-81ED-4DB2-BD59-A6C34878D82A}">
                    <a16:rowId xmlns:a16="http://schemas.microsoft.com/office/drawing/2014/main" val="243730858"/>
                  </a:ext>
                </a:extLst>
              </a:tr>
              <a:tr h="463392">
                <a:tc>
                  <a:txBody>
                    <a:bodyPr/>
                    <a:lstStyle/>
                    <a:p>
                      <a:pPr algn="ctr"/>
                      <a:r>
                        <a:rPr lang="en-US" dirty="0"/>
                        <a:t>Women’s Swimming</a:t>
                      </a:r>
                    </a:p>
                  </a:txBody>
                  <a:tcPr anchor="ctr"/>
                </a:tc>
                <a:tc>
                  <a:txBody>
                    <a:bodyPr/>
                    <a:lstStyle/>
                    <a:p>
                      <a:pPr algn="ctr"/>
                      <a:r>
                        <a:rPr lang="en-US" dirty="0"/>
                        <a:t>97</a:t>
                      </a:r>
                    </a:p>
                  </a:txBody>
                  <a:tcPr anchor="ctr"/>
                </a:tc>
                <a:tc>
                  <a:txBody>
                    <a:bodyPr/>
                    <a:lstStyle/>
                    <a:p>
                      <a:pPr algn="ctr"/>
                      <a:r>
                        <a:rPr lang="en-US" dirty="0"/>
                        <a:t>100</a:t>
                      </a:r>
                    </a:p>
                  </a:txBody>
                  <a:tcPr anchor="ctr"/>
                </a:tc>
                <a:extLst>
                  <a:ext uri="{0D108BD9-81ED-4DB2-BD59-A6C34878D82A}">
                    <a16:rowId xmlns:a16="http://schemas.microsoft.com/office/drawing/2014/main" val="2250251331"/>
                  </a:ext>
                </a:extLst>
              </a:tr>
              <a:tr h="463392">
                <a:tc>
                  <a:txBody>
                    <a:bodyPr/>
                    <a:lstStyle/>
                    <a:p>
                      <a:pPr algn="ctr"/>
                      <a:r>
                        <a:rPr lang="en-US" dirty="0"/>
                        <a:t>Women’s Tennis</a:t>
                      </a:r>
                    </a:p>
                  </a:txBody>
                  <a:tcPr anchor="ctr"/>
                </a:tc>
                <a:tc>
                  <a:txBody>
                    <a:bodyPr/>
                    <a:lstStyle/>
                    <a:p>
                      <a:pPr algn="ctr"/>
                      <a:r>
                        <a:rPr lang="en-US" dirty="0"/>
                        <a:t>96</a:t>
                      </a:r>
                    </a:p>
                  </a:txBody>
                  <a:tcPr anchor="ctr"/>
                </a:tc>
                <a:tc>
                  <a:txBody>
                    <a:bodyPr/>
                    <a:lstStyle/>
                    <a:p>
                      <a:pPr algn="ctr"/>
                      <a:r>
                        <a:rPr lang="en-US" dirty="0"/>
                        <a:t>100</a:t>
                      </a:r>
                    </a:p>
                  </a:txBody>
                  <a:tcPr anchor="ctr"/>
                </a:tc>
                <a:extLst>
                  <a:ext uri="{0D108BD9-81ED-4DB2-BD59-A6C34878D82A}">
                    <a16:rowId xmlns:a16="http://schemas.microsoft.com/office/drawing/2014/main" val="3626353986"/>
                  </a:ext>
                </a:extLst>
              </a:tr>
              <a:tr h="463392">
                <a:tc>
                  <a:txBody>
                    <a:bodyPr/>
                    <a:lstStyle/>
                    <a:p>
                      <a:pPr algn="ctr"/>
                      <a:r>
                        <a:rPr lang="en-US" b="1" dirty="0"/>
                        <a:t>Overall</a:t>
                      </a:r>
                    </a:p>
                  </a:txBody>
                  <a:tcPr anchor="ctr"/>
                </a:tc>
                <a:tc>
                  <a:txBody>
                    <a:bodyPr/>
                    <a:lstStyle/>
                    <a:p>
                      <a:pPr algn="ctr"/>
                      <a:r>
                        <a:rPr lang="en-US" b="1" dirty="0"/>
                        <a:t>90</a:t>
                      </a:r>
                    </a:p>
                  </a:txBody>
                  <a:tcPr anchor="ctr"/>
                </a:tc>
                <a:tc>
                  <a:txBody>
                    <a:bodyPr/>
                    <a:lstStyle/>
                    <a:p>
                      <a:pPr algn="ctr"/>
                      <a:r>
                        <a:rPr lang="en-US" b="1" dirty="0"/>
                        <a:t>90</a:t>
                      </a:r>
                    </a:p>
                  </a:txBody>
                  <a:tcPr anchor="ctr"/>
                </a:tc>
                <a:extLst>
                  <a:ext uri="{0D108BD9-81ED-4DB2-BD59-A6C34878D82A}">
                    <a16:rowId xmlns:a16="http://schemas.microsoft.com/office/drawing/2014/main" val="1385965657"/>
                  </a:ext>
                </a:extLst>
              </a:tr>
            </a:tbl>
          </a:graphicData>
        </a:graphic>
      </p:graphicFrame>
      <p:sp>
        <p:nvSpPr>
          <p:cNvPr id="5" name="Date Placeholder 4">
            <a:extLst>
              <a:ext uri="{FF2B5EF4-FFF2-40B4-BE49-F238E27FC236}">
                <a16:creationId xmlns:a16="http://schemas.microsoft.com/office/drawing/2014/main" id="{6A095D58-A8AE-0B36-BA89-FD1FF1D1B17A}"/>
              </a:ext>
            </a:extLst>
          </p:cNvPr>
          <p:cNvSpPr>
            <a:spLocks noGrp="1"/>
          </p:cNvSpPr>
          <p:nvPr>
            <p:ph type="dt" sz="half" idx="2"/>
          </p:nvPr>
        </p:nvSpPr>
        <p:spPr/>
        <p:txBody>
          <a:bodyPr/>
          <a:lstStyle/>
          <a:p>
            <a:fld id="{E0C8DACD-4E35-4E4C-AC75-C3DE50F04E7E}" type="datetime1">
              <a:rPr lang="en-US" smtClean="0"/>
              <a:pPr/>
              <a:t>9/16/2026</a:t>
            </a:fld>
            <a:endParaRPr lang="en-US" dirty="0"/>
          </a:p>
        </p:txBody>
      </p:sp>
      <p:sp>
        <p:nvSpPr>
          <p:cNvPr id="6" name="Slide Number Placeholder 5">
            <a:extLst>
              <a:ext uri="{FF2B5EF4-FFF2-40B4-BE49-F238E27FC236}">
                <a16:creationId xmlns:a16="http://schemas.microsoft.com/office/drawing/2014/main" id="{C627E709-745F-16EA-E8E0-49D95DFA1A6B}"/>
              </a:ext>
            </a:extLst>
          </p:cNvPr>
          <p:cNvSpPr>
            <a:spLocks noGrp="1"/>
          </p:cNvSpPr>
          <p:nvPr>
            <p:ph type="sldNum" sz="quarter" idx="4"/>
          </p:nvPr>
        </p:nvSpPr>
        <p:spPr/>
        <p:txBody>
          <a:bodyPr/>
          <a:lstStyle/>
          <a:p>
            <a:fld id="{8A7A6979-0714-4377-B894-6BE4C2D6E202}" type="slidenum">
              <a:rPr lang="en-US" smtClean="0"/>
              <a:pPr/>
              <a:t>10</a:t>
            </a:fld>
            <a:endParaRPr lang="en-US" dirty="0"/>
          </a:p>
        </p:txBody>
      </p:sp>
    </p:spTree>
    <p:extLst>
      <p:ext uri="{BB962C8B-B14F-4D97-AF65-F5344CB8AC3E}">
        <p14:creationId xmlns:p14="http://schemas.microsoft.com/office/powerpoint/2010/main" val="15770267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555A3-397A-32E9-4BED-DD7439CB64BA}"/>
              </a:ext>
            </a:extLst>
          </p:cNvPr>
          <p:cNvSpPr>
            <a:spLocks noGrp="1"/>
          </p:cNvSpPr>
          <p:nvPr>
            <p:ph type="ctrTitle"/>
          </p:nvPr>
        </p:nvSpPr>
        <p:spPr>
          <a:xfrm>
            <a:off x="1043554" y="442674"/>
            <a:ext cx="10386446" cy="997196"/>
          </a:xfrm>
        </p:spPr>
        <p:txBody>
          <a:bodyPr/>
          <a:lstStyle/>
          <a:p>
            <a:r>
              <a:rPr lang="en-US" dirty="0"/>
              <a:t>Purdue Athletic Affairs Committee – Annual Report (Additional Information)</a:t>
            </a:r>
          </a:p>
        </p:txBody>
      </p:sp>
      <p:sp>
        <p:nvSpPr>
          <p:cNvPr id="3" name="Subtitle 2">
            <a:extLst>
              <a:ext uri="{FF2B5EF4-FFF2-40B4-BE49-F238E27FC236}">
                <a16:creationId xmlns:a16="http://schemas.microsoft.com/office/drawing/2014/main" id="{6DF1E609-DA8A-74A0-155F-4063502F7335}"/>
              </a:ext>
            </a:extLst>
          </p:cNvPr>
          <p:cNvSpPr>
            <a:spLocks noGrp="1"/>
          </p:cNvSpPr>
          <p:nvPr>
            <p:ph type="subTitle" idx="1"/>
          </p:nvPr>
        </p:nvSpPr>
        <p:spPr/>
        <p:txBody>
          <a:bodyPr/>
          <a:lstStyle/>
          <a:p>
            <a:r>
              <a:rPr lang="en-US" dirty="0"/>
              <a:t>Revenue Sharing / Name, Image, and Likeness</a:t>
            </a:r>
          </a:p>
        </p:txBody>
      </p:sp>
      <p:sp>
        <p:nvSpPr>
          <p:cNvPr id="4" name="Text Placeholder 3">
            <a:extLst>
              <a:ext uri="{FF2B5EF4-FFF2-40B4-BE49-F238E27FC236}">
                <a16:creationId xmlns:a16="http://schemas.microsoft.com/office/drawing/2014/main" id="{2D92FEDC-24BC-23DD-F5D0-4C4C4F2EFC37}"/>
              </a:ext>
            </a:extLst>
          </p:cNvPr>
          <p:cNvSpPr>
            <a:spLocks noGrp="1"/>
          </p:cNvSpPr>
          <p:nvPr>
            <p:ph type="body" sz="quarter" idx="14"/>
          </p:nvPr>
        </p:nvSpPr>
        <p:spPr>
          <a:xfrm>
            <a:off x="1043553" y="1962540"/>
            <a:ext cx="8273296" cy="3411537"/>
          </a:xfrm>
        </p:spPr>
        <p:txBody>
          <a:bodyPr>
            <a:normAutofit/>
          </a:bodyPr>
          <a:lstStyle/>
          <a:p>
            <a:r>
              <a:rPr lang="en-US" dirty="0"/>
              <a:t>Revenue Sharing began with the approval of the House Settlement last summer.</a:t>
            </a:r>
            <a:br>
              <a:rPr lang="en-US" dirty="0"/>
            </a:br>
            <a:endParaRPr lang="en-US" dirty="0"/>
          </a:p>
          <a:p>
            <a:r>
              <a:rPr lang="en-US" dirty="0"/>
              <a:t>Focus is on “Real” NIL – appropriate opportunities for work performed, pay commensurate with any other professional in that space.</a:t>
            </a:r>
            <a:br>
              <a:rPr lang="en-US" dirty="0"/>
            </a:br>
            <a:endParaRPr lang="en-US" dirty="0"/>
          </a:p>
          <a:p>
            <a:r>
              <a:rPr lang="en-US" dirty="0"/>
              <a:t>Student-Athletes are provided with ongoing education in financial management and tax awareness.  Lists of local resources (tax and financial management professionals) are compiled and regularly shared with Student-Athletes.</a:t>
            </a:r>
            <a:br>
              <a:rPr lang="en-US" dirty="0"/>
            </a:br>
            <a:endParaRPr lang="en-US" dirty="0"/>
          </a:p>
          <a:p>
            <a:r>
              <a:rPr lang="en-US" dirty="0"/>
              <a:t>NIL and Revenue Sharing agreements are not considered “employment” on behalf of Purdue, and these items are considered FERPA-protected educational records.</a:t>
            </a:r>
          </a:p>
          <a:p>
            <a:endParaRPr lang="en-US" dirty="0"/>
          </a:p>
        </p:txBody>
      </p:sp>
      <p:sp>
        <p:nvSpPr>
          <p:cNvPr id="5" name="Date Placeholder 4">
            <a:extLst>
              <a:ext uri="{FF2B5EF4-FFF2-40B4-BE49-F238E27FC236}">
                <a16:creationId xmlns:a16="http://schemas.microsoft.com/office/drawing/2014/main" id="{ADDCEC73-91A1-CFBE-287E-3562DD7160BE}"/>
              </a:ext>
            </a:extLst>
          </p:cNvPr>
          <p:cNvSpPr>
            <a:spLocks noGrp="1"/>
          </p:cNvSpPr>
          <p:nvPr>
            <p:ph type="dt" sz="half" idx="2"/>
          </p:nvPr>
        </p:nvSpPr>
        <p:spPr/>
        <p:txBody>
          <a:bodyPr/>
          <a:lstStyle/>
          <a:p>
            <a:fld id="{E0C8DACD-4E35-4E4C-AC75-C3DE50F04E7E}" type="datetime1">
              <a:rPr lang="en-US" smtClean="0"/>
              <a:pPr/>
              <a:t>9/16/2026</a:t>
            </a:fld>
            <a:endParaRPr lang="en-US" dirty="0"/>
          </a:p>
        </p:txBody>
      </p:sp>
      <p:sp>
        <p:nvSpPr>
          <p:cNvPr id="6" name="Slide Number Placeholder 5">
            <a:extLst>
              <a:ext uri="{FF2B5EF4-FFF2-40B4-BE49-F238E27FC236}">
                <a16:creationId xmlns:a16="http://schemas.microsoft.com/office/drawing/2014/main" id="{59DC306C-5D8D-18C2-246C-B519E99D4D43}"/>
              </a:ext>
            </a:extLst>
          </p:cNvPr>
          <p:cNvSpPr>
            <a:spLocks noGrp="1"/>
          </p:cNvSpPr>
          <p:nvPr>
            <p:ph type="sldNum" sz="quarter" idx="4"/>
          </p:nvPr>
        </p:nvSpPr>
        <p:spPr/>
        <p:txBody>
          <a:bodyPr/>
          <a:lstStyle/>
          <a:p>
            <a:fld id="{8A7A6979-0714-4377-B894-6BE4C2D6E202}" type="slidenum">
              <a:rPr lang="en-US" smtClean="0"/>
              <a:pPr/>
              <a:t>11</a:t>
            </a:fld>
            <a:endParaRPr lang="en-US" dirty="0"/>
          </a:p>
        </p:txBody>
      </p:sp>
    </p:spTree>
    <p:extLst>
      <p:ext uri="{BB962C8B-B14F-4D97-AF65-F5344CB8AC3E}">
        <p14:creationId xmlns:p14="http://schemas.microsoft.com/office/powerpoint/2010/main" val="34203645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BDB93-4E99-688C-1427-49CA0DE17F10}"/>
              </a:ext>
            </a:extLst>
          </p:cNvPr>
          <p:cNvSpPr>
            <a:spLocks noGrp="1"/>
          </p:cNvSpPr>
          <p:nvPr>
            <p:ph type="ctrTitle"/>
          </p:nvPr>
        </p:nvSpPr>
        <p:spPr/>
        <p:txBody>
          <a:bodyPr/>
          <a:lstStyle/>
          <a:p>
            <a:r>
              <a:rPr lang="en-US" dirty="0"/>
              <a:t>Purdue Athletic Affairs Committee – Annual Report (Initiatives)</a:t>
            </a:r>
          </a:p>
        </p:txBody>
      </p:sp>
      <p:sp>
        <p:nvSpPr>
          <p:cNvPr id="3" name="Subtitle 2">
            <a:extLst>
              <a:ext uri="{FF2B5EF4-FFF2-40B4-BE49-F238E27FC236}">
                <a16:creationId xmlns:a16="http://schemas.microsoft.com/office/drawing/2014/main" id="{6B78B4F6-E0EB-CCE9-2E96-1A023792E231}"/>
              </a:ext>
            </a:extLst>
          </p:cNvPr>
          <p:cNvSpPr>
            <a:spLocks noGrp="1"/>
          </p:cNvSpPr>
          <p:nvPr>
            <p:ph type="subTitle" idx="1"/>
          </p:nvPr>
        </p:nvSpPr>
        <p:spPr>
          <a:xfrm>
            <a:off x="1043553" y="1150144"/>
            <a:ext cx="7321993" cy="341599"/>
          </a:xfrm>
        </p:spPr>
        <p:txBody>
          <a:bodyPr/>
          <a:lstStyle/>
          <a:p>
            <a:r>
              <a:rPr lang="en-US" dirty="0"/>
              <a:t>AAC Initiatives for 2026-27</a:t>
            </a:r>
          </a:p>
        </p:txBody>
      </p:sp>
      <p:sp>
        <p:nvSpPr>
          <p:cNvPr id="4" name="Text Placeholder 3">
            <a:extLst>
              <a:ext uri="{FF2B5EF4-FFF2-40B4-BE49-F238E27FC236}">
                <a16:creationId xmlns:a16="http://schemas.microsoft.com/office/drawing/2014/main" id="{A8540A1A-C34F-45F4-BE16-0FB65F942D54}"/>
              </a:ext>
            </a:extLst>
          </p:cNvPr>
          <p:cNvSpPr>
            <a:spLocks noGrp="1"/>
          </p:cNvSpPr>
          <p:nvPr>
            <p:ph type="body" sz="quarter" idx="14"/>
          </p:nvPr>
        </p:nvSpPr>
        <p:spPr>
          <a:xfrm>
            <a:off x="1043553" y="1686765"/>
            <a:ext cx="9419796" cy="4243771"/>
          </a:xfrm>
        </p:spPr>
        <p:txBody>
          <a:bodyPr>
            <a:normAutofit/>
          </a:bodyPr>
          <a:lstStyle/>
          <a:p>
            <a:r>
              <a:rPr lang="en-US" dirty="0"/>
              <a:t>Ensure the University is looking after the welfare and best interests of Student-Athletes</a:t>
            </a:r>
          </a:p>
          <a:p>
            <a:pPr lvl="1">
              <a:spcBef>
                <a:spcPts val="0"/>
              </a:spcBef>
            </a:pPr>
            <a:r>
              <a:rPr lang="en-US" dirty="0"/>
              <a:t>Academic Support</a:t>
            </a:r>
          </a:p>
          <a:p>
            <a:pPr lvl="1">
              <a:spcBef>
                <a:spcPts val="0"/>
              </a:spcBef>
            </a:pPr>
            <a:r>
              <a:rPr lang="en-US" dirty="0"/>
              <a:t>Name, Image, Likeness (NIL)</a:t>
            </a:r>
          </a:p>
          <a:p>
            <a:pPr lvl="1">
              <a:spcBef>
                <a:spcPts val="0"/>
              </a:spcBef>
            </a:pPr>
            <a:r>
              <a:rPr lang="en-US" dirty="0"/>
              <a:t>Career Development </a:t>
            </a:r>
          </a:p>
          <a:p>
            <a:pPr lvl="1">
              <a:spcBef>
                <a:spcPts val="0"/>
              </a:spcBef>
            </a:pPr>
            <a:r>
              <a:rPr lang="en-US" dirty="0"/>
              <a:t>Personal Support</a:t>
            </a:r>
            <a:br>
              <a:rPr lang="en-US" dirty="0"/>
            </a:br>
            <a:endParaRPr lang="en-US" dirty="0"/>
          </a:p>
          <a:p>
            <a:r>
              <a:rPr lang="en-US" dirty="0"/>
              <a:t>Continue review of competition schedules and reviews of missed class time</a:t>
            </a:r>
          </a:p>
          <a:p>
            <a:pPr lvl="1">
              <a:spcBef>
                <a:spcPts val="0"/>
              </a:spcBef>
            </a:pPr>
            <a:r>
              <a:rPr lang="en-US" dirty="0"/>
              <a:t>Ongoing discussions regarding the expansion of the Big Ten Conference</a:t>
            </a:r>
          </a:p>
          <a:p>
            <a:pPr lvl="1">
              <a:spcBef>
                <a:spcPts val="0"/>
              </a:spcBef>
            </a:pPr>
            <a:r>
              <a:rPr lang="en-US" dirty="0"/>
              <a:t>Systematic data collection regarding missed class time pre &amp; post expansion</a:t>
            </a:r>
            <a:br>
              <a:rPr lang="en-US" dirty="0"/>
            </a:br>
            <a:endParaRPr lang="en-US" dirty="0"/>
          </a:p>
          <a:p>
            <a:r>
              <a:rPr lang="en-US" dirty="0"/>
              <a:t>Consistent Updates on Student-Athlete Personal and Professional Development Programming</a:t>
            </a:r>
          </a:p>
          <a:p>
            <a:pPr marL="0" indent="0">
              <a:buNone/>
            </a:pPr>
            <a:endParaRPr lang="en-US" dirty="0"/>
          </a:p>
          <a:p>
            <a:r>
              <a:rPr lang="en-US" dirty="0"/>
              <a:t>Build constructive relationship with new Athletic Director</a:t>
            </a:r>
            <a:br>
              <a:rPr lang="en-US" dirty="0"/>
            </a:br>
            <a:endParaRPr lang="en-US" dirty="0"/>
          </a:p>
          <a:p>
            <a:r>
              <a:rPr lang="en-US" dirty="0"/>
              <a:t>Updates on maintaining the positive public image of Purdue Athletics.</a:t>
            </a:r>
          </a:p>
          <a:p>
            <a:endParaRPr lang="en-US" dirty="0"/>
          </a:p>
        </p:txBody>
      </p:sp>
      <p:sp>
        <p:nvSpPr>
          <p:cNvPr id="5" name="Date Placeholder 4">
            <a:extLst>
              <a:ext uri="{FF2B5EF4-FFF2-40B4-BE49-F238E27FC236}">
                <a16:creationId xmlns:a16="http://schemas.microsoft.com/office/drawing/2014/main" id="{6A095D58-A8AE-0B36-BA89-FD1FF1D1B17A}"/>
              </a:ext>
            </a:extLst>
          </p:cNvPr>
          <p:cNvSpPr>
            <a:spLocks noGrp="1"/>
          </p:cNvSpPr>
          <p:nvPr>
            <p:ph type="dt" sz="half" idx="2"/>
          </p:nvPr>
        </p:nvSpPr>
        <p:spPr/>
        <p:txBody>
          <a:bodyPr/>
          <a:lstStyle/>
          <a:p>
            <a:fld id="{E0C8DACD-4E35-4E4C-AC75-C3DE50F04E7E}" type="datetime1">
              <a:rPr lang="en-US" smtClean="0"/>
              <a:pPr/>
              <a:t>9/16/2026</a:t>
            </a:fld>
            <a:endParaRPr lang="en-US" dirty="0"/>
          </a:p>
        </p:txBody>
      </p:sp>
      <p:sp>
        <p:nvSpPr>
          <p:cNvPr id="6" name="Slide Number Placeholder 5">
            <a:extLst>
              <a:ext uri="{FF2B5EF4-FFF2-40B4-BE49-F238E27FC236}">
                <a16:creationId xmlns:a16="http://schemas.microsoft.com/office/drawing/2014/main" id="{C627E709-745F-16EA-E8E0-49D95DFA1A6B}"/>
              </a:ext>
            </a:extLst>
          </p:cNvPr>
          <p:cNvSpPr>
            <a:spLocks noGrp="1"/>
          </p:cNvSpPr>
          <p:nvPr>
            <p:ph type="sldNum" sz="quarter" idx="4"/>
          </p:nvPr>
        </p:nvSpPr>
        <p:spPr/>
        <p:txBody>
          <a:bodyPr/>
          <a:lstStyle/>
          <a:p>
            <a:fld id="{8A7A6979-0714-4377-B894-6BE4C2D6E202}" type="slidenum">
              <a:rPr lang="en-US" smtClean="0"/>
              <a:pPr/>
              <a:t>12</a:t>
            </a:fld>
            <a:endParaRPr lang="en-US" dirty="0"/>
          </a:p>
        </p:txBody>
      </p:sp>
    </p:spTree>
    <p:extLst>
      <p:ext uri="{BB962C8B-B14F-4D97-AF65-F5344CB8AC3E}">
        <p14:creationId xmlns:p14="http://schemas.microsoft.com/office/powerpoint/2010/main" val="396609927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61.3"/>
</p:tagLst>
</file>

<file path=ppt/theme/theme1.xml><?xml version="1.0" encoding="utf-8"?>
<a:theme xmlns:a="http://schemas.openxmlformats.org/drawingml/2006/main" name="Purdue1">
  <a:themeElements>
    <a:clrScheme name="PurdueColors">
      <a:dk1>
        <a:srgbClr val="000000"/>
      </a:dk1>
      <a:lt1>
        <a:srgbClr val="000000"/>
      </a:lt1>
      <a:dk2>
        <a:srgbClr val="C4BFC0"/>
      </a:dk2>
      <a:lt2>
        <a:srgbClr val="C9B991"/>
      </a:lt2>
      <a:accent1>
        <a:srgbClr val="8E6F3E"/>
      </a:accent1>
      <a:accent2>
        <a:srgbClr val="555960"/>
      </a:accent2>
      <a:accent3>
        <a:srgbClr val="C9B991"/>
      </a:accent3>
      <a:accent4>
        <a:srgbClr val="FFFFFF"/>
      </a:accent4>
      <a:accent5>
        <a:srgbClr val="000000"/>
      </a:accent5>
      <a:accent6>
        <a:srgbClr val="555960"/>
      </a:accent6>
      <a:hlink>
        <a:srgbClr val="000000"/>
      </a:hlink>
      <a:folHlink>
        <a:srgbClr val="555960"/>
      </a:folHlink>
    </a:clrScheme>
    <a:fontScheme name="PurdueBrand">
      <a:majorFont>
        <a:latin typeface="Acumin Pro ExtraCondensed Smbd"/>
        <a:ea typeface=""/>
        <a:cs typeface=""/>
      </a:majorFont>
      <a:minorFont>
        <a:latin typeface="Acumin Pro"/>
        <a:ea typeface=""/>
        <a:cs typeface=""/>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U-Brand_Template_Gold_Theme_Wide_Screen_2.pptx" id="{79312AD8-AB1D-BE41-87BA-13411FCD6206}" vid="{977CCD2D-F0C3-D34E-BA2E-92BBCAAE8E4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9A738325BF1F447BE3CC1A4BE5CC566" ma:contentTypeVersion="2" ma:contentTypeDescription="Create a new document." ma:contentTypeScope="" ma:versionID="3fbf7fd060a099c5896f191d429ad66a">
  <xsd:schema xmlns:xsd="http://www.w3.org/2001/XMLSchema" xmlns:xs="http://www.w3.org/2001/XMLSchema" xmlns:p="http://schemas.microsoft.com/office/2006/metadata/properties" xmlns:ns2="943aa9a2-3b40-452e-ae2c-679c824b5fbd" targetNamespace="http://schemas.microsoft.com/office/2006/metadata/properties" ma:root="true" ma:fieldsID="6fa21896fb112b59e754ebb92a95b4a1" ns2:_="">
    <xsd:import namespace="943aa9a2-3b40-452e-ae2c-679c824b5fbd"/>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43aa9a2-3b40-452e-ae2c-679c824b5fb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772C0D2-3185-4473-B656-95073F21AD8D}">
  <ds:schemaRefs>
    <ds:schemaRef ds:uri="http://schemas.microsoft.com/office/2006/metadata/contentType"/>
    <ds:schemaRef ds:uri="http://schemas.microsoft.com/office/2006/metadata/properties/metaAttributes"/>
    <ds:schemaRef ds:uri="http://www.w3.org/2000/xmlns/"/>
    <ds:schemaRef ds:uri="http://www.w3.org/2001/XMLSchema"/>
    <ds:schemaRef ds:uri="943aa9a2-3b40-452e-ae2c-679c824b5fbd"/>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EDD9264-5DBE-4EB6-88E6-E813D03B33C0}">
  <ds:schemaRefs>
    <ds:schemaRef ds:uri="http://schemas.openxmlformats.org/package/2006/metadata/core-properties"/>
    <ds:schemaRef ds:uri="http://schemas.microsoft.com/office/2006/documentManagement/types"/>
    <ds:schemaRef ds:uri="http://schemas.microsoft.com/office/2006/metadata/properties"/>
    <ds:schemaRef ds:uri="http://purl.org/dc/elements/1.1/"/>
    <ds:schemaRef ds:uri="http://www.w3.org/XML/1998/namespace"/>
    <ds:schemaRef ds:uri="http://purl.org/dc/terms/"/>
    <ds:schemaRef ds:uri="http://purl.org/dc/dcmitype/"/>
    <ds:schemaRef ds:uri="http://schemas.microsoft.com/office/infopath/2007/PartnerControls"/>
    <ds:schemaRef ds:uri="943aa9a2-3b40-452e-ae2c-679c824b5fbd"/>
  </ds:schemaRefs>
</ds:datastoreItem>
</file>

<file path=customXml/itemProps3.xml><?xml version="1.0" encoding="utf-8"?>
<ds:datastoreItem xmlns:ds="http://schemas.openxmlformats.org/officeDocument/2006/customXml" ds:itemID="{1C96436E-31B4-458B-AFA8-150B131A60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Purdue1</Template>
  <TotalTime>24968</TotalTime>
  <Words>1037</Words>
  <Application>Microsoft Office PowerPoint</Application>
  <PresentationFormat>Widescreen</PresentationFormat>
  <Paragraphs>261</Paragraphs>
  <Slides>12</Slides>
  <Notes>1</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12</vt:i4>
      </vt:variant>
    </vt:vector>
  </HeadingPairs>
  <TitlesOfParts>
    <vt:vector size="25" baseType="lpstr">
      <vt:lpstr>Calibri</vt:lpstr>
      <vt:lpstr>United Sans Reg Medium</vt:lpstr>
      <vt:lpstr>Acumin Pro ExtraCondensed</vt:lpstr>
      <vt:lpstr>Acumin Pro Medium</vt:lpstr>
      <vt:lpstr>Acumin Pro ExtraCondensed Smbd</vt:lpstr>
      <vt:lpstr>Arial</vt:lpstr>
      <vt:lpstr>Wingdings</vt:lpstr>
      <vt:lpstr>United Sans Cond Medium</vt:lpstr>
      <vt:lpstr>Acumin Pro</vt:lpstr>
      <vt:lpstr>United Sans Cd Md</vt:lpstr>
      <vt:lpstr>Acumin Pro SemiCondensed</vt:lpstr>
      <vt:lpstr>Acumin Pro Semibold</vt:lpstr>
      <vt:lpstr>Purdue1</vt:lpstr>
      <vt:lpstr>PURDUE ATHLETIC AFFAIRS COMMITTEE</vt:lpstr>
      <vt:lpstr>Purdue Athletic Affairs Committee – Annual Report</vt:lpstr>
      <vt:lpstr>Purdue Athletic Affairs Committee – Annual Report Examples</vt:lpstr>
      <vt:lpstr>AAC Linkages</vt:lpstr>
      <vt:lpstr>Purdue Athletic Affairs Committee – Annual Report (Membership)</vt:lpstr>
      <vt:lpstr>Purdue Athletic Affairs Committee – Annual Report (Current Members)</vt:lpstr>
      <vt:lpstr>Purdue Athletic Affairs Committee – Annual Report (Enrollment Data)</vt:lpstr>
      <vt:lpstr>Purdue Athletic Affairs Committee – Annual Report (Performance)</vt:lpstr>
      <vt:lpstr>Purdue Athletic Affairs Committee – Annual Report (Cumulative GPA)</vt:lpstr>
      <vt:lpstr>Purdue Athletic Affairs Committee – Annual Report (Graduation Success)</vt:lpstr>
      <vt:lpstr>Purdue Athletic Affairs Committee – Annual Report (Additional Information)</vt:lpstr>
      <vt:lpstr>Purdue Athletic Affairs Committee – Annual Report (Initiatives)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2020 “All-American” Marching Band Student Leader Kick-Off Meeting</dc:title>
  <dc:subject/>
  <dc:creator>Matthew R Conaway</dc:creator>
  <cp:keywords/>
  <dc:description/>
  <cp:lastModifiedBy>Bree Richards</cp:lastModifiedBy>
  <cp:revision>205</cp:revision>
  <cp:lastPrinted>2026-08-25T17:53:26Z</cp:lastPrinted>
  <dcterms:created xsi:type="dcterms:W3CDTF">2020-03-04T23:40:50Z</dcterms:created>
  <dcterms:modified xsi:type="dcterms:W3CDTF">2026-09-16T18:55:15Z</dcterms:modified>
  <cp:category/>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0x010100B9A738325BF1F447BE3CC1A4BE5CC566</vt:lpwstr>
  </property>
  <property fmtid="{D5CDD505-2E9C-101B-9397-08002B2CF9AE}" pid="3" name="MSIP_Label_4044bd30-2ed7-4c9d-9d12-46200872a97b_Enabled">
    <vt:lpwstr>true</vt:lpwstr>
  </property>
  <property fmtid="{D5CDD505-2E9C-101B-9397-08002B2CF9AE}" pid="4" name="MSIP_Label_4044bd30-2ed7-4c9d-9d12-46200872a97b_SetDate">
    <vt:lpwstr>2023-08-08T23:46:02Z</vt:lpwstr>
  </property>
  <property fmtid="{D5CDD505-2E9C-101B-9397-08002B2CF9AE}" pid="5" name="MSIP_Label_4044bd30-2ed7-4c9d-9d12-46200872a97b_Method">
    <vt:lpwstr>Standard</vt:lpwstr>
  </property>
  <property fmtid="{D5CDD505-2E9C-101B-9397-08002B2CF9AE}" pid="6" name="MSIP_Label_4044bd30-2ed7-4c9d-9d12-46200872a97b_Name">
    <vt:lpwstr>defa4170-0d19-0005-0004-bc88714345d2</vt:lpwstr>
  </property>
  <property fmtid="{D5CDD505-2E9C-101B-9397-08002B2CF9AE}" pid="7" name="MSIP_Label_4044bd30-2ed7-4c9d-9d12-46200872a97b_SiteId">
    <vt:lpwstr>4130bd39-7c53-419c-b1e5-8758d6d63f21</vt:lpwstr>
  </property>
  <property fmtid="{D5CDD505-2E9C-101B-9397-08002B2CF9AE}" pid="8" name="MSIP_Label_4044bd30-2ed7-4c9d-9d12-46200872a97b_ActionId">
    <vt:lpwstr>0484f211-254d-460b-98fa-e8618d514ae3</vt:lpwstr>
  </property>
  <property fmtid="{D5CDD505-2E9C-101B-9397-08002B2CF9AE}" pid="9" name="MSIP_Label_4044bd30-2ed7-4c9d-9d12-46200872a97b_ContentBits">
    <vt:lpwstr>0</vt:lpwstr>
  </property>
  <property fmtid="{D5CDD505-2E9C-101B-9397-08002B2CF9AE}" pid="10" name="_MarkAsFinal">
    <vt:bool>true</vt:bool>
  </property>
</Properties>
</file>