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16"/>
  </p:notesMasterIdLst>
  <p:handoutMasterIdLst>
    <p:handoutMasterId r:id="rId17"/>
  </p:handoutMasterIdLst>
  <p:sldIdLst>
    <p:sldId id="256" r:id="rId5"/>
    <p:sldId id="289" r:id="rId6"/>
    <p:sldId id="290" r:id="rId7"/>
    <p:sldId id="291" r:id="rId8"/>
    <p:sldId id="292" r:id="rId9"/>
    <p:sldId id="293" r:id="rId10"/>
    <p:sldId id="294" r:id="rId11"/>
    <p:sldId id="295" r:id="rId12"/>
    <p:sldId id="296" r:id="rId13"/>
    <p:sldId id="297" r:id="rId14"/>
    <p:sldId id="298" r:id="rId15"/>
  </p:sldIdLst>
  <p:sldSz cx="12192000" cy="6858000"/>
  <p:notesSz cx="6858000" cy="9144000"/>
  <p:embeddedFontLst>
    <p:embeddedFont>
      <p:font typeface="Acumin Pro" panose="020B0504020202020204" pitchFamily="34" charset="77"/>
      <p:regular r:id="rId18"/>
      <p:bold r:id="rId19"/>
      <p:italic r:id="rId20"/>
      <p:boldItalic r:id="rId21"/>
    </p:embeddedFont>
    <p:embeddedFont>
      <p:font typeface="Acumin Pro ExtraCondensed" panose="020B0508020202020204" pitchFamily="34" charset="77"/>
      <p:regular r:id="rId22"/>
      <p:bold r:id="rId23"/>
      <p:italic r:id="rId24"/>
      <p:boldItalic r:id="rId25"/>
    </p:embeddedFont>
    <p:embeddedFont>
      <p:font typeface="Acumin Pro ExtraCondensed Smbd" panose="020B0708020202020204" pitchFamily="34" charset="77"/>
      <p:regular r:id="rId26"/>
      <p:bold r:id="rId27"/>
      <p:italic r:id="rId28"/>
      <p:boldItalic r:id="rId29"/>
    </p:embeddedFont>
    <p:embeddedFont>
      <p:font typeface="Acumin Pro Medium" panose="020B0604020202020204" pitchFamily="34" charset="77"/>
      <p:regular r:id="rId30"/>
      <p:italic r:id="rId31"/>
    </p:embeddedFont>
    <p:embeddedFont>
      <p:font typeface="Acumin Pro Semibold" panose="020B0704020202020204" pitchFamily="34" charset="77"/>
      <p:regular r:id="rId32"/>
      <p:bold r:id="rId33"/>
      <p:italic r:id="rId34"/>
      <p:boldItalic r:id="rId35"/>
    </p:embeddedFont>
    <p:embeddedFont>
      <p:font typeface="Acumin Pro SemiCondensed" panose="020B0506020202020204" pitchFamily="34" charset="77"/>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United Sans Cd Md" pitchFamily="2" charset="77"/>
      <p:regular r:id="rId44"/>
    </p:embeddedFont>
    <p:embeddedFont>
      <p:font typeface="United Sans Cond Medium" pitchFamily="2" charset="77"/>
      <p:regular r:id="rId45"/>
    </p:embeddedFont>
    <p:embeddedFont>
      <p:font typeface="United Sans Reg Medium" pitchFamily="2" charset="77"/>
      <p:regular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4"/>
    <p:restoredTop sz="86360"/>
  </p:normalViewPr>
  <p:slideViewPr>
    <p:cSldViewPr snapToGrid="0" snapToObjects="1">
      <p:cViewPr>
        <p:scale>
          <a:sx n="110" d="100"/>
          <a:sy n="110" d="100"/>
        </p:scale>
        <p:origin x="192" y="1640"/>
      </p:cViewPr>
      <p:guideLst/>
    </p:cSldViewPr>
  </p:slideViewPr>
  <p:outlineViewPr>
    <p:cViewPr>
      <p:scale>
        <a:sx n="33" d="100"/>
        <a:sy n="33" d="100"/>
      </p:scale>
      <p:origin x="0" y="-15616"/>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57" d="100"/>
          <a:sy n="157" d="100"/>
        </p:scale>
        <p:origin x="171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9" Type="http://schemas.openxmlformats.org/officeDocument/2006/relationships/font" Target="fonts/font12.fntdata"/><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9/6/23</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9/6/23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2220516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9/6/23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9/6/23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Logo" descr="Purdue Logo">
            <a:extLst>
              <a:ext uri="{FF2B5EF4-FFF2-40B4-BE49-F238E27FC236}">
                <a16:creationId xmlns:a16="http://schemas.microsoft.com/office/drawing/2014/main" id="{7CF17DB8-EDB5-8E42-B1FD-D17C9862083F}"/>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9/6/23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0" name="Purdue Logo" descr="Purdue Logo">
            <a:extLst>
              <a:ext uri="{FF2B5EF4-FFF2-40B4-BE49-F238E27FC236}">
                <a16:creationId xmlns:a16="http://schemas.microsoft.com/office/drawing/2014/main" id="{37AA656F-1CE8-0042-9153-40F0FC723CE4}"/>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11" name="Purdue Logo" descr="Purdue Logo">
            <a:extLst>
              <a:ext uri="{FF2B5EF4-FFF2-40B4-BE49-F238E27FC236}">
                <a16:creationId xmlns:a16="http://schemas.microsoft.com/office/drawing/2014/main" id="{0ADFC752-222C-A74C-966F-968C47EBAA1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9/6/23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12" name="Purdue Logo" descr="Purdue Logo">
            <a:extLst>
              <a:ext uri="{FF2B5EF4-FFF2-40B4-BE49-F238E27FC236}">
                <a16:creationId xmlns:a16="http://schemas.microsoft.com/office/drawing/2014/main" id="{4359FEF9-D255-3C44-8EAE-75B5D68A78B1}"/>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9/6/23</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300">
                <a:solidFill>
                  <a:schemeClr val="accent2"/>
                </a:solidFill>
                <a:latin typeface="United Sans Cond Medium" pitchFamily="2" charset="77"/>
              </a:defRPr>
            </a:lvl1pPr>
          </a:lstStyle>
          <a:p>
            <a:r>
              <a:rPr lang="en-US" b="1" spc="0" dirty="0">
                <a:latin typeface="United Sans Reg Medium" pitchFamily="2" charset="77"/>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pic>
        <p:nvPicPr>
          <p:cNvPr id="12" name="Purdue Logo" descr="Purdue Logo">
            <a:extLst>
              <a:ext uri="{FF2B5EF4-FFF2-40B4-BE49-F238E27FC236}">
                <a16:creationId xmlns:a16="http://schemas.microsoft.com/office/drawing/2014/main" id="{5E605B16-02C1-2745-862C-3DA92BDFFF7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9/6/23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0" name="Purdue Logo" descr="Purdue Logo">
            <a:extLst>
              <a:ext uri="{FF2B5EF4-FFF2-40B4-BE49-F238E27FC236}">
                <a16:creationId xmlns:a16="http://schemas.microsoft.com/office/drawing/2014/main" id="{3690148A-538F-0249-B171-CEB854271033}"/>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9/6/23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0769B-A08A-F84A-853F-87C289B91E36}" type="datetimeFigureOut">
              <a:rPr lang="en-US" smtClean="0"/>
              <a:t>9/6/23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EB2EB-69F8-D948-986A-A0FFB8F3ADC8}" type="slidenum">
              <a:rPr lang="en-US" smtClean="0"/>
              <a:t>‹#›</a:t>
            </a:fld>
            <a:endParaRPr lang="en-US" dirty="0"/>
          </a:p>
        </p:txBody>
      </p:sp>
    </p:spTree>
    <p:extLst>
      <p:ext uri="{BB962C8B-B14F-4D97-AF65-F5344CB8AC3E}">
        <p14:creationId xmlns:p14="http://schemas.microsoft.com/office/powerpoint/2010/main" val="424342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9/6/23</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26" r:id="rId8"/>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4CB2-BBCC-CF4A-8F17-2B4CFD48BA02}"/>
              </a:ext>
            </a:extLst>
          </p:cNvPr>
          <p:cNvSpPr>
            <a:spLocks noGrp="1"/>
          </p:cNvSpPr>
          <p:nvPr>
            <p:ph type="ctrTitle"/>
          </p:nvPr>
        </p:nvSpPr>
        <p:spPr>
          <a:xfrm>
            <a:off x="1834411" y="917058"/>
            <a:ext cx="7911945" cy="2234458"/>
          </a:xfrm>
        </p:spPr>
        <p:txBody>
          <a:bodyPr/>
          <a:lstStyle/>
          <a:p>
            <a:pPr algn="ctr"/>
            <a:r>
              <a:rPr lang="en-US" sz="8800" dirty="0"/>
              <a:t>PURDUE ATHLETIC AFFAIRS COMMITTEE</a:t>
            </a:r>
          </a:p>
        </p:txBody>
      </p:sp>
      <p:sp>
        <p:nvSpPr>
          <p:cNvPr id="3" name="Subtitle 2">
            <a:extLst>
              <a:ext uri="{FF2B5EF4-FFF2-40B4-BE49-F238E27FC236}">
                <a16:creationId xmlns:a16="http://schemas.microsoft.com/office/drawing/2014/main" id="{6355C4D9-F325-4940-AF6D-5BF88B3C7E09}"/>
              </a:ext>
            </a:extLst>
          </p:cNvPr>
          <p:cNvSpPr>
            <a:spLocks noGrp="1"/>
          </p:cNvSpPr>
          <p:nvPr>
            <p:ph type="subTitle" idx="1"/>
          </p:nvPr>
        </p:nvSpPr>
        <p:spPr>
          <a:xfrm>
            <a:off x="2242250" y="4898580"/>
            <a:ext cx="7096269" cy="336015"/>
          </a:xfrm>
        </p:spPr>
        <p:txBody>
          <a:bodyPr/>
          <a:lstStyle/>
          <a:p>
            <a:pPr algn="ctr"/>
            <a:r>
              <a:rPr lang="en-US" dirty="0"/>
              <a:t>September 11, 2023</a:t>
            </a:r>
          </a:p>
        </p:txBody>
      </p:sp>
      <p:sp>
        <p:nvSpPr>
          <p:cNvPr id="4" name="TextBox 3">
            <a:extLst>
              <a:ext uri="{FF2B5EF4-FFF2-40B4-BE49-F238E27FC236}">
                <a16:creationId xmlns:a16="http://schemas.microsoft.com/office/drawing/2014/main" id="{82957A43-42FD-957B-A35A-EB8ADB567B35}"/>
              </a:ext>
            </a:extLst>
          </p:cNvPr>
          <p:cNvSpPr txBox="1"/>
          <p:nvPr/>
        </p:nvSpPr>
        <p:spPr>
          <a:xfrm>
            <a:off x="4035980" y="3244334"/>
            <a:ext cx="4120039" cy="369332"/>
          </a:xfrm>
          <a:prstGeom prst="rect">
            <a:avLst/>
          </a:prstGeom>
          <a:noFill/>
        </p:spPr>
        <p:txBody>
          <a:bodyPr wrap="none" rtlCol="0">
            <a:spAutoFit/>
          </a:bodyPr>
          <a:lstStyle/>
          <a:p>
            <a:r>
              <a:rPr lang="en-US" dirty="0"/>
              <a:t>Annual Report to the University Senate</a:t>
            </a:r>
          </a:p>
        </p:txBody>
      </p:sp>
    </p:spTree>
    <p:custDataLst>
      <p:tags r:id="rId1"/>
    </p:custDataLst>
    <p:extLst>
      <p:ext uri="{BB962C8B-B14F-4D97-AF65-F5344CB8AC3E}">
        <p14:creationId xmlns:p14="http://schemas.microsoft.com/office/powerpoint/2010/main" val="179238902"/>
      </p:ext>
    </p:extLst>
  </p:cSld>
  <p:clrMapOvr>
    <a:masterClrMapping/>
  </p:clrMapOvr>
  <mc:AlternateContent xmlns:mc="http://schemas.openxmlformats.org/markup-compatibility/2006" xmlns:p14="http://schemas.microsoft.com/office/powerpoint/2010/main">
    <mc:Choice Requires="p14">
      <p:transition spd="slow" p14:dur="2000" advTm="83178"/>
    </mc:Choice>
    <mc:Fallback xmlns="">
      <p:transition spd="slow" advTm="831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DB93-4E99-688C-1427-49CA0DE17F10}"/>
              </a:ext>
            </a:extLst>
          </p:cNvPr>
          <p:cNvSpPr>
            <a:spLocks noGrp="1"/>
          </p:cNvSpPr>
          <p:nvPr>
            <p:ph type="ctrTitle"/>
          </p:nvPr>
        </p:nvSpPr>
        <p:spPr/>
        <p:txBody>
          <a:bodyPr/>
          <a:lstStyle/>
          <a:p>
            <a:r>
              <a:rPr lang="en-US" dirty="0"/>
              <a:t>Purdue Athletic Affairs Committee – Annual Report</a:t>
            </a:r>
          </a:p>
        </p:txBody>
      </p:sp>
      <p:sp>
        <p:nvSpPr>
          <p:cNvPr id="3" name="Subtitle 2">
            <a:extLst>
              <a:ext uri="{FF2B5EF4-FFF2-40B4-BE49-F238E27FC236}">
                <a16:creationId xmlns:a16="http://schemas.microsoft.com/office/drawing/2014/main" id="{6B78B4F6-E0EB-CCE9-2E96-1A023792E231}"/>
              </a:ext>
            </a:extLst>
          </p:cNvPr>
          <p:cNvSpPr>
            <a:spLocks noGrp="1"/>
          </p:cNvSpPr>
          <p:nvPr>
            <p:ph type="subTitle" idx="1"/>
          </p:nvPr>
        </p:nvSpPr>
        <p:spPr>
          <a:xfrm rot="16200000">
            <a:off x="-2019266" y="3182779"/>
            <a:ext cx="4924818" cy="492443"/>
          </a:xfrm>
        </p:spPr>
        <p:txBody>
          <a:bodyPr/>
          <a:lstStyle/>
          <a:p>
            <a:pPr algn="ctr">
              <a:spcBef>
                <a:spcPts val="0"/>
              </a:spcBef>
            </a:pPr>
            <a:r>
              <a:rPr lang="en-US" sz="1800" dirty="0"/>
              <a:t>Student-Athlete Graduation Success Rates</a:t>
            </a:r>
          </a:p>
          <a:p>
            <a:pPr algn="ctr">
              <a:spcBef>
                <a:spcPts val="0"/>
              </a:spcBef>
            </a:pPr>
            <a:r>
              <a:rPr lang="en-US" sz="1400" i="1" dirty="0"/>
              <a:t>Measures % graduation within 6 years</a:t>
            </a:r>
          </a:p>
        </p:txBody>
      </p:sp>
      <p:sp>
        <p:nvSpPr>
          <p:cNvPr id="5" name="Date Placeholder 4">
            <a:extLst>
              <a:ext uri="{FF2B5EF4-FFF2-40B4-BE49-F238E27FC236}">
                <a16:creationId xmlns:a16="http://schemas.microsoft.com/office/drawing/2014/main" id="{6A095D58-A8AE-0B36-BA89-FD1FF1D1B17A}"/>
              </a:ext>
            </a:extLst>
          </p:cNvPr>
          <p:cNvSpPr>
            <a:spLocks noGrp="1"/>
          </p:cNvSpPr>
          <p:nvPr>
            <p:ph type="dt" sz="half" idx="2"/>
          </p:nvPr>
        </p:nvSpPr>
        <p:spPr/>
        <p:txBody>
          <a:bodyPr/>
          <a:lstStyle/>
          <a:p>
            <a:fld id="{E0C8DACD-4E35-4E4C-AC75-C3DE50F04E7E}" type="datetime1">
              <a:rPr lang="en-US" smtClean="0"/>
              <a:pPr/>
              <a:t>9/6/23</a:t>
            </a:fld>
            <a:endParaRPr lang="en-US" dirty="0"/>
          </a:p>
        </p:txBody>
      </p:sp>
      <p:sp>
        <p:nvSpPr>
          <p:cNvPr id="6" name="Slide Number Placeholder 5">
            <a:extLst>
              <a:ext uri="{FF2B5EF4-FFF2-40B4-BE49-F238E27FC236}">
                <a16:creationId xmlns:a16="http://schemas.microsoft.com/office/drawing/2014/main" id="{C627E709-745F-16EA-E8E0-49D95DFA1A6B}"/>
              </a:ext>
            </a:extLst>
          </p:cNvPr>
          <p:cNvSpPr>
            <a:spLocks noGrp="1"/>
          </p:cNvSpPr>
          <p:nvPr>
            <p:ph type="sldNum" sz="quarter" idx="4"/>
          </p:nvPr>
        </p:nvSpPr>
        <p:spPr/>
        <p:txBody>
          <a:bodyPr/>
          <a:lstStyle/>
          <a:p>
            <a:fld id="{8A7A6979-0714-4377-B894-6BE4C2D6E202}" type="slidenum">
              <a:rPr lang="en-US" smtClean="0"/>
              <a:pPr/>
              <a:t>10</a:t>
            </a:fld>
            <a:endParaRPr lang="en-US" dirty="0"/>
          </a:p>
        </p:txBody>
      </p:sp>
      <p:graphicFrame>
        <p:nvGraphicFramePr>
          <p:cNvPr id="7" name="Table 7">
            <a:extLst>
              <a:ext uri="{FF2B5EF4-FFF2-40B4-BE49-F238E27FC236}">
                <a16:creationId xmlns:a16="http://schemas.microsoft.com/office/drawing/2014/main" id="{CEB5CDE6-A623-CD69-3145-B7EBFAF798F4}"/>
              </a:ext>
            </a:extLst>
          </p:cNvPr>
          <p:cNvGraphicFramePr>
            <a:graphicFrameLocks noGrp="1"/>
          </p:cNvGraphicFramePr>
          <p:nvPr>
            <p:extLst>
              <p:ext uri="{D42A27DB-BD31-4B8C-83A1-F6EECF244321}">
                <p14:modId xmlns:p14="http://schemas.microsoft.com/office/powerpoint/2010/main" val="1269013200"/>
              </p:ext>
            </p:extLst>
          </p:nvPr>
        </p:nvGraphicFramePr>
        <p:xfrm>
          <a:off x="1043553" y="1101630"/>
          <a:ext cx="4732213" cy="4810608"/>
        </p:xfrm>
        <a:graphic>
          <a:graphicData uri="http://schemas.openxmlformats.org/drawingml/2006/table">
            <a:tbl>
              <a:tblPr firstRow="1" bandRow="1">
                <a:tableStyleId>{5C22544A-7EE6-4342-B048-85BDC9FD1C3A}</a:tableStyleId>
              </a:tblPr>
              <a:tblGrid>
                <a:gridCol w="2271431">
                  <a:extLst>
                    <a:ext uri="{9D8B030D-6E8A-4147-A177-3AD203B41FA5}">
                      <a16:colId xmlns:a16="http://schemas.microsoft.com/office/drawing/2014/main" val="1187611892"/>
                    </a:ext>
                  </a:extLst>
                </a:gridCol>
                <a:gridCol w="1110026">
                  <a:extLst>
                    <a:ext uri="{9D8B030D-6E8A-4147-A177-3AD203B41FA5}">
                      <a16:colId xmlns:a16="http://schemas.microsoft.com/office/drawing/2014/main" val="2373892122"/>
                    </a:ext>
                  </a:extLst>
                </a:gridCol>
                <a:gridCol w="1350756">
                  <a:extLst>
                    <a:ext uri="{9D8B030D-6E8A-4147-A177-3AD203B41FA5}">
                      <a16:colId xmlns:a16="http://schemas.microsoft.com/office/drawing/2014/main" val="1199520376"/>
                    </a:ext>
                  </a:extLst>
                </a:gridCol>
              </a:tblGrid>
              <a:tr h="463392">
                <a:tc>
                  <a:txBody>
                    <a:bodyPr/>
                    <a:lstStyle/>
                    <a:p>
                      <a:pPr algn="ctr"/>
                      <a:r>
                        <a:rPr lang="en-US" dirty="0"/>
                        <a:t>Team</a:t>
                      </a:r>
                    </a:p>
                  </a:txBody>
                  <a:tcPr anchor="ctr"/>
                </a:tc>
                <a:tc>
                  <a:txBody>
                    <a:bodyPr/>
                    <a:lstStyle/>
                    <a:p>
                      <a:pPr algn="ctr"/>
                      <a:r>
                        <a:rPr lang="en-US" dirty="0"/>
                        <a:t>NCAA</a:t>
                      </a:r>
                    </a:p>
                  </a:txBody>
                  <a:tcPr anchor="ctr"/>
                </a:tc>
                <a:tc>
                  <a:txBody>
                    <a:bodyPr/>
                    <a:lstStyle/>
                    <a:p>
                      <a:pPr algn="ctr"/>
                      <a:r>
                        <a:rPr lang="en-US" dirty="0"/>
                        <a:t>Purdue</a:t>
                      </a:r>
                    </a:p>
                  </a:txBody>
                  <a:tcPr anchor="ctr"/>
                </a:tc>
                <a:extLst>
                  <a:ext uri="{0D108BD9-81ED-4DB2-BD59-A6C34878D82A}">
                    <a16:rowId xmlns:a16="http://schemas.microsoft.com/office/drawing/2014/main" val="1889087980"/>
                  </a:ext>
                </a:extLst>
              </a:tr>
              <a:tr h="463392">
                <a:tc>
                  <a:txBody>
                    <a:bodyPr/>
                    <a:lstStyle/>
                    <a:p>
                      <a:pPr algn="ctr"/>
                      <a:r>
                        <a:rPr lang="en-US" dirty="0"/>
                        <a:t>Baseball</a:t>
                      </a:r>
                    </a:p>
                  </a:txBody>
                  <a:tcPr anchor="ctr"/>
                </a:tc>
                <a:tc>
                  <a:txBody>
                    <a:bodyPr/>
                    <a:lstStyle/>
                    <a:p>
                      <a:pPr algn="ctr"/>
                      <a:r>
                        <a:rPr lang="en-US" dirty="0"/>
                        <a:t>87</a:t>
                      </a:r>
                    </a:p>
                  </a:txBody>
                  <a:tcPr anchor="ctr"/>
                </a:tc>
                <a:tc>
                  <a:txBody>
                    <a:bodyPr/>
                    <a:lstStyle/>
                    <a:p>
                      <a:pPr algn="ctr"/>
                      <a:r>
                        <a:rPr lang="en-US" dirty="0"/>
                        <a:t>93</a:t>
                      </a:r>
                    </a:p>
                  </a:txBody>
                  <a:tcPr anchor="ctr"/>
                </a:tc>
                <a:extLst>
                  <a:ext uri="{0D108BD9-81ED-4DB2-BD59-A6C34878D82A}">
                    <a16:rowId xmlns:a16="http://schemas.microsoft.com/office/drawing/2014/main" val="4230318714"/>
                  </a:ext>
                </a:extLst>
              </a:tr>
              <a:tr h="463392">
                <a:tc>
                  <a:txBody>
                    <a:bodyPr/>
                    <a:lstStyle/>
                    <a:p>
                      <a:pPr algn="ctr"/>
                      <a:r>
                        <a:rPr lang="en-US" dirty="0"/>
                        <a:t>Football</a:t>
                      </a:r>
                    </a:p>
                  </a:txBody>
                  <a:tcPr anchor="ctr"/>
                </a:tc>
                <a:tc>
                  <a:txBody>
                    <a:bodyPr/>
                    <a:lstStyle/>
                    <a:p>
                      <a:pPr algn="ctr"/>
                      <a:r>
                        <a:rPr lang="en-US" dirty="0"/>
                        <a:t>80</a:t>
                      </a:r>
                    </a:p>
                  </a:txBody>
                  <a:tcPr anchor="ctr"/>
                </a:tc>
                <a:tc>
                  <a:txBody>
                    <a:bodyPr/>
                    <a:lstStyle/>
                    <a:p>
                      <a:pPr algn="ctr"/>
                      <a:r>
                        <a:rPr lang="en-US" dirty="0"/>
                        <a:t>81</a:t>
                      </a:r>
                    </a:p>
                  </a:txBody>
                  <a:tcPr anchor="ctr"/>
                </a:tc>
                <a:extLst>
                  <a:ext uri="{0D108BD9-81ED-4DB2-BD59-A6C34878D82A}">
                    <a16:rowId xmlns:a16="http://schemas.microsoft.com/office/drawing/2014/main" val="3536266418"/>
                  </a:ext>
                </a:extLst>
              </a:tr>
              <a:tr h="463392">
                <a:tc>
                  <a:txBody>
                    <a:bodyPr/>
                    <a:lstStyle/>
                    <a:p>
                      <a:pPr algn="ctr"/>
                      <a:r>
                        <a:rPr lang="en-US" dirty="0"/>
                        <a:t>Men’s Basketball</a:t>
                      </a:r>
                    </a:p>
                  </a:txBody>
                  <a:tcPr anchor="ctr"/>
                </a:tc>
                <a:tc>
                  <a:txBody>
                    <a:bodyPr/>
                    <a:lstStyle/>
                    <a:p>
                      <a:pPr algn="ctr"/>
                      <a:r>
                        <a:rPr lang="en-US" dirty="0"/>
                        <a:t>84</a:t>
                      </a:r>
                    </a:p>
                  </a:txBody>
                  <a:tcPr anchor="ctr"/>
                </a:tc>
                <a:tc>
                  <a:txBody>
                    <a:bodyPr/>
                    <a:lstStyle/>
                    <a:p>
                      <a:pPr algn="ctr"/>
                      <a:r>
                        <a:rPr lang="en-US" dirty="0"/>
                        <a:t>75</a:t>
                      </a:r>
                    </a:p>
                  </a:txBody>
                  <a:tcPr anchor="ctr"/>
                </a:tc>
                <a:extLst>
                  <a:ext uri="{0D108BD9-81ED-4DB2-BD59-A6C34878D82A}">
                    <a16:rowId xmlns:a16="http://schemas.microsoft.com/office/drawing/2014/main" val="994934214"/>
                  </a:ext>
                </a:extLst>
              </a:tr>
              <a:tr h="619252">
                <a:tc>
                  <a:txBody>
                    <a:bodyPr/>
                    <a:lstStyle/>
                    <a:p>
                      <a:pPr algn="ctr"/>
                      <a:r>
                        <a:rPr lang="en-US" dirty="0"/>
                        <a:t>Men’s Track / Cross Country</a:t>
                      </a:r>
                    </a:p>
                  </a:txBody>
                  <a:tcPr anchor="ctr"/>
                </a:tc>
                <a:tc>
                  <a:txBody>
                    <a:bodyPr/>
                    <a:lstStyle/>
                    <a:p>
                      <a:pPr algn="ctr"/>
                      <a:r>
                        <a:rPr lang="en-US" dirty="0"/>
                        <a:t>84</a:t>
                      </a:r>
                    </a:p>
                  </a:txBody>
                  <a:tcPr anchor="ctr"/>
                </a:tc>
                <a:tc>
                  <a:txBody>
                    <a:bodyPr/>
                    <a:lstStyle/>
                    <a:p>
                      <a:pPr algn="ctr"/>
                      <a:r>
                        <a:rPr lang="en-US" dirty="0"/>
                        <a:t>80</a:t>
                      </a:r>
                    </a:p>
                  </a:txBody>
                  <a:tcPr anchor="ctr"/>
                </a:tc>
                <a:extLst>
                  <a:ext uri="{0D108BD9-81ED-4DB2-BD59-A6C34878D82A}">
                    <a16:rowId xmlns:a16="http://schemas.microsoft.com/office/drawing/2014/main" val="1194576502"/>
                  </a:ext>
                </a:extLst>
              </a:tr>
              <a:tr h="463392">
                <a:tc>
                  <a:txBody>
                    <a:bodyPr/>
                    <a:lstStyle/>
                    <a:p>
                      <a:pPr algn="ctr"/>
                      <a:r>
                        <a:rPr lang="en-US" dirty="0"/>
                        <a:t>Men’s Golf</a:t>
                      </a:r>
                    </a:p>
                  </a:txBody>
                  <a:tcPr anchor="ctr"/>
                </a:tc>
                <a:tc>
                  <a:txBody>
                    <a:bodyPr/>
                    <a:lstStyle/>
                    <a:p>
                      <a:pPr algn="ctr"/>
                      <a:r>
                        <a:rPr lang="en-US" dirty="0"/>
                        <a:t>90</a:t>
                      </a:r>
                    </a:p>
                  </a:txBody>
                  <a:tcPr anchor="ctr"/>
                </a:tc>
                <a:tc>
                  <a:txBody>
                    <a:bodyPr/>
                    <a:lstStyle/>
                    <a:p>
                      <a:pPr algn="ctr"/>
                      <a:r>
                        <a:rPr lang="en-US" dirty="0"/>
                        <a:t>88</a:t>
                      </a:r>
                    </a:p>
                  </a:txBody>
                  <a:tcPr anchor="ctr"/>
                </a:tc>
                <a:extLst>
                  <a:ext uri="{0D108BD9-81ED-4DB2-BD59-A6C34878D82A}">
                    <a16:rowId xmlns:a16="http://schemas.microsoft.com/office/drawing/2014/main" val="243730858"/>
                  </a:ext>
                </a:extLst>
              </a:tr>
              <a:tr h="463392">
                <a:tc>
                  <a:txBody>
                    <a:bodyPr/>
                    <a:lstStyle/>
                    <a:p>
                      <a:pPr algn="ctr"/>
                      <a:r>
                        <a:rPr lang="en-US" dirty="0"/>
                        <a:t>Men’s Swimming</a:t>
                      </a:r>
                    </a:p>
                  </a:txBody>
                  <a:tcPr anchor="ctr"/>
                </a:tc>
                <a:tc>
                  <a:txBody>
                    <a:bodyPr/>
                    <a:lstStyle/>
                    <a:p>
                      <a:pPr algn="ctr"/>
                      <a:r>
                        <a:rPr lang="en-US" dirty="0"/>
                        <a:t>91</a:t>
                      </a:r>
                    </a:p>
                  </a:txBody>
                  <a:tcPr anchor="ctr"/>
                </a:tc>
                <a:tc>
                  <a:txBody>
                    <a:bodyPr/>
                    <a:lstStyle/>
                    <a:p>
                      <a:pPr algn="ctr"/>
                      <a:r>
                        <a:rPr lang="en-US" dirty="0"/>
                        <a:t>90</a:t>
                      </a:r>
                    </a:p>
                  </a:txBody>
                  <a:tcPr anchor="ctr"/>
                </a:tc>
                <a:extLst>
                  <a:ext uri="{0D108BD9-81ED-4DB2-BD59-A6C34878D82A}">
                    <a16:rowId xmlns:a16="http://schemas.microsoft.com/office/drawing/2014/main" val="2250251331"/>
                  </a:ext>
                </a:extLst>
              </a:tr>
              <a:tr h="463392">
                <a:tc>
                  <a:txBody>
                    <a:bodyPr/>
                    <a:lstStyle/>
                    <a:p>
                      <a:pPr algn="ctr"/>
                      <a:r>
                        <a:rPr lang="en-US" dirty="0"/>
                        <a:t>Men’s Tennis</a:t>
                      </a:r>
                    </a:p>
                  </a:txBody>
                  <a:tcPr anchor="ctr"/>
                </a:tc>
                <a:tc>
                  <a:txBody>
                    <a:bodyPr/>
                    <a:lstStyle/>
                    <a:p>
                      <a:pPr algn="ctr"/>
                      <a:r>
                        <a:rPr lang="en-US" dirty="0"/>
                        <a:t>93</a:t>
                      </a:r>
                    </a:p>
                  </a:txBody>
                  <a:tcPr anchor="ctr"/>
                </a:tc>
                <a:tc>
                  <a:txBody>
                    <a:bodyPr/>
                    <a:lstStyle/>
                    <a:p>
                      <a:pPr algn="ctr"/>
                      <a:r>
                        <a:rPr lang="en-US" dirty="0"/>
                        <a:t>100</a:t>
                      </a:r>
                    </a:p>
                  </a:txBody>
                  <a:tcPr anchor="ctr"/>
                </a:tc>
                <a:extLst>
                  <a:ext uri="{0D108BD9-81ED-4DB2-BD59-A6C34878D82A}">
                    <a16:rowId xmlns:a16="http://schemas.microsoft.com/office/drawing/2014/main" val="3626353986"/>
                  </a:ext>
                </a:extLst>
              </a:tr>
              <a:tr h="463392">
                <a:tc>
                  <a:txBody>
                    <a:bodyPr/>
                    <a:lstStyle/>
                    <a:p>
                      <a:pPr algn="ctr"/>
                      <a:r>
                        <a:rPr lang="en-US" dirty="0"/>
                        <a:t>Men’s Wrestling</a:t>
                      </a:r>
                    </a:p>
                  </a:txBody>
                  <a:tcPr anchor="ctr"/>
                </a:tc>
                <a:tc>
                  <a:txBody>
                    <a:bodyPr/>
                    <a:lstStyle/>
                    <a:p>
                      <a:pPr algn="ctr"/>
                      <a:r>
                        <a:rPr lang="en-US" dirty="0"/>
                        <a:t>84</a:t>
                      </a:r>
                    </a:p>
                  </a:txBody>
                  <a:tcPr anchor="ctr"/>
                </a:tc>
                <a:tc>
                  <a:txBody>
                    <a:bodyPr/>
                    <a:lstStyle/>
                    <a:p>
                      <a:pPr algn="ctr"/>
                      <a:r>
                        <a:rPr lang="en-US" dirty="0"/>
                        <a:t>84</a:t>
                      </a:r>
                    </a:p>
                  </a:txBody>
                  <a:tcPr anchor="ctr"/>
                </a:tc>
                <a:extLst>
                  <a:ext uri="{0D108BD9-81ED-4DB2-BD59-A6C34878D82A}">
                    <a16:rowId xmlns:a16="http://schemas.microsoft.com/office/drawing/2014/main" val="3847716055"/>
                  </a:ext>
                </a:extLst>
              </a:tr>
              <a:tr h="463392">
                <a:tc>
                  <a:txBody>
                    <a:bodyPr/>
                    <a:lstStyle/>
                    <a:p>
                      <a:pPr algn="ctr"/>
                      <a:r>
                        <a:rPr lang="en-US" dirty="0"/>
                        <a:t>Soccer</a:t>
                      </a:r>
                    </a:p>
                  </a:txBody>
                  <a:tcPr anchor="ctr"/>
                </a:tc>
                <a:tc>
                  <a:txBody>
                    <a:bodyPr/>
                    <a:lstStyle/>
                    <a:p>
                      <a:pPr algn="ctr"/>
                      <a:r>
                        <a:rPr lang="en-US" dirty="0"/>
                        <a:t>95</a:t>
                      </a:r>
                    </a:p>
                  </a:txBody>
                  <a:tcPr anchor="ctr"/>
                </a:tc>
                <a:tc>
                  <a:txBody>
                    <a:bodyPr/>
                    <a:lstStyle/>
                    <a:p>
                      <a:pPr algn="ctr"/>
                      <a:r>
                        <a:rPr lang="en-US" dirty="0"/>
                        <a:t>95</a:t>
                      </a:r>
                    </a:p>
                  </a:txBody>
                  <a:tcPr anchor="ctr"/>
                </a:tc>
                <a:extLst>
                  <a:ext uri="{0D108BD9-81ED-4DB2-BD59-A6C34878D82A}">
                    <a16:rowId xmlns:a16="http://schemas.microsoft.com/office/drawing/2014/main" val="1385965657"/>
                  </a:ext>
                </a:extLst>
              </a:tr>
            </a:tbl>
          </a:graphicData>
        </a:graphic>
      </p:graphicFrame>
      <p:graphicFrame>
        <p:nvGraphicFramePr>
          <p:cNvPr id="8" name="Table 7">
            <a:extLst>
              <a:ext uri="{FF2B5EF4-FFF2-40B4-BE49-F238E27FC236}">
                <a16:creationId xmlns:a16="http://schemas.microsoft.com/office/drawing/2014/main" id="{ECB11DA7-0D15-2F05-19A7-DB754D6C1217}"/>
              </a:ext>
            </a:extLst>
          </p:cNvPr>
          <p:cNvGraphicFramePr>
            <a:graphicFrameLocks noGrp="1"/>
          </p:cNvGraphicFramePr>
          <p:nvPr>
            <p:extLst>
              <p:ext uri="{D42A27DB-BD31-4B8C-83A1-F6EECF244321}">
                <p14:modId xmlns:p14="http://schemas.microsoft.com/office/powerpoint/2010/main" val="2054119733"/>
              </p:ext>
            </p:extLst>
          </p:nvPr>
        </p:nvGraphicFramePr>
        <p:xfrm>
          <a:off x="6416234" y="1101630"/>
          <a:ext cx="4732213" cy="4523904"/>
        </p:xfrm>
        <a:graphic>
          <a:graphicData uri="http://schemas.openxmlformats.org/drawingml/2006/table">
            <a:tbl>
              <a:tblPr firstRow="1" bandRow="1">
                <a:tableStyleId>{5C22544A-7EE6-4342-B048-85BDC9FD1C3A}</a:tableStyleId>
              </a:tblPr>
              <a:tblGrid>
                <a:gridCol w="2271431">
                  <a:extLst>
                    <a:ext uri="{9D8B030D-6E8A-4147-A177-3AD203B41FA5}">
                      <a16:colId xmlns:a16="http://schemas.microsoft.com/office/drawing/2014/main" val="1187611892"/>
                    </a:ext>
                  </a:extLst>
                </a:gridCol>
                <a:gridCol w="1110026">
                  <a:extLst>
                    <a:ext uri="{9D8B030D-6E8A-4147-A177-3AD203B41FA5}">
                      <a16:colId xmlns:a16="http://schemas.microsoft.com/office/drawing/2014/main" val="2373892122"/>
                    </a:ext>
                  </a:extLst>
                </a:gridCol>
                <a:gridCol w="1350756">
                  <a:extLst>
                    <a:ext uri="{9D8B030D-6E8A-4147-A177-3AD203B41FA5}">
                      <a16:colId xmlns:a16="http://schemas.microsoft.com/office/drawing/2014/main" val="1199520376"/>
                    </a:ext>
                  </a:extLst>
                </a:gridCol>
              </a:tblGrid>
              <a:tr h="463392">
                <a:tc>
                  <a:txBody>
                    <a:bodyPr/>
                    <a:lstStyle/>
                    <a:p>
                      <a:pPr algn="ctr"/>
                      <a:r>
                        <a:rPr lang="en-US" dirty="0"/>
                        <a:t>Team</a:t>
                      </a:r>
                    </a:p>
                  </a:txBody>
                  <a:tcPr anchor="ctr"/>
                </a:tc>
                <a:tc>
                  <a:txBody>
                    <a:bodyPr/>
                    <a:lstStyle/>
                    <a:p>
                      <a:pPr algn="ctr"/>
                      <a:r>
                        <a:rPr lang="en-US" dirty="0"/>
                        <a:t>NCAA</a:t>
                      </a:r>
                    </a:p>
                  </a:txBody>
                  <a:tcPr anchor="ctr"/>
                </a:tc>
                <a:tc>
                  <a:txBody>
                    <a:bodyPr/>
                    <a:lstStyle/>
                    <a:p>
                      <a:pPr algn="ctr"/>
                      <a:r>
                        <a:rPr lang="en-US" dirty="0"/>
                        <a:t>Purdue</a:t>
                      </a:r>
                    </a:p>
                  </a:txBody>
                  <a:tcPr anchor="ctr"/>
                </a:tc>
                <a:extLst>
                  <a:ext uri="{0D108BD9-81ED-4DB2-BD59-A6C34878D82A}">
                    <a16:rowId xmlns:a16="http://schemas.microsoft.com/office/drawing/2014/main" val="1889087980"/>
                  </a:ext>
                </a:extLst>
              </a:tr>
              <a:tr h="463392">
                <a:tc>
                  <a:txBody>
                    <a:bodyPr/>
                    <a:lstStyle/>
                    <a:p>
                      <a:pPr algn="ctr"/>
                      <a:r>
                        <a:rPr lang="en-US" dirty="0"/>
                        <a:t>Softball</a:t>
                      </a:r>
                    </a:p>
                  </a:txBody>
                  <a:tcPr anchor="ctr"/>
                </a:tc>
                <a:tc>
                  <a:txBody>
                    <a:bodyPr/>
                    <a:lstStyle/>
                    <a:p>
                      <a:pPr algn="ctr"/>
                      <a:r>
                        <a:rPr lang="en-US" dirty="0"/>
                        <a:t>94</a:t>
                      </a:r>
                    </a:p>
                  </a:txBody>
                  <a:tcPr anchor="ctr"/>
                </a:tc>
                <a:tc>
                  <a:txBody>
                    <a:bodyPr/>
                    <a:lstStyle/>
                    <a:p>
                      <a:pPr algn="ctr"/>
                      <a:r>
                        <a:rPr lang="en-US" dirty="0"/>
                        <a:t>87</a:t>
                      </a:r>
                    </a:p>
                  </a:txBody>
                  <a:tcPr anchor="ctr"/>
                </a:tc>
                <a:extLst>
                  <a:ext uri="{0D108BD9-81ED-4DB2-BD59-A6C34878D82A}">
                    <a16:rowId xmlns:a16="http://schemas.microsoft.com/office/drawing/2014/main" val="4230318714"/>
                  </a:ext>
                </a:extLst>
              </a:tr>
              <a:tr h="463392">
                <a:tc>
                  <a:txBody>
                    <a:bodyPr/>
                    <a:lstStyle/>
                    <a:p>
                      <a:pPr algn="ctr"/>
                      <a:r>
                        <a:rPr lang="en-US" dirty="0"/>
                        <a:t>Volleyball</a:t>
                      </a:r>
                    </a:p>
                  </a:txBody>
                  <a:tcPr anchor="ctr"/>
                </a:tc>
                <a:tc>
                  <a:txBody>
                    <a:bodyPr/>
                    <a:lstStyle/>
                    <a:p>
                      <a:pPr algn="ctr"/>
                      <a:r>
                        <a:rPr lang="en-US" dirty="0"/>
                        <a:t>95</a:t>
                      </a:r>
                    </a:p>
                  </a:txBody>
                  <a:tcPr anchor="ctr"/>
                </a:tc>
                <a:tc>
                  <a:txBody>
                    <a:bodyPr/>
                    <a:lstStyle/>
                    <a:p>
                      <a:pPr algn="ctr"/>
                      <a:r>
                        <a:rPr lang="en-US" dirty="0"/>
                        <a:t>100</a:t>
                      </a:r>
                    </a:p>
                  </a:txBody>
                  <a:tcPr anchor="ctr"/>
                </a:tc>
                <a:extLst>
                  <a:ext uri="{0D108BD9-81ED-4DB2-BD59-A6C34878D82A}">
                    <a16:rowId xmlns:a16="http://schemas.microsoft.com/office/drawing/2014/main" val="3536266418"/>
                  </a:ext>
                </a:extLst>
              </a:tr>
              <a:tr h="463392">
                <a:tc>
                  <a:txBody>
                    <a:bodyPr/>
                    <a:lstStyle/>
                    <a:p>
                      <a:pPr algn="ctr"/>
                      <a:r>
                        <a:rPr lang="en-US" dirty="0"/>
                        <a:t>Women’s Basketball</a:t>
                      </a:r>
                    </a:p>
                  </a:txBody>
                  <a:tcPr anchor="ctr"/>
                </a:tc>
                <a:tc>
                  <a:txBody>
                    <a:bodyPr/>
                    <a:lstStyle/>
                    <a:p>
                      <a:pPr algn="ctr"/>
                      <a:r>
                        <a:rPr lang="en-US" dirty="0"/>
                        <a:t>93</a:t>
                      </a:r>
                    </a:p>
                  </a:txBody>
                  <a:tcPr anchor="ctr"/>
                </a:tc>
                <a:tc>
                  <a:txBody>
                    <a:bodyPr/>
                    <a:lstStyle/>
                    <a:p>
                      <a:pPr algn="ctr"/>
                      <a:r>
                        <a:rPr lang="en-US" dirty="0"/>
                        <a:t>82</a:t>
                      </a:r>
                    </a:p>
                  </a:txBody>
                  <a:tcPr anchor="ctr"/>
                </a:tc>
                <a:extLst>
                  <a:ext uri="{0D108BD9-81ED-4DB2-BD59-A6C34878D82A}">
                    <a16:rowId xmlns:a16="http://schemas.microsoft.com/office/drawing/2014/main" val="994934214"/>
                  </a:ext>
                </a:extLst>
              </a:tr>
              <a:tr h="619252">
                <a:tc>
                  <a:txBody>
                    <a:bodyPr/>
                    <a:lstStyle/>
                    <a:p>
                      <a:pPr algn="ctr"/>
                      <a:r>
                        <a:rPr lang="en-US" dirty="0"/>
                        <a:t>Women’s Track / Cross Country</a:t>
                      </a:r>
                    </a:p>
                  </a:txBody>
                  <a:tcPr anchor="ctr"/>
                </a:tc>
                <a:tc>
                  <a:txBody>
                    <a:bodyPr/>
                    <a:lstStyle/>
                    <a:p>
                      <a:pPr algn="ctr"/>
                      <a:r>
                        <a:rPr lang="en-US" dirty="0"/>
                        <a:t>91</a:t>
                      </a:r>
                    </a:p>
                  </a:txBody>
                  <a:tcPr anchor="ctr"/>
                </a:tc>
                <a:tc>
                  <a:txBody>
                    <a:bodyPr/>
                    <a:lstStyle/>
                    <a:p>
                      <a:pPr algn="ctr"/>
                      <a:r>
                        <a:rPr lang="en-US" dirty="0"/>
                        <a:t>87</a:t>
                      </a:r>
                    </a:p>
                  </a:txBody>
                  <a:tcPr anchor="ctr"/>
                </a:tc>
                <a:extLst>
                  <a:ext uri="{0D108BD9-81ED-4DB2-BD59-A6C34878D82A}">
                    <a16:rowId xmlns:a16="http://schemas.microsoft.com/office/drawing/2014/main" val="1194576502"/>
                  </a:ext>
                </a:extLst>
              </a:tr>
              <a:tr h="463392">
                <a:tc>
                  <a:txBody>
                    <a:bodyPr/>
                    <a:lstStyle/>
                    <a:p>
                      <a:pPr algn="ctr"/>
                      <a:r>
                        <a:rPr lang="en-US" dirty="0"/>
                        <a:t>Women’s Golf</a:t>
                      </a:r>
                    </a:p>
                  </a:txBody>
                  <a:tcPr anchor="ctr"/>
                </a:tc>
                <a:tc>
                  <a:txBody>
                    <a:bodyPr/>
                    <a:lstStyle/>
                    <a:p>
                      <a:pPr algn="ctr"/>
                      <a:r>
                        <a:rPr lang="en-US" dirty="0"/>
                        <a:t>96</a:t>
                      </a:r>
                    </a:p>
                  </a:txBody>
                  <a:tcPr anchor="ctr"/>
                </a:tc>
                <a:tc>
                  <a:txBody>
                    <a:bodyPr/>
                    <a:lstStyle/>
                    <a:p>
                      <a:pPr algn="ctr"/>
                      <a:r>
                        <a:rPr lang="en-US" dirty="0"/>
                        <a:t>100</a:t>
                      </a:r>
                    </a:p>
                  </a:txBody>
                  <a:tcPr anchor="ctr"/>
                </a:tc>
                <a:extLst>
                  <a:ext uri="{0D108BD9-81ED-4DB2-BD59-A6C34878D82A}">
                    <a16:rowId xmlns:a16="http://schemas.microsoft.com/office/drawing/2014/main" val="243730858"/>
                  </a:ext>
                </a:extLst>
              </a:tr>
              <a:tr h="463392">
                <a:tc>
                  <a:txBody>
                    <a:bodyPr/>
                    <a:lstStyle/>
                    <a:p>
                      <a:pPr algn="ctr"/>
                      <a:r>
                        <a:rPr lang="en-US" dirty="0"/>
                        <a:t>Women’s </a:t>
                      </a:r>
                      <a:r>
                        <a:rPr lang="en-US" dirty="0" err="1"/>
                        <a:t>Swimmimg</a:t>
                      </a:r>
                      <a:endParaRPr lang="en-US" dirty="0"/>
                    </a:p>
                  </a:txBody>
                  <a:tcPr anchor="ctr"/>
                </a:tc>
                <a:tc>
                  <a:txBody>
                    <a:bodyPr/>
                    <a:lstStyle/>
                    <a:p>
                      <a:pPr algn="ctr"/>
                      <a:r>
                        <a:rPr lang="en-US" dirty="0"/>
                        <a:t>96</a:t>
                      </a:r>
                    </a:p>
                  </a:txBody>
                  <a:tcPr anchor="ctr"/>
                </a:tc>
                <a:tc>
                  <a:txBody>
                    <a:bodyPr/>
                    <a:lstStyle/>
                    <a:p>
                      <a:pPr algn="ctr"/>
                      <a:r>
                        <a:rPr lang="en-US" dirty="0"/>
                        <a:t>96</a:t>
                      </a:r>
                    </a:p>
                  </a:txBody>
                  <a:tcPr anchor="ctr"/>
                </a:tc>
                <a:extLst>
                  <a:ext uri="{0D108BD9-81ED-4DB2-BD59-A6C34878D82A}">
                    <a16:rowId xmlns:a16="http://schemas.microsoft.com/office/drawing/2014/main" val="2250251331"/>
                  </a:ext>
                </a:extLst>
              </a:tr>
              <a:tr h="463392">
                <a:tc>
                  <a:txBody>
                    <a:bodyPr/>
                    <a:lstStyle/>
                    <a:p>
                      <a:pPr algn="ctr"/>
                      <a:r>
                        <a:rPr lang="en-US" dirty="0"/>
                        <a:t>Women’s Tennis</a:t>
                      </a:r>
                    </a:p>
                  </a:txBody>
                  <a:tcPr anchor="ctr"/>
                </a:tc>
                <a:tc>
                  <a:txBody>
                    <a:bodyPr/>
                    <a:lstStyle/>
                    <a:p>
                      <a:pPr algn="ctr"/>
                      <a:r>
                        <a:rPr lang="en-US" dirty="0"/>
                        <a:t>97</a:t>
                      </a:r>
                    </a:p>
                  </a:txBody>
                  <a:tcPr anchor="ctr"/>
                </a:tc>
                <a:tc>
                  <a:txBody>
                    <a:bodyPr/>
                    <a:lstStyle/>
                    <a:p>
                      <a:pPr algn="ctr"/>
                      <a:r>
                        <a:rPr lang="en-US" dirty="0"/>
                        <a:t>100</a:t>
                      </a:r>
                    </a:p>
                  </a:txBody>
                  <a:tcPr anchor="ctr"/>
                </a:tc>
                <a:extLst>
                  <a:ext uri="{0D108BD9-81ED-4DB2-BD59-A6C34878D82A}">
                    <a16:rowId xmlns:a16="http://schemas.microsoft.com/office/drawing/2014/main" val="3626353986"/>
                  </a:ext>
                </a:extLst>
              </a:tr>
              <a:tr h="463392">
                <a:tc>
                  <a:txBody>
                    <a:bodyPr/>
                    <a:lstStyle/>
                    <a:p>
                      <a:pPr algn="ctr"/>
                      <a:r>
                        <a:rPr lang="en-US" b="1" dirty="0"/>
                        <a:t>Overall</a:t>
                      </a:r>
                    </a:p>
                  </a:txBody>
                  <a:tcPr anchor="ctr"/>
                </a:tc>
                <a:tc>
                  <a:txBody>
                    <a:bodyPr/>
                    <a:lstStyle/>
                    <a:p>
                      <a:pPr algn="ctr"/>
                      <a:r>
                        <a:rPr lang="en-US" b="1" dirty="0"/>
                        <a:t>88</a:t>
                      </a:r>
                    </a:p>
                  </a:txBody>
                  <a:tcPr anchor="ctr"/>
                </a:tc>
                <a:tc>
                  <a:txBody>
                    <a:bodyPr/>
                    <a:lstStyle/>
                    <a:p>
                      <a:pPr algn="ctr"/>
                      <a:r>
                        <a:rPr lang="en-US" b="1" dirty="0"/>
                        <a:t>89</a:t>
                      </a:r>
                    </a:p>
                  </a:txBody>
                  <a:tcPr anchor="ctr"/>
                </a:tc>
                <a:extLst>
                  <a:ext uri="{0D108BD9-81ED-4DB2-BD59-A6C34878D82A}">
                    <a16:rowId xmlns:a16="http://schemas.microsoft.com/office/drawing/2014/main" val="1385965657"/>
                  </a:ext>
                </a:extLst>
              </a:tr>
            </a:tbl>
          </a:graphicData>
        </a:graphic>
      </p:graphicFrame>
    </p:spTree>
    <p:extLst>
      <p:ext uri="{BB962C8B-B14F-4D97-AF65-F5344CB8AC3E}">
        <p14:creationId xmlns:p14="http://schemas.microsoft.com/office/powerpoint/2010/main" val="157702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DB93-4E99-688C-1427-49CA0DE17F10}"/>
              </a:ext>
            </a:extLst>
          </p:cNvPr>
          <p:cNvSpPr>
            <a:spLocks noGrp="1"/>
          </p:cNvSpPr>
          <p:nvPr>
            <p:ph type="ctrTitle"/>
          </p:nvPr>
        </p:nvSpPr>
        <p:spPr/>
        <p:txBody>
          <a:bodyPr/>
          <a:lstStyle/>
          <a:p>
            <a:r>
              <a:rPr lang="en-US" dirty="0"/>
              <a:t>Purdue Athletic Affairs Committee – Annual Report</a:t>
            </a:r>
          </a:p>
        </p:txBody>
      </p:sp>
      <p:sp>
        <p:nvSpPr>
          <p:cNvPr id="3" name="Subtitle 2">
            <a:extLst>
              <a:ext uri="{FF2B5EF4-FFF2-40B4-BE49-F238E27FC236}">
                <a16:creationId xmlns:a16="http://schemas.microsoft.com/office/drawing/2014/main" id="{6B78B4F6-E0EB-CCE9-2E96-1A023792E231}"/>
              </a:ext>
            </a:extLst>
          </p:cNvPr>
          <p:cNvSpPr>
            <a:spLocks noGrp="1"/>
          </p:cNvSpPr>
          <p:nvPr>
            <p:ph type="subTitle" idx="1"/>
          </p:nvPr>
        </p:nvSpPr>
        <p:spPr/>
        <p:txBody>
          <a:bodyPr/>
          <a:lstStyle/>
          <a:p>
            <a:r>
              <a:rPr lang="en-US" dirty="0"/>
              <a:t>AAC Initiatives for 2023-24</a:t>
            </a:r>
          </a:p>
        </p:txBody>
      </p:sp>
      <p:sp>
        <p:nvSpPr>
          <p:cNvPr id="4" name="Text Placeholder 3">
            <a:extLst>
              <a:ext uri="{FF2B5EF4-FFF2-40B4-BE49-F238E27FC236}">
                <a16:creationId xmlns:a16="http://schemas.microsoft.com/office/drawing/2014/main" id="{A8540A1A-C34F-45F4-BE16-0FB65F942D54}"/>
              </a:ext>
            </a:extLst>
          </p:cNvPr>
          <p:cNvSpPr>
            <a:spLocks noGrp="1"/>
          </p:cNvSpPr>
          <p:nvPr>
            <p:ph type="body" sz="quarter" idx="14"/>
          </p:nvPr>
        </p:nvSpPr>
        <p:spPr>
          <a:xfrm>
            <a:off x="1043553" y="1686766"/>
            <a:ext cx="8273296" cy="3687311"/>
          </a:xfrm>
        </p:spPr>
        <p:txBody>
          <a:bodyPr/>
          <a:lstStyle/>
          <a:p>
            <a:r>
              <a:rPr lang="en-US" dirty="0"/>
              <a:t>Ensure the University is looking after the welfare and best interests of Student-Athletes</a:t>
            </a:r>
          </a:p>
          <a:p>
            <a:pPr lvl="1">
              <a:spcBef>
                <a:spcPts val="0"/>
              </a:spcBef>
            </a:pPr>
            <a:r>
              <a:rPr lang="en-US" dirty="0"/>
              <a:t>Academic Support</a:t>
            </a:r>
          </a:p>
          <a:p>
            <a:pPr lvl="1">
              <a:spcBef>
                <a:spcPts val="0"/>
              </a:spcBef>
            </a:pPr>
            <a:r>
              <a:rPr lang="en-US" dirty="0"/>
              <a:t>Name, Image, Likeness (NIL)</a:t>
            </a:r>
          </a:p>
          <a:p>
            <a:pPr lvl="1">
              <a:spcBef>
                <a:spcPts val="0"/>
              </a:spcBef>
            </a:pPr>
            <a:r>
              <a:rPr lang="en-US" dirty="0"/>
              <a:t>Career Development </a:t>
            </a:r>
          </a:p>
          <a:p>
            <a:pPr lvl="1">
              <a:spcBef>
                <a:spcPts val="0"/>
              </a:spcBef>
            </a:pPr>
            <a:r>
              <a:rPr lang="en-US" dirty="0"/>
              <a:t>Personal Support</a:t>
            </a:r>
            <a:br>
              <a:rPr lang="en-US" dirty="0"/>
            </a:br>
            <a:endParaRPr lang="en-US" dirty="0"/>
          </a:p>
          <a:p>
            <a:r>
              <a:rPr lang="en-US" dirty="0"/>
              <a:t>Continue review of competition schedules and reviews of missed class time</a:t>
            </a:r>
          </a:p>
          <a:p>
            <a:pPr lvl="1">
              <a:spcBef>
                <a:spcPts val="0"/>
              </a:spcBef>
            </a:pPr>
            <a:r>
              <a:rPr lang="en-US" dirty="0"/>
              <a:t>Ongoing discussions regarding the expansion of the Big Ten Conference</a:t>
            </a:r>
            <a:br>
              <a:rPr lang="en-US" dirty="0"/>
            </a:br>
            <a:endParaRPr lang="en-US" dirty="0"/>
          </a:p>
          <a:p>
            <a:r>
              <a:rPr lang="en-US" dirty="0"/>
              <a:t>Consistent Updates on Student-Athlete Personal and Professional Development Programming</a:t>
            </a:r>
            <a:br>
              <a:rPr lang="en-US" dirty="0"/>
            </a:br>
            <a:endParaRPr lang="en-US" dirty="0"/>
          </a:p>
          <a:p>
            <a:r>
              <a:rPr lang="en-US" dirty="0"/>
              <a:t>Updates on maintaining the positive public image of Purdue Athletics.</a:t>
            </a:r>
          </a:p>
          <a:p>
            <a:endParaRPr lang="en-US" dirty="0"/>
          </a:p>
        </p:txBody>
      </p:sp>
      <p:sp>
        <p:nvSpPr>
          <p:cNvPr id="5" name="Date Placeholder 4">
            <a:extLst>
              <a:ext uri="{FF2B5EF4-FFF2-40B4-BE49-F238E27FC236}">
                <a16:creationId xmlns:a16="http://schemas.microsoft.com/office/drawing/2014/main" id="{6A095D58-A8AE-0B36-BA89-FD1FF1D1B17A}"/>
              </a:ext>
            </a:extLst>
          </p:cNvPr>
          <p:cNvSpPr>
            <a:spLocks noGrp="1"/>
          </p:cNvSpPr>
          <p:nvPr>
            <p:ph type="dt" sz="half" idx="2"/>
          </p:nvPr>
        </p:nvSpPr>
        <p:spPr/>
        <p:txBody>
          <a:bodyPr/>
          <a:lstStyle/>
          <a:p>
            <a:fld id="{E0C8DACD-4E35-4E4C-AC75-C3DE50F04E7E}" type="datetime1">
              <a:rPr lang="en-US" smtClean="0"/>
              <a:pPr/>
              <a:t>9/6/23</a:t>
            </a:fld>
            <a:endParaRPr lang="en-US" dirty="0"/>
          </a:p>
        </p:txBody>
      </p:sp>
      <p:sp>
        <p:nvSpPr>
          <p:cNvPr id="6" name="Slide Number Placeholder 5">
            <a:extLst>
              <a:ext uri="{FF2B5EF4-FFF2-40B4-BE49-F238E27FC236}">
                <a16:creationId xmlns:a16="http://schemas.microsoft.com/office/drawing/2014/main" id="{C627E709-745F-16EA-E8E0-49D95DFA1A6B}"/>
              </a:ext>
            </a:extLst>
          </p:cNvPr>
          <p:cNvSpPr>
            <a:spLocks noGrp="1"/>
          </p:cNvSpPr>
          <p:nvPr>
            <p:ph type="sldNum" sz="quarter" idx="4"/>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396609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DB93-4E99-688C-1427-49CA0DE17F10}"/>
              </a:ext>
            </a:extLst>
          </p:cNvPr>
          <p:cNvSpPr>
            <a:spLocks noGrp="1"/>
          </p:cNvSpPr>
          <p:nvPr>
            <p:ph type="ctrTitle"/>
          </p:nvPr>
        </p:nvSpPr>
        <p:spPr/>
        <p:txBody>
          <a:bodyPr/>
          <a:lstStyle/>
          <a:p>
            <a:r>
              <a:rPr lang="en-US" dirty="0"/>
              <a:t>Purdue Athletic Affairs Committee – Annual Report</a:t>
            </a:r>
          </a:p>
        </p:txBody>
      </p:sp>
      <p:sp>
        <p:nvSpPr>
          <p:cNvPr id="3" name="Subtitle 2">
            <a:extLst>
              <a:ext uri="{FF2B5EF4-FFF2-40B4-BE49-F238E27FC236}">
                <a16:creationId xmlns:a16="http://schemas.microsoft.com/office/drawing/2014/main" id="{6B78B4F6-E0EB-CCE9-2E96-1A023792E231}"/>
              </a:ext>
            </a:extLst>
          </p:cNvPr>
          <p:cNvSpPr>
            <a:spLocks noGrp="1"/>
          </p:cNvSpPr>
          <p:nvPr>
            <p:ph type="subTitle" idx="1"/>
          </p:nvPr>
        </p:nvSpPr>
        <p:spPr/>
        <p:txBody>
          <a:bodyPr/>
          <a:lstStyle/>
          <a:p>
            <a:r>
              <a:rPr lang="en-US" dirty="0"/>
              <a:t>General Information on the Committee</a:t>
            </a:r>
          </a:p>
        </p:txBody>
      </p:sp>
      <p:sp>
        <p:nvSpPr>
          <p:cNvPr id="4" name="Text Placeholder 3">
            <a:extLst>
              <a:ext uri="{FF2B5EF4-FFF2-40B4-BE49-F238E27FC236}">
                <a16:creationId xmlns:a16="http://schemas.microsoft.com/office/drawing/2014/main" id="{A8540A1A-C34F-45F4-BE16-0FB65F942D54}"/>
              </a:ext>
            </a:extLst>
          </p:cNvPr>
          <p:cNvSpPr>
            <a:spLocks noGrp="1"/>
          </p:cNvSpPr>
          <p:nvPr>
            <p:ph type="body" sz="quarter" idx="14"/>
          </p:nvPr>
        </p:nvSpPr>
        <p:spPr>
          <a:xfrm>
            <a:off x="1043553" y="1962540"/>
            <a:ext cx="8273296" cy="3411537"/>
          </a:xfrm>
        </p:spPr>
        <p:txBody>
          <a:bodyPr>
            <a:normAutofit/>
          </a:bodyPr>
          <a:lstStyle/>
          <a:p>
            <a:r>
              <a:rPr lang="en-US" dirty="0"/>
              <a:t>One facet of institutional control of Athletics</a:t>
            </a:r>
            <a:br>
              <a:rPr lang="en-US" dirty="0"/>
            </a:br>
            <a:endParaRPr lang="en-US" dirty="0"/>
          </a:p>
          <a:p>
            <a:r>
              <a:rPr lang="en-US" dirty="0"/>
              <a:t>Ties to the beginnings (1895) of what is now known as the Big Ten Conference and the role of the faculty</a:t>
            </a:r>
          </a:p>
          <a:p>
            <a:pPr lvl="1"/>
            <a:r>
              <a:rPr lang="en-US" dirty="0"/>
              <a:t>The Presidents of the original member institutions delegated oversight of Athletics to the faculty</a:t>
            </a:r>
            <a:br>
              <a:rPr lang="en-US" dirty="0"/>
            </a:br>
            <a:endParaRPr lang="en-US" dirty="0"/>
          </a:p>
          <a:p>
            <a:r>
              <a:rPr lang="en-US" dirty="0"/>
              <a:t>Intended to represent the interests of the </a:t>
            </a:r>
            <a:r>
              <a:rPr lang="en-US" b="1" dirty="0"/>
              <a:t>entire University community</a:t>
            </a:r>
          </a:p>
          <a:p>
            <a:pPr lvl="1"/>
            <a:r>
              <a:rPr lang="en-US" dirty="0"/>
              <a:t>Faculty, students, alumni, community representatives, and senior administrators from Intercollegiate Athletics</a:t>
            </a:r>
            <a:br>
              <a:rPr lang="en-US" dirty="0"/>
            </a:br>
            <a:endParaRPr lang="en-US" dirty="0"/>
          </a:p>
          <a:p>
            <a:pPr marL="0" indent="0">
              <a:buNone/>
            </a:pPr>
            <a:r>
              <a:rPr lang="en-US" b="1" i="1" dirty="0"/>
              <a:t>To Develop Champions, Scholars, and Citizens</a:t>
            </a:r>
          </a:p>
          <a:p>
            <a:endParaRPr lang="en-US" dirty="0"/>
          </a:p>
        </p:txBody>
      </p:sp>
      <p:sp>
        <p:nvSpPr>
          <p:cNvPr id="5" name="Date Placeholder 4">
            <a:extLst>
              <a:ext uri="{FF2B5EF4-FFF2-40B4-BE49-F238E27FC236}">
                <a16:creationId xmlns:a16="http://schemas.microsoft.com/office/drawing/2014/main" id="{6A095D58-A8AE-0B36-BA89-FD1FF1D1B17A}"/>
              </a:ext>
            </a:extLst>
          </p:cNvPr>
          <p:cNvSpPr>
            <a:spLocks noGrp="1"/>
          </p:cNvSpPr>
          <p:nvPr>
            <p:ph type="dt" sz="half" idx="2"/>
          </p:nvPr>
        </p:nvSpPr>
        <p:spPr/>
        <p:txBody>
          <a:bodyPr/>
          <a:lstStyle/>
          <a:p>
            <a:fld id="{E0C8DACD-4E35-4E4C-AC75-C3DE50F04E7E}" type="datetime1">
              <a:rPr lang="en-US" smtClean="0"/>
              <a:pPr/>
              <a:t>9/6/23</a:t>
            </a:fld>
            <a:endParaRPr lang="en-US" dirty="0"/>
          </a:p>
        </p:txBody>
      </p:sp>
      <p:sp>
        <p:nvSpPr>
          <p:cNvPr id="6" name="Slide Number Placeholder 5">
            <a:extLst>
              <a:ext uri="{FF2B5EF4-FFF2-40B4-BE49-F238E27FC236}">
                <a16:creationId xmlns:a16="http://schemas.microsoft.com/office/drawing/2014/main" id="{C627E709-745F-16EA-E8E0-49D95DFA1A6B}"/>
              </a:ext>
            </a:extLst>
          </p:cNvPr>
          <p:cNvSpPr>
            <a:spLocks noGrp="1"/>
          </p:cNvSpPr>
          <p:nvPr>
            <p:ph type="sldNum" sz="quarter" idx="4"/>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399674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DB93-4E99-688C-1427-49CA0DE17F10}"/>
              </a:ext>
            </a:extLst>
          </p:cNvPr>
          <p:cNvSpPr>
            <a:spLocks noGrp="1"/>
          </p:cNvSpPr>
          <p:nvPr>
            <p:ph type="ctrTitle"/>
          </p:nvPr>
        </p:nvSpPr>
        <p:spPr/>
        <p:txBody>
          <a:bodyPr/>
          <a:lstStyle/>
          <a:p>
            <a:r>
              <a:rPr lang="en-US" dirty="0"/>
              <a:t>Purdue Athletic Affairs Committee – Annual Report</a:t>
            </a:r>
          </a:p>
        </p:txBody>
      </p:sp>
      <p:sp>
        <p:nvSpPr>
          <p:cNvPr id="3" name="Subtitle 2">
            <a:extLst>
              <a:ext uri="{FF2B5EF4-FFF2-40B4-BE49-F238E27FC236}">
                <a16:creationId xmlns:a16="http://schemas.microsoft.com/office/drawing/2014/main" id="{6B78B4F6-E0EB-CCE9-2E96-1A023792E231}"/>
              </a:ext>
            </a:extLst>
          </p:cNvPr>
          <p:cNvSpPr>
            <a:spLocks noGrp="1"/>
          </p:cNvSpPr>
          <p:nvPr>
            <p:ph type="subTitle" idx="1"/>
          </p:nvPr>
        </p:nvSpPr>
        <p:spPr/>
        <p:txBody>
          <a:bodyPr/>
          <a:lstStyle/>
          <a:p>
            <a:r>
              <a:rPr lang="en-US" dirty="0"/>
              <a:t>Examples of Activities of AAC</a:t>
            </a:r>
          </a:p>
        </p:txBody>
      </p:sp>
      <p:sp>
        <p:nvSpPr>
          <p:cNvPr id="4" name="Text Placeholder 3">
            <a:extLst>
              <a:ext uri="{FF2B5EF4-FFF2-40B4-BE49-F238E27FC236}">
                <a16:creationId xmlns:a16="http://schemas.microsoft.com/office/drawing/2014/main" id="{A8540A1A-C34F-45F4-BE16-0FB65F942D54}"/>
              </a:ext>
            </a:extLst>
          </p:cNvPr>
          <p:cNvSpPr>
            <a:spLocks noGrp="1"/>
          </p:cNvSpPr>
          <p:nvPr>
            <p:ph type="body" sz="quarter" idx="14"/>
          </p:nvPr>
        </p:nvSpPr>
        <p:spPr>
          <a:xfrm>
            <a:off x="1043553" y="1686766"/>
            <a:ext cx="8273296" cy="3687311"/>
          </a:xfrm>
        </p:spPr>
        <p:txBody>
          <a:bodyPr>
            <a:normAutofit fontScale="92500" lnSpcReduction="10000"/>
          </a:bodyPr>
          <a:lstStyle/>
          <a:p>
            <a:pPr>
              <a:spcAft>
                <a:spcPts val="1200"/>
              </a:spcAft>
            </a:pPr>
            <a:r>
              <a:rPr lang="en-US" dirty="0"/>
              <a:t>Discuss topics related to the NCAA (including rule changes, NIL)</a:t>
            </a:r>
          </a:p>
          <a:p>
            <a:pPr>
              <a:spcAft>
                <a:spcPts val="1200"/>
              </a:spcAft>
            </a:pPr>
            <a:r>
              <a:rPr lang="en-US" dirty="0"/>
              <a:t>Discuss topics related to the Big Ten Conference (including conference membership)</a:t>
            </a:r>
          </a:p>
          <a:p>
            <a:pPr>
              <a:spcAft>
                <a:spcPts val="1200"/>
              </a:spcAft>
            </a:pPr>
            <a:r>
              <a:rPr lang="en-US" dirty="0"/>
              <a:t>Discuss the academic progress and well-being of student athletes</a:t>
            </a:r>
          </a:p>
          <a:p>
            <a:pPr>
              <a:spcAft>
                <a:spcPts val="1200"/>
              </a:spcAft>
            </a:pPr>
            <a:r>
              <a:rPr lang="en-US" dirty="0"/>
              <a:t>Discuss issues regarding the personal and professional development of student athletes in preparation for their post-graduate lives and careers</a:t>
            </a:r>
          </a:p>
          <a:p>
            <a:pPr>
              <a:spcAft>
                <a:spcPts val="1200"/>
              </a:spcAft>
            </a:pPr>
            <a:r>
              <a:rPr lang="en-US" dirty="0"/>
              <a:t>Through the chair, review and approve sport schedules, missed class time, and any needed academic recovery plans when waivers are granted</a:t>
            </a:r>
          </a:p>
          <a:p>
            <a:pPr>
              <a:spcAft>
                <a:spcPts val="1200"/>
              </a:spcAft>
            </a:pPr>
            <a:r>
              <a:rPr lang="en-US" dirty="0"/>
              <a:t>Study, review, and approve changes in Purdue rules and regulations affecting intercollegiate athletics</a:t>
            </a:r>
          </a:p>
          <a:p>
            <a:pPr>
              <a:spcAft>
                <a:spcPts val="1200"/>
              </a:spcAft>
            </a:pPr>
            <a:r>
              <a:rPr lang="en-US" dirty="0"/>
              <a:t>Select Purdue recipients of conference awards and honors</a:t>
            </a:r>
          </a:p>
        </p:txBody>
      </p:sp>
      <p:sp>
        <p:nvSpPr>
          <p:cNvPr id="5" name="Date Placeholder 4">
            <a:extLst>
              <a:ext uri="{FF2B5EF4-FFF2-40B4-BE49-F238E27FC236}">
                <a16:creationId xmlns:a16="http://schemas.microsoft.com/office/drawing/2014/main" id="{6A095D58-A8AE-0B36-BA89-FD1FF1D1B17A}"/>
              </a:ext>
            </a:extLst>
          </p:cNvPr>
          <p:cNvSpPr>
            <a:spLocks noGrp="1"/>
          </p:cNvSpPr>
          <p:nvPr>
            <p:ph type="dt" sz="half" idx="2"/>
          </p:nvPr>
        </p:nvSpPr>
        <p:spPr/>
        <p:txBody>
          <a:bodyPr/>
          <a:lstStyle/>
          <a:p>
            <a:fld id="{E0C8DACD-4E35-4E4C-AC75-C3DE50F04E7E}" type="datetime1">
              <a:rPr lang="en-US" smtClean="0"/>
              <a:pPr/>
              <a:t>9/6/23</a:t>
            </a:fld>
            <a:endParaRPr lang="en-US" dirty="0"/>
          </a:p>
        </p:txBody>
      </p:sp>
      <p:sp>
        <p:nvSpPr>
          <p:cNvPr id="6" name="Slide Number Placeholder 5">
            <a:extLst>
              <a:ext uri="{FF2B5EF4-FFF2-40B4-BE49-F238E27FC236}">
                <a16:creationId xmlns:a16="http://schemas.microsoft.com/office/drawing/2014/main" id="{C627E709-745F-16EA-E8E0-49D95DFA1A6B}"/>
              </a:ext>
            </a:extLst>
          </p:cNvPr>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01266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3B949B0-D5EF-D6EB-7F60-3A0976F3E54B}"/>
              </a:ext>
            </a:extLst>
          </p:cNvPr>
          <p:cNvSpPr>
            <a:spLocks noGrp="1"/>
          </p:cNvSpPr>
          <p:nvPr>
            <p:ph type="pic" sz="quarter" idx="13"/>
          </p:nvPr>
        </p:nvSpPr>
        <p:spPr/>
      </p:sp>
      <p:sp>
        <p:nvSpPr>
          <p:cNvPr id="5" name="Date Placeholder 4">
            <a:extLst>
              <a:ext uri="{FF2B5EF4-FFF2-40B4-BE49-F238E27FC236}">
                <a16:creationId xmlns:a16="http://schemas.microsoft.com/office/drawing/2014/main" id="{6A095D58-A8AE-0B36-BA89-FD1FF1D1B17A}"/>
              </a:ext>
            </a:extLst>
          </p:cNvPr>
          <p:cNvSpPr>
            <a:spLocks noGrp="1"/>
          </p:cNvSpPr>
          <p:nvPr>
            <p:ph type="dt" sz="half" idx="10"/>
          </p:nvPr>
        </p:nvSpPr>
        <p:spPr/>
        <p:txBody>
          <a:bodyPr/>
          <a:lstStyle/>
          <a:p>
            <a:fld id="{E0C8DACD-4E35-4E4C-AC75-C3DE50F04E7E}" type="datetime1">
              <a:rPr lang="en-US" smtClean="0"/>
              <a:pPr/>
              <a:t>9/6/23</a:t>
            </a:fld>
            <a:endParaRPr lang="en-US" dirty="0"/>
          </a:p>
        </p:txBody>
      </p:sp>
      <p:sp>
        <p:nvSpPr>
          <p:cNvPr id="6" name="Slide Number Placeholder 5">
            <a:extLst>
              <a:ext uri="{FF2B5EF4-FFF2-40B4-BE49-F238E27FC236}">
                <a16:creationId xmlns:a16="http://schemas.microsoft.com/office/drawing/2014/main" id="{C627E709-745F-16EA-E8E0-49D95DFA1A6B}"/>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
        <p:nvSpPr>
          <p:cNvPr id="3" name="Subtitle 2">
            <a:extLst>
              <a:ext uri="{FF2B5EF4-FFF2-40B4-BE49-F238E27FC236}">
                <a16:creationId xmlns:a16="http://schemas.microsoft.com/office/drawing/2014/main" id="{6B78B4F6-E0EB-CCE9-2E96-1A023792E231}"/>
              </a:ext>
            </a:extLst>
          </p:cNvPr>
          <p:cNvSpPr>
            <a:spLocks noGrp="1"/>
          </p:cNvSpPr>
          <p:nvPr>
            <p:ph type="subTitle" idx="4294967295"/>
          </p:nvPr>
        </p:nvSpPr>
        <p:spPr>
          <a:xfrm rot="16200000">
            <a:off x="23951" y="2695837"/>
            <a:ext cx="2880233" cy="891511"/>
          </a:xfrm>
        </p:spPr>
        <p:txBody>
          <a:bodyPr>
            <a:normAutofit fontScale="92500"/>
          </a:bodyPr>
          <a:lstStyle/>
          <a:p>
            <a:pPr marL="0" indent="0">
              <a:buNone/>
            </a:pPr>
            <a:r>
              <a:rPr lang="en-US" sz="3600" dirty="0"/>
              <a:t>AAC Linkages</a:t>
            </a:r>
          </a:p>
        </p:txBody>
      </p:sp>
      <p:pic>
        <p:nvPicPr>
          <p:cNvPr id="8" name="Picture 7" descr="A diagram of a college&#10;&#10;Description automatically generated">
            <a:extLst>
              <a:ext uri="{FF2B5EF4-FFF2-40B4-BE49-F238E27FC236}">
                <a16:creationId xmlns:a16="http://schemas.microsoft.com/office/drawing/2014/main" id="{6B120CFA-493B-543A-4BB0-DE75F7644D4D}"/>
              </a:ext>
            </a:extLst>
          </p:cNvPr>
          <p:cNvPicPr>
            <a:picLocks noChangeAspect="1"/>
          </p:cNvPicPr>
          <p:nvPr/>
        </p:nvPicPr>
        <p:blipFill>
          <a:blip r:embed="rId2"/>
          <a:stretch>
            <a:fillRect/>
          </a:stretch>
        </p:blipFill>
        <p:spPr>
          <a:xfrm>
            <a:off x="3795403" y="0"/>
            <a:ext cx="4601193" cy="6858000"/>
          </a:xfrm>
          <a:prstGeom prst="rect">
            <a:avLst/>
          </a:prstGeom>
        </p:spPr>
      </p:pic>
    </p:spTree>
    <p:extLst>
      <p:ext uri="{BB962C8B-B14F-4D97-AF65-F5344CB8AC3E}">
        <p14:creationId xmlns:p14="http://schemas.microsoft.com/office/powerpoint/2010/main" val="272985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DB93-4E99-688C-1427-49CA0DE17F10}"/>
              </a:ext>
            </a:extLst>
          </p:cNvPr>
          <p:cNvSpPr>
            <a:spLocks noGrp="1"/>
          </p:cNvSpPr>
          <p:nvPr>
            <p:ph type="ctrTitle"/>
          </p:nvPr>
        </p:nvSpPr>
        <p:spPr/>
        <p:txBody>
          <a:bodyPr/>
          <a:lstStyle/>
          <a:p>
            <a:r>
              <a:rPr lang="en-US" dirty="0"/>
              <a:t>Purdue Athletic Affairs Committee – Annual Report</a:t>
            </a:r>
          </a:p>
        </p:txBody>
      </p:sp>
      <p:sp>
        <p:nvSpPr>
          <p:cNvPr id="3" name="Subtitle 2">
            <a:extLst>
              <a:ext uri="{FF2B5EF4-FFF2-40B4-BE49-F238E27FC236}">
                <a16:creationId xmlns:a16="http://schemas.microsoft.com/office/drawing/2014/main" id="{6B78B4F6-E0EB-CCE9-2E96-1A023792E231}"/>
              </a:ext>
            </a:extLst>
          </p:cNvPr>
          <p:cNvSpPr>
            <a:spLocks noGrp="1"/>
          </p:cNvSpPr>
          <p:nvPr>
            <p:ph type="subTitle" idx="1"/>
          </p:nvPr>
        </p:nvSpPr>
        <p:spPr>
          <a:xfrm>
            <a:off x="950955" y="955122"/>
            <a:ext cx="7321993" cy="341599"/>
          </a:xfrm>
        </p:spPr>
        <p:txBody>
          <a:bodyPr/>
          <a:lstStyle/>
          <a:p>
            <a:r>
              <a:rPr lang="en-US" dirty="0"/>
              <a:t>AAC Membership</a:t>
            </a:r>
          </a:p>
        </p:txBody>
      </p:sp>
      <p:sp>
        <p:nvSpPr>
          <p:cNvPr id="4" name="Text Placeholder 3">
            <a:extLst>
              <a:ext uri="{FF2B5EF4-FFF2-40B4-BE49-F238E27FC236}">
                <a16:creationId xmlns:a16="http://schemas.microsoft.com/office/drawing/2014/main" id="{A8540A1A-C34F-45F4-BE16-0FB65F942D54}"/>
              </a:ext>
            </a:extLst>
          </p:cNvPr>
          <p:cNvSpPr>
            <a:spLocks noGrp="1"/>
          </p:cNvSpPr>
          <p:nvPr>
            <p:ph type="body" sz="quarter" idx="14"/>
          </p:nvPr>
        </p:nvSpPr>
        <p:spPr>
          <a:xfrm>
            <a:off x="950955" y="1296721"/>
            <a:ext cx="10223588" cy="4560069"/>
          </a:xfrm>
        </p:spPr>
        <p:txBody>
          <a:bodyPr>
            <a:normAutofit/>
          </a:bodyPr>
          <a:lstStyle/>
          <a:p>
            <a:r>
              <a:rPr lang="en-US" sz="1600" b="1" dirty="0"/>
              <a:t>Five Faculty Members</a:t>
            </a:r>
            <a:r>
              <a:rPr lang="en-US" sz="1600" dirty="0"/>
              <a:t> appointed by the University Senate Nominating Committee for five-year terms *</a:t>
            </a:r>
          </a:p>
          <a:p>
            <a:r>
              <a:rPr lang="en-US" sz="1600" b="1" dirty="0"/>
              <a:t>One Faculty Member Liaison </a:t>
            </a:r>
            <a:r>
              <a:rPr lang="en-US" sz="1600" dirty="0"/>
              <a:t>from the Student Affairs Committee of the Senate *</a:t>
            </a:r>
          </a:p>
          <a:p>
            <a:r>
              <a:rPr lang="en-US" sz="1600" b="1" dirty="0"/>
              <a:t>Two Faculty Athletic Representatives </a:t>
            </a:r>
            <a:r>
              <a:rPr lang="en-US" sz="1600" dirty="0"/>
              <a:t>appointed by the University President *</a:t>
            </a:r>
          </a:p>
          <a:p>
            <a:r>
              <a:rPr lang="en-US" sz="1600" b="1" dirty="0"/>
              <a:t>Two Student Members: </a:t>
            </a:r>
            <a:r>
              <a:rPr lang="en-US" sz="1600" dirty="0"/>
              <a:t>one appointed by the University President with input from PSG (2-year terms) and one student athlete appointed by Intercollegiate Athletics *</a:t>
            </a:r>
          </a:p>
          <a:p>
            <a:r>
              <a:rPr lang="en-US" sz="1600" b="1" dirty="0"/>
              <a:t>One University Administrator</a:t>
            </a:r>
            <a:r>
              <a:rPr lang="en-US" sz="1600" dirty="0"/>
              <a:t> appointed by the University President, </a:t>
            </a:r>
            <a:r>
              <a:rPr lang="en-US" sz="1600" i="1" dirty="0"/>
              <a:t>ex-officio</a:t>
            </a:r>
            <a:endParaRPr lang="en-US" sz="1600" dirty="0"/>
          </a:p>
          <a:p>
            <a:r>
              <a:rPr lang="en-US" sz="1600" b="1" dirty="0"/>
              <a:t>Two Alumni Representatives</a:t>
            </a:r>
            <a:r>
              <a:rPr lang="en-US" sz="1600" dirty="0"/>
              <a:t> appointed by Intercollegiate Athletics *</a:t>
            </a:r>
          </a:p>
          <a:p>
            <a:r>
              <a:rPr lang="en-US" sz="1600" b="1" dirty="0"/>
              <a:t>One Community Representative</a:t>
            </a:r>
            <a:r>
              <a:rPr lang="en-US" sz="1600" dirty="0"/>
              <a:t> appointed by Intercollegiate Athletics *</a:t>
            </a:r>
          </a:p>
          <a:p>
            <a:r>
              <a:rPr lang="en-US" sz="1600" b="1" dirty="0"/>
              <a:t>Intercollegiate Athletics Administration Members</a:t>
            </a:r>
          </a:p>
          <a:p>
            <a:pPr lvl="1">
              <a:spcBef>
                <a:spcPts val="0"/>
              </a:spcBef>
            </a:pPr>
            <a:r>
              <a:rPr lang="en-US" sz="1400" dirty="0"/>
              <a:t>Michael </a:t>
            </a:r>
            <a:r>
              <a:rPr lang="en-US" sz="1400" dirty="0" err="1"/>
              <a:t>Bobinski</a:t>
            </a:r>
            <a:r>
              <a:rPr lang="en-US" sz="1400" dirty="0"/>
              <a:t> (Vice President/Athletics Director) *</a:t>
            </a:r>
          </a:p>
          <a:p>
            <a:pPr lvl="1">
              <a:spcBef>
                <a:spcPts val="0"/>
              </a:spcBef>
            </a:pPr>
            <a:r>
              <a:rPr lang="en-US" sz="1400" dirty="0" err="1"/>
              <a:t>Tiffini</a:t>
            </a:r>
            <a:r>
              <a:rPr lang="en-US" sz="1400" dirty="0"/>
              <a:t> Grimes (Deputy Athletics Director / Senior Woman Administrator) *</a:t>
            </a:r>
          </a:p>
          <a:p>
            <a:pPr lvl="1">
              <a:spcBef>
                <a:spcPts val="0"/>
              </a:spcBef>
            </a:pPr>
            <a:r>
              <a:rPr lang="en-US" sz="1400" dirty="0"/>
              <a:t>Ken Halpin (Deputy Athletics Director, Chief Operating Officer) *</a:t>
            </a:r>
          </a:p>
          <a:p>
            <a:pPr lvl="1">
              <a:spcBef>
                <a:spcPts val="0"/>
              </a:spcBef>
            </a:pPr>
            <a:r>
              <a:rPr lang="en-US" sz="1400" dirty="0"/>
              <a:t>Ed Howat (Senior Associate Athletics Director, Student Services)</a:t>
            </a:r>
          </a:p>
          <a:p>
            <a:pPr lvl="1">
              <a:spcBef>
                <a:spcPts val="0"/>
              </a:spcBef>
            </a:pPr>
            <a:r>
              <a:rPr lang="en-US" sz="1400" dirty="0"/>
              <a:t>Tom Mitchell (Associate Athletics Director, Compliance) *</a:t>
            </a:r>
          </a:p>
          <a:p>
            <a:pPr lvl="1">
              <a:spcBef>
                <a:spcPts val="0"/>
              </a:spcBef>
            </a:pPr>
            <a:r>
              <a:rPr lang="en-US" sz="1400" dirty="0"/>
              <a:t>Calvin Williams (Associate Athletics Director, Sport Administration)</a:t>
            </a:r>
          </a:p>
          <a:p>
            <a:pPr lvl="1">
              <a:spcBef>
                <a:spcPts val="0"/>
              </a:spcBef>
            </a:pPr>
            <a:r>
              <a:rPr lang="en-US" sz="1400" dirty="0"/>
              <a:t>Peyton Stovall (Assistant Athletics Director, Student-Athlete Development)</a:t>
            </a:r>
          </a:p>
          <a:p>
            <a:pPr marL="228600" lvl="1" indent="0">
              <a:buNone/>
            </a:pPr>
            <a:r>
              <a:rPr lang="en-US" sz="1400" dirty="0"/>
              <a:t>“*” = Voting Member</a:t>
            </a:r>
          </a:p>
        </p:txBody>
      </p:sp>
      <p:sp>
        <p:nvSpPr>
          <p:cNvPr id="5" name="Date Placeholder 4">
            <a:extLst>
              <a:ext uri="{FF2B5EF4-FFF2-40B4-BE49-F238E27FC236}">
                <a16:creationId xmlns:a16="http://schemas.microsoft.com/office/drawing/2014/main" id="{6A095D58-A8AE-0B36-BA89-FD1FF1D1B17A}"/>
              </a:ext>
            </a:extLst>
          </p:cNvPr>
          <p:cNvSpPr>
            <a:spLocks noGrp="1"/>
          </p:cNvSpPr>
          <p:nvPr>
            <p:ph type="dt" sz="half" idx="2"/>
          </p:nvPr>
        </p:nvSpPr>
        <p:spPr/>
        <p:txBody>
          <a:bodyPr/>
          <a:lstStyle/>
          <a:p>
            <a:fld id="{E0C8DACD-4E35-4E4C-AC75-C3DE50F04E7E}" type="datetime1">
              <a:rPr lang="en-US" smtClean="0"/>
              <a:pPr/>
              <a:t>9/6/23</a:t>
            </a:fld>
            <a:endParaRPr lang="en-US" dirty="0"/>
          </a:p>
        </p:txBody>
      </p:sp>
      <p:sp>
        <p:nvSpPr>
          <p:cNvPr id="6" name="Slide Number Placeholder 5">
            <a:extLst>
              <a:ext uri="{FF2B5EF4-FFF2-40B4-BE49-F238E27FC236}">
                <a16:creationId xmlns:a16="http://schemas.microsoft.com/office/drawing/2014/main" id="{C627E709-745F-16EA-E8E0-49D95DFA1A6B}"/>
              </a:ext>
            </a:extLst>
          </p:cNvPr>
          <p:cNvSpPr>
            <a:spLocks noGrp="1"/>
          </p:cNvSpPr>
          <p:nvPr>
            <p:ph type="sldNum" sz="quarter" idx="4"/>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274858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DB93-4E99-688C-1427-49CA0DE17F10}"/>
              </a:ext>
            </a:extLst>
          </p:cNvPr>
          <p:cNvSpPr>
            <a:spLocks noGrp="1"/>
          </p:cNvSpPr>
          <p:nvPr>
            <p:ph type="ctrTitle"/>
          </p:nvPr>
        </p:nvSpPr>
        <p:spPr/>
        <p:txBody>
          <a:bodyPr/>
          <a:lstStyle/>
          <a:p>
            <a:r>
              <a:rPr lang="en-US" dirty="0"/>
              <a:t>Purdue Athletic Affairs Committee – Annual Report</a:t>
            </a:r>
          </a:p>
        </p:txBody>
      </p:sp>
      <p:sp>
        <p:nvSpPr>
          <p:cNvPr id="3" name="Subtitle 2">
            <a:extLst>
              <a:ext uri="{FF2B5EF4-FFF2-40B4-BE49-F238E27FC236}">
                <a16:creationId xmlns:a16="http://schemas.microsoft.com/office/drawing/2014/main" id="{6B78B4F6-E0EB-CCE9-2E96-1A023792E231}"/>
              </a:ext>
            </a:extLst>
          </p:cNvPr>
          <p:cNvSpPr>
            <a:spLocks noGrp="1"/>
          </p:cNvSpPr>
          <p:nvPr>
            <p:ph type="subTitle" idx="1"/>
          </p:nvPr>
        </p:nvSpPr>
        <p:spPr/>
        <p:txBody>
          <a:bodyPr/>
          <a:lstStyle/>
          <a:p>
            <a:r>
              <a:rPr lang="en-US" dirty="0"/>
              <a:t>Current Faculty Membership</a:t>
            </a:r>
          </a:p>
        </p:txBody>
      </p:sp>
      <p:sp>
        <p:nvSpPr>
          <p:cNvPr id="4" name="Text Placeholder 3">
            <a:extLst>
              <a:ext uri="{FF2B5EF4-FFF2-40B4-BE49-F238E27FC236}">
                <a16:creationId xmlns:a16="http://schemas.microsoft.com/office/drawing/2014/main" id="{A8540A1A-C34F-45F4-BE16-0FB65F942D54}"/>
              </a:ext>
            </a:extLst>
          </p:cNvPr>
          <p:cNvSpPr>
            <a:spLocks noGrp="1"/>
          </p:cNvSpPr>
          <p:nvPr>
            <p:ph type="body" sz="quarter" idx="14"/>
          </p:nvPr>
        </p:nvSpPr>
        <p:spPr>
          <a:xfrm>
            <a:off x="1043553" y="1686766"/>
            <a:ext cx="8273296" cy="4227897"/>
          </a:xfrm>
        </p:spPr>
        <p:txBody>
          <a:bodyPr>
            <a:normAutofit/>
          </a:bodyPr>
          <a:lstStyle/>
          <a:p>
            <a:r>
              <a:rPr lang="en-US" sz="2000" dirty="0"/>
              <a:t>Chair: </a:t>
            </a:r>
            <a:r>
              <a:rPr lang="en-US" sz="2000" b="1" dirty="0"/>
              <a:t>Kip Williams</a:t>
            </a:r>
            <a:r>
              <a:rPr lang="en-US" sz="2000" dirty="0"/>
              <a:t> (HHS) (on sabbatical Fall ‘23)</a:t>
            </a:r>
            <a:br>
              <a:rPr lang="en-US" sz="2000" dirty="0"/>
            </a:br>
            <a:endParaRPr lang="en-US" sz="2000" dirty="0"/>
          </a:p>
          <a:p>
            <a:r>
              <a:rPr lang="en-US" sz="2000" dirty="0"/>
              <a:t>Acting Chair: </a:t>
            </a:r>
            <a:r>
              <a:rPr lang="en-US" sz="2000" b="1" dirty="0"/>
              <a:t>Matt Conaway</a:t>
            </a:r>
            <a:r>
              <a:rPr lang="en-US" sz="2000" dirty="0"/>
              <a:t> (Bands/Orchestras)</a:t>
            </a:r>
            <a:br>
              <a:rPr lang="en-US" sz="2000" dirty="0"/>
            </a:br>
            <a:endParaRPr lang="en-US" sz="2000" dirty="0"/>
          </a:p>
          <a:p>
            <a:r>
              <a:rPr lang="en-US" sz="2000" dirty="0"/>
              <a:t>Student Affairs Liaison: </a:t>
            </a:r>
            <a:r>
              <a:rPr lang="en-US" sz="2000" b="1" dirty="0"/>
              <a:t>David Sanders</a:t>
            </a:r>
            <a:r>
              <a:rPr lang="en-US" sz="2000" dirty="0"/>
              <a:t> (Biological Sciences)</a:t>
            </a:r>
            <a:br>
              <a:rPr lang="en-US" sz="2000" dirty="0"/>
            </a:br>
            <a:endParaRPr lang="en-US" sz="2000" dirty="0"/>
          </a:p>
          <a:p>
            <a:r>
              <a:rPr lang="en-US" sz="2000" dirty="0"/>
              <a:t>Senate Appointees:</a:t>
            </a:r>
          </a:p>
          <a:p>
            <a:pPr lvl="1">
              <a:spcBef>
                <a:spcPts val="0"/>
              </a:spcBef>
            </a:pPr>
            <a:r>
              <a:rPr lang="en-US" sz="1800" b="1" dirty="0"/>
              <a:t>Chip </a:t>
            </a:r>
            <a:r>
              <a:rPr lang="en-US" sz="1800" b="1" dirty="0" err="1"/>
              <a:t>Blatchley</a:t>
            </a:r>
            <a:r>
              <a:rPr lang="en-US" sz="1800" b="1" dirty="0"/>
              <a:t> (Civil Engineering)</a:t>
            </a:r>
          </a:p>
          <a:p>
            <a:pPr lvl="1">
              <a:spcBef>
                <a:spcPts val="0"/>
              </a:spcBef>
            </a:pPr>
            <a:r>
              <a:rPr lang="en-US" sz="1800" b="1" dirty="0"/>
              <a:t>Rachel Clark (HHS)</a:t>
            </a:r>
          </a:p>
          <a:p>
            <a:pPr lvl="1">
              <a:spcBef>
                <a:spcPts val="0"/>
              </a:spcBef>
            </a:pPr>
            <a:r>
              <a:rPr lang="en-US" sz="1800" b="1" dirty="0"/>
              <a:t>Kyle Haynes (Political Science)</a:t>
            </a:r>
            <a:br>
              <a:rPr lang="en-US" sz="1800" b="1" dirty="0"/>
            </a:br>
            <a:endParaRPr lang="en-US" sz="1800" b="1" dirty="0"/>
          </a:p>
          <a:p>
            <a:r>
              <a:rPr lang="en-US" sz="2000" dirty="0"/>
              <a:t>Faculty Athletic Representatives:</a:t>
            </a:r>
          </a:p>
          <a:p>
            <a:pPr lvl="1">
              <a:spcBef>
                <a:spcPts val="0"/>
              </a:spcBef>
            </a:pPr>
            <a:r>
              <a:rPr lang="en-US" sz="1800" b="1" dirty="0"/>
              <a:t>Marcy Towns </a:t>
            </a:r>
            <a:r>
              <a:rPr lang="en-US" sz="1800" dirty="0"/>
              <a:t>(Chemistry)</a:t>
            </a:r>
          </a:p>
          <a:p>
            <a:pPr lvl="1">
              <a:spcBef>
                <a:spcPts val="0"/>
              </a:spcBef>
            </a:pPr>
            <a:r>
              <a:rPr lang="en-US" sz="1800" b="1" dirty="0"/>
              <a:t>Phillip </a:t>
            </a:r>
            <a:r>
              <a:rPr lang="en-US" sz="1800" b="1" dirty="0" err="1"/>
              <a:t>VanFossen</a:t>
            </a:r>
            <a:r>
              <a:rPr lang="en-US" sz="1800" dirty="0"/>
              <a:t> (Education)</a:t>
            </a:r>
          </a:p>
          <a:p>
            <a:endParaRPr lang="en-US" sz="2000" dirty="0"/>
          </a:p>
        </p:txBody>
      </p:sp>
      <p:sp>
        <p:nvSpPr>
          <p:cNvPr id="5" name="Date Placeholder 4">
            <a:extLst>
              <a:ext uri="{FF2B5EF4-FFF2-40B4-BE49-F238E27FC236}">
                <a16:creationId xmlns:a16="http://schemas.microsoft.com/office/drawing/2014/main" id="{6A095D58-A8AE-0B36-BA89-FD1FF1D1B17A}"/>
              </a:ext>
            </a:extLst>
          </p:cNvPr>
          <p:cNvSpPr>
            <a:spLocks noGrp="1"/>
          </p:cNvSpPr>
          <p:nvPr>
            <p:ph type="dt" sz="half" idx="2"/>
          </p:nvPr>
        </p:nvSpPr>
        <p:spPr/>
        <p:txBody>
          <a:bodyPr/>
          <a:lstStyle/>
          <a:p>
            <a:fld id="{E0C8DACD-4E35-4E4C-AC75-C3DE50F04E7E}" type="datetime1">
              <a:rPr lang="en-US" smtClean="0"/>
              <a:pPr/>
              <a:t>9/6/23</a:t>
            </a:fld>
            <a:endParaRPr lang="en-US" dirty="0"/>
          </a:p>
        </p:txBody>
      </p:sp>
      <p:sp>
        <p:nvSpPr>
          <p:cNvPr id="6" name="Slide Number Placeholder 5">
            <a:extLst>
              <a:ext uri="{FF2B5EF4-FFF2-40B4-BE49-F238E27FC236}">
                <a16:creationId xmlns:a16="http://schemas.microsoft.com/office/drawing/2014/main" id="{C627E709-745F-16EA-E8E0-49D95DFA1A6B}"/>
              </a:ext>
            </a:extLst>
          </p:cNvPr>
          <p:cNvSpPr>
            <a:spLocks noGrp="1"/>
          </p:cNvSpPr>
          <p:nvPr>
            <p:ph type="sldNum" sz="quarter" idx="4"/>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402778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DB93-4E99-688C-1427-49CA0DE17F10}"/>
              </a:ext>
            </a:extLst>
          </p:cNvPr>
          <p:cNvSpPr>
            <a:spLocks noGrp="1"/>
          </p:cNvSpPr>
          <p:nvPr>
            <p:ph type="ctrTitle"/>
          </p:nvPr>
        </p:nvSpPr>
        <p:spPr/>
        <p:txBody>
          <a:bodyPr/>
          <a:lstStyle/>
          <a:p>
            <a:r>
              <a:rPr lang="en-US" dirty="0"/>
              <a:t>Purdue Athletic Affairs Committee – Annual Report</a:t>
            </a:r>
          </a:p>
        </p:txBody>
      </p:sp>
      <p:sp>
        <p:nvSpPr>
          <p:cNvPr id="3" name="Subtitle 2">
            <a:extLst>
              <a:ext uri="{FF2B5EF4-FFF2-40B4-BE49-F238E27FC236}">
                <a16:creationId xmlns:a16="http://schemas.microsoft.com/office/drawing/2014/main" id="{6B78B4F6-E0EB-CCE9-2E96-1A023792E231}"/>
              </a:ext>
            </a:extLst>
          </p:cNvPr>
          <p:cNvSpPr>
            <a:spLocks noGrp="1"/>
          </p:cNvSpPr>
          <p:nvPr>
            <p:ph type="subTitle" idx="1"/>
          </p:nvPr>
        </p:nvSpPr>
        <p:spPr>
          <a:xfrm rot="16200000">
            <a:off x="-1619109" y="3106860"/>
            <a:ext cx="4648218" cy="677108"/>
          </a:xfrm>
        </p:spPr>
        <p:txBody>
          <a:bodyPr/>
          <a:lstStyle/>
          <a:p>
            <a:pPr algn="ctr"/>
            <a:r>
              <a:rPr lang="en-US" dirty="0"/>
              <a:t>Athletics Enrollment Data by College/School</a:t>
            </a:r>
          </a:p>
        </p:txBody>
      </p:sp>
      <p:sp>
        <p:nvSpPr>
          <p:cNvPr id="5" name="Date Placeholder 4">
            <a:extLst>
              <a:ext uri="{FF2B5EF4-FFF2-40B4-BE49-F238E27FC236}">
                <a16:creationId xmlns:a16="http://schemas.microsoft.com/office/drawing/2014/main" id="{6A095D58-A8AE-0B36-BA89-FD1FF1D1B17A}"/>
              </a:ext>
            </a:extLst>
          </p:cNvPr>
          <p:cNvSpPr>
            <a:spLocks noGrp="1"/>
          </p:cNvSpPr>
          <p:nvPr>
            <p:ph type="dt" sz="half" idx="2"/>
          </p:nvPr>
        </p:nvSpPr>
        <p:spPr/>
        <p:txBody>
          <a:bodyPr/>
          <a:lstStyle/>
          <a:p>
            <a:fld id="{E0C8DACD-4E35-4E4C-AC75-C3DE50F04E7E}" type="datetime1">
              <a:rPr lang="en-US" smtClean="0"/>
              <a:pPr/>
              <a:t>9/6/23</a:t>
            </a:fld>
            <a:endParaRPr lang="en-US" dirty="0"/>
          </a:p>
        </p:txBody>
      </p:sp>
      <p:sp>
        <p:nvSpPr>
          <p:cNvPr id="6" name="Slide Number Placeholder 5">
            <a:extLst>
              <a:ext uri="{FF2B5EF4-FFF2-40B4-BE49-F238E27FC236}">
                <a16:creationId xmlns:a16="http://schemas.microsoft.com/office/drawing/2014/main" id="{C627E709-745F-16EA-E8E0-49D95DFA1A6B}"/>
              </a:ext>
            </a:extLst>
          </p:cNvPr>
          <p:cNvSpPr>
            <a:spLocks noGrp="1"/>
          </p:cNvSpPr>
          <p:nvPr>
            <p:ph type="sldNum" sz="quarter" idx="4"/>
          </p:nvPr>
        </p:nvSpPr>
        <p:spPr/>
        <p:txBody>
          <a:bodyPr/>
          <a:lstStyle/>
          <a:p>
            <a:fld id="{8A7A6979-0714-4377-B894-6BE4C2D6E202}" type="slidenum">
              <a:rPr lang="en-US" smtClean="0"/>
              <a:pPr/>
              <a:t>7</a:t>
            </a:fld>
            <a:endParaRPr lang="en-US" dirty="0"/>
          </a:p>
        </p:txBody>
      </p:sp>
      <p:graphicFrame>
        <p:nvGraphicFramePr>
          <p:cNvPr id="7" name="Table 7">
            <a:extLst>
              <a:ext uri="{FF2B5EF4-FFF2-40B4-BE49-F238E27FC236}">
                <a16:creationId xmlns:a16="http://schemas.microsoft.com/office/drawing/2014/main" id="{8436A76D-F3D4-53BC-E7E5-6954EAC9AF58}"/>
              </a:ext>
            </a:extLst>
          </p:cNvPr>
          <p:cNvGraphicFramePr>
            <a:graphicFrameLocks noGrp="1"/>
          </p:cNvGraphicFramePr>
          <p:nvPr>
            <p:extLst>
              <p:ext uri="{D42A27DB-BD31-4B8C-83A1-F6EECF244321}">
                <p14:modId xmlns:p14="http://schemas.microsoft.com/office/powerpoint/2010/main" val="2568090314"/>
              </p:ext>
            </p:extLst>
          </p:nvPr>
        </p:nvGraphicFramePr>
        <p:xfrm>
          <a:off x="1596708" y="1034954"/>
          <a:ext cx="8127999" cy="4820920"/>
        </p:xfrm>
        <a:graphic>
          <a:graphicData uri="http://schemas.openxmlformats.org/drawingml/2006/table">
            <a:tbl>
              <a:tblPr firstRow="1" bandRow="1">
                <a:tableStyleId>{5C22544A-7EE6-4342-B048-85BDC9FD1C3A}</a:tableStyleId>
              </a:tblPr>
              <a:tblGrid>
                <a:gridCol w="4211353">
                  <a:extLst>
                    <a:ext uri="{9D8B030D-6E8A-4147-A177-3AD203B41FA5}">
                      <a16:colId xmlns:a16="http://schemas.microsoft.com/office/drawing/2014/main" val="3805306985"/>
                    </a:ext>
                  </a:extLst>
                </a:gridCol>
                <a:gridCol w="1863524">
                  <a:extLst>
                    <a:ext uri="{9D8B030D-6E8A-4147-A177-3AD203B41FA5}">
                      <a16:colId xmlns:a16="http://schemas.microsoft.com/office/drawing/2014/main" val="3171528096"/>
                    </a:ext>
                  </a:extLst>
                </a:gridCol>
                <a:gridCol w="2053122">
                  <a:extLst>
                    <a:ext uri="{9D8B030D-6E8A-4147-A177-3AD203B41FA5}">
                      <a16:colId xmlns:a16="http://schemas.microsoft.com/office/drawing/2014/main" val="1661279005"/>
                    </a:ext>
                  </a:extLst>
                </a:gridCol>
              </a:tblGrid>
              <a:tr h="370840">
                <a:tc>
                  <a:txBody>
                    <a:bodyPr/>
                    <a:lstStyle/>
                    <a:p>
                      <a:pPr algn="ctr"/>
                      <a:r>
                        <a:rPr lang="en-US" dirty="0"/>
                        <a:t>College or School</a:t>
                      </a:r>
                    </a:p>
                  </a:txBody>
                  <a:tcPr/>
                </a:tc>
                <a:tc>
                  <a:txBody>
                    <a:bodyPr/>
                    <a:lstStyle/>
                    <a:p>
                      <a:pPr algn="ctr"/>
                      <a:r>
                        <a:rPr lang="en-US" dirty="0"/>
                        <a:t>Fall 2022</a:t>
                      </a:r>
                    </a:p>
                  </a:txBody>
                  <a:tcPr/>
                </a:tc>
                <a:tc>
                  <a:txBody>
                    <a:bodyPr/>
                    <a:lstStyle/>
                    <a:p>
                      <a:pPr algn="ctr"/>
                      <a:r>
                        <a:rPr lang="en-US" dirty="0"/>
                        <a:t>Spring 2023</a:t>
                      </a:r>
                    </a:p>
                  </a:txBody>
                  <a:tcPr/>
                </a:tc>
                <a:extLst>
                  <a:ext uri="{0D108BD9-81ED-4DB2-BD59-A6C34878D82A}">
                    <a16:rowId xmlns:a16="http://schemas.microsoft.com/office/drawing/2014/main" val="1441600340"/>
                  </a:ext>
                </a:extLst>
              </a:tr>
              <a:tr h="370840">
                <a:tc>
                  <a:txBody>
                    <a:bodyPr/>
                    <a:lstStyle/>
                    <a:p>
                      <a:pPr algn="ctr"/>
                      <a:r>
                        <a:rPr lang="en-US" dirty="0"/>
                        <a:t>Agriculture</a:t>
                      </a:r>
                    </a:p>
                  </a:txBody>
                  <a:tcPr/>
                </a:tc>
                <a:tc>
                  <a:txBody>
                    <a:bodyPr/>
                    <a:lstStyle/>
                    <a:p>
                      <a:pPr algn="ctr"/>
                      <a:r>
                        <a:rPr lang="en-US" dirty="0"/>
                        <a:t>20</a:t>
                      </a:r>
                    </a:p>
                  </a:txBody>
                  <a:tcPr/>
                </a:tc>
                <a:tc>
                  <a:txBody>
                    <a:bodyPr/>
                    <a:lstStyle/>
                    <a:p>
                      <a:pPr algn="ctr"/>
                      <a:r>
                        <a:rPr lang="en-US" dirty="0"/>
                        <a:t>19</a:t>
                      </a:r>
                    </a:p>
                  </a:txBody>
                  <a:tcPr/>
                </a:tc>
                <a:extLst>
                  <a:ext uri="{0D108BD9-81ED-4DB2-BD59-A6C34878D82A}">
                    <a16:rowId xmlns:a16="http://schemas.microsoft.com/office/drawing/2014/main" val="2826327962"/>
                  </a:ext>
                </a:extLst>
              </a:tr>
              <a:tr h="370840">
                <a:tc>
                  <a:txBody>
                    <a:bodyPr/>
                    <a:lstStyle/>
                    <a:p>
                      <a:pPr algn="ctr"/>
                      <a:r>
                        <a:rPr lang="en-US" dirty="0"/>
                        <a:t>Education</a:t>
                      </a:r>
                    </a:p>
                  </a:txBody>
                  <a:tcPr/>
                </a:tc>
                <a:tc>
                  <a:txBody>
                    <a:bodyPr/>
                    <a:lstStyle/>
                    <a:p>
                      <a:pPr algn="ctr"/>
                      <a:r>
                        <a:rPr lang="en-US" dirty="0"/>
                        <a:t>12</a:t>
                      </a:r>
                    </a:p>
                  </a:txBody>
                  <a:tcPr/>
                </a:tc>
                <a:tc>
                  <a:txBody>
                    <a:bodyPr/>
                    <a:lstStyle/>
                    <a:p>
                      <a:pPr algn="ctr"/>
                      <a:r>
                        <a:rPr lang="en-US" dirty="0"/>
                        <a:t>10</a:t>
                      </a:r>
                    </a:p>
                  </a:txBody>
                  <a:tcPr/>
                </a:tc>
                <a:extLst>
                  <a:ext uri="{0D108BD9-81ED-4DB2-BD59-A6C34878D82A}">
                    <a16:rowId xmlns:a16="http://schemas.microsoft.com/office/drawing/2014/main" val="2243780898"/>
                  </a:ext>
                </a:extLst>
              </a:tr>
              <a:tr h="370840">
                <a:tc>
                  <a:txBody>
                    <a:bodyPr/>
                    <a:lstStyle/>
                    <a:p>
                      <a:pPr algn="ctr"/>
                      <a:r>
                        <a:rPr lang="en-US" dirty="0"/>
                        <a:t>Engineering</a:t>
                      </a:r>
                    </a:p>
                  </a:txBody>
                  <a:tcPr/>
                </a:tc>
                <a:tc>
                  <a:txBody>
                    <a:bodyPr/>
                    <a:lstStyle/>
                    <a:p>
                      <a:pPr algn="ctr"/>
                      <a:r>
                        <a:rPr lang="en-US" dirty="0"/>
                        <a:t>64</a:t>
                      </a:r>
                    </a:p>
                  </a:txBody>
                  <a:tcPr/>
                </a:tc>
                <a:tc>
                  <a:txBody>
                    <a:bodyPr/>
                    <a:lstStyle/>
                    <a:p>
                      <a:pPr algn="ctr"/>
                      <a:r>
                        <a:rPr lang="en-US" dirty="0"/>
                        <a:t>62</a:t>
                      </a:r>
                    </a:p>
                  </a:txBody>
                  <a:tcPr/>
                </a:tc>
                <a:extLst>
                  <a:ext uri="{0D108BD9-81ED-4DB2-BD59-A6C34878D82A}">
                    <a16:rowId xmlns:a16="http://schemas.microsoft.com/office/drawing/2014/main" val="2508622818"/>
                  </a:ext>
                </a:extLst>
              </a:tr>
              <a:tr h="370840">
                <a:tc>
                  <a:txBody>
                    <a:bodyPr/>
                    <a:lstStyle/>
                    <a:p>
                      <a:pPr algn="ctr"/>
                      <a:r>
                        <a:rPr lang="en-US" dirty="0"/>
                        <a:t>HHS</a:t>
                      </a:r>
                    </a:p>
                  </a:txBody>
                  <a:tcPr/>
                </a:tc>
                <a:tc>
                  <a:txBody>
                    <a:bodyPr/>
                    <a:lstStyle/>
                    <a:p>
                      <a:pPr algn="ctr"/>
                      <a:r>
                        <a:rPr lang="en-US" dirty="0"/>
                        <a:t>149</a:t>
                      </a:r>
                    </a:p>
                  </a:txBody>
                  <a:tcPr/>
                </a:tc>
                <a:tc>
                  <a:txBody>
                    <a:bodyPr/>
                    <a:lstStyle/>
                    <a:p>
                      <a:pPr algn="ctr"/>
                      <a:r>
                        <a:rPr lang="en-US" dirty="0"/>
                        <a:t>145</a:t>
                      </a:r>
                    </a:p>
                  </a:txBody>
                  <a:tcPr/>
                </a:tc>
                <a:extLst>
                  <a:ext uri="{0D108BD9-81ED-4DB2-BD59-A6C34878D82A}">
                    <a16:rowId xmlns:a16="http://schemas.microsoft.com/office/drawing/2014/main" val="1534488185"/>
                  </a:ext>
                </a:extLst>
              </a:tr>
              <a:tr h="370840">
                <a:tc>
                  <a:txBody>
                    <a:bodyPr/>
                    <a:lstStyle/>
                    <a:p>
                      <a:pPr algn="ctr"/>
                      <a:r>
                        <a:rPr lang="en-US" dirty="0"/>
                        <a:t>Liberal Arts</a:t>
                      </a:r>
                    </a:p>
                  </a:txBody>
                  <a:tcPr/>
                </a:tc>
                <a:tc>
                  <a:txBody>
                    <a:bodyPr/>
                    <a:lstStyle/>
                    <a:p>
                      <a:pPr algn="ctr"/>
                      <a:r>
                        <a:rPr lang="en-US" dirty="0"/>
                        <a:t>71</a:t>
                      </a:r>
                    </a:p>
                  </a:txBody>
                  <a:tcPr/>
                </a:tc>
                <a:tc>
                  <a:txBody>
                    <a:bodyPr/>
                    <a:lstStyle/>
                    <a:p>
                      <a:pPr algn="ctr"/>
                      <a:r>
                        <a:rPr lang="en-US" dirty="0"/>
                        <a:t>69</a:t>
                      </a:r>
                    </a:p>
                  </a:txBody>
                  <a:tcPr/>
                </a:tc>
                <a:extLst>
                  <a:ext uri="{0D108BD9-81ED-4DB2-BD59-A6C34878D82A}">
                    <a16:rowId xmlns:a16="http://schemas.microsoft.com/office/drawing/2014/main" val="3909455114"/>
                  </a:ext>
                </a:extLst>
              </a:tr>
              <a:tr h="370840">
                <a:tc>
                  <a:txBody>
                    <a:bodyPr/>
                    <a:lstStyle/>
                    <a:p>
                      <a:pPr algn="ctr"/>
                      <a:r>
                        <a:rPr lang="en-US" dirty="0"/>
                        <a:t>Management</a:t>
                      </a:r>
                    </a:p>
                  </a:txBody>
                  <a:tcPr/>
                </a:tc>
                <a:tc>
                  <a:txBody>
                    <a:bodyPr/>
                    <a:lstStyle/>
                    <a:p>
                      <a:pPr algn="ctr"/>
                      <a:r>
                        <a:rPr lang="en-US" dirty="0"/>
                        <a:t>77</a:t>
                      </a:r>
                    </a:p>
                  </a:txBody>
                  <a:tcPr/>
                </a:tc>
                <a:tc>
                  <a:txBody>
                    <a:bodyPr/>
                    <a:lstStyle/>
                    <a:p>
                      <a:pPr algn="ctr"/>
                      <a:r>
                        <a:rPr lang="en-US" dirty="0"/>
                        <a:t>73</a:t>
                      </a:r>
                    </a:p>
                  </a:txBody>
                  <a:tcPr/>
                </a:tc>
                <a:extLst>
                  <a:ext uri="{0D108BD9-81ED-4DB2-BD59-A6C34878D82A}">
                    <a16:rowId xmlns:a16="http://schemas.microsoft.com/office/drawing/2014/main" val="459283920"/>
                  </a:ext>
                </a:extLst>
              </a:tr>
              <a:tr h="370840">
                <a:tc>
                  <a:txBody>
                    <a:bodyPr/>
                    <a:lstStyle/>
                    <a:p>
                      <a:pPr algn="ctr"/>
                      <a:r>
                        <a:rPr lang="en-US" dirty="0"/>
                        <a:t>Pre-Pharmacy</a:t>
                      </a:r>
                    </a:p>
                  </a:txBody>
                  <a:tcPr/>
                </a:tc>
                <a:tc>
                  <a:txBody>
                    <a:bodyPr/>
                    <a:lstStyle/>
                    <a:p>
                      <a:pPr algn="ctr"/>
                      <a:r>
                        <a:rPr lang="en-US" dirty="0"/>
                        <a:t>3</a:t>
                      </a:r>
                    </a:p>
                  </a:txBody>
                  <a:tcPr/>
                </a:tc>
                <a:tc>
                  <a:txBody>
                    <a:bodyPr/>
                    <a:lstStyle/>
                    <a:p>
                      <a:pPr algn="ctr"/>
                      <a:r>
                        <a:rPr lang="en-US" dirty="0"/>
                        <a:t>3</a:t>
                      </a:r>
                    </a:p>
                  </a:txBody>
                  <a:tcPr/>
                </a:tc>
                <a:extLst>
                  <a:ext uri="{0D108BD9-81ED-4DB2-BD59-A6C34878D82A}">
                    <a16:rowId xmlns:a16="http://schemas.microsoft.com/office/drawing/2014/main" val="290991757"/>
                  </a:ext>
                </a:extLst>
              </a:tr>
              <a:tr h="370840">
                <a:tc>
                  <a:txBody>
                    <a:bodyPr/>
                    <a:lstStyle/>
                    <a:p>
                      <a:pPr algn="ctr"/>
                      <a:r>
                        <a:rPr lang="en-US" dirty="0"/>
                        <a:t>Pharmacy</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00050200"/>
                  </a:ext>
                </a:extLst>
              </a:tr>
              <a:tr h="370840">
                <a:tc>
                  <a:txBody>
                    <a:bodyPr/>
                    <a:lstStyle/>
                    <a:p>
                      <a:pPr algn="ctr"/>
                      <a:r>
                        <a:rPr lang="en-US" dirty="0"/>
                        <a:t>Science</a:t>
                      </a:r>
                    </a:p>
                  </a:txBody>
                  <a:tcPr/>
                </a:tc>
                <a:tc>
                  <a:txBody>
                    <a:bodyPr/>
                    <a:lstStyle/>
                    <a:p>
                      <a:pPr algn="ctr"/>
                      <a:r>
                        <a:rPr lang="en-US" dirty="0"/>
                        <a:t>21</a:t>
                      </a:r>
                    </a:p>
                  </a:txBody>
                  <a:tcPr/>
                </a:tc>
                <a:tc>
                  <a:txBody>
                    <a:bodyPr/>
                    <a:lstStyle/>
                    <a:p>
                      <a:pPr algn="ctr"/>
                      <a:r>
                        <a:rPr lang="en-US" dirty="0"/>
                        <a:t>20</a:t>
                      </a:r>
                    </a:p>
                  </a:txBody>
                  <a:tcPr/>
                </a:tc>
                <a:extLst>
                  <a:ext uri="{0D108BD9-81ED-4DB2-BD59-A6C34878D82A}">
                    <a16:rowId xmlns:a16="http://schemas.microsoft.com/office/drawing/2014/main" val="1959886088"/>
                  </a:ext>
                </a:extLst>
              </a:tr>
              <a:tr h="370840">
                <a:tc>
                  <a:txBody>
                    <a:bodyPr/>
                    <a:lstStyle/>
                    <a:p>
                      <a:pPr algn="ctr"/>
                      <a:r>
                        <a:rPr lang="en-US" dirty="0"/>
                        <a:t>Polytechnic Institute</a:t>
                      </a:r>
                    </a:p>
                  </a:txBody>
                  <a:tcPr/>
                </a:tc>
                <a:tc>
                  <a:txBody>
                    <a:bodyPr/>
                    <a:lstStyle/>
                    <a:p>
                      <a:pPr algn="ctr"/>
                      <a:r>
                        <a:rPr lang="en-US" dirty="0"/>
                        <a:t>48</a:t>
                      </a:r>
                    </a:p>
                  </a:txBody>
                  <a:tcPr/>
                </a:tc>
                <a:tc>
                  <a:txBody>
                    <a:bodyPr/>
                    <a:lstStyle/>
                    <a:p>
                      <a:pPr algn="ctr"/>
                      <a:r>
                        <a:rPr lang="en-US" dirty="0"/>
                        <a:t>44</a:t>
                      </a:r>
                    </a:p>
                  </a:txBody>
                  <a:tcPr/>
                </a:tc>
                <a:extLst>
                  <a:ext uri="{0D108BD9-81ED-4DB2-BD59-A6C34878D82A}">
                    <a16:rowId xmlns:a16="http://schemas.microsoft.com/office/drawing/2014/main" val="818843087"/>
                  </a:ext>
                </a:extLst>
              </a:tr>
              <a:tr h="370840">
                <a:tc>
                  <a:txBody>
                    <a:bodyPr/>
                    <a:lstStyle/>
                    <a:p>
                      <a:pPr algn="ctr"/>
                      <a:r>
                        <a:rPr lang="en-US" dirty="0"/>
                        <a:t>Graduate School</a:t>
                      </a:r>
                    </a:p>
                  </a:txBody>
                  <a:tcPr/>
                </a:tc>
                <a:tc>
                  <a:txBody>
                    <a:bodyPr/>
                    <a:lstStyle/>
                    <a:p>
                      <a:pPr algn="ctr"/>
                      <a:r>
                        <a:rPr lang="en-US" dirty="0"/>
                        <a:t>35</a:t>
                      </a:r>
                    </a:p>
                  </a:txBody>
                  <a:tcPr/>
                </a:tc>
                <a:tc>
                  <a:txBody>
                    <a:bodyPr/>
                    <a:lstStyle/>
                    <a:p>
                      <a:pPr algn="ctr"/>
                      <a:r>
                        <a:rPr lang="en-US" dirty="0"/>
                        <a:t>27</a:t>
                      </a:r>
                    </a:p>
                  </a:txBody>
                  <a:tcPr/>
                </a:tc>
                <a:extLst>
                  <a:ext uri="{0D108BD9-81ED-4DB2-BD59-A6C34878D82A}">
                    <a16:rowId xmlns:a16="http://schemas.microsoft.com/office/drawing/2014/main" val="2093249558"/>
                  </a:ext>
                </a:extLst>
              </a:tr>
              <a:tr h="370840">
                <a:tc>
                  <a:txBody>
                    <a:bodyPr/>
                    <a:lstStyle/>
                    <a:p>
                      <a:pPr algn="ctr"/>
                      <a:r>
                        <a:rPr lang="en-US" dirty="0"/>
                        <a:t>Exploratory Studies</a:t>
                      </a:r>
                    </a:p>
                  </a:txBody>
                  <a:tcPr/>
                </a:tc>
                <a:tc>
                  <a:txBody>
                    <a:bodyPr/>
                    <a:lstStyle/>
                    <a:p>
                      <a:pPr algn="ctr"/>
                      <a:r>
                        <a:rPr lang="en-US" dirty="0"/>
                        <a:t>29</a:t>
                      </a:r>
                    </a:p>
                  </a:txBody>
                  <a:tcPr/>
                </a:tc>
                <a:tc>
                  <a:txBody>
                    <a:bodyPr/>
                    <a:lstStyle/>
                    <a:p>
                      <a:pPr algn="ctr"/>
                      <a:r>
                        <a:rPr lang="en-US" dirty="0"/>
                        <a:t>24</a:t>
                      </a:r>
                    </a:p>
                  </a:txBody>
                  <a:tcPr/>
                </a:tc>
                <a:extLst>
                  <a:ext uri="{0D108BD9-81ED-4DB2-BD59-A6C34878D82A}">
                    <a16:rowId xmlns:a16="http://schemas.microsoft.com/office/drawing/2014/main" val="1114560134"/>
                  </a:ext>
                </a:extLst>
              </a:tr>
            </a:tbl>
          </a:graphicData>
        </a:graphic>
      </p:graphicFrame>
    </p:spTree>
    <p:extLst>
      <p:ext uri="{BB962C8B-B14F-4D97-AF65-F5344CB8AC3E}">
        <p14:creationId xmlns:p14="http://schemas.microsoft.com/office/powerpoint/2010/main" val="210053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DB93-4E99-688C-1427-49CA0DE17F10}"/>
              </a:ext>
            </a:extLst>
          </p:cNvPr>
          <p:cNvSpPr>
            <a:spLocks noGrp="1"/>
          </p:cNvSpPr>
          <p:nvPr>
            <p:ph type="ctrTitle"/>
          </p:nvPr>
        </p:nvSpPr>
        <p:spPr/>
        <p:txBody>
          <a:bodyPr/>
          <a:lstStyle/>
          <a:p>
            <a:r>
              <a:rPr lang="en-US" dirty="0"/>
              <a:t>Purdue Athletic Affairs Committee – Annual Report</a:t>
            </a:r>
          </a:p>
        </p:txBody>
      </p:sp>
      <p:sp>
        <p:nvSpPr>
          <p:cNvPr id="3" name="Subtitle 2">
            <a:extLst>
              <a:ext uri="{FF2B5EF4-FFF2-40B4-BE49-F238E27FC236}">
                <a16:creationId xmlns:a16="http://schemas.microsoft.com/office/drawing/2014/main" id="{6B78B4F6-E0EB-CCE9-2E96-1A023792E231}"/>
              </a:ext>
            </a:extLst>
          </p:cNvPr>
          <p:cNvSpPr>
            <a:spLocks noGrp="1"/>
          </p:cNvSpPr>
          <p:nvPr>
            <p:ph type="subTitle" idx="1"/>
          </p:nvPr>
        </p:nvSpPr>
        <p:spPr>
          <a:xfrm rot="16200000">
            <a:off x="-1494390" y="3258200"/>
            <a:ext cx="4734289" cy="341599"/>
          </a:xfrm>
        </p:spPr>
        <p:txBody>
          <a:bodyPr/>
          <a:lstStyle/>
          <a:p>
            <a:r>
              <a:rPr lang="en-US" dirty="0"/>
              <a:t>Academic Performance – Spring 2023</a:t>
            </a:r>
          </a:p>
        </p:txBody>
      </p:sp>
      <p:sp>
        <p:nvSpPr>
          <p:cNvPr id="5" name="Date Placeholder 4">
            <a:extLst>
              <a:ext uri="{FF2B5EF4-FFF2-40B4-BE49-F238E27FC236}">
                <a16:creationId xmlns:a16="http://schemas.microsoft.com/office/drawing/2014/main" id="{6A095D58-A8AE-0B36-BA89-FD1FF1D1B17A}"/>
              </a:ext>
            </a:extLst>
          </p:cNvPr>
          <p:cNvSpPr>
            <a:spLocks noGrp="1"/>
          </p:cNvSpPr>
          <p:nvPr>
            <p:ph type="dt" sz="half" idx="2"/>
          </p:nvPr>
        </p:nvSpPr>
        <p:spPr/>
        <p:txBody>
          <a:bodyPr/>
          <a:lstStyle/>
          <a:p>
            <a:fld id="{E0C8DACD-4E35-4E4C-AC75-C3DE50F04E7E}" type="datetime1">
              <a:rPr lang="en-US" smtClean="0"/>
              <a:pPr/>
              <a:t>9/6/23</a:t>
            </a:fld>
            <a:endParaRPr lang="en-US" dirty="0"/>
          </a:p>
        </p:txBody>
      </p:sp>
      <p:sp>
        <p:nvSpPr>
          <p:cNvPr id="6" name="Slide Number Placeholder 5">
            <a:extLst>
              <a:ext uri="{FF2B5EF4-FFF2-40B4-BE49-F238E27FC236}">
                <a16:creationId xmlns:a16="http://schemas.microsoft.com/office/drawing/2014/main" id="{C627E709-745F-16EA-E8E0-49D95DFA1A6B}"/>
              </a:ext>
            </a:extLst>
          </p:cNvPr>
          <p:cNvSpPr>
            <a:spLocks noGrp="1"/>
          </p:cNvSpPr>
          <p:nvPr>
            <p:ph type="sldNum" sz="quarter" idx="4"/>
          </p:nvPr>
        </p:nvSpPr>
        <p:spPr/>
        <p:txBody>
          <a:bodyPr/>
          <a:lstStyle/>
          <a:p>
            <a:fld id="{8A7A6979-0714-4377-B894-6BE4C2D6E202}" type="slidenum">
              <a:rPr lang="en-US" smtClean="0"/>
              <a:pPr/>
              <a:t>8</a:t>
            </a:fld>
            <a:endParaRPr lang="en-US" dirty="0"/>
          </a:p>
        </p:txBody>
      </p:sp>
      <p:graphicFrame>
        <p:nvGraphicFramePr>
          <p:cNvPr id="7" name="Table 7">
            <a:extLst>
              <a:ext uri="{FF2B5EF4-FFF2-40B4-BE49-F238E27FC236}">
                <a16:creationId xmlns:a16="http://schemas.microsoft.com/office/drawing/2014/main" id="{BE9F0334-27F9-147B-5ABB-6207048E97F3}"/>
              </a:ext>
            </a:extLst>
          </p:cNvPr>
          <p:cNvGraphicFramePr>
            <a:graphicFrameLocks noGrp="1"/>
          </p:cNvGraphicFramePr>
          <p:nvPr>
            <p:extLst>
              <p:ext uri="{D42A27DB-BD31-4B8C-83A1-F6EECF244321}">
                <p14:modId xmlns:p14="http://schemas.microsoft.com/office/powerpoint/2010/main" val="2249995369"/>
              </p:ext>
            </p:extLst>
          </p:nvPr>
        </p:nvGraphicFramePr>
        <p:xfrm>
          <a:off x="1643605" y="1061854"/>
          <a:ext cx="9234309" cy="4734288"/>
        </p:xfrm>
        <a:graphic>
          <a:graphicData uri="http://schemas.openxmlformats.org/drawingml/2006/table">
            <a:tbl>
              <a:tblPr firstRow="1" bandRow="1">
                <a:tableStyleId>{5C22544A-7EE6-4342-B048-85BDC9FD1C3A}</a:tableStyleId>
              </a:tblPr>
              <a:tblGrid>
                <a:gridCol w="3078103">
                  <a:extLst>
                    <a:ext uri="{9D8B030D-6E8A-4147-A177-3AD203B41FA5}">
                      <a16:colId xmlns:a16="http://schemas.microsoft.com/office/drawing/2014/main" val="3033884925"/>
                    </a:ext>
                  </a:extLst>
                </a:gridCol>
                <a:gridCol w="3078103">
                  <a:extLst>
                    <a:ext uri="{9D8B030D-6E8A-4147-A177-3AD203B41FA5}">
                      <a16:colId xmlns:a16="http://schemas.microsoft.com/office/drawing/2014/main" val="3792032387"/>
                    </a:ext>
                  </a:extLst>
                </a:gridCol>
                <a:gridCol w="3078103">
                  <a:extLst>
                    <a:ext uri="{9D8B030D-6E8A-4147-A177-3AD203B41FA5}">
                      <a16:colId xmlns:a16="http://schemas.microsoft.com/office/drawing/2014/main" val="4211447331"/>
                    </a:ext>
                  </a:extLst>
                </a:gridCol>
              </a:tblGrid>
              <a:tr h="591786">
                <a:tc>
                  <a:txBody>
                    <a:bodyPr/>
                    <a:lstStyle/>
                    <a:p>
                      <a:pPr algn="ctr"/>
                      <a:endParaRPr lang="en-US" dirty="0"/>
                    </a:p>
                  </a:txBody>
                  <a:tcPr anchor="ctr"/>
                </a:tc>
                <a:tc>
                  <a:txBody>
                    <a:bodyPr/>
                    <a:lstStyle/>
                    <a:p>
                      <a:pPr algn="ctr"/>
                      <a:r>
                        <a:rPr lang="en-US" dirty="0"/>
                        <a:t>Student-Athletes</a:t>
                      </a:r>
                    </a:p>
                  </a:txBody>
                  <a:tcPr anchor="ctr"/>
                </a:tc>
                <a:tc>
                  <a:txBody>
                    <a:bodyPr/>
                    <a:lstStyle/>
                    <a:p>
                      <a:pPr algn="ctr"/>
                      <a:r>
                        <a:rPr lang="en-US" dirty="0"/>
                        <a:t>Campus</a:t>
                      </a:r>
                    </a:p>
                  </a:txBody>
                  <a:tcPr anchor="ctr"/>
                </a:tc>
                <a:extLst>
                  <a:ext uri="{0D108BD9-81ED-4DB2-BD59-A6C34878D82A}">
                    <a16:rowId xmlns:a16="http://schemas.microsoft.com/office/drawing/2014/main" val="2724864129"/>
                  </a:ext>
                </a:extLst>
              </a:tr>
              <a:tr h="591786">
                <a:tc>
                  <a:txBody>
                    <a:bodyPr/>
                    <a:lstStyle/>
                    <a:p>
                      <a:pPr algn="ctr"/>
                      <a:r>
                        <a:rPr lang="en-US" dirty="0"/>
                        <a:t>Semester GPA</a:t>
                      </a:r>
                    </a:p>
                  </a:txBody>
                  <a:tcPr anchor="ctr"/>
                </a:tc>
                <a:tc>
                  <a:txBody>
                    <a:bodyPr/>
                    <a:lstStyle/>
                    <a:p>
                      <a:pPr algn="ctr"/>
                      <a:r>
                        <a:rPr lang="en-US" dirty="0"/>
                        <a:t>3.12</a:t>
                      </a:r>
                    </a:p>
                  </a:txBody>
                  <a:tcPr anchor="ctr"/>
                </a:tc>
                <a:tc>
                  <a:txBody>
                    <a:bodyPr/>
                    <a:lstStyle/>
                    <a:p>
                      <a:pPr algn="ctr"/>
                      <a:r>
                        <a:rPr lang="en-US" dirty="0"/>
                        <a:t>3.22</a:t>
                      </a:r>
                    </a:p>
                  </a:txBody>
                  <a:tcPr anchor="ctr"/>
                </a:tc>
                <a:extLst>
                  <a:ext uri="{0D108BD9-81ED-4DB2-BD59-A6C34878D82A}">
                    <a16:rowId xmlns:a16="http://schemas.microsoft.com/office/drawing/2014/main" val="2943454212"/>
                  </a:ext>
                </a:extLst>
              </a:tr>
              <a:tr h="591786">
                <a:tc>
                  <a:txBody>
                    <a:bodyPr/>
                    <a:lstStyle/>
                    <a:p>
                      <a:pPr algn="ctr"/>
                      <a:r>
                        <a:rPr lang="en-US" dirty="0"/>
                        <a:t>Cumulative GPA</a:t>
                      </a:r>
                    </a:p>
                  </a:txBody>
                  <a:tcPr anchor="ctr"/>
                </a:tc>
                <a:tc>
                  <a:txBody>
                    <a:bodyPr/>
                    <a:lstStyle/>
                    <a:p>
                      <a:pPr algn="ctr"/>
                      <a:r>
                        <a:rPr lang="en-US" dirty="0"/>
                        <a:t>3.16</a:t>
                      </a:r>
                    </a:p>
                  </a:txBody>
                  <a:tcPr anchor="ctr"/>
                </a:tc>
                <a:tc>
                  <a:txBody>
                    <a:bodyPr/>
                    <a:lstStyle/>
                    <a:p>
                      <a:pPr algn="ctr"/>
                      <a:r>
                        <a:rPr lang="en-US" dirty="0"/>
                        <a:t>3.28</a:t>
                      </a:r>
                    </a:p>
                  </a:txBody>
                  <a:tcPr anchor="ctr"/>
                </a:tc>
                <a:extLst>
                  <a:ext uri="{0D108BD9-81ED-4DB2-BD59-A6C34878D82A}">
                    <a16:rowId xmlns:a16="http://schemas.microsoft.com/office/drawing/2014/main" val="2194172475"/>
                  </a:ext>
                </a:extLst>
              </a:tr>
              <a:tr h="591786">
                <a:tc>
                  <a:txBody>
                    <a:bodyPr/>
                    <a:lstStyle/>
                    <a:p>
                      <a:pPr algn="ctr"/>
                      <a:r>
                        <a:rPr lang="en-US" dirty="0"/>
                        <a:t>Semester GPA ≥ 3.0</a:t>
                      </a:r>
                    </a:p>
                  </a:txBody>
                  <a:tcPr anchor="ctr"/>
                </a:tc>
                <a:tc>
                  <a:txBody>
                    <a:bodyPr/>
                    <a:lstStyle/>
                    <a:p>
                      <a:pPr algn="ctr"/>
                      <a:r>
                        <a:rPr lang="en-US" dirty="0"/>
                        <a:t>59.9%</a:t>
                      </a:r>
                    </a:p>
                  </a:txBody>
                  <a:tcPr anchor="ctr"/>
                </a:tc>
                <a:tc>
                  <a:txBody>
                    <a:bodyPr/>
                    <a:lstStyle/>
                    <a:p>
                      <a:pPr algn="ctr"/>
                      <a:r>
                        <a:rPr lang="en-US" dirty="0"/>
                        <a:t>70.1%</a:t>
                      </a:r>
                    </a:p>
                  </a:txBody>
                  <a:tcPr anchor="ctr"/>
                </a:tc>
                <a:extLst>
                  <a:ext uri="{0D108BD9-81ED-4DB2-BD59-A6C34878D82A}">
                    <a16:rowId xmlns:a16="http://schemas.microsoft.com/office/drawing/2014/main" val="2251332404"/>
                  </a:ext>
                </a:extLst>
              </a:tr>
              <a:tr h="591786">
                <a:tc>
                  <a:txBody>
                    <a:bodyPr/>
                    <a:lstStyle/>
                    <a:p>
                      <a:pPr algn="ctr"/>
                      <a:r>
                        <a:rPr lang="en-US" dirty="0"/>
                        <a:t>Academic Honors</a:t>
                      </a:r>
                    </a:p>
                  </a:txBody>
                  <a:tcPr anchor="ctr"/>
                </a:tc>
                <a:tc>
                  <a:txBody>
                    <a:bodyPr/>
                    <a:lstStyle/>
                    <a:p>
                      <a:pPr algn="ctr"/>
                      <a:r>
                        <a:rPr lang="en-US" dirty="0"/>
                        <a:t>34.9%</a:t>
                      </a:r>
                    </a:p>
                  </a:txBody>
                  <a:tcPr anchor="ctr"/>
                </a:tc>
                <a:tc>
                  <a:txBody>
                    <a:bodyPr/>
                    <a:lstStyle/>
                    <a:p>
                      <a:pPr algn="ctr"/>
                      <a:r>
                        <a:rPr lang="en-US" dirty="0"/>
                        <a:t>48.6%</a:t>
                      </a:r>
                    </a:p>
                  </a:txBody>
                  <a:tcPr anchor="ctr"/>
                </a:tc>
                <a:extLst>
                  <a:ext uri="{0D108BD9-81ED-4DB2-BD59-A6C34878D82A}">
                    <a16:rowId xmlns:a16="http://schemas.microsoft.com/office/drawing/2014/main" val="2513280062"/>
                  </a:ext>
                </a:extLst>
              </a:tr>
              <a:tr h="591786">
                <a:tc>
                  <a:txBody>
                    <a:bodyPr/>
                    <a:lstStyle/>
                    <a:p>
                      <a:pPr algn="ctr"/>
                      <a:r>
                        <a:rPr lang="en-US" dirty="0"/>
                        <a:t>Semester 4.0 GPA</a:t>
                      </a:r>
                    </a:p>
                  </a:txBody>
                  <a:tcPr anchor="ctr"/>
                </a:tc>
                <a:tc>
                  <a:txBody>
                    <a:bodyPr/>
                    <a:lstStyle/>
                    <a:p>
                      <a:pPr algn="ctr"/>
                      <a:r>
                        <a:rPr lang="en-US" dirty="0"/>
                        <a:t>6.4%</a:t>
                      </a:r>
                    </a:p>
                  </a:txBody>
                  <a:tcPr anchor="ctr"/>
                </a:tc>
                <a:tc>
                  <a:txBody>
                    <a:bodyPr/>
                    <a:lstStyle/>
                    <a:p>
                      <a:pPr algn="ctr"/>
                      <a:r>
                        <a:rPr lang="en-US" dirty="0"/>
                        <a:t>12.3%</a:t>
                      </a:r>
                    </a:p>
                  </a:txBody>
                  <a:tcPr anchor="ctr"/>
                </a:tc>
                <a:extLst>
                  <a:ext uri="{0D108BD9-81ED-4DB2-BD59-A6C34878D82A}">
                    <a16:rowId xmlns:a16="http://schemas.microsoft.com/office/drawing/2014/main" val="4283730389"/>
                  </a:ext>
                </a:extLst>
              </a:tr>
              <a:tr h="591786">
                <a:tc>
                  <a:txBody>
                    <a:bodyPr/>
                    <a:lstStyle/>
                    <a:p>
                      <a:pPr algn="ctr"/>
                      <a:r>
                        <a:rPr lang="en-US" dirty="0"/>
                        <a:t>Placed on Probation</a:t>
                      </a:r>
                    </a:p>
                  </a:txBody>
                  <a:tcPr anchor="ctr"/>
                </a:tc>
                <a:tc>
                  <a:txBody>
                    <a:bodyPr/>
                    <a:lstStyle/>
                    <a:p>
                      <a:pPr algn="ctr"/>
                      <a:r>
                        <a:rPr lang="en-US" dirty="0"/>
                        <a:t>4.2%</a:t>
                      </a:r>
                    </a:p>
                  </a:txBody>
                  <a:tcPr anchor="ctr"/>
                </a:tc>
                <a:tc>
                  <a:txBody>
                    <a:bodyPr/>
                    <a:lstStyle/>
                    <a:p>
                      <a:pPr algn="ctr"/>
                      <a:r>
                        <a:rPr lang="en-US" dirty="0"/>
                        <a:t>6.2%</a:t>
                      </a:r>
                    </a:p>
                  </a:txBody>
                  <a:tcPr anchor="ctr"/>
                </a:tc>
                <a:extLst>
                  <a:ext uri="{0D108BD9-81ED-4DB2-BD59-A6C34878D82A}">
                    <a16:rowId xmlns:a16="http://schemas.microsoft.com/office/drawing/2014/main" val="1877101575"/>
                  </a:ext>
                </a:extLst>
              </a:tr>
              <a:tr h="591786">
                <a:tc>
                  <a:txBody>
                    <a:bodyPr/>
                    <a:lstStyle/>
                    <a:p>
                      <a:pPr algn="ctr"/>
                      <a:r>
                        <a:rPr lang="en-US" dirty="0"/>
                        <a:t>Dropped from Purdue</a:t>
                      </a:r>
                    </a:p>
                  </a:txBody>
                  <a:tcPr anchor="ctr"/>
                </a:tc>
                <a:tc>
                  <a:txBody>
                    <a:bodyPr/>
                    <a:lstStyle/>
                    <a:p>
                      <a:pPr algn="ctr"/>
                      <a:r>
                        <a:rPr lang="en-US" dirty="0"/>
                        <a:t>0.4%</a:t>
                      </a:r>
                    </a:p>
                  </a:txBody>
                  <a:tcPr anchor="ctr"/>
                </a:tc>
                <a:tc>
                  <a:txBody>
                    <a:bodyPr/>
                    <a:lstStyle/>
                    <a:p>
                      <a:pPr algn="ctr"/>
                      <a:r>
                        <a:rPr lang="en-US" dirty="0"/>
                        <a:t>1.1%</a:t>
                      </a:r>
                    </a:p>
                  </a:txBody>
                  <a:tcPr anchor="ctr"/>
                </a:tc>
                <a:extLst>
                  <a:ext uri="{0D108BD9-81ED-4DB2-BD59-A6C34878D82A}">
                    <a16:rowId xmlns:a16="http://schemas.microsoft.com/office/drawing/2014/main" val="2979390389"/>
                  </a:ext>
                </a:extLst>
              </a:tr>
            </a:tbl>
          </a:graphicData>
        </a:graphic>
      </p:graphicFrame>
    </p:spTree>
    <p:extLst>
      <p:ext uri="{BB962C8B-B14F-4D97-AF65-F5344CB8AC3E}">
        <p14:creationId xmlns:p14="http://schemas.microsoft.com/office/powerpoint/2010/main" val="80708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DB93-4E99-688C-1427-49CA0DE17F10}"/>
              </a:ext>
            </a:extLst>
          </p:cNvPr>
          <p:cNvSpPr>
            <a:spLocks noGrp="1"/>
          </p:cNvSpPr>
          <p:nvPr>
            <p:ph type="ctrTitle"/>
          </p:nvPr>
        </p:nvSpPr>
        <p:spPr/>
        <p:txBody>
          <a:bodyPr/>
          <a:lstStyle/>
          <a:p>
            <a:r>
              <a:rPr lang="en-US" dirty="0"/>
              <a:t>Purdue Athletic Affairs Committee – Annual Report</a:t>
            </a:r>
          </a:p>
        </p:txBody>
      </p:sp>
      <p:sp>
        <p:nvSpPr>
          <p:cNvPr id="3" name="Subtitle 2">
            <a:extLst>
              <a:ext uri="{FF2B5EF4-FFF2-40B4-BE49-F238E27FC236}">
                <a16:creationId xmlns:a16="http://schemas.microsoft.com/office/drawing/2014/main" id="{6B78B4F6-E0EB-CCE9-2E96-1A023792E231}"/>
              </a:ext>
            </a:extLst>
          </p:cNvPr>
          <p:cNvSpPr>
            <a:spLocks noGrp="1"/>
          </p:cNvSpPr>
          <p:nvPr>
            <p:ph type="subTitle" idx="1"/>
          </p:nvPr>
        </p:nvSpPr>
        <p:spPr>
          <a:xfrm rot="16200000">
            <a:off x="-2194162" y="3258200"/>
            <a:ext cx="4931215" cy="341599"/>
          </a:xfrm>
        </p:spPr>
        <p:txBody>
          <a:bodyPr/>
          <a:lstStyle/>
          <a:p>
            <a:r>
              <a:rPr lang="en-US" dirty="0"/>
              <a:t>Cumulative GPA By Team - Spring 2023</a:t>
            </a:r>
          </a:p>
        </p:txBody>
      </p:sp>
      <p:sp>
        <p:nvSpPr>
          <p:cNvPr id="5" name="Date Placeholder 4">
            <a:extLst>
              <a:ext uri="{FF2B5EF4-FFF2-40B4-BE49-F238E27FC236}">
                <a16:creationId xmlns:a16="http://schemas.microsoft.com/office/drawing/2014/main" id="{6A095D58-A8AE-0B36-BA89-FD1FF1D1B17A}"/>
              </a:ext>
            </a:extLst>
          </p:cNvPr>
          <p:cNvSpPr>
            <a:spLocks noGrp="1"/>
          </p:cNvSpPr>
          <p:nvPr>
            <p:ph type="dt" sz="half" idx="2"/>
          </p:nvPr>
        </p:nvSpPr>
        <p:spPr/>
        <p:txBody>
          <a:bodyPr/>
          <a:lstStyle/>
          <a:p>
            <a:fld id="{E0C8DACD-4E35-4E4C-AC75-C3DE50F04E7E}" type="datetime1">
              <a:rPr lang="en-US" smtClean="0"/>
              <a:pPr/>
              <a:t>9/6/23</a:t>
            </a:fld>
            <a:endParaRPr lang="en-US" dirty="0"/>
          </a:p>
        </p:txBody>
      </p:sp>
      <p:sp>
        <p:nvSpPr>
          <p:cNvPr id="6" name="Slide Number Placeholder 5">
            <a:extLst>
              <a:ext uri="{FF2B5EF4-FFF2-40B4-BE49-F238E27FC236}">
                <a16:creationId xmlns:a16="http://schemas.microsoft.com/office/drawing/2014/main" id="{C627E709-745F-16EA-E8E0-49D95DFA1A6B}"/>
              </a:ext>
            </a:extLst>
          </p:cNvPr>
          <p:cNvSpPr>
            <a:spLocks noGrp="1"/>
          </p:cNvSpPr>
          <p:nvPr>
            <p:ph type="sldNum" sz="quarter" idx="4"/>
          </p:nvPr>
        </p:nvSpPr>
        <p:spPr/>
        <p:txBody>
          <a:bodyPr/>
          <a:lstStyle/>
          <a:p>
            <a:fld id="{8A7A6979-0714-4377-B894-6BE4C2D6E202}" type="slidenum">
              <a:rPr lang="en-US" smtClean="0"/>
              <a:pPr/>
              <a:t>9</a:t>
            </a:fld>
            <a:endParaRPr lang="en-US" dirty="0"/>
          </a:p>
        </p:txBody>
      </p:sp>
      <p:graphicFrame>
        <p:nvGraphicFramePr>
          <p:cNvPr id="7" name="Table 7">
            <a:extLst>
              <a:ext uri="{FF2B5EF4-FFF2-40B4-BE49-F238E27FC236}">
                <a16:creationId xmlns:a16="http://schemas.microsoft.com/office/drawing/2014/main" id="{E8211470-E711-665E-7B65-4B5F805FEC78}"/>
              </a:ext>
            </a:extLst>
          </p:cNvPr>
          <p:cNvGraphicFramePr>
            <a:graphicFrameLocks noGrp="1"/>
          </p:cNvGraphicFramePr>
          <p:nvPr>
            <p:extLst>
              <p:ext uri="{D42A27DB-BD31-4B8C-83A1-F6EECF244321}">
                <p14:modId xmlns:p14="http://schemas.microsoft.com/office/powerpoint/2010/main" val="3640323721"/>
              </p:ext>
            </p:extLst>
          </p:nvPr>
        </p:nvGraphicFramePr>
        <p:xfrm>
          <a:off x="1179503" y="1234439"/>
          <a:ext cx="4376345" cy="4023360"/>
        </p:xfrm>
        <a:graphic>
          <a:graphicData uri="http://schemas.openxmlformats.org/drawingml/2006/table">
            <a:tbl>
              <a:tblPr firstRow="1" bandRow="1">
                <a:tableStyleId>{5C22544A-7EE6-4342-B048-85BDC9FD1C3A}</a:tableStyleId>
              </a:tblPr>
              <a:tblGrid>
                <a:gridCol w="2698016">
                  <a:extLst>
                    <a:ext uri="{9D8B030D-6E8A-4147-A177-3AD203B41FA5}">
                      <a16:colId xmlns:a16="http://schemas.microsoft.com/office/drawing/2014/main" val="1767608554"/>
                    </a:ext>
                  </a:extLst>
                </a:gridCol>
                <a:gridCol w="1678329">
                  <a:extLst>
                    <a:ext uri="{9D8B030D-6E8A-4147-A177-3AD203B41FA5}">
                      <a16:colId xmlns:a16="http://schemas.microsoft.com/office/drawing/2014/main" val="3187529814"/>
                    </a:ext>
                  </a:extLst>
                </a:gridCol>
              </a:tblGrid>
              <a:tr h="246426">
                <a:tc>
                  <a:txBody>
                    <a:bodyPr/>
                    <a:lstStyle/>
                    <a:p>
                      <a:pPr algn="ctr"/>
                      <a:r>
                        <a:rPr lang="en-US" dirty="0"/>
                        <a:t>Team</a:t>
                      </a:r>
                    </a:p>
                  </a:txBody>
                  <a:tcPr/>
                </a:tc>
                <a:tc>
                  <a:txBody>
                    <a:bodyPr/>
                    <a:lstStyle/>
                    <a:p>
                      <a:pPr algn="ctr"/>
                      <a:r>
                        <a:rPr lang="en-US" dirty="0"/>
                        <a:t>GPA</a:t>
                      </a:r>
                    </a:p>
                  </a:txBody>
                  <a:tcPr/>
                </a:tc>
                <a:extLst>
                  <a:ext uri="{0D108BD9-81ED-4DB2-BD59-A6C34878D82A}">
                    <a16:rowId xmlns:a16="http://schemas.microsoft.com/office/drawing/2014/main" val="2468513935"/>
                  </a:ext>
                </a:extLst>
              </a:tr>
              <a:tr h="246426">
                <a:tc>
                  <a:txBody>
                    <a:bodyPr/>
                    <a:lstStyle/>
                    <a:p>
                      <a:pPr algn="ctr"/>
                      <a:r>
                        <a:rPr lang="en-US" dirty="0"/>
                        <a:t>Baseball</a:t>
                      </a:r>
                    </a:p>
                  </a:txBody>
                  <a:tcPr/>
                </a:tc>
                <a:tc>
                  <a:txBody>
                    <a:bodyPr/>
                    <a:lstStyle/>
                    <a:p>
                      <a:pPr algn="ctr"/>
                      <a:r>
                        <a:rPr lang="en-US" dirty="0"/>
                        <a:t>2.99</a:t>
                      </a:r>
                    </a:p>
                  </a:txBody>
                  <a:tcPr/>
                </a:tc>
                <a:extLst>
                  <a:ext uri="{0D108BD9-81ED-4DB2-BD59-A6C34878D82A}">
                    <a16:rowId xmlns:a16="http://schemas.microsoft.com/office/drawing/2014/main" val="3431677008"/>
                  </a:ext>
                </a:extLst>
              </a:tr>
              <a:tr h="246426">
                <a:tc>
                  <a:txBody>
                    <a:bodyPr/>
                    <a:lstStyle/>
                    <a:p>
                      <a:pPr algn="ctr"/>
                      <a:r>
                        <a:rPr lang="en-US" dirty="0"/>
                        <a:t>Football</a:t>
                      </a:r>
                    </a:p>
                  </a:txBody>
                  <a:tcPr/>
                </a:tc>
                <a:tc>
                  <a:txBody>
                    <a:bodyPr/>
                    <a:lstStyle/>
                    <a:p>
                      <a:pPr algn="ctr"/>
                      <a:r>
                        <a:rPr lang="en-US" dirty="0"/>
                        <a:t>2.92</a:t>
                      </a:r>
                    </a:p>
                  </a:txBody>
                  <a:tcPr/>
                </a:tc>
                <a:extLst>
                  <a:ext uri="{0D108BD9-81ED-4DB2-BD59-A6C34878D82A}">
                    <a16:rowId xmlns:a16="http://schemas.microsoft.com/office/drawing/2014/main" val="1932746125"/>
                  </a:ext>
                </a:extLst>
              </a:tr>
              <a:tr h="246426">
                <a:tc>
                  <a:txBody>
                    <a:bodyPr/>
                    <a:lstStyle/>
                    <a:p>
                      <a:pPr algn="ctr"/>
                      <a:r>
                        <a:rPr lang="en-US" dirty="0"/>
                        <a:t>Men’s Basketball</a:t>
                      </a:r>
                    </a:p>
                  </a:txBody>
                  <a:tcPr/>
                </a:tc>
                <a:tc>
                  <a:txBody>
                    <a:bodyPr/>
                    <a:lstStyle/>
                    <a:p>
                      <a:pPr algn="ctr"/>
                      <a:r>
                        <a:rPr lang="en-US" dirty="0"/>
                        <a:t>3.18</a:t>
                      </a:r>
                    </a:p>
                  </a:txBody>
                  <a:tcPr/>
                </a:tc>
                <a:extLst>
                  <a:ext uri="{0D108BD9-81ED-4DB2-BD59-A6C34878D82A}">
                    <a16:rowId xmlns:a16="http://schemas.microsoft.com/office/drawing/2014/main" val="358484354"/>
                  </a:ext>
                </a:extLst>
              </a:tr>
              <a:tr h="246426">
                <a:tc>
                  <a:txBody>
                    <a:bodyPr/>
                    <a:lstStyle/>
                    <a:p>
                      <a:pPr algn="ctr"/>
                      <a:r>
                        <a:rPr lang="en-US" dirty="0"/>
                        <a:t>Men’s Cross Country</a:t>
                      </a:r>
                    </a:p>
                  </a:txBody>
                  <a:tcPr/>
                </a:tc>
                <a:tc>
                  <a:txBody>
                    <a:bodyPr/>
                    <a:lstStyle/>
                    <a:p>
                      <a:pPr algn="ctr"/>
                      <a:r>
                        <a:rPr lang="en-US" dirty="0"/>
                        <a:t>3.38</a:t>
                      </a:r>
                    </a:p>
                  </a:txBody>
                  <a:tcPr/>
                </a:tc>
                <a:extLst>
                  <a:ext uri="{0D108BD9-81ED-4DB2-BD59-A6C34878D82A}">
                    <a16:rowId xmlns:a16="http://schemas.microsoft.com/office/drawing/2014/main" val="294947819"/>
                  </a:ext>
                </a:extLst>
              </a:tr>
              <a:tr h="246426">
                <a:tc>
                  <a:txBody>
                    <a:bodyPr/>
                    <a:lstStyle/>
                    <a:p>
                      <a:pPr algn="ctr"/>
                      <a:r>
                        <a:rPr lang="en-US" dirty="0"/>
                        <a:t>Men’s Golf</a:t>
                      </a:r>
                    </a:p>
                  </a:txBody>
                  <a:tcPr/>
                </a:tc>
                <a:tc>
                  <a:txBody>
                    <a:bodyPr/>
                    <a:lstStyle/>
                    <a:p>
                      <a:pPr algn="ctr"/>
                      <a:r>
                        <a:rPr lang="en-US" dirty="0"/>
                        <a:t>3.11</a:t>
                      </a:r>
                    </a:p>
                  </a:txBody>
                  <a:tcPr/>
                </a:tc>
                <a:extLst>
                  <a:ext uri="{0D108BD9-81ED-4DB2-BD59-A6C34878D82A}">
                    <a16:rowId xmlns:a16="http://schemas.microsoft.com/office/drawing/2014/main" val="1144689445"/>
                  </a:ext>
                </a:extLst>
              </a:tr>
              <a:tr h="246426">
                <a:tc>
                  <a:txBody>
                    <a:bodyPr/>
                    <a:lstStyle/>
                    <a:p>
                      <a:pPr algn="ctr"/>
                      <a:r>
                        <a:rPr lang="en-US" dirty="0"/>
                        <a:t>Men’s Swimming</a:t>
                      </a:r>
                    </a:p>
                  </a:txBody>
                  <a:tcPr/>
                </a:tc>
                <a:tc>
                  <a:txBody>
                    <a:bodyPr/>
                    <a:lstStyle/>
                    <a:p>
                      <a:pPr algn="ctr"/>
                      <a:r>
                        <a:rPr lang="en-US" dirty="0"/>
                        <a:t>3.39</a:t>
                      </a:r>
                    </a:p>
                  </a:txBody>
                  <a:tcPr/>
                </a:tc>
                <a:extLst>
                  <a:ext uri="{0D108BD9-81ED-4DB2-BD59-A6C34878D82A}">
                    <a16:rowId xmlns:a16="http://schemas.microsoft.com/office/drawing/2014/main" val="1088577120"/>
                  </a:ext>
                </a:extLst>
              </a:tr>
              <a:tr h="246426">
                <a:tc>
                  <a:txBody>
                    <a:bodyPr/>
                    <a:lstStyle/>
                    <a:p>
                      <a:pPr algn="ctr"/>
                      <a:r>
                        <a:rPr lang="en-US" dirty="0"/>
                        <a:t>Men’s Tennis</a:t>
                      </a:r>
                    </a:p>
                  </a:txBody>
                  <a:tcPr/>
                </a:tc>
                <a:tc>
                  <a:txBody>
                    <a:bodyPr/>
                    <a:lstStyle/>
                    <a:p>
                      <a:pPr algn="ctr"/>
                      <a:r>
                        <a:rPr lang="en-US" dirty="0"/>
                        <a:t>2.89</a:t>
                      </a:r>
                    </a:p>
                  </a:txBody>
                  <a:tcPr/>
                </a:tc>
                <a:extLst>
                  <a:ext uri="{0D108BD9-81ED-4DB2-BD59-A6C34878D82A}">
                    <a16:rowId xmlns:a16="http://schemas.microsoft.com/office/drawing/2014/main" val="1147966201"/>
                  </a:ext>
                </a:extLst>
              </a:tr>
              <a:tr h="246426">
                <a:tc>
                  <a:txBody>
                    <a:bodyPr/>
                    <a:lstStyle/>
                    <a:p>
                      <a:pPr algn="ctr"/>
                      <a:r>
                        <a:rPr lang="en-US" dirty="0"/>
                        <a:t>Men’s Track</a:t>
                      </a:r>
                    </a:p>
                  </a:txBody>
                  <a:tcPr/>
                </a:tc>
                <a:tc>
                  <a:txBody>
                    <a:bodyPr/>
                    <a:lstStyle/>
                    <a:p>
                      <a:pPr algn="ctr"/>
                      <a:r>
                        <a:rPr lang="en-US" dirty="0"/>
                        <a:t>3.13</a:t>
                      </a:r>
                    </a:p>
                  </a:txBody>
                  <a:tcPr/>
                </a:tc>
                <a:extLst>
                  <a:ext uri="{0D108BD9-81ED-4DB2-BD59-A6C34878D82A}">
                    <a16:rowId xmlns:a16="http://schemas.microsoft.com/office/drawing/2014/main" val="3318564144"/>
                  </a:ext>
                </a:extLst>
              </a:tr>
              <a:tr h="246426">
                <a:tc>
                  <a:txBody>
                    <a:bodyPr/>
                    <a:lstStyle/>
                    <a:p>
                      <a:pPr algn="ctr"/>
                      <a:r>
                        <a:rPr lang="en-US" dirty="0"/>
                        <a:t>Soccer</a:t>
                      </a:r>
                    </a:p>
                  </a:txBody>
                  <a:tcPr/>
                </a:tc>
                <a:tc>
                  <a:txBody>
                    <a:bodyPr/>
                    <a:lstStyle/>
                    <a:p>
                      <a:pPr algn="ctr"/>
                      <a:r>
                        <a:rPr lang="en-US" dirty="0"/>
                        <a:t>3.39</a:t>
                      </a:r>
                    </a:p>
                  </a:txBody>
                  <a:tcPr/>
                </a:tc>
                <a:extLst>
                  <a:ext uri="{0D108BD9-81ED-4DB2-BD59-A6C34878D82A}">
                    <a16:rowId xmlns:a16="http://schemas.microsoft.com/office/drawing/2014/main" val="2568033952"/>
                  </a:ext>
                </a:extLst>
              </a:tr>
              <a:tr h="246426">
                <a:tc>
                  <a:txBody>
                    <a:bodyPr/>
                    <a:lstStyle/>
                    <a:p>
                      <a:pPr algn="ctr"/>
                      <a:r>
                        <a:rPr lang="en-US" dirty="0"/>
                        <a:t>Softball</a:t>
                      </a:r>
                    </a:p>
                  </a:txBody>
                  <a:tcPr/>
                </a:tc>
                <a:tc>
                  <a:txBody>
                    <a:bodyPr/>
                    <a:lstStyle/>
                    <a:p>
                      <a:pPr algn="ctr"/>
                      <a:r>
                        <a:rPr lang="en-US" dirty="0"/>
                        <a:t>3.03</a:t>
                      </a:r>
                    </a:p>
                  </a:txBody>
                  <a:tcPr/>
                </a:tc>
                <a:extLst>
                  <a:ext uri="{0D108BD9-81ED-4DB2-BD59-A6C34878D82A}">
                    <a16:rowId xmlns:a16="http://schemas.microsoft.com/office/drawing/2014/main" val="3611813560"/>
                  </a:ext>
                </a:extLst>
              </a:tr>
            </a:tbl>
          </a:graphicData>
        </a:graphic>
      </p:graphicFrame>
      <p:graphicFrame>
        <p:nvGraphicFramePr>
          <p:cNvPr id="8" name="Table 7">
            <a:extLst>
              <a:ext uri="{FF2B5EF4-FFF2-40B4-BE49-F238E27FC236}">
                <a16:creationId xmlns:a16="http://schemas.microsoft.com/office/drawing/2014/main" id="{409B06DD-28FE-1E61-B846-23044A1942CD}"/>
              </a:ext>
            </a:extLst>
          </p:cNvPr>
          <p:cNvGraphicFramePr>
            <a:graphicFrameLocks noGrp="1"/>
          </p:cNvGraphicFramePr>
          <p:nvPr>
            <p:extLst>
              <p:ext uri="{D42A27DB-BD31-4B8C-83A1-F6EECF244321}">
                <p14:modId xmlns:p14="http://schemas.microsoft.com/office/powerpoint/2010/main" val="573674016"/>
              </p:ext>
            </p:extLst>
          </p:nvPr>
        </p:nvGraphicFramePr>
        <p:xfrm>
          <a:off x="6636152" y="1232316"/>
          <a:ext cx="4376345" cy="4023360"/>
        </p:xfrm>
        <a:graphic>
          <a:graphicData uri="http://schemas.openxmlformats.org/drawingml/2006/table">
            <a:tbl>
              <a:tblPr firstRow="1" bandRow="1">
                <a:tableStyleId>{5C22544A-7EE6-4342-B048-85BDC9FD1C3A}</a:tableStyleId>
              </a:tblPr>
              <a:tblGrid>
                <a:gridCol w="2698016">
                  <a:extLst>
                    <a:ext uri="{9D8B030D-6E8A-4147-A177-3AD203B41FA5}">
                      <a16:colId xmlns:a16="http://schemas.microsoft.com/office/drawing/2014/main" val="1767608554"/>
                    </a:ext>
                  </a:extLst>
                </a:gridCol>
                <a:gridCol w="1678329">
                  <a:extLst>
                    <a:ext uri="{9D8B030D-6E8A-4147-A177-3AD203B41FA5}">
                      <a16:colId xmlns:a16="http://schemas.microsoft.com/office/drawing/2014/main" val="3187529814"/>
                    </a:ext>
                  </a:extLst>
                </a:gridCol>
              </a:tblGrid>
              <a:tr h="246426">
                <a:tc>
                  <a:txBody>
                    <a:bodyPr/>
                    <a:lstStyle/>
                    <a:p>
                      <a:pPr algn="ctr"/>
                      <a:r>
                        <a:rPr lang="en-US" dirty="0"/>
                        <a:t>Team</a:t>
                      </a:r>
                    </a:p>
                  </a:txBody>
                  <a:tcPr/>
                </a:tc>
                <a:tc>
                  <a:txBody>
                    <a:bodyPr/>
                    <a:lstStyle/>
                    <a:p>
                      <a:pPr algn="ctr"/>
                      <a:r>
                        <a:rPr lang="en-US" dirty="0"/>
                        <a:t>GPA</a:t>
                      </a:r>
                    </a:p>
                  </a:txBody>
                  <a:tcPr/>
                </a:tc>
                <a:extLst>
                  <a:ext uri="{0D108BD9-81ED-4DB2-BD59-A6C34878D82A}">
                    <a16:rowId xmlns:a16="http://schemas.microsoft.com/office/drawing/2014/main" val="2468513935"/>
                  </a:ext>
                </a:extLst>
              </a:tr>
              <a:tr h="246426">
                <a:tc>
                  <a:txBody>
                    <a:bodyPr/>
                    <a:lstStyle/>
                    <a:p>
                      <a:pPr algn="ctr"/>
                      <a:r>
                        <a:rPr lang="en-US" dirty="0"/>
                        <a:t>Volleyball</a:t>
                      </a:r>
                    </a:p>
                  </a:txBody>
                  <a:tcPr/>
                </a:tc>
                <a:tc>
                  <a:txBody>
                    <a:bodyPr/>
                    <a:lstStyle/>
                    <a:p>
                      <a:pPr algn="ctr"/>
                      <a:r>
                        <a:rPr lang="en-US" dirty="0"/>
                        <a:t>3.39</a:t>
                      </a:r>
                    </a:p>
                  </a:txBody>
                  <a:tcPr/>
                </a:tc>
                <a:extLst>
                  <a:ext uri="{0D108BD9-81ED-4DB2-BD59-A6C34878D82A}">
                    <a16:rowId xmlns:a16="http://schemas.microsoft.com/office/drawing/2014/main" val="3431677008"/>
                  </a:ext>
                </a:extLst>
              </a:tr>
              <a:tr h="246426">
                <a:tc>
                  <a:txBody>
                    <a:bodyPr/>
                    <a:lstStyle/>
                    <a:p>
                      <a:pPr algn="ctr"/>
                      <a:r>
                        <a:rPr lang="en-US" dirty="0"/>
                        <a:t>Women’s Basketball</a:t>
                      </a:r>
                    </a:p>
                  </a:txBody>
                  <a:tcPr/>
                </a:tc>
                <a:tc>
                  <a:txBody>
                    <a:bodyPr/>
                    <a:lstStyle/>
                    <a:p>
                      <a:pPr algn="ctr"/>
                      <a:r>
                        <a:rPr lang="en-US" dirty="0"/>
                        <a:t>3.04</a:t>
                      </a:r>
                    </a:p>
                  </a:txBody>
                  <a:tcPr/>
                </a:tc>
                <a:extLst>
                  <a:ext uri="{0D108BD9-81ED-4DB2-BD59-A6C34878D82A}">
                    <a16:rowId xmlns:a16="http://schemas.microsoft.com/office/drawing/2014/main" val="1932746125"/>
                  </a:ext>
                </a:extLst>
              </a:tr>
              <a:tr h="246426">
                <a:tc>
                  <a:txBody>
                    <a:bodyPr/>
                    <a:lstStyle/>
                    <a:p>
                      <a:pPr algn="ctr"/>
                      <a:r>
                        <a:rPr lang="en-US" dirty="0"/>
                        <a:t>Women’s Cross Country</a:t>
                      </a:r>
                    </a:p>
                  </a:txBody>
                  <a:tcPr/>
                </a:tc>
                <a:tc>
                  <a:txBody>
                    <a:bodyPr/>
                    <a:lstStyle/>
                    <a:p>
                      <a:pPr algn="ctr"/>
                      <a:r>
                        <a:rPr lang="en-US" dirty="0"/>
                        <a:t>3.58</a:t>
                      </a:r>
                    </a:p>
                  </a:txBody>
                  <a:tcPr/>
                </a:tc>
                <a:extLst>
                  <a:ext uri="{0D108BD9-81ED-4DB2-BD59-A6C34878D82A}">
                    <a16:rowId xmlns:a16="http://schemas.microsoft.com/office/drawing/2014/main" val="358484354"/>
                  </a:ext>
                </a:extLst>
              </a:tr>
              <a:tr h="246426">
                <a:tc>
                  <a:txBody>
                    <a:bodyPr/>
                    <a:lstStyle/>
                    <a:p>
                      <a:pPr algn="ctr"/>
                      <a:r>
                        <a:rPr lang="en-US" dirty="0"/>
                        <a:t>Women’s Golf</a:t>
                      </a:r>
                    </a:p>
                  </a:txBody>
                  <a:tcPr/>
                </a:tc>
                <a:tc>
                  <a:txBody>
                    <a:bodyPr/>
                    <a:lstStyle/>
                    <a:p>
                      <a:pPr algn="ctr"/>
                      <a:r>
                        <a:rPr lang="en-US" dirty="0"/>
                        <a:t>3.41</a:t>
                      </a:r>
                    </a:p>
                  </a:txBody>
                  <a:tcPr/>
                </a:tc>
                <a:extLst>
                  <a:ext uri="{0D108BD9-81ED-4DB2-BD59-A6C34878D82A}">
                    <a16:rowId xmlns:a16="http://schemas.microsoft.com/office/drawing/2014/main" val="294947819"/>
                  </a:ext>
                </a:extLst>
              </a:tr>
              <a:tr h="246426">
                <a:tc>
                  <a:txBody>
                    <a:bodyPr/>
                    <a:lstStyle/>
                    <a:p>
                      <a:pPr algn="ctr"/>
                      <a:r>
                        <a:rPr lang="en-US" dirty="0"/>
                        <a:t>Women’s Swimming</a:t>
                      </a:r>
                    </a:p>
                  </a:txBody>
                  <a:tcPr/>
                </a:tc>
                <a:tc>
                  <a:txBody>
                    <a:bodyPr/>
                    <a:lstStyle/>
                    <a:p>
                      <a:pPr algn="ctr"/>
                      <a:r>
                        <a:rPr lang="en-US" dirty="0"/>
                        <a:t>3.51</a:t>
                      </a:r>
                    </a:p>
                  </a:txBody>
                  <a:tcPr/>
                </a:tc>
                <a:extLst>
                  <a:ext uri="{0D108BD9-81ED-4DB2-BD59-A6C34878D82A}">
                    <a16:rowId xmlns:a16="http://schemas.microsoft.com/office/drawing/2014/main" val="1144689445"/>
                  </a:ext>
                </a:extLst>
              </a:tr>
              <a:tr h="246426">
                <a:tc>
                  <a:txBody>
                    <a:bodyPr/>
                    <a:lstStyle/>
                    <a:p>
                      <a:pPr algn="ctr"/>
                      <a:r>
                        <a:rPr lang="en-US" dirty="0"/>
                        <a:t>Women’s Tennis</a:t>
                      </a:r>
                    </a:p>
                  </a:txBody>
                  <a:tcPr/>
                </a:tc>
                <a:tc>
                  <a:txBody>
                    <a:bodyPr/>
                    <a:lstStyle/>
                    <a:p>
                      <a:pPr algn="ctr"/>
                      <a:r>
                        <a:rPr lang="en-US" dirty="0"/>
                        <a:t>3.23</a:t>
                      </a:r>
                    </a:p>
                  </a:txBody>
                  <a:tcPr/>
                </a:tc>
                <a:extLst>
                  <a:ext uri="{0D108BD9-81ED-4DB2-BD59-A6C34878D82A}">
                    <a16:rowId xmlns:a16="http://schemas.microsoft.com/office/drawing/2014/main" val="1088577120"/>
                  </a:ext>
                </a:extLst>
              </a:tr>
              <a:tr h="246426">
                <a:tc>
                  <a:txBody>
                    <a:bodyPr/>
                    <a:lstStyle/>
                    <a:p>
                      <a:pPr algn="ctr"/>
                      <a:r>
                        <a:rPr lang="en-US" dirty="0"/>
                        <a:t>Women’s Track</a:t>
                      </a:r>
                    </a:p>
                  </a:txBody>
                  <a:tcPr/>
                </a:tc>
                <a:tc>
                  <a:txBody>
                    <a:bodyPr/>
                    <a:lstStyle/>
                    <a:p>
                      <a:pPr algn="ctr"/>
                      <a:r>
                        <a:rPr lang="en-US" dirty="0"/>
                        <a:t>3.23</a:t>
                      </a:r>
                    </a:p>
                  </a:txBody>
                  <a:tcPr/>
                </a:tc>
                <a:extLst>
                  <a:ext uri="{0D108BD9-81ED-4DB2-BD59-A6C34878D82A}">
                    <a16:rowId xmlns:a16="http://schemas.microsoft.com/office/drawing/2014/main" val="1147966201"/>
                  </a:ext>
                </a:extLst>
              </a:tr>
              <a:tr h="246426">
                <a:tc>
                  <a:txBody>
                    <a:bodyPr/>
                    <a:lstStyle/>
                    <a:p>
                      <a:pPr algn="ctr"/>
                      <a:r>
                        <a:rPr lang="en-US" dirty="0"/>
                        <a:t>Wrestling</a:t>
                      </a:r>
                    </a:p>
                  </a:txBody>
                  <a:tcPr/>
                </a:tc>
                <a:tc>
                  <a:txBody>
                    <a:bodyPr/>
                    <a:lstStyle/>
                    <a:p>
                      <a:pPr algn="ctr"/>
                      <a:r>
                        <a:rPr lang="en-US" dirty="0"/>
                        <a:t>3.05</a:t>
                      </a:r>
                    </a:p>
                  </a:txBody>
                  <a:tcPr/>
                </a:tc>
                <a:extLst>
                  <a:ext uri="{0D108BD9-81ED-4DB2-BD59-A6C34878D82A}">
                    <a16:rowId xmlns:a16="http://schemas.microsoft.com/office/drawing/2014/main" val="3318564144"/>
                  </a:ext>
                </a:extLst>
              </a:tr>
              <a:tr h="246426">
                <a:tc>
                  <a:txBody>
                    <a:bodyPr/>
                    <a:lstStyle/>
                    <a:p>
                      <a:pPr algn="ctr"/>
                      <a:r>
                        <a:rPr lang="en-US" b="1" dirty="0"/>
                        <a:t>Student-Athlete Totals</a:t>
                      </a:r>
                    </a:p>
                  </a:txBody>
                  <a:tcPr/>
                </a:tc>
                <a:tc>
                  <a:txBody>
                    <a:bodyPr/>
                    <a:lstStyle/>
                    <a:p>
                      <a:pPr algn="ctr"/>
                      <a:r>
                        <a:rPr lang="en-US" b="1" dirty="0"/>
                        <a:t>3.16</a:t>
                      </a:r>
                    </a:p>
                  </a:txBody>
                  <a:tcPr/>
                </a:tc>
                <a:extLst>
                  <a:ext uri="{0D108BD9-81ED-4DB2-BD59-A6C34878D82A}">
                    <a16:rowId xmlns:a16="http://schemas.microsoft.com/office/drawing/2014/main" val="3611813560"/>
                  </a:ext>
                </a:extLst>
              </a:tr>
              <a:tr h="246426">
                <a:tc>
                  <a:txBody>
                    <a:bodyPr/>
                    <a:lstStyle/>
                    <a:p>
                      <a:pPr algn="ctr"/>
                      <a:r>
                        <a:rPr lang="en-US" b="1" dirty="0"/>
                        <a:t>Student Body Totals</a:t>
                      </a:r>
                    </a:p>
                  </a:txBody>
                  <a:tcPr/>
                </a:tc>
                <a:tc>
                  <a:txBody>
                    <a:bodyPr/>
                    <a:lstStyle/>
                    <a:p>
                      <a:pPr algn="ctr"/>
                      <a:r>
                        <a:rPr lang="en-US" b="1" dirty="0"/>
                        <a:t>3.28</a:t>
                      </a:r>
                    </a:p>
                  </a:txBody>
                  <a:tcPr/>
                </a:tc>
                <a:extLst>
                  <a:ext uri="{0D108BD9-81ED-4DB2-BD59-A6C34878D82A}">
                    <a16:rowId xmlns:a16="http://schemas.microsoft.com/office/drawing/2014/main" val="1683349341"/>
                  </a:ext>
                </a:extLst>
              </a:tr>
            </a:tbl>
          </a:graphicData>
        </a:graphic>
      </p:graphicFrame>
    </p:spTree>
    <p:extLst>
      <p:ext uri="{BB962C8B-B14F-4D97-AF65-F5344CB8AC3E}">
        <p14:creationId xmlns:p14="http://schemas.microsoft.com/office/powerpoint/2010/main" val="3972432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1.3"/>
</p:tagLst>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Brand_Template_Gold_Theme_Wide_Screen_2.pptx" id="{79312AD8-AB1D-BE41-87BA-13411FCD6206}" vid="{977CCD2D-F0C3-D34E-BA2E-92BBCAAE8E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A738325BF1F447BE3CC1A4BE5CC566" ma:contentTypeVersion="2" ma:contentTypeDescription="Create a new document." ma:contentTypeScope="" ma:versionID="3fbf7fd060a099c5896f191d429ad66a">
  <xsd:schema xmlns:xsd="http://www.w3.org/2001/XMLSchema" xmlns:xs="http://www.w3.org/2001/XMLSchema" xmlns:p="http://schemas.microsoft.com/office/2006/metadata/properties" xmlns:ns2="943aa9a2-3b40-452e-ae2c-679c824b5fbd" targetNamespace="http://schemas.microsoft.com/office/2006/metadata/properties" ma:root="true" ma:fieldsID="6fa21896fb112b59e754ebb92a95b4a1" ns2:_="">
    <xsd:import namespace="943aa9a2-3b40-452e-ae2c-679c824b5fb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3aa9a2-3b40-452e-ae2c-679c824b5f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72C0D2-3185-4473-B656-95073F21AD8D}">
  <ds:schemaRefs>
    <ds:schemaRef ds:uri="http://schemas.microsoft.com/office/2006/metadata/contentType"/>
    <ds:schemaRef ds:uri="http://schemas.microsoft.com/office/2006/metadata/properties/metaAttributes"/>
    <ds:schemaRef ds:uri="http://www.w3.org/2000/xmlns/"/>
    <ds:schemaRef ds:uri="http://www.w3.org/2001/XMLSchema"/>
    <ds:schemaRef ds:uri="943aa9a2-3b40-452e-ae2c-679c824b5fb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96436E-31B4-458B-AFA8-150B131A609C}">
  <ds:schemaRefs>
    <ds:schemaRef ds:uri="http://schemas.microsoft.com/sharepoint/v3/contenttype/forms"/>
  </ds:schemaRefs>
</ds:datastoreItem>
</file>

<file path=customXml/itemProps3.xml><?xml version="1.0" encoding="utf-8"?>
<ds:datastoreItem xmlns:ds="http://schemas.openxmlformats.org/officeDocument/2006/customXml" ds:itemID="{CEDD9264-5DBE-4EB6-88E6-E813D03B33C0}">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Purdue1</Template>
  <TotalTime>24233</TotalTime>
  <Words>872</Words>
  <Application>Microsoft Macintosh PowerPoint</Application>
  <PresentationFormat>Widescreen</PresentationFormat>
  <Paragraphs>255</Paragraphs>
  <Slides>11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Acumin Pro Semibold</vt:lpstr>
      <vt:lpstr>Wingdings</vt:lpstr>
      <vt:lpstr>Calibri</vt:lpstr>
      <vt:lpstr>Acumin Pro ExtraCondensed</vt:lpstr>
      <vt:lpstr>Acumin Pro ExtraCondensed Smbd</vt:lpstr>
      <vt:lpstr>Arial</vt:lpstr>
      <vt:lpstr>Acumin Pro SemiCondensed</vt:lpstr>
      <vt:lpstr>United Sans Cd Md</vt:lpstr>
      <vt:lpstr>United Sans Reg Medium</vt:lpstr>
      <vt:lpstr>Acumin Pro Medium</vt:lpstr>
      <vt:lpstr>Acumin Pro</vt:lpstr>
      <vt:lpstr>United Sans Cond Medium</vt:lpstr>
      <vt:lpstr>Purdue1</vt:lpstr>
      <vt:lpstr>PURDUE ATHLETIC AFFAIRS COMMITTEE</vt:lpstr>
      <vt:lpstr>Purdue Athletic Affairs Committee – Annual Report</vt:lpstr>
      <vt:lpstr>Purdue Athletic Affairs Committee – Annual Report</vt:lpstr>
      <vt:lpstr>PowerPoint Presentation</vt:lpstr>
      <vt:lpstr>Purdue Athletic Affairs Committee – Annual Report</vt:lpstr>
      <vt:lpstr>Purdue Athletic Affairs Committee – Annual Report</vt:lpstr>
      <vt:lpstr>Purdue Athletic Affairs Committee – Annual Report</vt:lpstr>
      <vt:lpstr>Purdue Athletic Affairs Committee – Annual Report</vt:lpstr>
      <vt:lpstr>Purdue Athletic Affairs Committee – Annual Report</vt:lpstr>
      <vt:lpstr>Purdue Athletic Affairs Committee – Annual Report</vt:lpstr>
      <vt:lpstr>Purdue Athletic Affairs Committee – Annual Report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“All-American” Marching Band Student Leader Kick-Off Meeting</dc:title>
  <dc:subject/>
  <dc:creator>Matthew R Conaway</dc:creator>
  <cp:keywords/>
  <dc:description/>
  <cp:lastModifiedBy>Conaway, Matthew R</cp:lastModifiedBy>
  <cp:revision>168</cp:revision>
  <cp:lastPrinted>2022-01-11T21:59:42Z</cp:lastPrinted>
  <dcterms:created xsi:type="dcterms:W3CDTF">2020-03-04T23:40:50Z</dcterms:created>
  <dcterms:modified xsi:type="dcterms:W3CDTF">2023-09-06T14:09:17Z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0x010100B9A738325BF1F447BE3CC1A4BE5CC566</vt:lpwstr>
  </property>
  <property fmtid="{D5CDD505-2E9C-101B-9397-08002B2CF9AE}" pid="3" name="MSIP_Label_4044bd30-2ed7-4c9d-9d12-46200872a97b_Enabled">
    <vt:lpwstr>true</vt:lpwstr>
  </property>
  <property fmtid="{D5CDD505-2E9C-101B-9397-08002B2CF9AE}" pid="4" name="MSIP_Label_4044bd30-2ed7-4c9d-9d12-46200872a97b_SetDate">
    <vt:lpwstr>2023-08-08T23:46:02Z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0484f211-254d-460b-98fa-e8618d514ae3</vt:lpwstr>
  </property>
  <property fmtid="{D5CDD505-2E9C-101B-9397-08002B2CF9AE}" pid="9" name="MSIP_Label_4044bd30-2ed7-4c9d-9d12-46200872a97b_ContentBits">
    <vt:lpwstr>0</vt:lpwstr>
  </property>
</Properties>
</file>