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70" r:id="rId4"/>
    <p:sldId id="264" r:id="rId5"/>
    <p:sldId id="271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Cliff_Main\IT%20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Information</a:t>
            </a:r>
            <a:r>
              <a:rPr lang="en-US" b="0" baseline="0"/>
              <a:t> Technology Budget Allocation</a:t>
            </a:r>
            <a:endParaRPr lang="en-US" b="0"/>
          </a:p>
        </c:rich>
      </c:tx>
      <c:layout>
        <c:manualLayout>
          <c:xMode val="edge"/>
          <c:yMode val="edge"/>
          <c:x val="0.25769369369369366"/>
          <c:y val="2.46457178065311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844365060068205"/>
          <c:y val="0.11608754081340572"/>
          <c:w val="0.49722906964420421"/>
          <c:h val="0.7309817049208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General Fund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noFill/>
              <a:ln w="19050"/>
            </c:spPr>
          </c:marker>
          <c:xVal>
            <c:numRef>
              <c:f>Sheet1!$B$7:$B$14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xVal>
          <c:yVal>
            <c:numRef>
              <c:f>Sheet1!$C$7:$C$14</c:f>
              <c:numCache>
                <c:formatCode>_(* #,##0_);_(* \(#,##0\);_(* "-"??_);_(@_)</c:formatCode>
                <c:ptCount val="8"/>
                <c:pt idx="0">
                  <c:v>24826532</c:v>
                </c:pt>
                <c:pt idx="1">
                  <c:v>37909429</c:v>
                </c:pt>
                <c:pt idx="2">
                  <c:v>38852592</c:v>
                </c:pt>
                <c:pt idx="3">
                  <c:v>40342715</c:v>
                </c:pt>
                <c:pt idx="4">
                  <c:v>42535000</c:v>
                </c:pt>
                <c:pt idx="5">
                  <c:v>41657856</c:v>
                </c:pt>
                <c:pt idx="6">
                  <c:v>43568000</c:v>
                </c:pt>
                <c:pt idx="7">
                  <c:v>46810154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Recharge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</c:marker>
          <c:xVal>
            <c:numRef>
              <c:f>Sheet1!$B$7:$B$14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xVal>
          <c:yVal>
            <c:numRef>
              <c:f>Sheet1!$D$7:$D$14</c:f>
              <c:numCache>
                <c:formatCode>General</c:formatCode>
                <c:ptCount val="8"/>
                <c:pt idx="3">
                  <c:v>17285000</c:v>
                </c:pt>
                <c:pt idx="4">
                  <c:v>17202000</c:v>
                </c:pt>
                <c:pt idx="5">
                  <c:v>17000000</c:v>
                </c:pt>
                <c:pt idx="6">
                  <c:v>19366000</c:v>
                </c:pt>
                <c:pt idx="7">
                  <c:v>20556000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Sheet1!$E$6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2"/>
          </c:marker>
          <c:xVal>
            <c:numRef>
              <c:f>Sheet1!$B$7:$B$14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xVal>
          <c:yVal>
            <c:numRef>
              <c:f>Sheet1!$E$7:$E$14</c:f>
              <c:numCache>
                <c:formatCode>General</c:formatCode>
                <c:ptCount val="8"/>
                <c:pt idx="3">
                  <c:v>6060000</c:v>
                </c:pt>
                <c:pt idx="4">
                  <c:v>6109000</c:v>
                </c:pt>
                <c:pt idx="5">
                  <c:v>4500000</c:v>
                </c:pt>
                <c:pt idx="6">
                  <c:v>3261000</c:v>
                </c:pt>
                <c:pt idx="7">
                  <c:v>3283000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Sheet1!$F$6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2"/>
          </c:marker>
          <c:xVal>
            <c:numRef>
              <c:f>Sheet1!$B$7:$B$14</c:f>
              <c:numCache>
                <c:formatCode>General</c:formatCode>
                <c:ptCount val="8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xVal>
          <c:yVal>
            <c:numRef>
              <c:f>Sheet1!$F$7:$F$14</c:f>
              <c:numCache>
                <c:formatCode>General</c:formatCode>
                <c:ptCount val="8"/>
                <c:pt idx="3" formatCode="_(* #,##0_);_(* \(#,##0\);_(* &quot;-&quot;??_);_(@_)">
                  <c:v>63687715</c:v>
                </c:pt>
                <c:pt idx="4" formatCode="_(* #,##0_);_(* \(#,##0\);_(* &quot;-&quot;??_);_(@_)">
                  <c:v>65846000</c:v>
                </c:pt>
                <c:pt idx="5" formatCode="_(* #,##0_);_(* \(#,##0\);_(* &quot;-&quot;??_);_(@_)">
                  <c:v>63157856</c:v>
                </c:pt>
                <c:pt idx="6" formatCode="_(* #,##0_);_(* \(#,##0\);_(* &quot;-&quot;??_);_(@_)">
                  <c:v>66195000</c:v>
                </c:pt>
                <c:pt idx="7" formatCode="_(* #,##0_);_(* \(#,##0\);_(* &quot;-&quot;??_);_(@_)">
                  <c:v>70649154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52416"/>
        <c:axId val="88654208"/>
      </c:scatterChart>
      <c:valAx>
        <c:axId val="88652416"/>
        <c:scaling>
          <c:orientation val="minMax"/>
          <c:max val="2012"/>
          <c:min val="2002"/>
        </c:scaling>
        <c:delete val="0"/>
        <c:axPos val="b"/>
        <c:numFmt formatCode="General" sourceLinked="1"/>
        <c:majorTickMark val="out"/>
        <c:minorTickMark val="none"/>
        <c:tickLblPos val="nextTo"/>
        <c:crossAx val="88654208"/>
        <c:crosses val="autoZero"/>
        <c:crossBetween val="midCat"/>
      </c:valAx>
      <c:valAx>
        <c:axId val="88654208"/>
        <c:scaling>
          <c:orientation val="minMax"/>
          <c:min val="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88652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165690986963919"/>
          <c:y val="0.11346151047200431"/>
          <c:w val="0.20667986096332552"/>
          <c:h val="0.24975621115752397"/>
        </c:manualLayout>
      </c:layout>
      <c:overlay val="0"/>
      <c:spPr>
        <a:ln>
          <a:solidFill>
            <a:schemeClr val="accent1">
              <a:shade val="95000"/>
              <a:satMod val="10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0.73336</cdr:x>
      <cdr:y>0.14787</cdr:y>
    </cdr:from>
    <cdr:to>
      <cdr:x>0.98989</cdr:x>
      <cdr:y>0.49907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1577" y="762000"/>
          <a:ext cx="2057383" cy="1809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/>
            <a:t>$70.6 M</a:t>
          </a:r>
          <a:r>
            <a:rPr lang="en-US" sz="1600" baseline="30000" dirty="0"/>
            <a:t>*</a:t>
          </a:r>
          <a:r>
            <a:rPr lang="en-US" sz="1600" dirty="0"/>
            <a:t> </a:t>
          </a:r>
        </a:p>
        <a:p xmlns:a="http://schemas.openxmlformats.org/drawingml/2006/main">
          <a:pPr algn="ctr"/>
          <a:r>
            <a:rPr lang="en-US" sz="1600" dirty="0"/>
            <a:t>2011-2012</a:t>
          </a:r>
        </a:p>
        <a:p xmlns:a="http://schemas.openxmlformats.org/drawingml/2006/main">
          <a:pPr algn="ctr"/>
          <a:r>
            <a:rPr lang="en-US" sz="1600" dirty="0"/>
            <a:t>(does not include</a:t>
          </a:r>
        </a:p>
        <a:p xmlns:a="http://schemas.openxmlformats.org/drawingml/2006/main">
          <a:pPr algn="ctr"/>
          <a:r>
            <a:rPr lang="en-US" sz="1600" dirty="0"/>
            <a:t>college-level IT budget)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F803-1F55-4850-BE5B-70E97F73658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A8F1-9430-4247-8223-0DB2EA24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0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7974-F878-4466-BED3-FC68200157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5192-5E8D-4500-864A-B031561B5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Trends in Administrative Growth at Purdue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Study:  Information Technology</a:t>
            </a:r>
          </a:p>
          <a:p>
            <a:pPr marL="1254125" indent="-392113" algn="l">
              <a:buFont typeface="Arial" pitchFamily="34" charset="0"/>
              <a:buChar char="•"/>
            </a:pPr>
            <a:r>
              <a:rPr lang="en-US" dirty="0" smtClean="0"/>
              <a:t>Headcounts</a:t>
            </a:r>
          </a:p>
          <a:p>
            <a:pPr marL="1254125" indent="-392113" algn="l">
              <a:buFont typeface="Arial" pitchFamily="34" charset="0"/>
              <a:buChar char="•"/>
            </a:pPr>
            <a:r>
              <a:rPr lang="en-US" dirty="0" smtClean="0"/>
              <a:t>Budget</a:t>
            </a:r>
          </a:p>
          <a:p>
            <a:pPr marL="1254125" indent="-392113" algn="l">
              <a:buFont typeface="Arial" pitchFamily="34" charset="0"/>
              <a:buChar char="•"/>
            </a:pPr>
            <a:r>
              <a:rPr lang="en-US" dirty="0" smtClean="0"/>
              <a:t>Context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Trends in Administrative Growth at Purdue University as Reported to IPEDS January of 2011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0966"/>
            <a:ext cx="8001000" cy="513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976037"/>
            <a:ext cx="7924800" cy="357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4577" r="14119" b="6829"/>
          <a:stretch/>
        </p:blipFill>
        <p:spPr bwMode="auto">
          <a:xfrm>
            <a:off x="914400" y="228600"/>
            <a:ext cx="7551422" cy="52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242" y="567564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Presentation by </a:t>
            </a:r>
            <a:r>
              <a:rPr lang="en-US" sz="1400" dirty="0" err="1" smtClean="0"/>
              <a:t>Rab</a:t>
            </a:r>
            <a:r>
              <a:rPr lang="en-US" sz="1400" dirty="0" smtClean="0"/>
              <a:t> </a:t>
            </a:r>
            <a:r>
              <a:rPr lang="en-US" sz="1400" dirty="0" err="1" smtClean="0"/>
              <a:t>Mukerjea</a:t>
            </a:r>
            <a:r>
              <a:rPr lang="en-US" sz="1400" dirty="0" smtClean="0"/>
              <a:t>, Executive Director of </a:t>
            </a:r>
            <a:r>
              <a:rPr lang="en-US" sz="1400" dirty="0">
                <a:latin typeface="Arial"/>
                <a:cs typeface="Arial"/>
              </a:rPr>
              <a:t>Strategic Planning &amp; </a:t>
            </a:r>
            <a:r>
              <a:rPr lang="en-US" sz="1400" dirty="0" smtClean="0">
                <a:latin typeface="Arial"/>
                <a:cs typeface="Arial"/>
              </a:rPr>
              <a:t>Assessment to BIER committee</a:t>
            </a:r>
          </a:p>
          <a:p>
            <a:r>
              <a:rPr lang="en-US" sz="1400" dirty="0" smtClean="0">
                <a:latin typeface="Arial"/>
                <a:cs typeface="Arial"/>
              </a:rPr>
              <a:t>12 December 2012 entitled “Workforce Growth Analysis 2001-2010”</a:t>
            </a:r>
          </a:p>
          <a:p>
            <a:r>
              <a:rPr lang="en-US" sz="1400" dirty="0" smtClean="0"/>
              <a:t>“Change in Workforce.pdf” 7 Feb 2012</a:t>
            </a:r>
          </a:p>
          <a:p>
            <a:r>
              <a:rPr lang="en-US" sz="1400" dirty="0" smtClean="0">
                <a:latin typeface="Arial"/>
                <a:cs typeface="Arial"/>
              </a:rPr>
              <a:t>Strategic </a:t>
            </a:r>
            <a:r>
              <a:rPr lang="en-US" sz="1400" dirty="0">
                <a:latin typeface="Arial"/>
                <a:cs typeface="Arial"/>
              </a:rPr>
              <a:t>Planning &amp; </a:t>
            </a:r>
            <a:r>
              <a:rPr lang="en-US" sz="1400" dirty="0" smtClean="0">
                <a:latin typeface="Arial"/>
                <a:cs typeface="Arial"/>
              </a:rPr>
              <a:t>Assessment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r="25344" b="16072"/>
          <a:stretch/>
        </p:blipFill>
        <p:spPr bwMode="auto">
          <a:xfrm>
            <a:off x="340242" y="2286000"/>
            <a:ext cx="4993758" cy="43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791200"/>
            <a:ext cx="8726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provided by Borgonah and McCartney, 6 April 2012</a:t>
            </a:r>
          </a:p>
          <a:p>
            <a:r>
              <a:rPr lang="en-US" b="1" dirty="0" smtClean="0"/>
              <a:t>Does not include the amount budgeted for Information Technology at the college-level</a:t>
            </a:r>
          </a:p>
          <a:p>
            <a:r>
              <a:rPr lang="en-US" b="1" dirty="0" smtClean="0"/>
              <a:t>Rough estimate of $25,000,000.  Total IT budget at Purdue estimated ~ $ 90 M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458385"/>
              </p:ext>
            </p:extLst>
          </p:nvPr>
        </p:nvGraphicFramePr>
        <p:xfrm>
          <a:off x="609600" y="228600"/>
          <a:ext cx="8020050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6477000" y="1158949"/>
            <a:ext cx="529856" cy="602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38400" y="2514600"/>
            <a:ext cx="5983472" cy="914400"/>
            <a:chOff x="2438400" y="2514600"/>
            <a:chExt cx="5983472" cy="914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438400" y="3429000"/>
              <a:ext cx="38862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324600" y="2514600"/>
              <a:ext cx="0" cy="914400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53200" y="2514600"/>
              <a:ext cx="1868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~89% increase in the General Fund budget 2002-2012 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27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Summary and Context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Information Technology Budget increased roughly 89% over the past 10 years</a:t>
            </a:r>
          </a:p>
          <a:p>
            <a:r>
              <a:rPr lang="en-US" sz="2800" dirty="0" smtClean="0"/>
              <a:t>IT ‘Administrative Staff’ increased 108% from 2001 – 2010</a:t>
            </a:r>
          </a:p>
          <a:p>
            <a:r>
              <a:rPr lang="en-US" sz="2800" dirty="0" smtClean="0"/>
              <a:t>Purdue has been highly </a:t>
            </a:r>
            <a:r>
              <a:rPr lang="en-US" sz="2800" b="1" dirty="0" smtClean="0"/>
              <a:t>strategic</a:t>
            </a:r>
            <a:r>
              <a:rPr lang="en-US" sz="2800" dirty="0" smtClean="0"/>
              <a:t> and </a:t>
            </a:r>
            <a:r>
              <a:rPr lang="en-US" sz="2800" b="1" dirty="0" smtClean="0"/>
              <a:t>successful</a:t>
            </a:r>
            <a:r>
              <a:rPr lang="en-US" sz="2800" dirty="0" smtClean="0"/>
              <a:t> with resources developed in Information Technology</a:t>
            </a:r>
          </a:p>
          <a:p>
            <a:pPr lvl="1"/>
            <a:r>
              <a:rPr lang="en-US" sz="2400" dirty="0" smtClean="0"/>
              <a:t>Research Awards:  In 2011 of the $401 M in total research awards, $182 M (45%) were leveraged with high performance computing</a:t>
            </a:r>
          </a:p>
          <a:p>
            <a:pPr lvl="1"/>
            <a:r>
              <a:rPr lang="en-US" sz="2400" dirty="0" smtClean="0"/>
              <a:t>Purdue ranked as the #3 Top Research Computing Academic Institution; #1 in the Big 10</a:t>
            </a:r>
          </a:p>
          <a:p>
            <a:pPr lvl="1"/>
            <a:r>
              <a:rPr lang="en-US" sz="2400" dirty="0" smtClean="0"/>
              <a:t>Developed Innovative Classroom Technologies</a:t>
            </a:r>
          </a:p>
          <a:p>
            <a:pPr lvl="2"/>
            <a:r>
              <a:rPr lang="en-US" dirty="0" err="1" smtClean="0"/>
              <a:t>Hotseat</a:t>
            </a:r>
            <a:r>
              <a:rPr lang="en-US" dirty="0" smtClean="0"/>
              <a:t>; Jetpack, Course Signals </a:t>
            </a:r>
          </a:p>
          <a:p>
            <a:pPr lvl="2"/>
            <a:endParaRPr lang="en-US" sz="1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18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58000" cy="51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Purdue has been </a:t>
            </a:r>
            <a:r>
              <a:rPr lang="en-US" sz="2400" dirty="0" smtClean="0"/>
              <a:t>strategic </a:t>
            </a:r>
            <a:r>
              <a:rPr lang="en-US" sz="2400" dirty="0"/>
              <a:t>and successful with resources developed in Information </a:t>
            </a:r>
            <a:r>
              <a:rPr lang="en-US" sz="2400" dirty="0" smtClean="0"/>
              <a:t>Technology</a:t>
            </a:r>
            <a:br>
              <a:rPr lang="en-US" sz="2400" dirty="0" smtClean="0"/>
            </a:br>
            <a:r>
              <a:rPr lang="en-US" sz="2400" dirty="0" smtClean="0"/>
              <a:t>Example:  Research Awards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71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/>
          <a:stretch/>
        </p:blipFill>
        <p:spPr bwMode="auto">
          <a:xfrm>
            <a:off x="444795" y="1733106"/>
            <a:ext cx="8367327" cy="299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883" y="5257800"/>
            <a:ext cx="6660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provided by Borgonah and McCartney, 6 April 2012</a:t>
            </a:r>
          </a:p>
          <a:p>
            <a:endParaRPr lang="en-US" dirty="0" smtClean="0"/>
          </a:p>
          <a:p>
            <a:r>
              <a:rPr lang="en-US" dirty="0" smtClean="0"/>
              <a:t>Does not include ‘College-IT’  - Rough estimate of $25 M</a:t>
            </a:r>
          </a:p>
          <a:p>
            <a:r>
              <a:rPr lang="en-US" dirty="0" smtClean="0"/>
              <a:t>One data point:  College of Agriculture Budget is $1.1 M (Pat Smoker)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5973" y="304800"/>
            <a:ext cx="5139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Information Technology at Purdue</a:t>
            </a:r>
          </a:p>
          <a:p>
            <a:pPr algn="ctr"/>
            <a:r>
              <a:rPr lang="en-US" sz="2800" dirty="0" smtClean="0"/>
              <a:t>Strategic Cost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72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284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Trends in Administrative Growth at Purdue University</vt:lpstr>
      <vt:lpstr>Trends in Administrative Growth at Purdue University as Reported to IPEDS January of 2011</vt:lpstr>
      <vt:lpstr>PowerPoint Presentation</vt:lpstr>
      <vt:lpstr>PowerPoint Presentation</vt:lpstr>
      <vt:lpstr>Summary and Context</vt:lpstr>
      <vt:lpstr>Purdue has been strategic and successful with resources developed in Information Technology Example:  Research Awards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Administrative Growth at Purdue University</dc:title>
  <dc:creator>Cliff Johnston</dc:creator>
  <cp:lastModifiedBy>Camp, Joseph W.</cp:lastModifiedBy>
  <cp:revision>13</cp:revision>
  <dcterms:created xsi:type="dcterms:W3CDTF">2012-04-20T20:44:51Z</dcterms:created>
  <dcterms:modified xsi:type="dcterms:W3CDTF">2012-04-23T14:11:21Z</dcterms:modified>
</cp:coreProperties>
</file>