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7"/>
  </p:notesMasterIdLst>
  <p:sldIdLst>
    <p:sldId id="256" r:id="rId2"/>
    <p:sldId id="273" r:id="rId3"/>
    <p:sldId id="259" r:id="rId4"/>
    <p:sldId id="262" r:id="rId5"/>
    <p:sldId id="269" r:id="rId6"/>
    <p:sldId id="260" r:id="rId7"/>
    <p:sldId id="271" r:id="rId8"/>
    <p:sldId id="263" r:id="rId9"/>
    <p:sldId id="265" r:id="rId10"/>
    <p:sldId id="257" r:id="rId11"/>
    <p:sldId id="261" r:id="rId12"/>
    <p:sldId id="264" r:id="rId13"/>
    <p:sldId id="266" r:id="rId14"/>
    <p:sldId id="258" r:id="rId15"/>
    <p:sldId id="272"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4052" autoAdjust="0"/>
  </p:normalViewPr>
  <p:slideViewPr>
    <p:cSldViewPr>
      <p:cViewPr>
        <p:scale>
          <a:sx n="89" d="100"/>
          <a:sy n="89" d="100"/>
        </p:scale>
        <p:origin x="-624"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90188DE-BF45-4B71-9FB9-BB4AB861896D}" type="datetimeFigureOut">
              <a:rPr lang="en-US" smtClean="0"/>
              <a:t>12/6/2012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CC5E926-296F-4870-B63B-F53A8F9F0C18}" type="slidenum">
              <a:rPr lang="en-US" smtClean="0"/>
              <a:t>‹#›</a:t>
            </a:fld>
            <a:endParaRPr lang="en-US"/>
          </a:p>
        </p:txBody>
      </p:sp>
    </p:spTree>
    <p:extLst>
      <p:ext uri="{BB962C8B-B14F-4D97-AF65-F5344CB8AC3E}">
        <p14:creationId xmlns:p14="http://schemas.microsoft.com/office/powerpoint/2010/main" val="9764184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Mona</a:t>
            </a:r>
          </a:p>
          <a:p>
            <a:r>
              <a:rPr lang="en-US" dirty="0" smtClean="0"/>
              <a:t>Introductions of</a:t>
            </a:r>
            <a:r>
              <a:rPr lang="en-US" baseline="0" dirty="0" smtClean="0"/>
              <a:t> presenters and review of quiz answers. </a:t>
            </a:r>
          </a:p>
          <a:p>
            <a:r>
              <a:rPr lang="en-US" baseline="0" dirty="0" smtClean="0"/>
              <a:t>2 min.</a:t>
            </a:r>
            <a:endParaRPr lang="en-US" dirty="0"/>
          </a:p>
        </p:txBody>
      </p:sp>
      <p:sp>
        <p:nvSpPr>
          <p:cNvPr id="4" name="Slide Number Placeholder 3"/>
          <p:cNvSpPr>
            <a:spLocks noGrp="1"/>
          </p:cNvSpPr>
          <p:nvPr>
            <p:ph type="sldNum" sz="quarter" idx="10"/>
          </p:nvPr>
        </p:nvSpPr>
        <p:spPr/>
        <p:txBody>
          <a:bodyPr/>
          <a:lstStyle/>
          <a:p>
            <a:fld id="{DCC5E926-296F-4870-B63B-F53A8F9F0C18}" type="slidenum">
              <a:rPr lang="en-US" smtClean="0"/>
              <a:t>1</a:t>
            </a:fld>
            <a:endParaRPr lang="en-US"/>
          </a:p>
        </p:txBody>
      </p:sp>
    </p:spTree>
    <p:extLst>
      <p:ext uri="{BB962C8B-B14F-4D97-AF65-F5344CB8AC3E}">
        <p14:creationId xmlns:p14="http://schemas.microsoft.com/office/powerpoint/2010/main" val="21171033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Mona</a:t>
            </a:r>
          </a:p>
          <a:p>
            <a:r>
              <a:rPr lang="en-US" dirty="0" smtClean="0"/>
              <a:t>2 min</a:t>
            </a:r>
            <a:endParaRPr lang="en-US" dirty="0"/>
          </a:p>
        </p:txBody>
      </p:sp>
      <p:sp>
        <p:nvSpPr>
          <p:cNvPr id="4" name="Slide Number Placeholder 3"/>
          <p:cNvSpPr>
            <a:spLocks noGrp="1"/>
          </p:cNvSpPr>
          <p:nvPr>
            <p:ph type="sldNum" sz="quarter" idx="10"/>
          </p:nvPr>
        </p:nvSpPr>
        <p:spPr/>
        <p:txBody>
          <a:bodyPr/>
          <a:lstStyle/>
          <a:p>
            <a:fld id="{DCC5E926-296F-4870-B63B-F53A8F9F0C18}" type="slidenum">
              <a:rPr lang="en-US" smtClean="0"/>
              <a:t>10</a:t>
            </a:fld>
            <a:endParaRPr lang="en-US"/>
          </a:p>
        </p:txBody>
      </p:sp>
    </p:spTree>
    <p:extLst>
      <p:ext uri="{BB962C8B-B14F-4D97-AF65-F5344CB8AC3E}">
        <p14:creationId xmlns:p14="http://schemas.microsoft.com/office/powerpoint/2010/main" val="20592507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Mona</a:t>
            </a:r>
          </a:p>
          <a:p>
            <a:r>
              <a:rPr lang="en-US" dirty="0" smtClean="0"/>
              <a:t>2 min</a:t>
            </a:r>
            <a:endParaRPr lang="en-US" dirty="0"/>
          </a:p>
        </p:txBody>
      </p:sp>
      <p:sp>
        <p:nvSpPr>
          <p:cNvPr id="4" name="Slide Number Placeholder 3"/>
          <p:cNvSpPr>
            <a:spLocks noGrp="1"/>
          </p:cNvSpPr>
          <p:nvPr>
            <p:ph type="sldNum" sz="quarter" idx="10"/>
          </p:nvPr>
        </p:nvSpPr>
        <p:spPr/>
        <p:txBody>
          <a:bodyPr/>
          <a:lstStyle/>
          <a:p>
            <a:fld id="{DCC5E926-296F-4870-B63B-F53A8F9F0C18}" type="slidenum">
              <a:rPr lang="en-US" smtClean="0"/>
              <a:t>11</a:t>
            </a:fld>
            <a:endParaRPr lang="en-US"/>
          </a:p>
        </p:txBody>
      </p:sp>
    </p:spTree>
    <p:extLst>
      <p:ext uri="{BB962C8B-B14F-4D97-AF65-F5344CB8AC3E}">
        <p14:creationId xmlns:p14="http://schemas.microsoft.com/office/powerpoint/2010/main" val="20384971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Mona</a:t>
            </a:r>
          </a:p>
          <a:p>
            <a:r>
              <a:rPr lang="en-US" dirty="0" smtClean="0"/>
              <a:t>1 min</a:t>
            </a:r>
            <a:endParaRPr lang="en-US" dirty="0"/>
          </a:p>
        </p:txBody>
      </p:sp>
      <p:sp>
        <p:nvSpPr>
          <p:cNvPr id="4" name="Slide Number Placeholder 3"/>
          <p:cNvSpPr>
            <a:spLocks noGrp="1"/>
          </p:cNvSpPr>
          <p:nvPr>
            <p:ph type="sldNum" sz="quarter" idx="10"/>
          </p:nvPr>
        </p:nvSpPr>
        <p:spPr/>
        <p:txBody>
          <a:bodyPr/>
          <a:lstStyle/>
          <a:p>
            <a:fld id="{DCC5E926-296F-4870-B63B-F53A8F9F0C18}" type="slidenum">
              <a:rPr lang="en-US" smtClean="0"/>
              <a:t>12</a:t>
            </a:fld>
            <a:endParaRPr lang="en-US"/>
          </a:p>
        </p:txBody>
      </p:sp>
    </p:spTree>
    <p:extLst>
      <p:ext uri="{BB962C8B-B14F-4D97-AF65-F5344CB8AC3E}">
        <p14:creationId xmlns:p14="http://schemas.microsoft.com/office/powerpoint/2010/main" val="35231117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CC5E926-296F-4870-B63B-F53A8F9F0C18}" type="slidenum">
              <a:rPr lang="en-US" smtClean="0"/>
              <a:t>13</a:t>
            </a:fld>
            <a:endParaRPr lang="en-US"/>
          </a:p>
        </p:txBody>
      </p:sp>
    </p:spTree>
    <p:extLst>
      <p:ext uri="{BB962C8B-B14F-4D97-AF65-F5344CB8AC3E}">
        <p14:creationId xmlns:p14="http://schemas.microsoft.com/office/powerpoint/2010/main" val="25706864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CC5E926-296F-4870-B63B-F53A8F9F0C18}" type="slidenum">
              <a:rPr lang="en-US" smtClean="0"/>
              <a:t>14</a:t>
            </a:fld>
            <a:endParaRPr lang="en-US"/>
          </a:p>
        </p:txBody>
      </p:sp>
    </p:spTree>
    <p:extLst>
      <p:ext uri="{BB962C8B-B14F-4D97-AF65-F5344CB8AC3E}">
        <p14:creationId xmlns:p14="http://schemas.microsoft.com/office/powerpoint/2010/main" val="16902425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CC5E926-296F-4870-B63B-F53A8F9F0C18}" type="slidenum">
              <a:rPr lang="en-US" smtClean="0"/>
              <a:t>15</a:t>
            </a:fld>
            <a:endParaRPr lang="en-US"/>
          </a:p>
        </p:txBody>
      </p:sp>
    </p:spTree>
    <p:extLst>
      <p:ext uri="{BB962C8B-B14F-4D97-AF65-F5344CB8AC3E}">
        <p14:creationId xmlns:p14="http://schemas.microsoft.com/office/powerpoint/2010/main" val="21668999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CC5E926-296F-4870-B63B-F53A8F9F0C18}" type="slidenum">
              <a:rPr lang="en-US" smtClean="0"/>
              <a:t>2</a:t>
            </a:fld>
            <a:endParaRPr lang="en-US"/>
          </a:p>
        </p:txBody>
      </p:sp>
    </p:spTree>
    <p:extLst>
      <p:ext uri="{BB962C8B-B14F-4D97-AF65-F5344CB8AC3E}">
        <p14:creationId xmlns:p14="http://schemas.microsoft.com/office/powerpoint/2010/main" val="16438832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Christine</a:t>
            </a:r>
          </a:p>
          <a:p>
            <a:r>
              <a:rPr lang="en-US" dirty="0" smtClean="0"/>
              <a:t>1 min</a:t>
            </a:r>
            <a:endParaRPr lang="en-US" dirty="0"/>
          </a:p>
        </p:txBody>
      </p:sp>
      <p:sp>
        <p:nvSpPr>
          <p:cNvPr id="4" name="Slide Number Placeholder 3"/>
          <p:cNvSpPr>
            <a:spLocks noGrp="1"/>
          </p:cNvSpPr>
          <p:nvPr>
            <p:ph type="sldNum" sz="quarter" idx="10"/>
          </p:nvPr>
        </p:nvSpPr>
        <p:spPr/>
        <p:txBody>
          <a:bodyPr/>
          <a:lstStyle/>
          <a:p>
            <a:fld id="{DCC5E926-296F-4870-B63B-F53A8F9F0C18}" type="slidenum">
              <a:rPr lang="en-US" smtClean="0"/>
              <a:t>3</a:t>
            </a:fld>
            <a:endParaRPr lang="en-US"/>
          </a:p>
        </p:txBody>
      </p:sp>
    </p:spTree>
    <p:extLst>
      <p:ext uri="{BB962C8B-B14F-4D97-AF65-F5344CB8AC3E}">
        <p14:creationId xmlns:p14="http://schemas.microsoft.com/office/powerpoint/2010/main" val="21293492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Christine</a:t>
            </a:r>
          </a:p>
          <a:p>
            <a:r>
              <a:rPr lang="en-US" dirty="0" smtClean="0"/>
              <a:t>1 min</a:t>
            </a:r>
            <a:endParaRPr lang="en-US" dirty="0"/>
          </a:p>
        </p:txBody>
      </p:sp>
      <p:sp>
        <p:nvSpPr>
          <p:cNvPr id="4" name="Slide Number Placeholder 3"/>
          <p:cNvSpPr>
            <a:spLocks noGrp="1"/>
          </p:cNvSpPr>
          <p:nvPr>
            <p:ph type="sldNum" sz="quarter" idx="10"/>
          </p:nvPr>
        </p:nvSpPr>
        <p:spPr/>
        <p:txBody>
          <a:bodyPr/>
          <a:lstStyle/>
          <a:p>
            <a:fld id="{DCC5E926-296F-4870-B63B-F53A8F9F0C18}" type="slidenum">
              <a:rPr lang="en-US" smtClean="0"/>
              <a:t>4</a:t>
            </a:fld>
            <a:endParaRPr lang="en-US"/>
          </a:p>
        </p:txBody>
      </p:sp>
    </p:spTree>
    <p:extLst>
      <p:ext uri="{BB962C8B-B14F-4D97-AF65-F5344CB8AC3E}">
        <p14:creationId xmlns:p14="http://schemas.microsoft.com/office/powerpoint/2010/main" val="12497147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Christine</a:t>
            </a:r>
          </a:p>
          <a:p>
            <a:r>
              <a:rPr lang="en-US" dirty="0" smtClean="0"/>
              <a:t>2 min?</a:t>
            </a:r>
            <a:endParaRPr lang="en-US" dirty="0"/>
          </a:p>
        </p:txBody>
      </p:sp>
      <p:sp>
        <p:nvSpPr>
          <p:cNvPr id="4" name="Slide Number Placeholder 3"/>
          <p:cNvSpPr>
            <a:spLocks noGrp="1"/>
          </p:cNvSpPr>
          <p:nvPr>
            <p:ph type="sldNum" sz="quarter" idx="10"/>
          </p:nvPr>
        </p:nvSpPr>
        <p:spPr/>
        <p:txBody>
          <a:bodyPr/>
          <a:lstStyle/>
          <a:p>
            <a:fld id="{DCC5E926-296F-4870-B63B-F53A8F9F0C18}" type="slidenum">
              <a:rPr lang="en-US" smtClean="0"/>
              <a:t>5</a:t>
            </a:fld>
            <a:endParaRPr lang="en-US"/>
          </a:p>
        </p:txBody>
      </p:sp>
    </p:spTree>
    <p:extLst>
      <p:ext uri="{BB962C8B-B14F-4D97-AF65-F5344CB8AC3E}">
        <p14:creationId xmlns:p14="http://schemas.microsoft.com/office/powerpoint/2010/main" val="14828271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Christine</a:t>
            </a:r>
          </a:p>
          <a:p>
            <a:r>
              <a:rPr lang="en-US" dirty="0" smtClean="0"/>
              <a:t>3 min?</a:t>
            </a:r>
            <a:endParaRPr lang="en-US" dirty="0"/>
          </a:p>
        </p:txBody>
      </p:sp>
      <p:sp>
        <p:nvSpPr>
          <p:cNvPr id="4" name="Slide Number Placeholder 3"/>
          <p:cNvSpPr>
            <a:spLocks noGrp="1"/>
          </p:cNvSpPr>
          <p:nvPr>
            <p:ph type="sldNum" sz="quarter" idx="10"/>
          </p:nvPr>
        </p:nvSpPr>
        <p:spPr/>
        <p:txBody>
          <a:bodyPr/>
          <a:lstStyle/>
          <a:p>
            <a:fld id="{DCC5E926-296F-4870-B63B-F53A8F9F0C18}" type="slidenum">
              <a:rPr lang="en-US" smtClean="0"/>
              <a:t>6</a:t>
            </a:fld>
            <a:endParaRPr lang="en-US"/>
          </a:p>
        </p:txBody>
      </p:sp>
    </p:spTree>
    <p:extLst>
      <p:ext uri="{BB962C8B-B14F-4D97-AF65-F5344CB8AC3E}">
        <p14:creationId xmlns:p14="http://schemas.microsoft.com/office/powerpoint/2010/main" val="1180745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Christine</a:t>
            </a:r>
          </a:p>
          <a:p>
            <a:r>
              <a:rPr lang="en-US" dirty="0" smtClean="0"/>
              <a:t>3 min</a:t>
            </a:r>
          </a:p>
          <a:p>
            <a:r>
              <a:rPr lang="en-US" dirty="0" smtClean="0"/>
              <a:t>Plan is to read off a</a:t>
            </a:r>
            <a:r>
              <a:rPr lang="en-US" baseline="0" dirty="0" smtClean="0"/>
              <a:t> couple quotes and ask them to share if they’ve experienced something similar.</a:t>
            </a:r>
            <a:endParaRPr lang="en-US" dirty="0"/>
          </a:p>
        </p:txBody>
      </p:sp>
      <p:sp>
        <p:nvSpPr>
          <p:cNvPr id="4" name="Slide Number Placeholder 3"/>
          <p:cNvSpPr>
            <a:spLocks noGrp="1"/>
          </p:cNvSpPr>
          <p:nvPr>
            <p:ph type="sldNum" sz="quarter" idx="10"/>
          </p:nvPr>
        </p:nvSpPr>
        <p:spPr/>
        <p:txBody>
          <a:bodyPr/>
          <a:lstStyle/>
          <a:p>
            <a:fld id="{DCC5E926-296F-4870-B63B-F53A8F9F0C18}" type="slidenum">
              <a:rPr lang="en-US" smtClean="0"/>
              <a:t>7</a:t>
            </a:fld>
            <a:endParaRPr lang="en-US"/>
          </a:p>
        </p:txBody>
      </p:sp>
    </p:spTree>
    <p:extLst>
      <p:ext uri="{BB962C8B-B14F-4D97-AF65-F5344CB8AC3E}">
        <p14:creationId xmlns:p14="http://schemas.microsoft.com/office/powerpoint/2010/main" val="12765872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Christine</a:t>
            </a:r>
          </a:p>
          <a:p>
            <a:r>
              <a:rPr lang="en-US" dirty="0" smtClean="0"/>
              <a:t>2 min?</a:t>
            </a:r>
            <a:endParaRPr lang="en-US" dirty="0"/>
          </a:p>
        </p:txBody>
      </p:sp>
      <p:sp>
        <p:nvSpPr>
          <p:cNvPr id="4" name="Slide Number Placeholder 3"/>
          <p:cNvSpPr>
            <a:spLocks noGrp="1"/>
          </p:cNvSpPr>
          <p:nvPr>
            <p:ph type="sldNum" sz="quarter" idx="10"/>
          </p:nvPr>
        </p:nvSpPr>
        <p:spPr/>
        <p:txBody>
          <a:bodyPr/>
          <a:lstStyle/>
          <a:p>
            <a:fld id="{DCC5E926-296F-4870-B63B-F53A8F9F0C18}" type="slidenum">
              <a:rPr lang="en-US" smtClean="0"/>
              <a:t>8</a:t>
            </a:fld>
            <a:endParaRPr lang="en-US"/>
          </a:p>
        </p:txBody>
      </p:sp>
    </p:spTree>
    <p:extLst>
      <p:ext uri="{BB962C8B-B14F-4D97-AF65-F5344CB8AC3E}">
        <p14:creationId xmlns:p14="http://schemas.microsoft.com/office/powerpoint/2010/main" val="4374297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Mona</a:t>
            </a:r>
          </a:p>
          <a:p>
            <a:r>
              <a:rPr lang="en-US" dirty="0" smtClean="0"/>
              <a:t>“We’ve</a:t>
            </a:r>
            <a:r>
              <a:rPr lang="en-US" baseline="0" dirty="0" smtClean="0"/>
              <a:t> described the landscape a bit and the potential barriers for women here today. We’d now like you to reflect on your goals and barriers a bit more and discuss some ideas in your smaller groups for staying on-track with those goals. We’ll then come together and discuss some things the groups thought of along with the solutions we are bringing to you today.”</a:t>
            </a:r>
          </a:p>
          <a:p>
            <a:r>
              <a:rPr lang="en-US" baseline="0" dirty="0" smtClean="0"/>
              <a:t>15 min – group breakout</a:t>
            </a:r>
          </a:p>
          <a:p>
            <a:r>
              <a:rPr lang="en-US" baseline="0" dirty="0" smtClean="0"/>
              <a:t>12 min – to have groups who would like to report back share some ideas and discuss as a larger group.</a:t>
            </a:r>
            <a:endParaRPr lang="en-US" dirty="0"/>
          </a:p>
        </p:txBody>
      </p:sp>
      <p:sp>
        <p:nvSpPr>
          <p:cNvPr id="4" name="Slide Number Placeholder 3"/>
          <p:cNvSpPr>
            <a:spLocks noGrp="1"/>
          </p:cNvSpPr>
          <p:nvPr>
            <p:ph type="sldNum" sz="quarter" idx="10"/>
          </p:nvPr>
        </p:nvSpPr>
        <p:spPr/>
        <p:txBody>
          <a:bodyPr/>
          <a:lstStyle/>
          <a:p>
            <a:fld id="{DCC5E926-296F-4870-B63B-F53A8F9F0C18}" type="slidenum">
              <a:rPr lang="en-US" smtClean="0"/>
              <a:t>9</a:t>
            </a:fld>
            <a:endParaRPr lang="en-US"/>
          </a:p>
        </p:txBody>
      </p:sp>
    </p:spTree>
    <p:extLst>
      <p:ext uri="{BB962C8B-B14F-4D97-AF65-F5344CB8AC3E}">
        <p14:creationId xmlns:p14="http://schemas.microsoft.com/office/powerpoint/2010/main" val="36798056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84E558F-2F21-418E-A70B-B936EA685FBC}" type="datetimeFigureOut">
              <a:rPr lang="en-US" smtClean="0"/>
              <a:t>12/6/2012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930B6F-D504-4E1A-B864-9A8947C93C7B}"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84E558F-2F21-418E-A70B-B936EA685FBC}" type="datetimeFigureOut">
              <a:rPr lang="en-US" smtClean="0"/>
              <a:t>12/6/2012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930B6F-D504-4E1A-B864-9A8947C93C7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884E558F-2F21-418E-A70B-B936EA685FBC}" type="datetimeFigureOut">
              <a:rPr lang="en-US" smtClean="0"/>
              <a:t>12/6/2012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930B6F-D504-4E1A-B864-9A8947C93C7B}" type="slidenum">
              <a:rPr lang="en-US" smtClean="0"/>
              <a:t>‹#›</a:t>
            </a:fld>
            <a:endParaRPr 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84E558F-2F21-418E-A70B-B936EA685FBC}" type="datetimeFigureOut">
              <a:rPr lang="en-US" smtClean="0"/>
              <a:t>12/6/2012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930B6F-D504-4E1A-B864-9A8947C93C7B}" type="slidenum">
              <a:rPr lang="en-US" smtClean="0"/>
              <a:t>‹#›</a:t>
            </a:fld>
            <a:endParaRPr lang="en-US"/>
          </a:p>
        </p:txBody>
      </p:sp>
      <p:sp>
        <p:nvSpPr>
          <p:cNvPr id="7" name="Title 6"/>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84E558F-2F21-418E-A70B-B936EA685FBC}" type="datetimeFigureOut">
              <a:rPr lang="en-US" smtClean="0"/>
              <a:t>12/6/2012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930B6F-D504-4E1A-B864-9A8947C93C7B}"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884E558F-2F21-418E-A70B-B936EA685FBC}" type="datetimeFigureOut">
              <a:rPr lang="en-US" smtClean="0"/>
              <a:t>12/6/2012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930B6F-D504-4E1A-B864-9A8947C93C7B}" type="slidenum">
              <a:rPr lang="en-US" smtClean="0"/>
              <a:t>‹#›</a:t>
            </a:fld>
            <a:endParaRPr lang="en-US"/>
          </a:p>
        </p:txBody>
      </p:sp>
      <p:sp>
        <p:nvSpPr>
          <p:cNvPr id="9" name="Content Placeholder 8"/>
          <p:cNvSpPr>
            <a:spLocks noGrp="1"/>
          </p:cNvSpPr>
          <p:nvPr>
            <p:ph sz="quarter" idx="13"/>
          </p:nvPr>
        </p:nvSpPr>
        <p:spPr>
          <a:xfrm>
            <a:off x="676655"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84E558F-2F21-418E-A70B-B936EA685FBC}" type="datetimeFigureOut">
              <a:rPr lang="en-US" smtClean="0"/>
              <a:t>12/6/2012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5930B6F-D504-4E1A-B864-9A8947C93C7B}"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84E558F-2F21-418E-A70B-B936EA685FBC}" type="datetimeFigureOut">
              <a:rPr lang="en-US" smtClean="0"/>
              <a:t>12/6/2012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5930B6F-D504-4E1A-B864-9A8947C93C7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884E558F-2F21-418E-A70B-B936EA685FBC}" type="datetimeFigureOut">
              <a:rPr lang="en-US" smtClean="0"/>
              <a:t>12/6/2012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5930B6F-D504-4E1A-B864-9A8947C93C7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884E558F-2F21-418E-A70B-B936EA685FBC}" type="datetimeFigureOut">
              <a:rPr lang="en-US" smtClean="0"/>
              <a:t>12/6/2012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930B6F-D504-4E1A-B864-9A8947C93C7B}" type="slidenum">
              <a:rPr lang="en-US" smtClean="0"/>
              <a:t>‹#›</a:t>
            </a:fld>
            <a:endParaRPr 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84E558F-2F21-418E-A70B-B936EA685FBC}" type="datetimeFigureOut">
              <a:rPr lang="en-US" smtClean="0"/>
              <a:t>12/6/2012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930B6F-D504-4E1A-B864-9A8947C93C7B}" type="slidenum">
              <a:rPr lang="en-US" smtClean="0"/>
              <a:t>‹#›</a:t>
            </a:fld>
            <a:endParaRPr 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884E558F-2F21-418E-A70B-B936EA685FBC}" type="datetimeFigureOut">
              <a:rPr lang="en-US" smtClean="0"/>
              <a:t>12/6/2012</a:t>
            </a:fld>
            <a:endParaRPr 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en-US"/>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A5930B6F-D504-4E1A-B864-9A8947C93C7B}" type="slidenum">
              <a:rPr lang="en-US" smtClean="0"/>
              <a:t>‹#›</a:t>
            </a:fld>
            <a:endParaRPr 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mailto:mbapat@purdue.edu"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hyperlink" Target="http://www.purdue.edu/caps" TargetMode="External"/><Relationship Id="rId4" Type="http://schemas.openxmlformats.org/officeDocument/2006/relationships/hyperlink" Target="mailto:cstrass@purdue.edu"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www.gseis.ucla.edu/heri/heri.htm"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Addressing Gender Biases and Stereotypes in the STEM Careers</a:t>
            </a:r>
            <a:endParaRPr lang="en-US" dirty="0"/>
          </a:p>
        </p:txBody>
      </p:sp>
      <p:sp>
        <p:nvSpPr>
          <p:cNvPr id="3" name="Subtitle 2"/>
          <p:cNvSpPr>
            <a:spLocks noGrp="1"/>
          </p:cNvSpPr>
          <p:nvPr>
            <p:ph type="subTitle" idx="1"/>
          </p:nvPr>
        </p:nvSpPr>
        <p:spPr/>
        <p:txBody>
          <a:bodyPr/>
          <a:lstStyle/>
          <a:p>
            <a:r>
              <a:rPr lang="en-US" dirty="0" smtClean="0"/>
              <a:t>Mona Bapat, Ph.D.</a:t>
            </a:r>
          </a:p>
          <a:p>
            <a:r>
              <a:rPr lang="en-US" dirty="0" smtClean="0"/>
              <a:t>Melissa Johnson, M.A.</a:t>
            </a:r>
          </a:p>
          <a:p>
            <a:r>
              <a:rPr lang="en-US" dirty="0" smtClean="0"/>
              <a:t>December 5, 2012</a:t>
            </a:r>
            <a:endParaRPr lang="en-US" dirty="0"/>
          </a:p>
        </p:txBody>
      </p:sp>
    </p:spTree>
    <p:extLst>
      <p:ext uri="{BB962C8B-B14F-4D97-AF65-F5344CB8AC3E}">
        <p14:creationId xmlns:p14="http://schemas.microsoft.com/office/powerpoint/2010/main" val="36721901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362200"/>
            <a:ext cx="7408333" cy="4343400"/>
          </a:xfrm>
        </p:spPr>
        <p:txBody>
          <a:bodyPr>
            <a:normAutofit/>
          </a:bodyPr>
          <a:lstStyle/>
          <a:p>
            <a:r>
              <a:rPr lang="en-US" dirty="0" smtClean="0"/>
              <a:t>Case studies of physics programs:</a:t>
            </a:r>
          </a:p>
          <a:p>
            <a:pPr lvl="1"/>
            <a:r>
              <a:rPr lang="en-US" dirty="0" smtClean="0"/>
              <a:t>Maintain relationship with department alumni.</a:t>
            </a:r>
          </a:p>
          <a:p>
            <a:pPr lvl="1"/>
            <a:r>
              <a:rPr lang="en-US" dirty="0" smtClean="0"/>
              <a:t>Supportive department culture that focuses on strong community. </a:t>
            </a:r>
          </a:p>
          <a:p>
            <a:pPr lvl="1"/>
            <a:r>
              <a:rPr lang="en-US" dirty="0" smtClean="0"/>
              <a:t>Mentoring programs were available. </a:t>
            </a:r>
          </a:p>
          <a:p>
            <a:r>
              <a:rPr lang="en-US" dirty="0" smtClean="0"/>
              <a:t>Publication productivity partially accounts for decreased rank for women in STEM fields.</a:t>
            </a:r>
          </a:p>
          <a:p>
            <a:pPr lvl="1"/>
            <a:r>
              <a:rPr lang="en-US" dirty="0" smtClean="0"/>
              <a:t>Focus on doing publishable research early on in training. </a:t>
            </a:r>
          </a:p>
          <a:p>
            <a:pPr lvl="1"/>
            <a:r>
              <a:rPr lang="en-US" dirty="0" smtClean="0"/>
              <a:t>Specifically ask for mentoring in this area.</a:t>
            </a:r>
          </a:p>
          <a:p>
            <a:r>
              <a:rPr lang="en-US" dirty="0" smtClean="0"/>
              <a:t>Utilize counseling services.</a:t>
            </a:r>
            <a:endParaRPr lang="en-US" dirty="0"/>
          </a:p>
        </p:txBody>
      </p:sp>
      <p:sp>
        <p:nvSpPr>
          <p:cNvPr id="2" name="Title 1"/>
          <p:cNvSpPr>
            <a:spLocks noGrp="1"/>
          </p:cNvSpPr>
          <p:nvPr>
            <p:ph type="title"/>
          </p:nvPr>
        </p:nvSpPr>
        <p:spPr/>
        <p:txBody>
          <a:bodyPr/>
          <a:lstStyle/>
          <a:p>
            <a:r>
              <a:rPr lang="en-US" dirty="0" smtClean="0"/>
              <a:t>Solutions for Graduate School</a:t>
            </a:r>
            <a:endParaRPr lang="en-US" dirty="0"/>
          </a:p>
        </p:txBody>
      </p:sp>
    </p:spTree>
    <p:extLst>
      <p:ext uri="{BB962C8B-B14F-4D97-AF65-F5344CB8AC3E}">
        <p14:creationId xmlns:p14="http://schemas.microsoft.com/office/powerpoint/2010/main" val="17883650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914400" y="2514600"/>
            <a:ext cx="7408333" cy="3450696"/>
          </a:xfrm>
        </p:spPr>
        <p:txBody>
          <a:bodyPr>
            <a:normAutofit/>
          </a:bodyPr>
          <a:lstStyle/>
          <a:p>
            <a:r>
              <a:rPr lang="en-US" dirty="0" smtClean="0"/>
              <a:t>Give selves permission to focus on career goals. (e.g. tenure)</a:t>
            </a:r>
          </a:p>
          <a:p>
            <a:r>
              <a:rPr lang="en-US" dirty="0" smtClean="0"/>
              <a:t>Growing evidence that majority of both men and women want balanced lives.</a:t>
            </a:r>
          </a:p>
          <a:p>
            <a:r>
              <a:rPr lang="en-US" dirty="0" smtClean="0"/>
              <a:t>Linda </a:t>
            </a:r>
            <a:r>
              <a:rPr lang="en-US" dirty="0" err="1" smtClean="0"/>
              <a:t>Hirshman’s</a:t>
            </a:r>
            <a:r>
              <a:rPr lang="en-US" dirty="0" smtClean="0"/>
              <a:t> “Strategic Plan to Get to Work”</a:t>
            </a:r>
          </a:p>
          <a:p>
            <a:pPr lvl="1"/>
            <a:r>
              <a:rPr lang="en-US" dirty="0" smtClean="0"/>
              <a:t>Never quit a job until you have another one.</a:t>
            </a:r>
          </a:p>
          <a:p>
            <a:pPr lvl="1"/>
            <a:r>
              <a:rPr lang="en-US" dirty="0" smtClean="0"/>
              <a:t>Bargain for a just household. </a:t>
            </a:r>
          </a:p>
          <a:p>
            <a:pPr lvl="1"/>
            <a:r>
              <a:rPr lang="en-US" dirty="0" smtClean="0"/>
              <a:t>Stop electing governments that punish women’s work.</a:t>
            </a:r>
            <a:endParaRPr lang="en-US" dirty="0"/>
          </a:p>
        </p:txBody>
      </p:sp>
      <p:sp>
        <p:nvSpPr>
          <p:cNvPr id="3" name="Title 2"/>
          <p:cNvSpPr>
            <a:spLocks noGrp="1"/>
          </p:cNvSpPr>
          <p:nvPr>
            <p:ph type="title"/>
          </p:nvPr>
        </p:nvSpPr>
        <p:spPr/>
        <p:txBody>
          <a:bodyPr/>
          <a:lstStyle/>
          <a:p>
            <a:r>
              <a:rPr lang="en-US" dirty="0" smtClean="0"/>
              <a:t>Solutions Post-Graduate School</a:t>
            </a:r>
            <a:endParaRPr lang="en-US" dirty="0"/>
          </a:p>
        </p:txBody>
      </p:sp>
    </p:spTree>
    <p:extLst>
      <p:ext uri="{BB962C8B-B14F-4D97-AF65-F5344CB8AC3E}">
        <p14:creationId xmlns:p14="http://schemas.microsoft.com/office/powerpoint/2010/main" val="29700038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Language we use. </a:t>
            </a:r>
          </a:p>
          <a:p>
            <a:pPr lvl="1"/>
            <a:r>
              <a:rPr lang="en-US" dirty="0" smtClean="0"/>
              <a:t>“woman” instead of “girl”</a:t>
            </a:r>
          </a:p>
          <a:p>
            <a:pPr lvl="1"/>
            <a:r>
              <a:rPr lang="en-US" dirty="0" smtClean="0"/>
              <a:t>“parent” instead of “mother”</a:t>
            </a:r>
          </a:p>
          <a:p>
            <a:r>
              <a:rPr lang="en-US" dirty="0" smtClean="0"/>
              <a:t>Giving ourselves permission to not take on all duties in the home that have traditionally been the ones to belong to women.</a:t>
            </a:r>
          </a:p>
          <a:p>
            <a:pPr marL="0" indent="0">
              <a:buNone/>
            </a:pPr>
            <a:endParaRPr lang="en-US" dirty="0"/>
          </a:p>
        </p:txBody>
      </p:sp>
      <p:sp>
        <p:nvSpPr>
          <p:cNvPr id="3" name="Title 2"/>
          <p:cNvSpPr>
            <a:spLocks noGrp="1"/>
          </p:cNvSpPr>
          <p:nvPr>
            <p:ph type="title"/>
          </p:nvPr>
        </p:nvSpPr>
        <p:spPr/>
        <p:txBody>
          <a:bodyPr>
            <a:normAutofit fontScale="90000"/>
          </a:bodyPr>
          <a:lstStyle/>
          <a:p>
            <a:r>
              <a:rPr lang="en-US" dirty="0" smtClean="0"/>
              <a:t>Work to Challenge Gender Stereotypes on a Daily Basis!</a:t>
            </a:r>
            <a:endParaRPr lang="en-US" dirty="0"/>
          </a:p>
        </p:txBody>
      </p:sp>
    </p:spTree>
    <p:extLst>
      <p:ext uri="{BB962C8B-B14F-4D97-AF65-F5344CB8AC3E}">
        <p14:creationId xmlns:p14="http://schemas.microsoft.com/office/powerpoint/2010/main" val="26064025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r>
              <a:rPr lang="en-US" dirty="0" smtClean="0"/>
              <a:t>Mona Bapat, Ph.D. , Staff Therapist</a:t>
            </a:r>
          </a:p>
          <a:p>
            <a:pPr marL="301943" lvl="1" indent="0">
              <a:buNone/>
            </a:pPr>
            <a:r>
              <a:rPr lang="en-US" dirty="0" smtClean="0">
                <a:hlinkClick r:id="rId3"/>
              </a:rPr>
              <a:t>mbapat@purdue.edu</a:t>
            </a:r>
            <a:endParaRPr lang="en-US" dirty="0" smtClean="0"/>
          </a:p>
          <a:p>
            <a:r>
              <a:rPr lang="en-US" dirty="0" smtClean="0"/>
              <a:t>Melissa Johnson, M.A., Pre-doctoral Psychology Intern</a:t>
            </a:r>
          </a:p>
          <a:p>
            <a:pPr marL="301943" lvl="1" indent="0">
              <a:buNone/>
            </a:pPr>
            <a:r>
              <a:rPr lang="en-US" dirty="0" smtClean="0">
                <a:hlinkClick r:id="rId4"/>
              </a:rPr>
              <a:t>john1195@purdue.edu</a:t>
            </a:r>
            <a:endParaRPr lang="en-US" dirty="0" smtClean="0"/>
          </a:p>
          <a:p>
            <a:pPr marL="301943" lvl="1" indent="0">
              <a:buNone/>
            </a:pPr>
            <a:endParaRPr lang="en-US" dirty="0" smtClean="0"/>
          </a:p>
          <a:p>
            <a:pPr marL="0" indent="0">
              <a:buNone/>
            </a:pPr>
            <a:r>
              <a:rPr lang="en-US" dirty="0" smtClean="0"/>
              <a:t>	Counseling and Psychological Services (CAPS)</a:t>
            </a:r>
          </a:p>
          <a:p>
            <a:pPr marL="0" indent="0" algn="ctr">
              <a:buNone/>
            </a:pPr>
            <a:r>
              <a:rPr lang="en-US" dirty="0"/>
              <a:t>	</a:t>
            </a:r>
            <a:r>
              <a:rPr lang="en-US" dirty="0" smtClean="0"/>
              <a:t>(765) 494-6995</a:t>
            </a:r>
          </a:p>
          <a:p>
            <a:pPr marL="0" indent="0" algn="ctr">
              <a:buNone/>
            </a:pPr>
            <a:r>
              <a:rPr lang="en-US" dirty="0" smtClean="0">
                <a:hlinkClick r:id="rId5"/>
              </a:rPr>
              <a:t>www.purdue.edu/caps</a:t>
            </a:r>
            <a:endParaRPr lang="en-US" dirty="0" smtClean="0"/>
          </a:p>
          <a:p>
            <a:pPr marL="0" indent="0" algn="ctr">
              <a:buNone/>
            </a:pPr>
            <a:endParaRPr lang="en-US" dirty="0"/>
          </a:p>
        </p:txBody>
      </p:sp>
      <p:sp>
        <p:nvSpPr>
          <p:cNvPr id="3" name="Title 2"/>
          <p:cNvSpPr>
            <a:spLocks noGrp="1"/>
          </p:cNvSpPr>
          <p:nvPr>
            <p:ph type="title"/>
          </p:nvPr>
        </p:nvSpPr>
        <p:spPr/>
        <p:txBody>
          <a:bodyPr/>
          <a:lstStyle/>
          <a:p>
            <a:r>
              <a:rPr lang="en-US" dirty="0" smtClean="0"/>
              <a:t>Thank you!</a:t>
            </a:r>
            <a:endParaRPr lang="en-US" dirty="0"/>
          </a:p>
        </p:txBody>
      </p:sp>
    </p:spTree>
    <p:extLst>
      <p:ext uri="{BB962C8B-B14F-4D97-AF65-F5344CB8AC3E}">
        <p14:creationId xmlns:p14="http://schemas.microsoft.com/office/powerpoint/2010/main" val="15932255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914400" y="2590800"/>
            <a:ext cx="7408333" cy="4190999"/>
          </a:xfrm>
        </p:spPr>
        <p:txBody>
          <a:bodyPr>
            <a:normAutofit fontScale="70000" lnSpcReduction="20000"/>
          </a:bodyPr>
          <a:lstStyle/>
          <a:p>
            <a:r>
              <a:rPr lang="en-US" dirty="0" smtClean="0"/>
              <a:t>Bernstein, B.L., &amp; Russo, N.F. (2008). In </a:t>
            </a:r>
            <a:r>
              <a:rPr lang="en-US" dirty="0" err="1" smtClean="0"/>
              <a:t>Paludi</a:t>
            </a:r>
            <a:r>
              <a:rPr lang="en-US" dirty="0" smtClean="0"/>
              <a:t>. M. (Ed.). </a:t>
            </a:r>
            <a:r>
              <a:rPr lang="en-US" i="1" dirty="0" smtClean="0"/>
              <a:t>The psychology of women at work: Challenges and solutions for our female workforce.</a:t>
            </a:r>
            <a:r>
              <a:rPr lang="en-US" dirty="0" smtClean="0"/>
              <a:t> Volume II:  Obstacles and the identity juggle. [pp. 1-33]. Princeton, NJ: </a:t>
            </a:r>
            <a:r>
              <a:rPr lang="en-US" dirty="0" err="1" smtClean="0"/>
              <a:t>Praeger</a:t>
            </a:r>
            <a:endParaRPr lang="en-US" dirty="0" smtClean="0"/>
          </a:p>
          <a:p>
            <a:r>
              <a:rPr lang="en-US" dirty="0"/>
              <a:t>Commission on Professionals in Science and Technology. Data derived from Cooperative Institutional Research Program, Higher Education Research Institute, Graduate School of Education and Information Studies, University of California, Los Angeles, </a:t>
            </a:r>
            <a:r>
              <a:rPr lang="en-US" i="1" dirty="0"/>
              <a:t>The American Freshman: National Norms for Fall 1990 through Fall 2006</a:t>
            </a:r>
            <a:r>
              <a:rPr lang="en-US" dirty="0"/>
              <a:t>, </a:t>
            </a:r>
            <a:r>
              <a:rPr lang="en-US" u="sng" dirty="0">
                <a:hlinkClick r:id="rId3"/>
              </a:rPr>
              <a:t>www.gseis.ucla.edu/heri/heri.htm</a:t>
            </a:r>
            <a:r>
              <a:rPr lang="en-US" dirty="0" smtClean="0"/>
              <a:t>.</a:t>
            </a:r>
          </a:p>
          <a:p>
            <a:r>
              <a:rPr lang="en-US" dirty="0" err="1"/>
              <a:t>Etzkowitz</a:t>
            </a:r>
            <a:r>
              <a:rPr lang="en-US" dirty="0"/>
              <a:t>, H., </a:t>
            </a:r>
            <a:r>
              <a:rPr lang="en-US" dirty="0" err="1"/>
              <a:t>Kemelgor</a:t>
            </a:r>
            <a:r>
              <a:rPr lang="en-US" dirty="0"/>
              <a:t>, C., </a:t>
            </a:r>
            <a:r>
              <a:rPr lang="en-US" dirty="0" err="1"/>
              <a:t>Neuschatz</a:t>
            </a:r>
            <a:r>
              <a:rPr lang="en-US" dirty="0"/>
              <a:t>, M., </a:t>
            </a:r>
            <a:r>
              <a:rPr lang="en-US" dirty="0" err="1"/>
              <a:t>Uzzi</a:t>
            </a:r>
            <a:r>
              <a:rPr lang="en-US" dirty="0"/>
              <a:t>, B. (1994). In W. Person Jr. and I. </a:t>
            </a:r>
            <a:r>
              <a:rPr lang="en-US" dirty="0" err="1"/>
              <a:t>Fechter</a:t>
            </a:r>
            <a:r>
              <a:rPr lang="en-US" dirty="0"/>
              <a:t> (eds.) </a:t>
            </a:r>
            <a:r>
              <a:rPr lang="en-US" i="1" dirty="0"/>
              <a:t>Barriers to women in academic science and engineering. </a:t>
            </a:r>
            <a:r>
              <a:rPr lang="en-US" dirty="0" smtClean="0"/>
              <a:t>Who </a:t>
            </a:r>
            <a:r>
              <a:rPr lang="en-US" dirty="0"/>
              <a:t>Will do Science? Educating the Next </a:t>
            </a:r>
            <a:r>
              <a:rPr lang="en-US" dirty="0" smtClean="0"/>
              <a:t>Generation. </a:t>
            </a:r>
            <a:r>
              <a:rPr lang="en-US" dirty="0"/>
              <a:t>(pp.43-67)</a:t>
            </a:r>
            <a:r>
              <a:rPr lang="en-US" i="1" dirty="0"/>
              <a:t>. </a:t>
            </a:r>
            <a:r>
              <a:rPr lang="en-US" dirty="0"/>
              <a:t>Baltimore: Johns Hopkins University Press. </a:t>
            </a:r>
            <a:endParaRPr lang="en-US" dirty="0" smtClean="0"/>
          </a:p>
          <a:p>
            <a:r>
              <a:rPr lang="en-US" dirty="0"/>
              <a:t>Fox, M.F. (2001). Women, science, and academia: Graduate education and careers. </a:t>
            </a:r>
            <a:r>
              <a:rPr lang="en-US" i="1" dirty="0"/>
              <a:t>Gender and Society, 15, </a:t>
            </a:r>
            <a:r>
              <a:rPr lang="en-US" dirty="0" smtClean="0"/>
              <a:t>654-666.</a:t>
            </a:r>
          </a:p>
          <a:p>
            <a:r>
              <a:rPr lang="en-US" dirty="0"/>
              <a:t>Hill, C., Corbett, C., &amp; St. Rose, A. (2010). </a:t>
            </a:r>
            <a:r>
              <a:rPr lang="en-US" i="1" dirty="0"/>
              <a:t>Why so few</a:t>
            </a:r>
            <a:r>
              <a:rPr lang="en-US" dirty="0"/>
              <a:t>. Retrieved from http://www.aauw.org/learn/research/whysofew.cfm</a:t>
            </a:r>
            <a:r>
              <a:rPr lang="en-US" dirty="0" smtClean="0"/>
              <a:t>.</a:t>
            </a:r>
          </a:p>
          <a:p>
            <a:r>
              <a:rPr lang="en-US" dirty="0" err="1" smtClean="0"/>
              <a:t>Hirshman</a:t>
            </a:r>
            <a:r>
              <a:rPr lang="en-US" dirty="0" smtClean="0"/>
              <a:t>, L.R. (2006). </a:t>
            </a:r>
            <a:r>
              <a:rPr lang="en-US" i="1" dirty="0" smtClean="0"/>
              <a:t>Get to work: A manifesto for women of the world. </a:t>
            </a:r>
            <a:r>
              <a:rPr lang="en-US" dirty="0" smtClean="0"/>
              <a:t>New York, NY:  The Penguin Group.</a:t>
            </a:r>
          </a:p>
        </p:txBody>
      </p:sp>
      <p:sp>
        <p:nvSpPr>
          <p:cNvPr id="3" name="Title 2"/>
          <p:cNvSpPr>
            <a:spLocks noGrp="1"/>
          </p:cNvSpPr>
          <p:nvPr>
            <p:ph type="title"/>
          </p:nvPr>
        </p:nvSpPr>
        <p:spPr/>
        <p:txBody>
          <a:bodyPr/>
          <a:lstStyle/>
          <a:p>
            <a:r>
              <a:rPr lang="en-US" dirty="0" smtClean="0"/>
              <a:t>References</a:t>
            </a:r>
            <a:endParaRPr lang="en-US" dirty="0"/>
          </a:p>
        </p:txBody>
      </p:sp>
    </p:spTree>
    <p:extLst>
      <p:ext uri="{BB962C8B-B14F-4D97-AF65-F5344CB8AC3E}">
        <p14:creationId xmlns:p14="http://schemas.microsoft.com/office/powerpoint/2010/main" val="17875318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62000" y="2590800"/>
            <a:ext cx="7408333" cy="3840163"/>
          </a:xfrm>
        </p:spPr>
        <p:txBody>
          <a:bodyPr>
            <a:normAutofit fontScale="70000" lnSpcReduction="20000"/>
          </a:bodyPr>
          <a:lstStyle/>
          <a:p>
            <a:r>
              <a:rPr lang="en-US" dirty="0"/>
              <a:t>Sax, L.J. (2001). Undergraduate science majors: Gender differences in who goes to graduate school. </a:t>
            </a:r>
            <a:r>
              <a:rPr lang="en-US" i="1" dirty="0"/>
              <a:t>The Review of Higher Education, 24, </a:t>
            </a:r>
            <a:r>
              <a:rPr lang="en-US" dirty="0"/>
              <a:t>153-172.</a:t>
            </a:r>
          </a:p>
          <a:p>
            <a:r>
              <a:rPr lang="en-US" dirty="0"/>
              <a:t>The National Academies. (2007). </a:t>
            </a:r>
            <a:r>
              <a:rPr lang="en-US" i="1" dirty="0"/>
              <a:t>Beyond bias and barriers: Fulfilling the potential of women in academic science and engineering.</a:t>
            </a:r>
            <a:r>
              <a:rPr lang="en-US" dirty="0"/>
              <a:t>  Washington, D.C.: The National Academies Press</a:t>
            </a:r>
            <a:r>
              <a:rPr lang="en-US" dirty="0" smtClean="0"/>
              <a:t>.</a:t>
            </a:r>
          </a:p>
          <a:p>
            <a:r>
              <a:rPr lang="en-US" dirty="0" smtClean="0"/>
              <a:t>Whitten</a:t>
            </a:r>
            <a:r>
              <a:rPr lang="en-US" dirty="0"/>
              <a:t>, Barbara et al. (2003). What works? Increasing the participation of women in undergraduate physics. </a:t>
            </a:r>
            <a:r>
              <a:rPr lang="en-US" i="1" dirty="0"/>
              <a:t>Journal of Women and Minorities in Science and Engineering</a:t>
            </a:r>
            <a:r>
              <a:rPr lang="en-US" dirty="0"/>
              <a:t>, 9(3&amp;4). </a:t>
            </a:r>
          </a:p>
          <a:p>
            <a:r>
              <a:rPr lang="en-US" dirty="0"/>
              <a:t>Whitten, Barbara et al. (2004). </a:t>
            </a:r>
            <a:r>
              <a:rPr lang="en-US" dirty="0" smtClean="0"/>
              <a:t>Like </a:t>
            </a:r>
            <a:r>
              <a:rPr lang="en-US" dirty="0"/>
              <a:t>a </a:t>
            </a:r>
            <a:r>
              <a:rPr lang="en-US" dirty="0" smtClean="0"/>
              <a:t>Family: </a:t>
            </a:r>
            <a:r>
              <a:rPr lang="en-US" dirty="0"/>
              <a:t>What works to create friendly and respectful student-faculty interactions. </a:t>
            </a:r>
            <a:r>
              <a:rPr lang="en-US" i="1" dirty="0"/>
              <a:t>Journal of Women and Minorities in Science and Engineering</a:t>
            </a:r>
            <a:r>
              <a:rPr lang="en-US" dirty="0"/>
              <a:t>, 10(3). </a:t>
            </a:r>
          </a:p>
          <a:p>
            <a:r>
              <a:rPr lang="en-US" dirty="0"/>
              <a:t>Whitten, Barbara et al. (2007). What </a:t>
            </a:r>
            <a:r>
              <a:rPr lang="en-US" dirty="0" smtClean="0"/>
              <a:t>works </a:t>
            </a:r>
            <a:r>
              <a:rPr lang="en-US" dirty="0"/>
              <a:t>for w</a:t>
            </a:r>
            <a:r>
              <a:rPr lang="en-US" dirty="0" smtClean="0"/>
              <a:t>omen </a:t>
            </a:r>
            <a:r>
              <a:rPr lang="en-US" dirty="0"/>
              <a:t>in </a:t>
            </a:r>
            <a:r>
              <a:rPr lang="en-US" dirty="0" smtClean="0"/>
              <a:t>undergraduate </a:t>
            </a:r>
            <a:r>
              <a:rPr lang="en-US" dirty="0"/>
              <a:t>p</a:t>
            </a:r>
            <a:r>
              <a:rPr lang="en-US" dirty="0" smtClean="0"/>
              <a:t>hysics </a:t>
            </a:r>
            <a:r>
              <a:rPr lang="en-US" dirty="0"/>
              <a:t>and </a:t>
            </a:r>
            <a:r>
              <a:rPr lang="en-US" dirty="0" smtClean="0"/>
              <a:t>what </a:t>
            </a:r>
            <a:r>
              <a:rPr lang="en-US" dirty="0"/>
              <a:t>w</a:t>
            </a:r>
            <a:r>
              <a:rPr lang="en-US" dirty="0" smtClean="0"/>
              <a:t>e </a:t>
            </a:r>
            <a:r>
              <a:rPr lang="en-US" dirty="0"/>
              <a:t>c</a:t>
            </a:r>
            <a:r>
              <a:rPr lang="en-US" dirty="0" smtClean="0"/>
              <a:t>an </a:t>
            </a:r>
            <a:r>
              <a:rPr lang="en-US" dirty="0"/>
              <a:t>l</a:t>
            </a:r>
            <a:r>
              <a:rPr lang="en-US" dirty="0" smtClean="0"/>
              <a:t>earn </a:t>
            </a:r>
            <a:r>
              <a:rPr lang="en-US" dirty="0"/>
              <a:t>from </a:t>
            </a:r>
            <a:r>
              <a:rPr lang="en-US" dirty="0" smtClean="0"/>
              <a:t>women's </a:t>
            </a:r>
            <a:r>
              <a:rPr lang="en-US" dirty="0"/>
              <a:t>c</a:t>
            </a:r>
            <a:r>
              <a:rPr lang="en-US" dirty="0" smtClean="0"/>
              <a:t>olleges</a:t>
            </a:r>
            <a:r>
              <a:rPr lang="en-US" dirty="0"/>
              <a:t>. </a:t>
            </a:r>
            <a:r>
              <a:rPr lang="en-US" i="1" dirty="0"/>
              <a:t>Journal of Women and Minorities in Science and Engineering</a:t>
            </a:r>
            <a:r>
              <a:rPr lang="en-US" dirty="0"/>
              <a:t>, 13(1</a:t>
            </a:r>
            <a:r>
              <a:rPr lang="en-US" dirty="0" smtClean="0"/>
              <a:t>).</a:t>
            </a:r>
          </a:p>
          <a:p>
            <a:endParaRPr lang="en-US" dirty="0"/>
          </a:p>
          <a:p>
            <a:endParaRPr lang="en-US" dirty="0"/>
          </a:p>
        </p:txBody>
      </p:sp>
      <p:sp>
        <p:nvSpPr>
          <p:cNvPr id="3" name="Title 2"/>
          <p:cNvSpPr>
            <a:spLocks noGrp="1"/>
          </p:cNvSpPr>
          <p:nvPr>
            <p:ph type="title"/>
          </p:nvPr>
        </p:nvSpPr>
        <p:spPr/>
        <p:txBody>
          <a:bodyPr/>
          <a:lstStyle/>
          <a:p>
            <a:r>
              <a:rPr lang="en-US" dirty="0" smtClean="0"/>
              <a:t>References Cont.</a:t>
            </a:r>
            <a:endParaRPr lang="en-US" dirty="0"/>
          </a:p>
        </p:txBody>
      </p:sp>
    </p:spTree>
    <p:extLst>
      <p:ext uri="{BB962C8B-B14F-4D97-AF65-F5344CB8AC3E}">
        <p14:creationId xmlns:p14="http://schemas.microsoft.com/office/powerpoint/2010/main" val="12005745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Quiz answers</a:t>
            </a:r>
          </a:p>
          <a:p>
            <a:r>
              <a:rPr lang="en-US" dirty="0" smtClean="0"/>
              <a:t>Outline for today</a:t>
            </a:r>
          </a:p>
          <a:p>
            <a:pPr lvl="1"/>
            <a:r>
              <a:rPr lang="en-US" dirty="0" smtClean="0"/>
              <a:t>Landscape of women in STEM </a:t>
            </a:r>
          </a:p>
          <a:p>
            <a:pPr lvl="1"/>
            <a:r>
              <a:rPr lang="en-US" dirty="0" smtClean="0"/>
              <a:t>Group discussion</a:t>
            </a:r>
          </a:p>
          <a:p>
            <a:pPr lvl="1"/>
            <a:r>
              <a:rPr lang="en-US" dirty="0" smtClean="0"/>
              <a:t>Solutions</a:t>
            </a:r>
            <a:endParaRPr lang="en-US" dirty="0"/>
          </a:p>
        </p:txBody>
      </p:sp>
      <p:sp>
        <p:nvSpPr>
          <p:cNvPr id="3" name="Title 2"/>
          <p:cNvSpPr>
            <a:spLocks noGrp="1"/>
          </p:cNvSpPr>
          <p:nvPr>
            <p:ph type="title"/>
          </p:nvPr>
        </p:nvSpPr>
        <p:spPr/>
        <p:txBody>
          <a:bodyPr/>
          <a:lstStyle/>
          <a:p>
            <a:r>
              <a:rPr lang="en-US" dirty="0" smtClean="0"/>
              <a:t>Introduction</a:t>
            </a:r>
            <a:endParaRPr lang="en-US" dirty="0"/>
          </a:p>
        </p:txBody>
      </p:sp>
    </p:spTree>
    <p:extLst>
      <p:ext uri="{BB962C8B-B14F-4D97-AF65-F5344CB8AC3E}">
        <p14:creationId xmlns:p14="http://schemas.microsoft.com/office/powerpoint/2010/main" val="21097142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914400" y="2362200"/>
            <a:ext cx="7408333" cy="4191000"/>
          </a:xfrm>
        </p:spPr>
        <p:txBody>
          <a:bodyPr>
            <a:normAutofit lnSpcReduction="10000"/>
          </a:bodyPr>
          <a:lstStyle/>
          <a:p>
            <a:r>
              <a:rPr lang="en-US" dirty="0" smtClean="0"/>
              <a:t>2007 Bureau of Labor Statistics found that rates of women in the following fields are:</a:t>
            </a:r>
          </a:p>
          <a:p>
            <a:pPr lvl="1"/>
            <a:r>
              <a:rPr lang="en-US" dirty="0" smtClean="0"/>
              <a:t>27% of computer scientists</a:t>
            </a:r>
          </a:p>
          <a:p>
            <a:pPr lvl="1"/>
            <a:r>
              <a:rPr lang="en-US" dirty="0" smtClean="0"/>
              <a:t>12% of civil engineers</a:t>
            </a:r>
          </a:p>
          <a:p>
            <a:pPr lvl="1"/>
            <a:r>
              <a:rPr lang="en-US" dirty="0" smtClean="0"/>
              <a:t>7% of engineering managers</a:t>
            </a:r>
          </a:p>
          <a:p>
            <a:r>
              <a:rPr lang="en-US" dirty="0"/>
              <a:t>51% of those earning research doctorates are now women</a:t>
            </a:r>
            <a:r>
              <a:rPr lang="en-US" dirty="0" smtClean="0"/>
              <a:t>. </a:t>
            </a:r>
            <a:r>
              <a:rPr lang="en-US" dirty="0"/>
              <a:t>25% or less of those women achieve full </a:t>
            </a:r>
            <a:r>
              <a:rPr lang="en-US" dirty="0" smtClean="0"/>
              <a:t>professorship in academic departments.</a:t>
            </a:r>
          </a:p>
          <a:p>
            <a:pPr lvl="1"/>
            <a:r>
              <a:rPr lang="en-US" dirty="0" smtClean="0"/>
              <a:t>Biological sciences:  20.2%</a:t>
            </a:r>
          </a:p>
          <a:p>
            <a:pPr lvl="1"/>
            <a:r>
              <a:rPr lang="en-US" dirty="0" smtClean="0"/>
              <a:t>Chemistry:  12.1%</a:t>
            </a:r>
          </a:p>
          <a:p>
            <a:pPr lvl="1"/>
            <a:r>
              <a:rPr lang="en-US" dirty="0" smtClean="0"/>
              <a:t>Physics:  6.6%</a:t>
            </a:r>
            <a:endParaRPr lang="en-US" dirty="0"/>
          </a:p>
          <a:p>
            <a:endParaRPr lang="en-US" dirty="0"/>
          </a:p>
          <a:p>
            <a:endParaRPr lang="en-US" dirty="0"/>
          </a:p>
        </p:txBody>
      </p:sp>
      <p:sp>
        <p:nvSpPr>
          <p:cNvPr id="3" name="Title 2"/>
          <p:cNvSpPr>
            <a:spLocks noGrp="1"/>
          </p:cNvSpPr>
          <p:nvPr>
            <p:ph type="title"/>
          </p:nvPr>
        </p:nvSpPr>
        <p:spPr/>
        <p:txBody>
          <a:bodyPr>
            <a:normAutofit/>
          </a:bodyPr>
          <a:lstStyle/>
          <a:p>
            <a:r>
              <a:rPr lang="en-US" dirty="0" smtClean="0"/>
              <a:t>Where are the Women?</a:t>
            </a:r>
            <a:endParaRPr lang="en-US" dirty="0"/>
          </a:p>
        </p:txBody>
      </p:sp>
    </p:spTree>
    <p:extLst>
      <p:ext uri="{BB962C8B-B14F-4D97-AF65-F5344CB8AC3E}">
        <p14:creationId xmlns:p14="http://schemas.microsoft.com/office/powerpoint/2010/main" val="35331086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7" y="2438400"/>
            <a:ext cx="7408333" cy="4267200"/>
          </a:xfrm>
        </p:spPr>
        <p:txBody>
          <a:bodyPr>
            <a:normAutofit/>
          </a:bodyPr>
          <a:lstStyle/>
          <a:p>
            <a:pPr marL="0" indent="0" algn="ctr">
              <a:buNone/>
            </a:pPr>
            <a:r>
              <a:rPr lang="en-US" sz="3200" u="sng" dirty="0" smtClean="0"/>
              <a:t>2002 US Census</a:t>
            </a:r>
            <a:r>
              <a:rPr lang="en-US" sz="3200" dirty="0" smtClean="0"/>
              <a:t> </a:t>
            </a:r>
          </a:p>
          <a:p>
            <a:r>
              <a:rPr lang="en-US" dirty="0" smtClean="0"/>
              <a:t>Of the women with graduate degrees and who have children under the age of 1,</a:t>
            </a:r>
          </a:p>
          <a:p>
            <a:pPr lvl="1"/>
            <a:r>
              <a:rPr lang="en-US" dirty="0" smtClean="0"/>
              <a:t>46% of them work full-time, and</a:t>
            </a:r>
          </a:p>
          <a:p>
            <a:pPr lvl="1"/>
            <a:r>
              <a:rPr lang="en-US" dirty="0" smtClean="0"/>
              <a:t>17% of them work part-time.</a:t>
            </a:r>
          </a:p>
          <a:p>
            <a:r>
              <a:rPr lang="en-US" dirty="0" smtClean="0"/>
              <a:t>Of educated women with children up to 18 years of age,</a:t>
            </a:r>
          </a:p>
          <a:p>
            <a:pPr lvl="1"/>
            <a:r>
              <a:rPr lang="en-US" dirty="0" smtClean="0"/>
              <a:t>59% are working full-time and</a:t>
            </a:r>
          </a:p>
          <a:p>
            <a:pPr lvl="1"/>
            <a:r>
              <a:rPr lang="en-US" dirty="0" smtClean="0"/>
              <a:t>18% are working part-time.</a:t>
            </a:r>
            <a:endParaRPr lang="en-US" dirty="0"/>
          </a:p>
        </p:txBody>
      </p:sp>
      <p:sp>
        <p:nvSpPr>
          <p:cNvPr id="3" name="Title 2"/>
          <p:cNvSpPr>
            <a:spLocks noGrp="1"/>
          </p:cNvSpPr>
          <p:nvPr>
            <p:ph type="title"/>
          </p:nvPr>
        </p:nvSpPr>
        <p:spPr>
          <a:xfrm>
            <a:off x="457200" y="381000"/>
            <a:ext cx="8229600" cy="1600200"/>
          </a:xfrm>
        </p:spPr>
        <p:txBody>
          <a:bodyPr/>
          <a:lstStyle/>
          <a:p>
            <a:r>
              <a:rPr lang="en-US" dirty="0" smtClean="0"/>
              <a:t>Challenge for Mothers</a:t>
            </a:r>
            <a:endParaRPr lang="en-US" dirty="0"/>
          </a:p>
        </p:txBody>
      </p:sp>
    </p:spTree>
    <p:extLst>
      <p:ext uri="{BB962C8B-B14F-4D97-AF65-F5344CB8AC3E}">
        <p14:creationId xmlns:p14="http://schemas.microsoft.com/office/powerpoint/2010/main" val="25890580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914400"/>
            <a:ext cx="8229600" cy="1173162"/>
          </a:xfrm>
        </p:spPr>
        <p:txBody>
          <a:bodyPr>
            <a:normAutofit fontScale="90000"/>
          </a:bodyPr>
          <a:lstStyle/>
          <a:p>
            <a:r>
              <a:rPr lang="en-US" dirty="0" smtClean="0"/>
              <a:t>The most cited explanations for women's lack of participation in STEM</a:t>
            </a:r>
            <a:br>
              <a:rPr lang="en-US" dirty="0" smtClean="0"/>
            </a:br>
            <a:endParaRPr lang="en-US" dirty="0"/>
          </a:p>
        </p:txBody>
      </p:sp>
      <p:sp>
        <p:nvSpPr>
          <p:cNvPr id="5" name="Content Placeholder 4"/>
          <p:cNvSpPr>
            <a:spLocks noGrp="1"/>
          </p:cNvSpPr>
          <p:nvPr>
            <p:ph idx="1"/>
          </p:nvPr>
        </p:nvSpPr>
        <p:spPr>
          <a:xfrm>
            <a:off x="457200" y="2590800"/>
            <a:ext cx="8229600" cy="4724400"/>
          </a:xfrm>
        </p:spPr>
        <p:txBody>
          <a:bodyPr>
            <a:noAutofit/>
          </a:bodyPr>
          <a:lstStyle/>
          <a:p>
            <a:pPr marL="514350" indent="-514350">
              <a:buFont typeface="+mj-lt"/>
              <a:buAutoNum type="arabicPeriod"/>
            </a:pPr>
            <a:r>
              <a:rPr lang="en-US" sz="2800" dirty="0" smtClean="0"/>
              <a:t>Lack </a:t>
            </a:r>
            <a:r>
              <a:rPr lang="en-US" sz="2800" dirty="0"/>
              <a:t>of early preparation. </a:t>
            </a:r>
          </a:p>
          <a:p>
            <a:pPr marL="514350" indent="-514350">
              <a:buFont typeface="+mj-lt"/>
              <a:buAutoNum type="arabicPeriod"/>
            </a:pPr>
            <a:r>
              <a:rPr lang="en-US" sz="2800" dirty="0" smtClean="0"/>
              <a:t>Lack </a:t>
            </a:r>
            <a:r>
              <a:rPr lang="en-US" sz="2800" dirty="0"/>
              <a:t>of parental encouragement. </a:t>
            </a:r>
            <a:endParaRPr lang="en-US" sz="2800" dirty="0" smtClean="0"/>
          </a:p>
          <a:p>
            <a:pPr marL="514350" indent="-514350">
              <a:buFont typeface="+mj-lt"/>
              <a:buAutoNum type="arabicPeriod"/>
            </a:pPr>
            <a:r>
              <a:rPr lang="en-US" sz="2800" dirty="0" smtClean="0"/>
              <a:t>Concerns </a:t>
            </a:r>
            <a:r>
              <a:rPr lang="en-US" sz="2800" dirty="0"/>
              <a:t>about balancing career with family. </a:t>
            </a:r>
          </a:p>
          <a:p>
            <a:pPr marL="514350" indent="-514350">
              <a:buFont typeface="+mj-lt"/>
              <a:buAutoNum type="arabicPeriod"/>
            </a:pPr>
            <a:r>
              <a:rPr lang="en-US" sz="2800" dirty="0" smtClean="0"/>
              <a:t>Negative </a:t>
            </a:r>
            <a:r>
              <a:rPr lang="en-US" sz="2800" dirty="0"/>
              <a:t>perceptions about the life of a scientist. </a:t>
            </a:r>
          </a:p>
          <a:p>
            <a:pPr marL="514350" indent="-514350">
              <a:buFont typeface="+mj-lt"/>
              <a:buAutoNum type="arabicPeriod"/>
            </a:pPr>
            <a:r>
              <a:rPr lang="en-US" sz="2800" dirty="0" smtClean="0"/>
              <a:t>Limited </a:t>
            </a:r>
            <a:r>
              <a:rPr lang="en-US" sz="2800" dirty="0"/>
              <a:t>access to role models and mentors. </a:t>
            </a:r>
            <a:endParaRPr lang="en-US" sz="2800" dirty="0" smtClean="0"/>
          </a:p>
          <a:p>
            <a:pPr marL="0" indent="0">
              <a:buNone/>
            </a:pPr>
            <a:endParaRPr lang="en-US" sz="1000" dirty="0" smtClean="0"/>
          </a:p>
          <a:p>
            <a:pPr marL="0" indent="0">
              <a:buNone/>
            </a:pPr>
            <a:endParaRPr lang="en-US" sz="1000" dirty="0"/>
          </a:p>
          <a:p>
            <a:pPr marL="0" indent="0">
              <a:buNone/>
            </a:pPr>
            <a:r>
              <a:rPr lang="en-US" sz="1000" dirty="0" smtClean="0"/>
              <a:t> </a:t>
            </a:r>
            <a:endParaRPr lang="en-US" sz="1000" dirty="0"/>
          </a:p>
          <a:p>
            <a:pPr marL="0" indent="0">
              <a:buNone/>
            </a:pPr>
            <a:endParaRPr lang="en-US" sz="2800" dirty="0"/>
          </a:p>
        </p:txBody>
      </p:sp>
    </p:spTree>
    <p:extLst>
      <p:ext uri="{BB962C8B-B14F-4D97-AF65-F5344CB8AC3E}">
        <p14:creationId xmlns:p14="http://schemas.microsoft.com/office/powerpoint/2010/main" val="3346141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Opportunity cost of intellectual capital.</a:t>
            </a:r>
          </a:p>
          <a:p>
            <a:r>
              <a:rPr lang="en-US" dirty="0" smtClean="0"/>
              <a:t>Loss of successful women who can serve as role models and mentors for future generations of women.</a:t>
            </a:r>
          </a:p>
          <a:p>
            <a:r>
              <a:rPr lang="en-US" dirty="0" smtClean="0"/>
              <a:t>Lack of women’s own sense of accomplishment and autonomy with regard to professional identities.</a:t>
            </a:r>
          </a:p>
          <a:p>
            <a:r>
              <a:rPr lang="en-US" dirty="0" smtClean="0"/>
              <a:t>Inequity in male versus female perspectives in shaping work and future directions.</a:t>
            </a:r>
          </a:p>
          <a:p>
            <a:pPr marL="301943" lvl="1" indent="0">
              <a:buNone/>
            </a:pPr>
            <a:endParaRPr lang="en-US" dirty="0"/>
          </a:p>
        </p:txBody>
      </p:sp>
      <p:sp>
        <p:nvSpPr>
          <p:cNvPr id="3" name="Title 2"/>
          <p:cNvSpPr>
            <a:spLocks noGrp="1"/>
          </p:cNvSpPr>
          <p:nvPr>
            <p:ph type="title"/>
          </p:nvPr>
        </p:nvSpPr>
        <p:spPr/>
        <p:txBody>
          <a:bodyPr/>
          <a:lstStyle/>
          <a:p>
            <a:r>
              <a:rPr lang="en-US" dirty="0" smtClean="0"/>
              <a:t>Why Does this Matter?</a:t>
            </a:r>
            <a:endParaRPr lang="en-US" dirty="0"/>
          </a:p>
        </p:txBody>
      </p:sp>
    </p:spTree>
    <p:extLst>
      <p:ext uri="{BB962C8B-B14F-4D97-AF65-F5344CB8AC3E}">
        <p14:creationId xmlns:p14="http://schemas.microsoft.com/office/powerpoint/2010/main" val="18823881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Quotes from Research</a:t>
            </a:r>
            <a:endParaRPr lang="en-US" dirty="0"/>
          </a:p>
        </p:txBody>
      </p:sp>
      <p:sp>
        <p:nvSpPr>
          <p:cNvPr id="3" name="Content Placeholder 2"/>
          <p:cNvSpPr>
            <a:spLocks noGrp="1"/>
          </p:cNvSpPr>
          <p:nvPr>
            <p:ph idx="1"/>
          </p:nvPr>
        </p:nvSpPr>
        <p:spPr>
          <a:xfrm>
            <a:off x="457200" y="2514600"/>
            <a:ext cx="8229600" cy="4953000"/>
          </a:xfrm>
        </p:spPr>
        <p:txBody>
          <a:bodyPr>
            <a:normAutofit fontScale="62500" lnSpcReduction="20000"/>
          </a:bodyPr>
          <a:lstStyle/>
          <a:p>
            <a:r>
              <a:rPr lang="en-US" dirty="0" smtClean="0"/>
              <a:t>“I have the symptoms of the insecure woman. A comment from a professor can cripple me. I would be self-deprecating. My science is different because of my socialization, not my gender.” –female graduate student</a:t>
            </a:r>
          </a:p>
          <a:p>
            <a:r>
              <a:rPr lang="en-US" dirty="0" smtClean="0"/>
              <a:t>“Their job aspirations are so low, their self-confidence is so low, they tend not to apply for what they see as a very touch place” –male faculty member</a:t>
            </a:r>
          </a:p>
          <a:p>
            <a:r>
              <a:rPr lang="en-US" dirty="0" smtClean="0"/>
              <a:t>“On my first day of walking into my department I had an engagement ring on my finger. (My adviser’s) attitude was “families and graduate programs don’t go together very well.” First he was worried I was going to blow my first year planning my wedding. I got a lot of flack about that and so did other women…teasing. “so and </a:t>
            </a:r>
            <a:r>
              <a:rPr lang="en-US" dirty="0" err="1" smtClean="0"/>
              <a:t>so’s</a:t>
            </a:r>
            <a:r>
              <a:rPr lang="en-US" dirty="0" smtClean="0"/>
              <a:t> not going to get much work done this semester because she’ll be planning her wedding.” (sarcastically) The guy’s don’t plan weddings.” – female graduate student </a:t>
            </a:r>
          </a:p>
          <a:p>
            <a:r>
              <a:rPr lang="en-US" dirty="0" smtClean="0"/>
              <a:t>“(In lab meetings) you feel very self conscious saying what you think and I think its because you are a woman. They would just as soon you would sit back and be quiet and when they ask you if it turned red or green, (you say) ‘it turned red’ rather than saying ‘it turned red and this is what we are going to do next.” – female graduate student </a:t>
            </a:r>
          </a:p>
          <a:p>
            <a:r>
              <a:rPr lang="en-US" dirty="0" smtClean="0"/>
              <a:t>“I had one student who was having her child in the middle of the semester and was to take and pass her qualifiers at the end of the semester. She wanted to do it. I said, ‘don’t do it’. . . Because of the emotional state you are in and the physical state after having a baby. We discussed this at length at one of our meetings . . . She ended up not doing it” – female faculty member </a:t>
            </a:r>
          </a:p>
          <a:p>
            <a:r>
              <a:rPr lang="en-US" dirty="0" smtClean="0"/>
              <a:t>“It’s always a thing where being invisible, you don’t exist, It was a sense, I didn’t exist” – female graduate student </a:t>
            </a:r>
            <a:endParaRPr lang="en-US" dirty="0"/>
          </a:p>
          <a:p>
            <a:pPr marL="0" indent="0">
              <a:buNone/>
            </a:pPr>
            <a:endParaRPr lang="en-US" dirty="0"/>
          </a:p>
          <a:p>
            <a:pPr marL="0" indent="0">
              <a:buNone/>
            </a:pPr>
            <a:endParaRPr lang="en-US" sz="2500" dirty="0"/>
          </a:p>
        </p:txBody>
      </p:sp>
    </p:spTree>
    <p:extLst>
      <p:ext uri="{BB962C8B-B14F-4D97-AF65-F5344CB8AC3E}">
        <p14:creationId xmlns:p14="http://schemas.microsoft.com/office/powerpoint/2010/main" val="689918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8200" y="2057400"/>
            <a:ext cx="7408333" cy="4800600"/>
          </a:xfrm>
        </p:spPr>
        <p:txBody>
          <a:bodyPr>
            <a:normAutofit/>
          </a:bodyPr>
          <a:lstStyle/>
          <a:p>
            <a:r>
              <a:rPr lang="en-US" dirty="0"/>
              <a:t>Overt Discrimination</a:t>
            </a:r>
          </a:p>
          <a:p>
            <a:pPr lvl="1"/>
            <a:r>
              <a:rPr lang="en-US" dirty="0"/>
              <a:t>Double-Bind</a:t>
            </a:r>
          </a:p>
          <a:p>
            <a:r>
              <a:rPr lang="en-US" dirty="0" smtClean="0"/>
              <a:t>Micro-aggressions</a:t>
            </a:r>
          </a:p>
          <a:p>
            <a:r>
              <a:rPr lang="en-US" dirty="0" smtClean="0"/>
              <a:t>Implicit Bias</a:t>
            </a:r>
          </a:p>
          <a:p>
            <a:pPr lvl="1"/>
            <a:r>
              <a:rPr lang="en-US" dirty="0" smtClean="0"/>
              <a:t>Implicit Associations Tests </a:t>
            </a:r>
          </a:p>
          <a:p>
            <a:r>
              <a:rPr lang="en-US" dirty="0" smtClean="0"/>
              <a:t>Stereotype Threat</a:t>
            </a:r>
          </a:p>
          <a:p>
            <a:pPr lvl="1"/>
            <a:r>
              <a:rPr lang="en-US" dirty="0" smtClean="0"/>
              <a:t> Situational cues can trigger women’s concerns about being stereotyped leading to a self-fulfilling prophecy.</a:t>
            </a:r>
          </a:p>
          <a:p>
            <a:pPr lvl="1"/>
            <a:endParaRPr lang="en-US" dirty="0"/>
          </a:p>
        </p:txBody>
      </p:sp>
      <p:sp>
        <p:nvSpPr>
          <p:cNvPr id="3" name="Title 2"/>
          <p:cNvSpPr>
            <a:spLocks noGrp="1"/>
          </p:cNvSpPr>
          <p:nvPr>
            <p:ph type="title"/>
          </p:nvPr>
        </p:nvSpPr>
        <p:spPr/>
        <p:txBody>
          <a:bodyPr/>
          <a:lstStyle/>
          <a:p>
            <a:r>
              <a:rPr lang="en-US" dirty="0" smtClean="0"/>
              <a:t>Psychological Factors</a:t>
            </a:r>
            <a:endParaRPr lang="en-US" dirty="0"/>
          </a:p>
        </p:txBody>
      </p:sp>
    </p:spTree>
    <p:extLst>
      <p:ext uri="{BB962C8B-B14F-4D97-AF65-F5344CB8AC3E}">
        <p14:creationId xmlns:p14="http://schemas.microsoft.com/office/powerpoint/2010/main" val="24447467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en-US" dirty="0" smtClean="0"/>
              <a:t>Let’s get back into our groups and discuss:</a:t>
            </a:r>
          </a:p>
          <a:p>
            <a:endParaRPr lang="en-US" dirty="0"/>
          </a:p>
          <a:p>
            <a:r>
              <a:rPr lang="en-US" dirty="0" smtClean="0"/>
              <a:t>What </a:t>
            </a:r>
            <a:r>
              <a:rPr lang="en-US" dirty="0"/>
              <a:t>are your career goals as they stand today</a:t>
            </a:r>
            <a:r>
              <a:rPr lang="en-US" dirty="0" smtClean="0"/>
              <a:t>?</a:t>
            </a:r>
          </a:p>
          <a:p>
            <a:pPr marL="0" indent="0">
              <a:buNone/>
            </a:pPr>
            <a:endParaRPr lang="en-US" dirty="0" smtClean="0"/>
          </a:p>
          <a:p>
            <a:r>
              <a:rPr lang="en-US" dirty="0" smtClean="0"/>
              <a:t>What are barriers to achieving these goals?</a:t>
            </a:r>
            <a:endParaRPr lang="en-US" dirty="0"/>
          </a:p>
          <a:p>
            <a:pPr marL="0" indent="0">
              <a:buNone/>
            </a:pPr>
            <a:r>
              <a:rPr lang="en-US" dirty="0"/>
              <a:t> </a:t>
            </a:r>
          </a:p>
          <a:p>
            <a:r>
              <a:rPr lang="en-US" dirty="0"/>
              <a:t>What </a:t>
            </a:r>
            <a:r>
              <a:rPr lang="en-US" dirty="0" smtClean="0"/>
              <a:t>can you do to </a:t>
            </a:r>
            <a:r>
              <a:rPr lang="en-US" dirty="0"/>
              <a:t>stay on-track with those goals?</a:t>
            </a:r>
          </a:p>
          <a:p>
            <a:endParaRPr lang="en-US" dirty="0"/>
          </a:p>
        </p:txBody>
      </p:sp>
      <p:sp>
        <p:nvSpPr>
          <p:cNvPr id="3" name="Title 2"/>
          <p:cNvSpPr>
            <a:spLocks noGrp="1"/>
          </p:cNvSpPr>
          <p:nvPr>
            <p:ph type="title"/>
          </p:nvPr>
        </p:nvSpPr>
        <p:spPr/>
        <p:txBody>
          <a:bodyPr/>
          <a:lstStyle/>
          <a:p>
            <a:r>
              <a:rPr lang="en-US" dirty="0" smtClean="0"/>
              <a:t>Small Group Discussion</a:t>
            </a:r>
            <a:endParaRPr lang="en-US" dirty="0"/>
          </a:p>
        </p:txBody>
      </p:sp>
    </p:spTree>
    <p:extLst>
      <p:ext uri="{BB962C8B-B14F-4D97-AF65-F5344CB8AC3E}">
        <p14:creationId xmlns:p14="http://schemas.microsoft.com/office/powerpoint/2010/main" val="312728191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1664</TotalTime>
  <Words>1499</Words>
  <Application>Microsoft Office PowerPoint</Application>
  <PresentationFormat>On-screen Show (4:3)</PresentationFormat>
  <Paragraphs>148</Paragraphs>
  <Slides>15</Slides>
  <Notes>15</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Waveform</vt:lpstr>
      <vt:lpstr>Addressing Gender Biases and Stereotypes in the STEM Careers</vt:lpstr>
      <vt:lpstr>Introduction</vt:lpstr>
      <vt:lpstr>Where are the Women?</vt:lpstr>
      <vt:lpstr>Challenge for Mothers</vt:lpstr>
      <vt:lpstr>The most cited explanations for women's lack of participation in STEM </vt:lpstr>
      <vt:lpstr>Why Does this Matter?</vt:lpstr>
      <vt:lpstr>Quotes from Research</vt:lpstr>
      <vt:lpstr>Psychological Factors</vt:lpstr>
      <vt:lpstr>Small Group Discussion</vt:lpstr>
      <vt:lpstr>Solutions for Graduate School</vt:lpstr>
      <vt:lpstr>Solutions Post-Graduate School</vt:lpstr>
      <vt:lpstr>Work to Challenge Gender Stereotypes on a Daily Basis!</vt:lpstr>
      <vt:lpstr>Thank you!</vt:lpstr>
      <vt:lpstr>References</vt:lpstr>
      <vt:lpstr>References Cont.</vt:lpstr>
    </vt:vector>
  </TitlesOfParts>
  <Company>Purdue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mbapat</dc:creator>
  <cp:lastModifiedBy>Clark, Barbara S.</cp:lastModifiedBy>
  <cp:revision>86</cp:revision>
  <dcterms:created xsi:type="dcterms:W3CDTF">2012-10-08T18:53:04Z</dcterms:created>
  <dcterms:modified xsi:type="dcterms:W3CDTF">2012-12-06T19:04:42Z</dcterms:modified>
</cp:coreProperties>
</file>