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90" r:id="rId4"/>
    <p:sldMasterId id="2147483948" r:id="rId5"/>
    <p:sldMasterId id="2147483987" r:id="rId6"/>
    <p:sldMasterId id="2147483999" r:id="rId7"/>
    <p:sldMasterId id="2147484019" r:id="rId8"/>
    <p:sldMasterId id="2147484049" r:id="rId9"/>
    <p:sldMasterId id="2147484061" r:id="rId10"/>
  </p:sldMasterIdLst>
  <p:notesMasterIdLst>
    <p:notesMasterId r:id="rId21"/>
  </p:notesMasterIdLst>
  <p:handoutMasterIdLst>
    <p:handoutMasterId r:id="rId22"/>
  </p:handoutMasterIdLst>
  <p:sldIdLst>
    <p:sldId id="470" r:id="rId11"/>
    <p:sldId id="258" r:id="rId12"/>
    <p:sldId id="416" r:id="rId13"/>
    <p:sldId id="327" r:id="rId14"/>
    <p:sldId id="348" r:id="rId15"/>
    <p:sldId id="438" r:id="rId16"/>
    <p:sldId id="471" r:id="rId17"/>
    <p:sldId id="456" r:id="rId18"/>
    <p:sldId id="341" r:id="rId19"/>
    <p:sldId id="407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33CCCC"/>
    <a:srgbClr val="00CCFF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087A7-433D-4BB4-805D-81EC70045DA9}" v="2" dt="2024-07-24T17:40:32.02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56" autoAdjust="0"/>
    <p:restoredTop sz="68519" autoAdjust="0"/>
  </p:normalViewPr>
  <p:slideViewPr>
    <p:cSldViewPr snapToGrid="0" showGuides="1">
      <p:cViewPr varScale="1">
        <p:scale>
          <a:sx n="72" d="100"/>
          <a:sy n="72" d="100"/>
        </p:scale>
        <p:origin x="119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9717E1-DC1C-4702-973A-7DDFB84C4CBF}" type="datetime1">
              <a:rPr lang="en-US" smtClean="0"/>
              <a:t>7/24/2024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B6ABFB-5A0C-4402-82A6-DA7FC01D0256}" type="datetime1">
              <a:rPr lang="en-US" smtClean="0"/>
              <a:t>7/24/2024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F3A2B-14A6-8F47-B753-A658CA1257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5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B41C-6C4C-4D65-BB07-5736FFFE7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7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F3A2B-14A6-8F47-B753-A658CA1257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89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en-US" baseline="0" dirty="0"/>
              <a:t> about Career Dreams…what did they want to be when they were little?  What do they want to be now?</a:t>
            </a:r>
          </a:p>
          <a:p>
            <a:r>
              <a:rPr lang="en-US" baseline="0" dirty="0"/>
              <a:t>Ask for input from the students</a:t>
            </a:r>
          </a:p>
          <a:p>
            <a:r>
              <a:rPr lang="en-US" baseline="0" dirty="0"/>
              <a:t>Where have their talents and strengths led them so far?</a:t>
            </a:r>
          </a:p>
          <a:p>
            <a:endParaRPr lang="en-US" baseline="0" dirty="0"/>
          </a:p>
          <a:p>
            <a:r>
              <a:rPr lang="en-US" baseline="0" dirty="0"/>
              <a:t>Concept of creating intentionality about formulating their dreams</a:t>
            </a:r>
          </a:p>
          <a:p>
            <a:endParaRPr lang="en-US" baseline="0" dirty="0"/>
          </a:p>
          <a:p>
            <a:r>
              <a:rPr lang="en-US" baseline="0" dirty="0"/>
              <a:t>What are aspects, talents, attributes that will help them be more successful?</a:t>
            </a:r>
          </a:p>
          <a:p>
            <a:r>
              <a:rPr lang="en-US" baseline="0" dirty="0"/>
              <a:t>Or that will help them consider other options or ideas?</a:t>
            </a:r>
          </a:p>
          <a:p>
            <a:endParaRPr lang="en-US" baseline="0" dirty="0"/>
          </a:p>
          <a:p>
            <a:r>
              <a:rPr lang="en-US" baseline="0" dirty="0"/>
              <a:t>Are they still motivated to pursue that Career Dream?  Or has the Dream changed?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33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" dirty="0"/>
              <a:t>When we meet with you, this is the compass we utilize to pinpoint a direction to take.</a:t>
            </a:r>
          </a:p>
        </p:txBody>
      </p:sp>
    </p:spTree>
    <p:extLst>
      <p:ext uri="{BB962C8B-B14F-4D97-AF65-F5344CB8AC3E}">
        <p14:creationId xmlns:p14="http://schemas.microsoft.com/office/powerpoint/2010/main" val="121273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" dirty="0"/>
              <a:t>When we meet with you, this is the compass we utilize to pinpoint a direction to take.</a:t>
            </a:r>
          </a:p>
        </p:txBody>
      </p:sp>
    </p:spTree>
    <p:extLst>
      <p:ext uri="{BB962C8B-B14F-4D97-AF65-F5344CB8AC3E}">
        <p14:creationId xmlns:p14="http://schemas.microsoft.com/office/powerpoint/2010/main" val="299650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Attributes –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Which do you possess?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Where, when, and how did you develop or obtain them?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examples can you provide on your resume?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B41C-6C4C-4D65-BB07-5736FFFE7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02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Attributes –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Which do you possess?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Where, when, and how did you develop or obtain them?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examples can you provide on your resume?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B41C-6C4C-4D65-BB07-5736FFFE7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9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B6ABFB-5A0C-4402-82A6-DA7FC01D0256}" type="datetime1">
              <a:rPr lang="en-US" smtClean="0"/>
              <a:t>7/24/2024</a:t>
            </a:fld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39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FLEXIBLE, PATIENT, AND POSITIVE</a:t>
            </a:r>
          </a:p>
          <a:p>
            <a:pPr eaLnBrk="1" hangingPunct="1"/>
            <a:r>
              <a:rPr lang="en-US" altLang="en-US" dirty="0">
                <a:latin typeface="Gill Sans MT" panose="020B0502020104020203" pitchFamily="34" charset="0"/>
              </a:rPr>
              <a:t>Cast a wide net</a:t>
            </a:r>
          </a:p>
          <a:p>
            <a:pPr eaLnBrk="1" hangingPunct="1"/>
            <a:r>
              <a:rPr lang="en-US" altLang="en-US" dirty="0">
                <a:latin typeface="Gill Sans MT" panose="020B0502020104020203" pitchFamily="34" charset="0"/>
              </a:rPr>
              <a:t>Remember that waiting is inevitable</a:t>
            </a:r>
          </a:p>
          <a:p>
            <a:pPr eaLnBrk="1" hangingPunct="1"/>
            <a:r>
              <a:rPr lang="en-US" altLang="en-US" dirty="0">
                <a:latin typeface="Gill Sans MT" panose="020B0502020104020203" pitchFamily="34" charset="0"/>
              </a:rPr>
              <a:t>Stay optimistic – likeability &amp; attitude matter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E80E55-A803-454B-BD0A-0F97A7C34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5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9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9F07-107C-4A7E-95DE-980B9722D7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A9C9-957D-4274-90E1-2F1F24D5EE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0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E8C1-7C71-4812-A51C-987BDB91C2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99EA-26F5-4BD6-BEB5-BB1AF5FD29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6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F35D-1946-4E60-8F95-AE855D681F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1E0B-3512-4787-8DCF-BFC0F6BFAF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2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533F-724C-436F-96D2-873A22754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5227-8ADC-4DDC-9D3E-BFC383C975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6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6BBF-114A-4FE0-9A23-BE2699004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40F9-03E2-4CB3-934A-60C8692B2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5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242E-4F63-429A-ADEB-867BAA1A22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3AC1-99F3-41AF-BC69-3BD764877A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62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2241-D9B7-4109-96BA-9EC39CE37A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F1C7-202D-487E-A4F2-FEC8D15A31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3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8AAB-9B0A-45ED-BE37-8D503A2809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FE854-8440-4531-8925-2886C63B01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EECC-0458-4AA2-B48E-7B03C86F00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A9B0-5C7F-4432-9ACE-ACA77D1F93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178B-74F8-4693-98DF-AC361D896A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31DA-0428-4B94-B459-B2CBF21662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7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481118" y="1877220"/>
            <a:ext cx="817167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481117" y="4133385"/>
            <a:ext cx="7687663" cy="4985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3"/>
            <a:ext cx="2544533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2275" y="6202177"/>
            <a:ext cx="1142268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6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2760405"/>
            <a:ext cx="12192000" cy="3430655"/>
          </a:xfrm>
          <a:prstGeom prst="rect">
            <a:avLst/>
          </a:prstGeom>
          <a:gradFill flip="none" rotWithShape="1">
            <a:gsLst>
              <a:gs pos="80000">
                <a:srgbClr val="B5B6B3"/>
              </a:gs>
              <a:gs pos="0">
                <a:srgbClr val="FFFFFF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9"/>
            <a:ext cx="12192000" cy="536871"/>
          </a:xfrm>
          <a:prstGeom prst="rect">
            <a:avLst/>
          </a:prstGeom>
          <a:solidFill>
            <a:srgbClr val="61C2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 dirty="0">
              <a:solidFill>
                <a:srgbClr val="404545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9801" y="1628496"/>
            <a:ext cx="11265408" cy="52228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49803" y="2169937"/>
            <a:ext cx="11265408" cy="482600"/>
          </a:xfrm>
        </p:spPr>
        <p:txBody>
          <a:bodyPr anchor="t"/>
          <a:lstStyle>
            <a:lvl1pPr marL="0" indent="0">
              <a:lnSpc>
                <a:spcPts val="1500"/>
              </a:lnSpc>
              <a:spcBef>
                <a:spcPts val="0"/>
              </a:spcBef>
              <a:buFont typeface="Wingdings" pitchFamily="2" charset="2"/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8151" y="3179308"/>
            <a:ext cx="11303000" cy="451409"/>
          </a:xfrm>
        </p:spPr>
        <p:txBody>
          <a:bodyPr/>
          <a:lstStyle>
            <a:lvl1pPr marL="0" indent="0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8151" y="3555817"/>
            <a:ext cx="11303000" cy="451409"/>
          </a:xfrm>
        </p:spPr>
        <p:txBody>
          <a:bodyPr/>
          <a:lstStyle>
            <a:lvl1pPr marL="0" indent="0">
              <a:buNone/>
              <a:defRPr sz="1600" b="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8151" y="4326790"/>
            <a:ext cx="11303000" cy="451409"/>
          </a:xfrm>
        </p:spPr>
        <p:txBody>
          <a:bodyPr/>
          <a:lstStyle>
            <a:lvl1pPr marL="0" indent="0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8151" y="4703305"/>
            <a:ext cx="11303000" cy="451409"/>
          </a:xfrm>
        </p:spPr>
        <p:txBody>
          <a:bodyPr/>
          <a:lstStyle>
            <a:lvl1pPr marL="0" indent="0">
              <a:buNone/>
              <a:defRPr sz="1600" b="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4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"/>
            <a:ext cx="12192000" cy="536871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 dirty="0">
              <a:solidFill>
                <a:srgbClr val="8E908F"/>
              </a:solidFill>
            </a:endParaRP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9801" y="1628496"/>
            <a:ext cx="11265408" cy="52228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49803" y="2169937"/>
            <a:ext cx="11265408" cy="482600"/>
          </a:xfrm>
        </p:spPr>
        <p:txBody>
          <a:bodyPr anchor="t"/>
          <a:lstStyle>
            <a:lvl1pPr marL="0" indent="0">
              <a:lnSpc>
                <a:spcPts val="1500"/>
              </a:lnSpc>
              <a:spcBef>
                <a:spcPts val="0"/>
              </a:spcBef>
              <a:buFont typeface="Wingdings" pitchFamily="2" charset="2"/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1"/>
          </p:nvPr>
        </p:nvSpPr>
        <p:spPr>
          <a:xfrm>
            <a:off x="0" y="2774865"/>
            <a:ext cx="12192000" cy="3136408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9163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04" y="1143001"/>
            <a:ext cx="11365429" cy="4638675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9801" y="304155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8777817" y="651167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89F67566-1DA4-4633-A16A-6B2A60314D4D}" type="slidenum">
              <a:rPr lang="en-US" sz="10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1864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04" y="1473695"/>
            <a:ext cx="11365429" cy="4437580"/>
          </a:xfrm>
        </p:spPr>
        <p:txBody>
          <a:bodyPr/>
          <a:lstStyle>
            <a:lvl1pPr>
              <a:buClr>
                <a:schemeClr val="tx1"/>
              </a:buClr>
              <a:tabLst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812282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9801" y="304155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2805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2 Lin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04" y="1855435"/>
            <a:ext cx="11365429" cy="4065076"/>
          </a:xfrm>
        </p:spPr>
        <p:txBody>
          <a:bodyPr/>
          <a:lstStyle>
            <a:lvl1pPr>
              <a:buClr>
                <a:schemeClr val="tx1"/>
              </a:buClr>
              <a:tabLst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1229549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9801" y="304159"/>
            <a:ext cx="11172816" cy="867699"/>
          </a:xfrm>
          <a:prstGeom prst="rect">
            <a:avLst/>
          </a:prstGeom>
        </p:spPr>
        <p:txBody>
          <a:bodyPr anchor="t"/>
          <a:lstStyle>
            <a:lvl1pPr>
              <a:tabLst/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7721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9801" y="304155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617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812282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801" y="304155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605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2 Lin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801" y="304159"/>
            <a:ext cx="11172816" cy="867699"/>
          </a:xfrm>
          <a:prstGeom prst="rect">
            <a:avLst/>
          </a:prstGeom>
        </p:spPr>
        <p:txBody>
          <a:bodyPr anchor="t"/>
          <a:lstStyle>
            <a:lvl1pPr>
              <a:tabLst/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1229549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2817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04" y="1134213"/>
            <a:ext cx="5403925" cy="4777065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34213"/>
            <a:ext cx="5613400" cy="4777065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801" y="304155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7604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04" y="1470212"/>
            <a:ext cx="5403925" cy="4441061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212"/>
            <a:ext cx="5613400" cy="4441061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812282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801" y="304155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3197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8156" y="1626244"/>
            <a:ext cx="7911945" cy="221599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495680" y="3990085"/>
            <a:ext cx="7096269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F44E78F0-0852-5442-BF6C-E1583D10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3"/>
            <a:ext cx="2544533" cy="341599"/>
          </a:xfrm>
          <a:prstGeom prst="rect">
            <a:avLst/>
          </a:prstGeom>
        </p:spPr>
      </p:pic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11214213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21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 Line 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04" y="1855703"/>
            <a:ext cx="5403925" cy="4064815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55703"/>
            <a:ext cx="5613400" cy="4064815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801" y="304159"/>
            <a:ext cx="11172816" cy="867699"/>
          </a:xfrm>
          <a:prstGeom prst="rect">
            <a:avLst/>
          </a:prstGeom>
        </p:spPr>
        <p:txBody>
          <a:bodyPr anchor="t"/>
          <a:lstStyle>
            <a:lvl1pPr>
              <a:tabLst/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1229549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874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27276" y="3807982"/>
            <a:ext cx="2605741" cy="1676399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9427276" y="1808854"/>
            <a:ext cx="2605741" cy="1676399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49811" y="1143006"/>
            <a:ext cx="8297663" cy="4768273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801" y="304155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5720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27276" y="4029933"/>
            <a:ext cx="2605741" cy="1676399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9427276" y="2030803"/>
            <a:ext cx="2605741" cy="1676399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49811" y="1470217"/>
            <a:ext cx="8297663" cy="4450299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801" y="812282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801" y="304155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8844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-2 lin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27276" y="4127590"/>
            <a:ext cx="2605741" cy="1676399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9427276" y="2128462"/>
            <a:ext cx="2605741" cy="1676399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49811" y="1855701"/>
            <a:ext cx="8297663" cy="4074051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9801" y="304159"/>
            <a:ext cx="11172816" cy="867699"/>
          </a:xfrm>
          <a:prstGeom prst="rect">
            <a:avLst/>
          </a:prstGeom>
        </p:spPr>
        <p:txBody>
          <a:bodyPr anchor="t"/>
          <a:lstStyle>
            <a:lvl1pPr>
              <a:tabLst/>
              <a:defRPr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801" y="1229549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82368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75" y="273055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189" y="273057"/>
            <a:ext cx="6815667" cy="5580475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275" y="1435101"/>
            <a:ext cx="4011084" cy="4466936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9746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44055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With Theme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2000,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636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xtende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yBarOnl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F67566-1DA4-4633-A16A-6B2A60314D4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9"/>
            <a:ext cx="3860800" cy="2384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1" hangingPunct="1"/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Copyright © 1993-1998,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7519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1964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481119" y="1877220"/>
            <a:ext cx="817167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481118" y="4133386"/>
            <a:ext cx="7687663" cy="498599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2275" y="6202177"/>
            <a:ext cx="1142268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2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9619" y="442674"/>
            <a:ext cx="9234309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489618" y="1345167"/>
            <a:ext cx="7321993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620" y="1962540"/>
            <a:ext cx="73660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B21C3C35-DE04-B844-B5FE-2DE32EB4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3" y="6064680"/>
            <a:ext cx="2555340" cy="341599"/>
          </a:xfrm>
          <a:prstGeom prst="rect">
            <a:avLst/>
          </a:prstGeom>
        </p:spPr>
      </p:pic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6783" y="6202177"/>
            <a:ext cx="103776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783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5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8157" y="1626246"/>
            <a:ext cx="7911945" cy="221599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495680" y="3990086"/>
            <a:ext cx="7096269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F44E78F0-0852-5442-BF6C-E1583D10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11214213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62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9620" y="442675"/>
            <a:ext cx="9234309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489620" y="1345169"/>
            <a:ext cx="7321993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620" y="1962541"/>
            <a:ext cx="7366000" cy="3411537"/>
          </a:xfrm>
        </p:spPr>
        <p:txBody>
          <a:bodyPr lIns="0" tIns="0" rIns="0" bIns="0">
            <a:normAutofit/>
          </a:bodyPr>
          <a:lstStyle>
            <a:lvl1pPr marL="274313" marR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13" marR="0" lvl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13" marR="0" lvl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B21C3C35-DE04-B844-B5FE-2DE32EB4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4" y="6064682"/>
            <a:ext cx="2555340" cy="341599"/>
          </a:xfrm>
          <a:prstGeom prst="rect">
            <a:avLst/>
          </a:prstGeom>
        </p:spPr>
      </p:pic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6783" y="6202177"/>
            <a:ext cx="103776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783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4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489620" y="442675"/>
            <a:ext cx="9234309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490241" y="1345165"/>
            <a:ext cx="7288495" cy="33855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670" y="1917390"/>
            <a:ext cx="4591332" cy="3411537"/>
          </a:xfrm>
        </p:spPr>
        <p:txBody>
          <a:bodyPr lIns="0" tIns="0" rIns="0" bIns="0">
            <a:normAutofit/>
          </a:bodyPr>
          <a:lstStyle>
            <a:lvl1pPr marL="274313" marR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13" marR="0" lvl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4236" y="1920877"/>
            <a:ext cx="5287433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783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pic>
        <p:nvPicPr>
          <p:cNvPr id="27" name="Purdue Logo" descr="Purdue Logo">
            <a:extLst>
              <a:ext uri="{FF2B5EF4-FFF2-40B4-BE49-F238E27FC236}">
                <a16:creationId xmlns:a16="http://schemas.microsoft.com/office/drawing/2014/main" id="{5E619A95-EAE7-EE49-8A58-504B622F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4" y="6064682"/>
            <a:ext cx="2555340" cy="341599"/>
          </a:xfrm>
          <a:prstGeom prst="rect">
            <a:avLst/>
          </a:prstGeom>
        </p:spPr>
      </p:pic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9696" y="6202177"/>
            <a:ext cx="1124849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783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5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508001" y="304801"/>
            <a:ext cx="3838891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2277" y="6202177"/>
            <a:ext cx="1142267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5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2" y="1"/>
            <a:ext cx="12191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893545" y="1466568"/>
            <a:ext cx="6419331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2648277" y="2744422"/>
            <a:ext cx="6905456" cy="440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48278" y="2706475"/>
            <a:ext cx="6895463" cy="5539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5269" y="3540352"/>
            <a:ext cx="6678467" cy="1122744"/>
          </a:xfrm>
        </p:spPr>
        <p:txBody>
          <a:bodyPr lIns="0" tIns="0" rIns="0" bIns="0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32" name="Purdue Logo" descr="Purdue Logo">
            <a:extLst>
              <a:ext uri="{FF2B5EF4-FFF2-40B4-BE49-F238E27FC236}">
                <a16:creationId xmlns:a16="http://schemas.microsoft.com/office/drawing/2014/main" id="{25D3AC7F-20A7-5D42-9A16-9813B503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4195" y="6202177"/>
            <a:ext cx="1020348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27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52194" y="1557667"/>
            <a:ext cx="7334529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6417" y="2578490"/>
            <a:ext cx="7334521" cy="880791"/>
          </a:xfrm>
        </p:spPr>
        <p:txBody>
          <a:bodyPr lIns="0" tIns="0" rIns="0" bIns="0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9B76C55F-AF8B-C44C-A4FF-D099B173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4528" y="6202177"/>
            <a:ext cx="1090017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3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90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6119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798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617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489619" y="442674"/>
            <a:ext cx="9234309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490239" y="1345166"/>
            <a:ext cx="7288495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669" y="1917389"/>
            <a:ext cx="4591332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4234" y="1920876"/>
            <a:ext cx="5287433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pic>
        <p:nvPicPr>
          <p:cNvPr id="27" name="Purdue Logo" descr="Purdue Logo">
            <a:extLst>
              <a:ext uri="{FF2B5EF4-FFF2-40B4-BE49-F238E27FC236}">
                <a16:creationId xmlns:a16="http://schemas.microsoft.com/office/drawing/2014/main" id="{5E619A95-EAE7-EE49-8A58-504B622F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3" y="6064680"/>
            <a:ext cx="2555340" cy="341599"/>
          </a:xfrm>
          <a:prstGeom prst="rect">
            <a:avLst/>
          </a:prstGeom>
        </p:spPr>
      </p:pic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9694" y="6202177"/>
            <a:ext cx="1124849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783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7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0947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8048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1507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2331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7281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1829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6649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481119" y="1877220"/>
            <a:ext cx="817167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481118" y="4133386"/>
            <a:ext cx="7687663" cy="498599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2275" y="6202177"/>
            <a:ext cx="1142268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3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8157" y="1626246"/>
            <a:ext cx="7911945" cy="221599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495680" y="3990086"/>
            <a:ext cx="7096269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F44E78F0-0852-5442-BF6C-E1583D10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11214213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6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9620" y="442675"/>
            <a:ext cx="9234309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489620" y="1345169"/>
            <a:ext cx="7321993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620" y="1962541"/>
            <a:ext cx="7366000" cy="3411537"/>
          </a:xfrm>
        </p:spPr>
        <p:txBody>
          <a:bodyPr lIns="0" tIns="0" rIns="0" bIns="0">
            <a:normAutofit/>
          </a:bodyPr>
          <a:lstStyle>
            <a:lvl1pPr marL="274313" marR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13" marR="0" lvl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13" marR="0" lvl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B21C3C35-DE04-B844-B5FE-2DE32EB4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4" y="6064682"/>
            <a:ext cx="2555340" cy="341599"/>
          </a:xfrm>
          <a:prstGeom prst="rect">
            <a:avLst/>
          </a:prstGeom>
        </p:spPr>
      </p:pic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6783" y="6202177"/>
            <a:ext cx="103776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783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6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508000" y="304800"/>
            <a:ext cx="3838891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3"/>
            <a:ext cx="2544533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2276" y="6202177"/>
            <a:ext cx="1142267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12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489620" y="442675"/>
            <a:ext cx="9234309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490241" y="1345165"/>
            <a:ext cx="7288495" cy="33855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670" y="1917390"/>
            <a:ext cx="4591332" cy="3411537"/>
          </a:xfrm>
        </p:spPr>
        <p:txBody>
          <a:bodyPr lIns="0" tIns="0" rIns="0" bIns="0">
            <a:normAutofit/>
          </a:bodyPr>
          <a:lstStyle>
            <a:lvl1pPr marL="274313" marR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13" marR="0" lvl="0" indent="-27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4236" y="1920877"/>
            <a:ext cx="5287433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783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pic>
        <p:nvPicPr>
          <p:cNvPr id="27" name="Purdue Logo" descr="Purdue Logo">
            <a:extLst>
              <a:ext uri="{FF2B5EF4-FFF2-40B4-BE49-F238E27FC236}">
                <a16:creationId xmlns:a16="http://schemas.microsoft.com/office/drawing/2014/main" id="{5E619A95-EAE7-EE49-8A58-504B622F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4" y="6064682"/>
            <a:ext cx="2555340" cy="341599"/>
          </a:xfrm>
          <a:prstGeom prst="rect">
            <a:avLst/>
          </a:prstGeom>
        </p:spPr>
      </p:pic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9696" y="6202177"/>
            <a:ext cx="1124849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783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89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508001" y="304801"/>
            <a:ext cx="3838891" cy="997196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2277" y="6202177"/>
            <a:ext cx="1142267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2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2" y="1"/>
            <a:ext cx="12191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893545" y="1466568"/>
            <a:ext cx="6419331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2648277" y="2744422"/>
            <a:ext cx="6905456" cy="440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48278" y="2706475"/>
            <a:ext cx="6895463" cy="5539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5269" y="3540352"/>
            <a:ext cx="6678467" cy="1122744"/>
          </a:xfrm>
        </p:spPr>
        <p:txBody>
          <a:bodyPr lIns="0" tIns="0" rIns="0" bIns="0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32" name="Purdue Logo" descr="Purdue Logo">
            <a:extLst>
              <a:ext uri="{FF2B5EF4-FFF2-40B4-BE49-F238E27FC236}">
                <a16:creationId xmlns:a16="http://schemas.microsoft.com/office/drawing/2014/main" id="{25D3AC7F-20A7-5D42-9A16-9813B503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4195" y="6202177"/>
            <a:ext cx="1020348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5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52194" y="1557667"/>
            <a:ext cx="7334529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6417" y="2578490"/>
            <a:ext cx="7334521" cy="880791"/>
          </a:xfrm>
        </p:spPr>
        <p:txBody>
          <a:bodyPr lIns="0" tIns="0" rIns="0" bIns="0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9B76C55F-AF8B-C44C-A4FF-D099B173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5"/>
            <a:ext cx="2544533" cy="341599"/>
          </a:xfrm>
          <a:prstGeom prst="rect">
            <a:avLst/>
          </a:prstGeom>
        </p:spPr>
      </p:pic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4528" y="6202177"/>
            <a:ext cx="1090017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71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3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1" y="0"/>
            <a:ext cx="12191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893545" y="1466567"/>
            <a:ext cx="6419331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2648277" y="2744421"/>
            <a:ext cx="6905456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48276" y="2706475"/>
            <a:ext cx="6895463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5268" y="3540352"/>
            <a:ext cx="6678467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32" name="Purdue Logo" descr="Purdue Logo">
            <a:extLst>
              <a:ext uri="{FF2B5EF4-FFF2-40B4-BE49-F238E27FC236}">
                <a16:creationId xmlns:a16="http://schemas.microsoft.com/office/drawing/2014/main" id="{25D3AC7F-20A7-5D42-9A16-9813B503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3"/>
            <a:ext cx="2544533" cy="341599"/>
          </a:xfrm>
          <a:prstGeom prst="rect">
            <a:avLst/>
          </a:prstGeom>
        </p:spPr>
      </p:pic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4195" y="6202177"/>
            <a:ext cx="1020348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0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52193" y="1557666"/>
            <a:ext cx="7334529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6416" y="2578489"/>
            <a:ext cx="733452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9B76C55F-AF8B-C44C-A4FF-D099B173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4" y="6059043"/>
            <a:ext cx="2544533" cy="341599"/>
          </a:xfrm>
          <a:prstGeom prst="rect">
            <a:avLst/>
          </a:prstGeom>
        </p:spPr>
      </p:pic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3" y="0"/>
            <a:ext cx="2370667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4526" y="6202177"/>
            <a:ext cx="1090017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7/24/2024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832" y="6181281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09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118E-9435-47AD-8712-AC847FCA4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E4EF-804E-4858-B817-88EEB9AF0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8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F_grey.png"/>
          <p:cNvPicPr>
            <a:picLocks noChangeAspect="1"/>
          </p:cNvPicPr>
          <p:nvPr userDrawn="1"/>
        </p:nvPicPr>
        <p:blipFill>
          <a:blip r:embed="rId3" cstate="print">
            <a:lum contrast="23000"/>
          </a:blip>
          <a:srcRect r="18124" b="19662"/>
          <a:stretch>
            <a:fillRect/>
          </a:stretch>
        </p:blipFill>
        <p:spPr>
          <a:xfrm>
            <a:off x="6036753" y="2328276"/>
            <a:ext cx="6155249" cy="45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19060" indent="-119060" algn="l" rtl="0" eaLnBrk="1" fontAlgn="base" hangingPunct="1">
        <a:spcBef>
          <a:spcPct val="20000"/>
        </a:spcBef>
        <a:spcAft>
          <a:spcPct val="25000"/>
        </a:spcAft>
        <a:buClr>
          <a:srgbClr val="92D050"/>
        </a:buClr>
        <a:buSzPct val="80000"/>
        <a:buFont typeface="Arial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287331" indent="-168270" algn="l" rtl="0" eaLnBrk="1" fontAlgn="base" hangingPunct="1">
        <a:spcBef>
          <a:spcPct val="20000"/>
        </a:spcBef>
        <a:spcAft>
          <a:spcPct val="0"/>
        </a:spcAft>
        <a:buClrTx/>
        <a:buSzPct val="70000"/>
        <a:buFont typeface="Arial" pitchFamily="34" charset="0"/>
        <a:buNone/>
        <a:defRPr sz="2500">
          <a:solidFill>
            <a:schemeClr val="tx1"/>
          </a:solidFill>
          <a:latin typeface="+mn-lt"/>
        </a:defRPr>
      </a:lvl2pPr>
      <a:lvl3pPr marL="1144559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4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4" y="2638046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4195" y="6202177"/>
            <a:ext cx="1020348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7845" y="6219163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911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2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89D9D30-3ABC-4112-B7DB-D7991134A3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7/24/2024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021CC95-788F-4D3C-A315-7DA45E856C44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9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1"/>
            <a:ext cx="11430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77817" y="6511673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rgbClr val="565A5C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9F67566-1DA4-4633-A16A-6B2A60314D4D}" type="slidenum">
              <a:rPr lang="en-US" smtClean="0">
                <a:cs typeface="Arial" charset="0"/>
              </a:rPr>
              <a:pPr eaLnBrk="1" hangingPunct="1"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444650" y="6511675"/>
            <a:ext cx="512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565A5C"/>
                </a:solidFill>
                <a:latin typeface="Georgia" pitchFamily="18" charset="0"/>
                <a:cs typeface="Arial" charset="0"/>
              </a:rPr>
              <a:t>Reprinted or used with the permission of Gallup Inc. </a:t>
            </a:r>
            <a:br>
              <a:rPr lang="en-US" sz="600" dirty="0">
                <a:solidFill>
                  <a:srgbClr val="565A5C"/>
                </a:solidFill>
                <a:latin typeface="Georgia" pitchFamily="18" charset="0"/>
                <a:cs typeface="Arial" charset="0"/>
              </a:rPr>
            </a:br>
            <a:r>
              <a:rPr lang="en-US" sz="600" dirty="0">
                <a:solidFill>
                  <a:srgbClr val="565A5C"/>
                </a:solidFill>
                <a:latin typeface="Georgia" pitchFamily="18" charset="0"/>
                <a:cs typeface="Arial" charset="0"/>
              </a:rPr>
              <a:t>Copyright © 2013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651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  <p:sldLayoutId id="2147484017" r:id="rId18"/>
    <p:sldLayoutId id="2147484060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>
          <a:solidFill>
            <a:schemeClr val="tx2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–"/>
        <a:defRPr sz="1600">
          <a:solidFill>
            <a:schemeClr val="tx2"/>
          </a:solidFill>
          <a:latin typeface="+mn-lt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tx2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5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5" y="2638047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4195" y="6202177"/>
            <a:ext cx="1020348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7845" y="6219163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911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6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</p:sldLayoutIdLst>
  <p:hf hdr="0" ft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18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75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rgbClr val="595959"/>
                </a:solidFill>
              </a:rPr>
              <a:pPr algn="r"/>
              <a:t>‹#›</a:t>
            </a:fld>
            <a:endParaRPr lang="en"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8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5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5" y="2638047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4195" y="6202177"/>
            <a:ext cx="1020348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7845" y="6219163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9112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11200667" y="6270569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</p:sldLayoutIdLst>
  <p:hf hdr="0" ft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18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75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cersland@purdue.edu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cco.purdue.edu/Students/WhatWeOffer?tab=CCOHandbook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cco.purdue.edu/" TargetMode="Externa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o.purdue.edu/Students/Compa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o.purdue.edu/Students/CareerCompas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aceweb.org/about-us/press/the-job-market-for-the-class-of-2023-key-skills-competencies-employers-are-seeking-and-the-impact-of-career-center-u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36803"/>
            <a:ext cx="10332719" cy="609399"/>
          </a:xfrm>
        </p:spPr>
        <p:txBody>
          <a:bodyPr>
            <a:noAutofit/>
          </a:bodyPr>
          <a:lstStyle/>
          <a:p>
            <a:r>
              <a:rPr lang="en-US" dirty="0"/>
              <a:t>Purdue Center for Career Opportunities (CCO)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A4FE249-883A-3BCF-4AD9-FB8BDE37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1324147"/>
            <a:ext cx="7994991" cy="22161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67" i="1" dirty="0">
                <a:solidFill>
                  <a:schemeClr val="bg1"/>
                </a:solidFill>
              </a:rPr>
              <a:t>Carolyn Ersland, M.S.Ed, NCC</a:t>
            </a:r>
          </a:p>
          <a:p>
            <a:pPr>
              <a:spcBef>
                <a:spcPts val="600"/>
              </a:spcBef>
            </a:pPr>
            <a:r>
              <a:rPr lang="en-US" sz="2667" b="0" i="1" dirty="0">
                <a:solidFill>
                  <a:schemeClr val="bg1"/>
                </a:solidFill>
              </a:rPr>
              <a:t>Director of Career Development</a:t>
            </a:r>
          </a:p>
          <a:p>
            <a:pPr>
              <a:spcBef>
                <a:spcPts val="600"/>
              </a:spcBef>
            </a:pPr>
            <a:r>
              <a:rPr lang="en-US" sz="2667" b="0" i="1" dirty="0">
                <a:solidFill>
                  <a:schemeClr val="bg1"/>
                </a:solidFill>
                <a:hlinkClick r:id="rId3"/>
              </a:rPr>
              <a:t>cersland@purdue.edu</a:t>
            </a:r>
            <a:r>
              <a:rPr lang="en-US" sz="2667" b="0" i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b="0" i="1" dirty="0">
                <a:solidFill>
                  <a:schemeClr val="bg1"/>
                </a:solidFill>
              </a:rPr>
              <a:t>765-494-3988</a:t>
            </a:r>
          </a:p>
          <a:p>
            <a:pPr>
              <a:spcBef>
                <a:spcPts val="600"/>
              </a:spcBef>
            </a:pPr>
            <a:endParaRPr lang="en-US" b="0" i="1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5909EC1-48CA-FD47-B229-59D27AFA8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12" y="3941379"/>
            <a:ext cx="9958324" cy="2682472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765A233B-1FC3-9F32-E196-A15335AFCF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017976" y="989184"/>
            <a:ext cx="2359121" cy="2952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F958D-C5B3-84B2-0AF6-21DE4E75DC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376" r="16615" b="13493"/>
          <a:stretch/>
        </p:blipFill>
        <p:spPr>
          <a:xfrm>
            <a:off x="6137572" y="1055791"/>
            <a:ext cx="2359121" cy="2885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510EB5-ECAE-6007-DCC0-0C4CD78A4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5508" y="4184361"/>
            <a:ext cx="1566283" cy="15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657" y="136805"/>
            <a:ext cx="8331931" cy="664797"/>
          </a:xfrm>
        </p:spPr>
        <p:txBody>
          <a:bodyPr/>
          <a:lstStyle/>
          <a:p>
            <a:r>
              <a:rPr lang="en-US" sz="4800" dirty="0"/>
              <a:t>Action Steps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37B353-7D93-655C-F706-48EDFDAB55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488" y="1357460"/>
            <a:ext cx="5131525" cy="4251885"/>
          </a:xfrm>
        </p:spPr>
        <p:txBody>
          <a:bodyPr>
            <a:normAutofit/>
          </a:bodyPr>
          <a:lstStyle/>
          <a:p>
            <a:pPr defTabSz="685950">
              <a:lnSpc>
                <a:spcPct val="115000"/>
              </a:lnSpc>
              <a:spcBef>
                <a:spcPts val="1351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695D46">
                    <a:lumMod val="50000"/>
                  </a:srgbClr>
                </a:solidFill>
                <a:latin typeface="+mn-lt"/>
                <a:ea typeface="Open Sans"/>
                <a:cs typeface="Gill Sans" panose="020B0604020202020204" charset="0"/>
                <a:sym typeface="Open Sans"/>
              </a:rPr>
              <a:t>I am most motivated to follow up on…</a:t>
            </a:r>
          </a:p>
          <a:p>
            <a:pPr defTabSz="685950">
              <a:lnSpc>
                <a:spcPct val="115000"/>
              </a:lnSpc>
              <a:spcBef>
                <a:spcPts val="1351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695D46">
                    <a:lumMod val="50000"/>
                  </a:srgbClr>
                </a:solidFill>
                <a:latin typeface="+mn-lt"/>
                <a:ea typeface="Open Sans"/>
                <a:cs typeface="Gill Sans" panose="020B0604020202020204" charset="0"/>
                <a:sym typeface="Open Sans"/>
              </a:rPr>
              <a:t>One lingering question I have about career readiness would be…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>
              <a:defRPr/>
            </a:pPr>
            <a:fld id="{E0C8DACD-4E35-4E4C-AC75-C3DE50F04E7E}" type="datetime1">
              <a:rPr lang="en-US">
                <a:solidFill>
                  <a:srgbClr val="000000">
                    <a:alpha val="70000"/>
                  </a:srgbClr>
                </a:solidFill>
                <a:cs typeface="Arial"/>
                <a:sym typeface="Arial"/>
              </a:rPr>
              <a:pPr defTabSz="457189">
                <a:defRPr/>
              </a:pPr>
              <a:t>7/24/2024</a:t>
            </a:fld>
            <a:endParaRPr lang="en-US" dirty="0">
              <a:solidFill>
                <a:srgbClr val="000000">
                  <a:alpha val="70000"/>
                </a:srgbClr>
              </a:solidFill>
              <a:cs typeface="Arial"/>
              <a:sym typeface="Arial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>
              <a:defRPr/>
            </a:pPr>
            <a:fld id="{8A7A6979-0714-4377-B894-6BE4C2D6E202}" type="slidenum">
              <a:rPr lang="en-US">
                <a:solidFill>
                  <a:srgbClr val="000000"/>
                </a:solidFill>
                <a:cs typeface="Arial"/>
                <a:sym typeface="Arial"/>
              </a:rPr>
              <a:pPr defTabSz="457189">
                <a:defRPr/>
              </a:pPr>
              <a:t>10</a:t>
            </a:fld>
            <a:endParaRPr lang="en-US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E74CF5-5BB3-3947-A2E7-61DB0C91C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88" y="5973577"/>
            <a:ext cx="43180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67FBF-4E42-F629-D013-7BF4DD0C8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401" y="1959431"/>
            <a:ext cx="5584371" cy="36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D50457A-EE63-AD46-8E58-1E6CAA4D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34310"/>
            <a:ext cx="10131973" cy="498598"/>
          </a:xfrm>
        </p:spPr>
        <p:txBody>
          <a:bodyPr/>
          <a:lstStyle/>
          <a:p>
            <a:r>
              <a:rPr lang="en-US" dirty="0">
                <a:solidFill>
                  <a:srgbClr val="CFB991"/>
                </a:solidFill>
                <a:latin typeface="+mj-lt"/>
              </a:rPr>
              <a:t>Center for Career Opportunities (CCO)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EBA20986-9187-CE91-FF55-74530B617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81328"/>
            <a:ext cx="10253473" cy="4709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Comprehensive</a:t>
            </a:r>
            <a:r>
              <a:rPr lang="en-US" sz="2400" dirty="0"/>
              <a:t> career center for West Lafayette campus as well as Purdue in Indianapolis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Provide services and resources for all students, all degree levels</a:t>
            </a:r>
          </a:p>
          <a:p>
            <a:pPr marL="0" indent="0">
              <a:buNone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Vision – </a:t>
            </a:r>
            <a:r>
              <a:rPr lang="en-US" sz="2400" b="1" dirty="0"/>
              <a:t>Every Boilermaker Empowered for Lifelong Success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Career coaching and outreach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Employer engagement and campus recruiting support</a:t>
            </a:r>
          </a:p>
        </p:txBody>
      </p:sp>
    </p:spTree>
    <p:extLst>
      <p:ext uri="{BB962C8B-B14F-4D97-AF65-F5344CB8AC3E}">
        <p14:creationId xmlns:p14="http://schemas.microsoft.com/office/powerpoint/2010/main" val="300994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AA182-39A4-4E60-A0D9-5F175E7D2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F3460-5177-0A96-6A47-E0357ADF6F2F}"/>
              </a:ext>
            </a:extLst>
          </p:cNvPr>
          <p:cNvSpPr txBox="1"/>
          <p:nvPr/>
        </p:nvSpPr>
        <p:spPr>
          <a:xfrm>
            <a:off x="1733266" y="838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prstClr val="black"/>
                </a:solidFill>
                <a:latin typeface="Acumin Pro Semibold" panose="020B0604020202020204" charset="0"/>
                <a:cs typeface="Acumin Pro Semibold" panose="020B0604020202020204" charset="0"/>
              </a:rPr>
              <a:t>What is your </a:t>
            </a:r>
          </a:p>
          <a:p>
            <a:pPr algn="ctr">
              <a:defRPr/>
            </a:pPr>
            <a:r>
              <a:rPr lang="en-US" sz="5400" dirty="0">
                <a:solidFill>
                  <a:prstClr val="black"/>
                </a:solidFill>
                <a:latin typeface="Acumin Pro Semibold" panose="020B0604020202020204" charset="0"/>
                <a:cs typeface="Acumin Pro Semibold" panose="020B0604020202020204" charset="0"/>
              </a:rPr>
              <a:t>CAREER DREAM?</a:t>
            </a:r>
          </a:p>
        </p:txBody>
      </p:sp>
    </p:spTree>
    <p:extLst>
      <p:ext uri="{BB962C8B-B14F-4D97-AF65-F5344CB8AC3E}">
        <p14:creationId xmlns:p14="http://schemas.microsoft.com/office/powerpoint/2010/main" val="107235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658750" y="0"/>
            <a:ext cx="6533249" cy="68580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377"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269897" y="849635"/>
            <a:ext cx="5056832" cy="44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377">
              <a:defRPr/>
            </a:pPr>
            <a:r>
              <a:rPr lang="en" sz="4800" b="1" kern="0" dirty="0">
                <a:solidFill>
                  <a:srgbClr val="CFB991"/>
                </a:solidFill>
                <a:latin typeface="Acumin Pro" panose="020B0604020202020204" charset="0"/>
                <a:ea typeface="Oswald"/>
                <a:cs typeface="Acumin Pro" panose="020B0604020202020204" charset="0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CCO Career Compass</a:t>
            </a:r>
            <a:endParaRPr lang="en" sz="4800" b="1" kern="0" dirty="0">
              <a:solidFill>
                <a:srgbClr val="CFB991"/>
              </a:solidFill>
              <a:latin typeface="Acumin Pro" panose="020B0604020202020204" charset="0"/>
              <a:ea typeface="Oswald"/>
              <a:cs typeface="Acumin Pro" panose="020B0604020202020204" charset="0"/>
              <a:sym typeface="Oswald"/>
            </a:endParaRPr>
          </a:p>
          <a:p>
            <a:pPr algn="ctr" defTabSz="914377">
              <a:defRPr/>
            </a:pPr>
            <a:r>
              <a:rPr lang="en" sz="4267" kern="0" dirty="0">
                <a:solidFill>
                  <a:srgbClr val="F3F3F3"/>
                </a:solidFill>
                <a:latin typeface="Acumin Pro" panose="020B0604020202020204" charset="0"/>
                <a:ea typeface="Oswald"/>
                <a:cs typeface="Acumin Pro" panose="020B0604020202020204" charset="0"/>
                <a:sym typeface="Oswald"/>
              </a:rPr>
              <a:t>Career </a:t>
            </a:r>
          </a:p>
          <a:p>
            <a:pPr algn="ctr" defTabSz="914377">
              <a:defRPr/>
            </a:pPr>
            <a:r>
              <a:rPr lang="en" sz="4267" kern="0" dirty="0">
                <a:solidFill>
                  <a:srgbClr val="F3F3F3"/>
                </a:solidFill>
                <a:latin typeface="Acumin Pro" panose="020B0604020202020204" charset="0"/>
                <a:ea typeface="Oswald"/>
                <a:cs typeface="Acumin Pro" panose="020B0604020202020204" charset="0"/>
                <a:sym typeface="Oswald"/>
              </a:rPr>
              <a:t>Exploration </a:t>
            </a:r>
          </a:p>
          <a:p>
            <a:pPr algn="ctr" defTabSz="914377">
              <a:defRPr/>
            </a:pPr>
            <a:r>
              <a:rPr lang="en" sz="4267" kern="0" dirty="0">
                <a:solidFill>
                  <a:srgbClr val="F3F3F3"/>
                </a:solidFill>
                <a:latin typeface="Acumin Pro" panose="020B0604020202020204" charset="0"/>
                <a:ea typeface="Oswald"/>
                <a:cs typeface="Acumin Pro" panose="020B0604020202020204" charset="0"/>
                <a:sym typeface="Oswald"/>
              </a:rPr>
              <a:t>Model</a:t>
            </a:r>
            <a:endParaRPr lang="en" sz="3200" kern="0" dirty="0">
              <a:solidFill>
                <a:srgbClr val="F3F3F3"/>
              </a:solidFill>
              <a:latin typeface="Acumin Pro" panose="020B0604020202020204" charset="0"/>
              <a:ea typeface="Oswald"/>
              <a:cs typeface="Acumin Pro" panose="020B0604020202020204" charset="0"/>
              <a:sym typeface="Oswald"/>
            </a:endParaRPr>
          </a:p>
        </p:txBody>
      </p:sp>
      <p:cxnSp>
        <p:nvCxnSpPr>
          <p:cNvPr id="135" name="Shape 135"/>
          <p:cNvCxnSpPr/>
          <p:nvPr/>
        </p:nvCxnSpPr>
        <p:spPr>
          <a:xfrm>
            <a:off x="5582351" y="-40600"/>
            <a:ext cx="17100" cy="6939200"/>
          </a:xfrm>
          <a:prstGeom prst="straightConnector1">
            <a:avLst/>
          </a:prstGeom>
          <a:noFill/>
          <a:ln w="28575" cap="flat" cmpd="sng">
            <a:solidFill>
              <a:srgbClr val="134F5C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30" y="5500600"/>
            <a:ext cx="2357324" cy="926672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BB4045B-939E-109B-29C9-5185210EC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066" y="420613"/>
            <a:ext cx="5596615" cy="57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7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658750" y="0"/>
            <a:ext cx="6533249" cy="68580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33" name="Shape 13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90" y="462457"/>
            <a:ext cx="6042767" cy="570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269897" y="849635"/>
            <a:ext cx="5056832" cy="44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CCO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JOB SEARCH MODEL</a:t>
            </a: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5582351" y="-40600"/>
            <a:ext cx="17100" cy="6939200"/>
          </a:xfrm>
          <a:prstGeom prst="straightConnector1">
            <a:avLst/>
          </a:prstGeom>
          <a:noFill/>
          <a:ln w="28575" cap="flat" cmpd="sng">
            <a:solidFill>
              <a:srgbClr val="134F5C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030" y="5500600"/>
            <a:ext cx="235732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488" y="190817"/>
            <a:ext cx="10711599" cy="660937"/>
          </a:xfrm>
        </p:spPr>
        <p:txBody>
          <a:bodyPr/>
          <a:lstStyle/>
          <a:p>
            <a:r>
              <a:rPr lang="en-US" sz="4400" dirty="0"/>
              <a:t>Competencies Employers are Seeking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E74CF5-5BB3-3947-A2E7-61DB0C91C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88" y="6039259"/>
            <a:ext cx="4318000" cy="4572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D4D325-9822-43A1-FC4E-EFFA9D65DA2D}"/>
              </a:ext>
            </a:extLst>
          </p:cNvPr>
          <p:cNvGrpSpPr/>
          <p:nvPr/>
        </p:nvGrpSpPr>
        <p:grpSpPr>
          <a:xfrm>
            <a:off x="37816" y="851755"/>
            <a:ext cx="10273815" cy="5281089"/>
            <a:chOff x="826656" y="1422473"/>
            <a:chExt cx="9416816" cy="53479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D6B92B-59C4-333F-0CBE-B05D46D194E7}"/>
                </a:ext>
              </a:extLst>
            </p:cNvPr>
            <p:cNvGrpSpPr/>
            <p:nvPr/>
          </p:nvGrpSpPr>
          <p:grpSpPr>
            <a:xfrm rot="16200000">
              <a:off x="2861070" y="-611941"/>
              <a:ext cx="5347987" cy="9416816"/>
              <a:chOff x="3431043" y="1246878"/>
              <a:chExt cx="2808386" cy="5661427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17A6B67-6DAC-CDC8-0252-4F1DFA954AD2}"/>
                  </a:ext>
                </a:extLst>
              </p:cNvPr>
              <p:cNvSpPr/>
              <p:nvPr/>
            </p:nvSpPr>
            <p:spPr>
              <a:xfrm rot="5400000">
                <a:off x="5180955" y="2506607"/>
                <a:ext cx="1051184" cy="962412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FFE599"/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Problem Solving / Creativity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264E28-8B14-9C91-177D-3F49B3B00ADC}"/>
                  </a:ext>
                </a:extLst>
              </p:cNvPr>
              <p:cNvSpPr/>
              <p:nvPr/>
            </p:nvSpPr>
            <p:spPr>
              <a:xfrm>
                <a:off x="5368830" y="1246878"/>
                <a:ext cx="870599" cy="46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93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3556560-E36E-AD34-5A68-6A44842CDDC7}"/>
                  </a:ext>
                </a:extLst>
              </p:cNvPr>
              <p:cNvSpPr/>
              <p:nvPr/>
            </p:nvSpPr>
            <p:spPr>
              <a:xfrm rot="5400000">
                <a:off x="4379213" y="1954443"/>
                <a:ext cx="1051184" cy="962412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00B050"/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Time Management/ Detail Oriented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D90ECB7-8564-E007-41D1-F0A28409E9C9}"/>
                  </a:ext>
                </a:extLst>
              </p:cNvPr>
              <p:cNvSpPr/>
              <p:nvPr/>
            </p:nvSpPr>
            <p:spPr>
              <a:xfrm>
                <a:off x="3431043" y="1909033"/>
                <a:ext cx="842516" cy="46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93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17A5EBB-B529-1ED9-43D9-98670055FF8D}"/>
                  </a:ext>
                </a:extLst>
              </p:cNvPr>
              <p:cNvSpPr/>
              <p:nvPr/>
            </p:nvSpPr>
            <p:spPr>
              <a:xfrm rot="5400000">
                <a:off x="5176531" y="3639369"/>
                <a:ext cx="1051184" cy="962412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FFC000"/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93B44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  <a:sym typeface="Arial"/>
                  </a:rPr>
                  <a:t>Organizational Ability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833B6F8-B17D-2BD1-B5D8-6FD880405F59}"/>
                  </a:ext>
                </a:extLst>
              </p:cNvPr>
              <p:cNvSpPr/>
              <p:nvPr/>
            </p:nvSpPr>
            <p:spPr>
              <a:xfrm>
                <a:off x="5368830" y="2571188"/>
                <a:ext cx="870599" cy="46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93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C2FC142-5E64-2FD1-3340-2E24AEABA8EB}"/>
                  </a:ext>
                </a:extLst>
              </p:cNvPr>
              <p:cNvSpPr/>
              <p:nvPr/>
            </p:nvSpPr>
            <p:spPr>
              <a:xfrm rot="5400000">
                <a:off x="4379212" y="3077728"/>
                <a:ext cx="1051184" cy="962412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00B0F0"/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93B44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  <a:sym typeface="Arial"/>
                  </a:rPr>
                  <a:t>Oral &amp; Written Communication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51DA69B-0B12-26A3-85E3-9009FB0BE133}"/>
                  </a:ext>
                </a:extLst>
              </p:cNvPr>
              <p:cNvSpPr/>
              <p:nvPr/>
            </p:nvSpPr>
            <p:spPr>
              <a:xfrm>
                <a:off x="3431043" y="3233343"/>
                <a:ext cx="842516" cy="46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93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9EE6B92-205C-2BF2-8822-B712CC5F8949}"/>
                  </a:ext>
                </a:extLst>
              </p:cNvPr>
              <p:cNvSpPr/>
              <p:nvPr/>
            </p:nvSpPr>
            <p:spPr>
              <a:xfrm rot="5400000">
                <a:off x="5180955" y="4762653"/>
                <a:ext cx="1051184" cy="962412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DA2323">
                  <a:shade val="50000"/>
                  <a:hueOff val="0"/>
                  <a:satOff val="-16443"/>
                  <a:lumOff val="45806"/>
                  <a:alphaOff val="0"/>
                </a:srgbClr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93B4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Leadership / Strategic Planning</a:t>
                </a: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521D2C-4A5D-F0CA-92AD-90F97AF2DEB3}"/>
                  </a:ext>
                </a:extLst>
              </p:cNvPr>
              <p:cNvSpPr/>
              <p:nvPr/>
            </p:nvSpPr>
            <p:spPr>
              <a:xfrm rot="5400000">
                <a:off x="4379213" y="4201011"/>
                <a:ext cx="1051184" cy="962412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0070C0"/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Analytical / Quantitative Skills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9AB007-DF49-3205-3162-1DE986DA6AE1}"/>
                  </a:ext>
                </a:extLst>
              </p:cNvPr>
              <p:cNvSpPr/>
              <p:nvPr/>
            </p:nvSpPr>
            <p:spPr>
              <a:xfrm>
                <a:off x="3431043" y="4557654"/>
                <a:ext cx="842516" cy="46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93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8B3C81-1BE8-046E-98E3-345600A61C3E}"/>
                  </a:ext>
                </a:extLst>
              </p:cNvPr>
              <p:cNvSpPr/>
              <p:nvPr/>
            </p:nvSpPr>
            <p:spPr>
              <a:xfrm rot="5400000">
                <a:off x="5176531" y="5901507"/>
                <a:ext cx="1051184" cy="962412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  <a:sym typeface="Arial"/>
                  </a:rPr>
                  <a:t>Teamwork / Collaboration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D8A741-5987-D115-D8D5-96EF40D18971}"/>
                  </a:ext>
                </a:extLst>
              </p:cNvPr>
              <p:cNvSpPr/>
              <p:nvPr/>
            </p:nvSpPr>
            <p:spPr>
              <a:xfrm>
                <a:off x="5368830" y="5219809"/>
                <a:ext cx="870599" cy="46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93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9762BB-74EF-3948-97AE-7ED68834C695}"/>
                  </a:ext>
                </a:extLst>
              </p:cNvPr>
              <p:cNvSpPr/>
              <p:nvPr/>
            </p:nvSpPr>
            <p:spPr>
              <a:xfrm rot="5400000">
                <a:off x="4379213" y="5324295"/>
                <a:ext cx="1051184" cy="962412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7030A0"/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  <a:sym typeface="Arial"/>
                  </a:rPr>
                  <a:t>Networking / Interpersonal Relationships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E1C2073-7414-359F-B519-D5E66E33BC87}"/>
                  </a:ext>
                </a:extLst>
              </p:cNvPr>
              <p:cNvSpPr/>
              <p:nvPr/>
            </p:nvSpPr>
            <p:spPr>
              <a:xfrm>
                <a:off x="3431043" y="5881964"/>
                <a:ext cx="842516" cy="46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93B4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F815DA-1A65-D5EC-6221-7CF5085C1D64}"/>
                </a:ext>
              </a:extLst>
            </p:cNvPr>
            <p:cNvGrpSpPr/>
            <p:nvPr/>
          </p:nvGrpSpPr>
          <p:grpSpPr>
            <a:xfrm>
              <a:off x="2848170" y="4598675"/>
              <a:ext cx="7353638" cy="1832714"/>
              <a:chOff x="2848170" y="4598675"/>
              <a:chExt cx="7353638" cy="183271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C03AD1D-1470-7049-CB18-5BB6CEEC00BF}"/>
                  </a:ext>
                </a:extLst>
              </p:cNvPr>
              <p:cNvSpPr/>
              <p:nvPr/>
            </p:nvSpPr>
            <p:spPr>
              <a:xfrm>
                <a:off x="2848170" y="4598675"/>
                <a:ext cx="1748465" cy="1832714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92D050"/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93B4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Adaptability/ Flexibility</a:t>
                </a: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6D104D6-1F59-AE28-7364-44F05F223690}"/>
                  </a:ext>
                </a:extLst>
              </p:cNvPr>
              <p:cNvSpPr/>
              <p:nvPr/>
            </p:nvSpPr>
            <p:spPr>
              <a:xfrm>
                <a:off x="4716561" y="4598675"/>
                <a:ext cx="1748465" cy="1832714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Computer Skills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0FB6440-1F99-1EFB-77A0-78F193AFEDDB}"/>
                  </a:ext>
                </a:extLst>
              </p:cNvPr>
              <p:cNvSpPr/>
              <p:nvPr/>
            </p:nvSpPr>
            <p:spPr>
              <a:xfrm>
                <a:off x="6584952" y="4598675"/>
                <a:ext cx="1748465" cy="1832714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Technical Skills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57DF301-E81E-9D74-36ED-9B43CEEFB290}"/>
                  </a:ext>
                </a:extLst>
              </p:cNvPr>
              <p:cNvSpPr/>
              <p:nvPr/>
            </p:nvSpPr>
            <p:spPr>
              <a:xfrm>
                <a:off x="8453343" y="4598675"/>
                <a:ext cx="1748465" cy="1832714"/>
              </a:xfrm>
              <a:custGeom>
                <a:avLst/>
                <a:gdLst>
                  <a:gd name="connsiteX0" fmla="*/ 0 w 780107"/>
                  <a:gd name="connsiteY0" fmla="*/ 339347 h 678693"/>
                  <a:gd name="connsiteX1" fmla="*/ 169673 w 780107"/>
                  <a:gd name="connsiteY1" fmla="*/ 0 h 678693"/>
                  <a:gd name="connsiteX2" fmla="*/ 610434 w 780107"/>
                  <a:gd name="connsiteY2" fmla="*/ 0 h 678693"/>
                  <a:gd name="connsiteX3" fmla="*/ 780107 w 780107"/>
                  <a:gd name="connsiteY3" fmla="*/ 339347 h 678693"/>
                  <a:gd name="connsiteX4" fmla="*/ 610434 w 780107"/>
                  <a:gd name="connsiteY4" fmla="*/ 678693 h 678693"/>
                  <a:gd name="connsiteX5" fmla="*/ 169673 w 780107"/>
                  <a:gd name="connsiteY5" fmla="*/ 678693 h 678693"/>
                  <a:gd name="connsiteX6" fmla="*/ 0 w 780107"/>
                  <a:gd name="connsiteY6" fmla="*/ 339347 h 6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0107" h="678693">
                    <a:moveTo>
                      <a:pt x="390053" y="0"/>
                    </a:moveTo>
                    <a:lnTo>
                      <a:pt x="780107" y="147615"/>
                    </a:lnTo>
                    <a:lnTo>
                      <a:pt x="780107" y="531078"/>
                    </a:lnTo>
                    <a:lnTo>
                      <a:pt x="390053" y="678693"/>
                    </a:lnTo>
                    <a:lnTo>
                      <a:pt x="0" y="531078"/>
                    </a:lnTo>
                    <a:lnTo>
                      <a:pt x="0" y="147615"/>
                    </a:lnTo>
                    <a:lnTo>
                      <a:pt x="390053" y="0"/>
                    </a:lnTo>
                    <a:close/>
                  </a:path>
                </a:pathLst>
              </a:custGeom>
              <a:solidFill>
                <a:srgbClr val="FFD451">
                  <a:lumMod val="50000"/>
                </a:srgbClr>
              </a:solidFill>
              <a:ln w="635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spcFirstLastPara="0" vert="horz" wrap="square" lIns="124813" tIns="140617" rIns="124813" bIns="140617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Initiative / Strong Work Ethic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0CB0959-931C-6C20-2146-BE6CF78A766F}"/>
              </a:ext>
            </a:extLst>
          </p:cNvPr>
          <p:cNvSpPr txBox="1"/>
          <p:nvPr/>
        </p:nvSpPr>
        <p:spPr>
          <a:xfrm>
            <a:off x="5174724" y="5928519"/>
            <a:ext cx="6213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/>
                <a:ea typeface="+mn-ea"/>
                <a:cs typeface="+mn-cs"/>
              </a:rPr>
              <a:t>Source: National Association of Colleges and Employers, NACE’s Job Outlook 2023 related article, ”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cumin Pro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Skills/Competencies Employers Are Seeking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/>
                <a:ea typeface="+mn-ea"/>
                <a:cs typeface="+mn-cs"/>
              </a:rPr>
              <a:t>”, April 27, 2023, naceweb.org</a:t>
            </a:r>
          </a:p>
        </p:txBody>
      </p:sp>
    </p:spTree>
    <p:extLst>
      <p:ext uri="{BB962C8B-B14F-4D97-AF65-F5344CB8AC3E}">
        <p14:creationId xmlns:p14="http://schemas.microsoft.com/office/powerpoint/2010/main" val="179121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90817"/>
            <a:ext cx="10429461" cy="553998"/>
          </a:xfrm>
        </p:spPr>
        <p:txBody>
          <a:bodyPr/>
          <a:lstStyle/>
          <a:p>
            <a:r>
              <a:rPr lang="en-US" sz="4000" dirty="0"/>
              <a:t>Job Outlook 2024 – Candidate Attributes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87CFD-935C-90B0-0A70-62E47B1E2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2" y="1009589"/>
            <a:ext cx="8720165" cy="58484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F61B60-C791-5360-0329-D57C44ABB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219" y="1522343"/>
            <a:ext cx="1813892" cy="18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7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894"/>
            <a:ext cx="1218882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5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xisoft.com/Portals/53068/images/How%20Flexible%20Is%20Your%20B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0984" y="314468"/>
            <a:ext cx="5320796" cy="3222362"/>
          </a:xfrm>
          <a:noFill/>
        </p:spPr>
      </p:pic>
      <p:pic>
        <p:nvPicPr>
          <p:cNvPr id="17411" name="Picture 4" descr="http://2.bp.blogspot.com/_fPo-m6G36C8/SnJx191mmHI/AAAAAAAAJb8/xqtlQIwxCCY/s400/Positive+D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5" b="8885"/>
          <a:stretch>
            <a:fillRect/>
          </a:stretch>
        </p:blipFill>
        <p:spPr bwMode="auto">
          <a:xfrm>
            <a:off x="6359540" y="3678880"/>
            <a:ext cx="3468486" cy="303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057" y="1548741"/>
            <a:ext cx="3468485" cy="47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82738"/>
      </p:ext>
    </p:extLst>
  </p:cSld>
  <p:clrMapOvr>
    <a:masterClrMapping/>
  </p:clrMapOvr>
</p:sld>
</file>

<file path=ppt/theme/theme1.xml><?xml version="1.0" encoding="utf-8"?>
<a:theme xmlns:a="http://schemas.openxmlformats.org/drawingml/2006/main" name="Return on investment of the recruiting process presentatio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800080"/>
      </a:folHlink>
    </a:clrScheme>
    <a:fontScheme name="Return on Investment_postdesign 080305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4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4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turn on Investment_postdesign 0803050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urn on Investment_postdesign 0803050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urn on Investment_postdesign 0803050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urn on Investment_postdesign 0803050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6A4739-E8D0-4DF5-B042-7A31D5E59BCB}" vid="{ED261825-B91A-474A-98A7-3CDB1F579A07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Gray Scale">
      <a:dk1>
        <a:srgbClr val="404545"/>
      </a:dk1>
      <a:lt1>
        <a:srgbClr val="FFFFFF"/>
      </a:lt1>
      <a:dk2>
        <a:srgbClr val="404545"/>
      </a:dk2>
      <a:lt2>
        <a:srgbClr val="8E908F"/>
      </a:lt2>
      <a:accent1>
        <a:srgbClr val="000000"/>
      </a:accent1>
      <a:accent2>
        <a:srgbClr val="404545"/>
      </a:accent2>
      <a:accent3>
        <a:srgbClr val="565A5C"/>
      </a:accent3>
      <a:accent4>
        <a:srgbClr val="8E908F"/>
      </a:accent4>
      <a:accent5>
        <a:srgbClr val="B5B6B3"/>
      </a:accent5>
      <a:accent6>
        <a:srgbClr val="D5D6D2"/>
      </a:accent6>
      <a:hlink>
        <a:srgbClr val="404545"/>
      </a:hlink>
      <a:folHlink>
        <a:srgbClr val="404545"/>
      </a:folHlink>
    </a:clrScheme>
    <a:fontScheme name="Gallup 3.3">
      <a:majorFont>
        <a:latin typeface="Arial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4D4F53"/>
        </a:dk1>
        <a:lt1>
          <a:srgbClr val="FFFFFF"/>
        </a:lt1>
        <a:dk2>
          <a:srgbClr val="61C250"/>
        </a:dk2>
        <a:lt2>
          <a:srgbClr val="4D4F53"/>
        </a:lt2>
        <a:accent1>
          <a:srgbClr val="C3E76F"/>
        </a:accent1>
        <a:accent2>
          <a:srgbClr val="61C250"/>
        </a:accent2>
        <a:accent3>
          <a:srgbClr val="FFFFFF"/>
        </a:accent3>
        <a:accent4>
          <a:srgbClr val="404246"/>
        </a:accent4>
        <a:accent5>
          <a:srgbClr val="DEF1BB"/>
        </a:accent5>
        <a:accent6>
          <a:srgbClr val="57B048"/>
        </a:accent6>
        <a:hlink>
          <a:srgbClr val="007934"/>
        </a:hlink>
        <a:folHlink>
          <a:srgbClr val="2759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6A4739-E8D0-4DF5-B042-7A31D5E59BCB}" vid="{ED261825-B91A-474A-98A7-3CDB1F579A07}"/>
    </a:ext>
  </a:extLst>
</a:theme>
</file>

<file path=ppt/theme/theme6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6A4739-E8D0-4DF5-B042-7A31D5E59BCB}" vid="{ED261825-B91A-474A-98A7-3CDB1F579A0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fb0879af-3eba-417a-a55a-ffe6dcd6ca77"/>
    <ds:schemaRef ds:uri="http://schemas.microsoft.com/office/2006/metadata/properties"/>
    <ds:schemaRef ds:uri="http://purl.org/dc/terms/"/>
    <ds:schemaRef ds:uri="http://schemas.microsoft.com/office/2006/documentManagement/types"/>
    <ds:schemaRef ds:uri="6dc4bcd6-49db-4c07-9060-8acfc67cef9f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Acumin Pro</vt:lpstr>
      <vt:lpstr>Acumin Pro ExtraCondensed</vt:lpstr>
      <vt:lpstr>Acumin Pro ExtraCondensed Smbd</vt:lpstr>
      <vt:lpstr>Acumin Pro Medium</vt:lpstr>
      <vt:lpstr>Acumin Pro Semibold</vt:lpstr>
      <vt:lpstr>Acumin Pro SemiCondensed</vt:lpstr>
      <vt:lpstr>Arial</vt:lpstr>
      <vt:lpstr>Arial Narrow</vt:lpstr>
      <vt:lpstr>Calibri</vt:lpstr>
      <vt:lpstr>Georgia</vt:lpstr>
      <vt:lpstr>Gill Sans MT</vt:lpstr>
      <vt:lpstr>Oswald</vt:lpstr>
      <vt:lpstr>Times</vt:lpstr>
      <vt:lpstr>United Sans Cd Md</vt:lpstr>
      <vt:lpstr>United Sans Rg Md</vt:lpstr>
      <vt:lpstr>Wingdings</vt:lpstr>
      <vt:lpstr>Return on investment of the recruiting process presentation</vt:lpstr>
      <vt:lpstr>1_Purdue1</vt:lpstr>
      <vt:lpstr>5_Office Theme</vt:lpstr>
      <vt:lpstr>1_Default Design</vt:lpstr>
      <vt:lpstr>2_Purdue1</vt:lpstr>
      <vt:lpstr>2_Simple Light</vt:lpstr>
      <vt:lpstr>4_Purdue1</vt:lpstr>
      <vt:lpstr>Purdue Center for Career Opportunities (CCO)</vt:lpstr>
      <vt:lpstr>Center for Career Opportunities (CCO)</vt:lpstr>
      <vt:lpstr>PowerPoint Presentation</vt:lpstr>
      <vt:lpstr>PowerPoint Presentation</vt:lpstr>
      <vt:lpstr>PowerPoint Presentation</vt:lpstr>
      <vt:lpstr>Competencies Employers are Seeking</vt:lpstr>
      <vt:lpstr>Job Outlook 2024 – Candidate Attributes</vt:lpstr>
      <vt:lpstr>PowerPoint Presentation</vt:lpstr>
      <vt:lpstr>PowerPoint Presentation</vt:lpstr>
      <vt:lpstr>Action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2020-09-04T00:01:40Z</dcterms:created>
  <dcterms:modified xsi:type="dcterms:W3CDTF">2024-07-24T17:40:32Z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2024-02-09T03:10:40Z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95b73841-570b-49e7-9144-5f76447147e5</vt:lpwstr>
  </property>
  <property fmtid="{D5CDD505-2E9C-101B-9397-08002B2CF9AE}" pid="8" name="MSIP_Label_4044bd30-2ed7-4c9d-9d12-46200872a97b_ContentBits">
    <vt:lpwstr>0</vt:lpwstr>
  </property>
</Properties>
</file>