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fa5fd98547_0_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fa5fd9854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fa5fd98547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fa5fd9854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fa5fd98547_0_1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2fa5fd9854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64900" y="161606"/>
            <a:ext cx="7242600" cy="1120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300"/>
              <a:t>Higher or Lower</a:t>
            </a:r>
            <a:endParaRPr sz="4300"/>
          </a:p>
        </p:txBody>
      </p:sp>
      <p:sp>
        <p:nvSpPr>
          <p:cNvPr id="55" name="Google Shape;55;p13"/>
          <p:cNvSpPr txBox="1"/>
          <p:nvPr>
            <p:ph idx="1" type="subTitle"/>
          </p:nvPr>
        </p:nvSpPr>
        <p:spPr>
          <a:xfrm>
            <a:off x="264900" y="1281792"/>
            <a:ext cx="7242600" cy="402600"/>
          </a:xfrm>
          <a:prstGeom prst="rect">
            <a:avLst/>
          </a:prstGeom>
        </p:spPr>
        <p:txBody>
          <a:bodyPr anchorCtr="0" anchor="t" bIns="91425" lIns="91425" spcFirstLastPara="1" rIns="91425" wrap="square" tIns="91425">
            <a:normAutofit fontScale="62500" lnSpcReduction="20000"/>
          </a:bodyPr>
          <a:lstStyle/>
          <a:p>
            <a:pPr indent="0" lvl="0" marL="0" rtl="0" algn="ctr">
              <a:spcBef>
                <a:spcPts val="0"/>
              </a:spcBef>
              <a:spcAft>
                <a:spcPts val="0"/>
              </a:spcAft>
              <a:buNone/>
            </a:pPr>
            <a:r>
              <a:rPr i="1" lang="en"/>
              <a:t>Science Guessing</a:t>
            </a:r>
            <a:endParaRPr i="1"/>
          </a:p>
        </p:txBody>
      </p:sp>
      <p:sp>
        <p:nvSpPr>
          <p:cNvPr id="56" name="Google Shape;56;p13"/>
          <p:cNvSpPr txBox="1"/>
          <p:nvPr/>
        </p:nvSpPr>
        <p:spPr>
          <a:xfrm>
            <a:off x="367200" y="2202175"/>
            <a:ext cx="6779400" cy="1549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chemeClr val="dk2"/>
                </a:solidFill>
              </a:rPr>
              <a:t>Overview:</a:t>
            </a:r>
            <a:endParaRPr b="1">
              <a:solidFill>
                <a:schemeClr val="dk2"/>
              </a:solidFill>
            </a:endParaRPr>
          </a:p>
          <a:p>
            <a:pPr indent="0" lvl="0" marL="0" rtl="0" algn="ctr">
              <a:lnSpc>
                <a:spcPct val="115000"/>
              </a:lnSpc>
              <a:spcBef>
                <a:spcPts val="0"/>
              </a:spcBef>
              <a:spcAft>
                <a:spcPts val="0"/>
              </a:spcAft>
              <a:buClr>
                <a:schemeClr val="dk1"/>
              </a:buClr>
              <a:buSzPts val="1100"/>
              <a:buFont typeface="Arial"/>
              <a:buNone/>
            </a:pPr>
            <a:r>
              <a:rPr b="1" lang="en">
                <a:solidFill>
                  <a:schemeClr val="dk1"/>
                </a:solidFill>
              </a:rPr>
              <a:t>Higher or Lower: Science Guessing Edition</a:t>
            </a:r>
            <a:r>
              <a:rPr lang="en">
                <a:solidFill>
                  <a:schemeClr val="dk1"/>
                </a:solidFill>
              </a:rPr>
              <a:t> is a fun and educational card game where players guess whether the next card in a deck has a higher or lower value based on scientific facts, numbers, or rankings. The game can be played in various formats, but the basic mechanics involve players comparing two scientific values and making an educated guess.</a:t>
            </a:r>
            <a:endParaRPr b="1" sz="1500">
              <a:solidFill>
                <a:schemeClr val="dk2"/>
              </a:solidFill>
            </a:endParaRPr>
          </a:p>
        </p:txBody>
      </p:sp>
      <p:sp>
        <p:nvSpPr>
          <p:cNvPr id="57" name="Google Shape;57;p13"/>
          <p:cNvSpPr txBox="1"/>
          <p:nvPr/>
        </p:nvSpPr>
        <p:spPr>
          <a:xfrm>
            <a:off x="367200" y="4480400"/>
            <a:ext cx="7018800" cy="48387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Objective</a:t>
            </a:r>
            <a:r>
              <a:rPr b="1" lang="en" sz="1100">
                <a:solidFill>
                  <a:schemeClr val="dk1"/>
                </a:solidFill>
              </a:rPr>
              <a:t>: </a:t>
            </a:r>
            <a:r>
              <a:rPr lang="en" sz="1300">
                <a:solidFill>
                  <a:schemeClr val="dk1"/>
                </a:solidFill>
              </a:rPr>
              <a:t>A</a:t>
            </a:r>
            <a:r>
              <a:rPr lang="en">
                <a:solidFill>
                  <a:schemeClr val="dk1"/>
                </a:solidFill>
              </a:rPr>
              <a:t>nswer the question </a:t>
            </a:r>
            <a:r>
              <a:rPr lang="en">
                <a:solidFill>
                  <a:schemeClr val="dk1"/>
                </a:solidFill>
              </a:rPr>
              <a:t>correct</a:t>
            </a:r>
            <a:r>
              <a:rPr lang="en">
                <a:solidFill>
                  <a:schemeClr val="dk1"/>
                </a:solidFill>
              </a:rPr>
              <a:t> and </a:t>
            </a:r>
            <a:r>
              <a:rPr lang="en">
                <a:solidFill>
                  <a:schemeClr val="dk1"/>
                </a:solidFill>
              </a:rPr>
              <a:t>receive</a:t>
            </a:r>
            <a:r>
              <a:rPr lang="en">
                <a:solidFill>
                  <a:schemeClr val="dk1"/>
                </a:solidFill>
              </a:rPr>
              <a:t> points</a:t>
            </a:r>
            <a:endParaRPr>
              <a:solidFill>
                <a:schemeClr val="dk1"/>
              </a:solidFill>
            </a:endParaRPr>
          </a:p>
          <a:p>
            <a:pPr indent="0" lvl="0" marL="0" rtl="0" algn="l">
              <a:lnSpc>
                <a:spcPct val="115000"/>
              </a:lnSpc>
              <a:spcBef>
                <a:spcPts val="1400"/>
              </a:spcBef>
              <a:spcAft>
                <a:spcPts val="0"/>
              </a:spcAft>
              <a:buClr>
                <a:schemeClr val="dk1"/>
              </a:buClr>
              <a:buSzPts val="1100"/>
              <a:buFont typeface="Arial"/>
              <a:buNone/>
            </a:pPr>
            <a:r>
              <a:rPr b="1" lang="en" sz="1300">
                <a:solidFill>
                  <a:schemeClr val="dk1"/>
                </a:solidFill>
              </a:rPr>
              <a:t>Here's how Higher or Lower works:</a:t>
            </a:r>
            <a:endParaRPr b="1" sz="1300">
              <a:solidFill>
                <a:schemeClr val="dk1"/>
              </a:solidFill>
            </a:endParaRPr>
          </a:p>
          <a:p>
            <a:pPr indent="-317500" lvl="0" marL="457200" rtl="0" algn="l">
              <a:lnSpc>
                <a:spcPct val="115000"/>
              </a:lnSpc>
              <a:spcBef>
                <a:spcPts val="1400"/>
              </a:spcBef>
              <a:spcAft>
                <a:spcPts val="0"/>
              </a:spcAft>
              <a:buClr>
                <a:schemeClr val="dk1"/>
              </a:buClr>
              <a:buSzPts val="1400"/>
              <a:buAutoNum type="arabicPeriod"/>
            </a:pPr>
            <a:r>
              <a:rPr lang="en">
                <a:solidFill>
                  <a:schemeClr val="dk1"/>
                </a:solidFill>
              </a:rPr>
              <a:t>Place deck in front of you.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Draw a card from the deck and select a question.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Ask the question to your opponent.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Your opponent answers the question.  I</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f they get it correct they get a point.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If incorrect you get a point.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Alternate asking the questions.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First</a:t>
            </a:r>
            <a:r>
              <a:rPr lang="en">
                <a:solidFill>
                  <a:schemeClr val="dk1"/>
                </a:solidFill>
              </a:rPr>
              <a:t> one to a predetermined number wins.</a:t>
            </a:r>
            <a:endParaRPr>
              <a:solidFill>
                <a:schemeClr val="dk1"/>
              </a:solidFill>
            </a:endParaRPr>
          </a:p>
          <a:p>
            <a:pPr indent="0" lvl="0" marL="0" rtl="0" algn="l">
              <a:lnSpc>
                <a:spcPct val="115000"/>
              </a:lnSpc>
              <a:spcBef>
                <a:spcPts val="1400"/>
              </a:spcBef>
              <a:spcAft>
                <a:spcPts val="0"/>
              </a:spcAft>
              <a:buClr>
                <a:schemeClr val="dk1"/>
              </a:buClr>
              <a:buSzPts val="1100"/>
              <a:buFont typeface="Arial"/>
              <a:buNone/>
            </a:pPr>
            <a:r>
              <a:rPr lang="en">
                <a:solidFill>
                  <a:schemeClr val="dk1"/>
                </a:solidFill>
              </a:rPr>
              <a:t>Optional methods.  </a:t>
            </a:r>
            <a:endParaRPr>
              <a:solidFill>
                <a:schemeClr val="dk1"/>
              </a:solidFill>
            </a:endParaRPr>
          </a:p>
          <a:p>
            <a:pPr indent="-317500" lvl="0" marL="457200" rtl="0" algn="l">
              <a:lnSpc>
                <a:spcPct val="115000"/>
              </a:lnSpc>
              <a:spcBef>
                <a:spcPts val="1400"/>
              </a:spcBef>
              <a:spcAft>
                <a:spcPts val="0"/>
              </a:spcAft>
              <a:buClr>
                <a:schemeClr val="dk1"/>
              </a:buClr>
              <a:buSzPts val="1400"/>
              <a:buAutoNum type="arabicPeriod"/>
            </a:pPr>
            <a:r>
              <a:rPr lang="en">
                <a:solidFill>
                  <a:schemeClr val="dk1"/>
                </a:solidFill>
              </a:rPr>
              <a:t>Roll a dice to determine the number of question on the card.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Use a voice assistant to roll a virtual dice.  </a:t>
            </a:r>
            <a:endParaRPr>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a:solidFill>
                  <a:schemeClr val="dk1"/>
                </a:solidFill>
              </a:rPr>
              <a:t>Multiple players on each team and have the team discuss the answer before answering.  </a:t>
            </a:r>
            <a:endParaRPr>
              <a:solidFill>
                <a:schemeClr val="dk1"/>
              </a:solidFill>
            </a:endParaRPr>
          </a:p>
          <a:p>
            <a:pPr indent="0" lvl="0" marL="0" rtl="0" algn="ctr">
              <a:lnSpc>
                <a:spcPct val="115000"/>
              </a:lnSpc>
              <a:spcBef>
                <a:spcPts val="400"/>
              </a:spcBef>
              <a:spcAft>
                <a:spcPts val="800"/>
              </a:spcAft>
              <a:buClr>
                <a:schemeClr val="dk1"/>
              </a:buClr>
              <a:buSzPts val="1100"/>
              <a:buFont typeface="Arial"/>
              <a:buNone/>
            </a:pPr>
            <a:r>
              <a:t/>
            </a:r>
            <a:endParaRPr sz="1200">
              <a:solidFill>
                <a:schemeClr val="dk1"/>
              </a:solidFill>
            </a:endParaRPr>
          </a:p>
        </p:txBody>
      </p:sp>
      <p:sp>
        <p:nvSpPr>
          <p:cNvPr id="58" name="Google Shape;58;p13"/>
          <p:cNvSpPr txBox="1"/>
          <p:nvPr/>
        </p:nvSpPr>
        <p:spPr>
          <a:xfrm>
            <a:off x="744850" y="9004925"/>
            <a:ext cx="6400800" cy="11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Time to play: Variable</a:t>
            </a:r>
            <a:endParaRPr sz="1800">
              <a:solidFill>
                <a:schemeClr val="dk2"/>
              </a:solidFill>
            </a:endParaRPr>
          </a:p>
        </p:txBody>
      </p:sp>
      <p:pic>
        <p:nvPicPr>
          <p:cNvPr id="59" name="Google Shape;59;p13"/>
          <p:cNvPicPr preferRelativeResize="0"/>
          <p:nvPr/>
        </p:nvPicPr>
        <p:blipFill>
          <a:blip r:embed="rId3">
            <a:alphaModFix/>
          </a:blip>
          <a:stretch>
            <a:fillRect/>
          </a:stretch>
        </p:blipFill>
        <p:spPr>
          <a:xfrm>
            <a:off x="401700" y="161598"/>
            <a:ext cx="1299675" cy="1871401"/>
          </a:xfrm>
          <a:prstGeom prst="rect">
            <a:avLst/>
          </a:prstGeom>
          <a:noFill/>
          <a:ln>
            <a:noFill/>
          </a:ln>
        </p:spPr>
      </p:pic>
      <p:pic>
        <p:nvPicPr>
          <p:cNvPr id="60" name="Google Shape;60;p13"/>
          <p:cNvPicPr preferRelativeResize="0"/>
          <p:nvPr/>
        </p:nvPicPr>
        <p:blipFill>
          <a:blip r:embed="rId3">
            <a:alphaModFix/>
          </a:blip>
          <a:stretch>
            <a:fillRect/>
          </a:stretch>
        </p:blipFill>
        <p:spPr>
          <a:xfrm>
            <a:off x="6042925" y="161598"/>
            <a:ext cx="1299675" cy="18714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idx="1" type="body"/>
          </p:nvPr>
        </p:nvSpPr>
        <p:spPr>
          <a:xfrm>
            <a:off x="264900" y="387800"/>
            <a:ext cx="7242600" cy="9145800"/>
          </a:xfrm>
          <a:prstGeom prst="rect">
            <a:avLst/>
          </a:prstGeom>
        </p:spPr>
        <p:txBody>
          <a:bodyPr anchorCtr="0" anchor="t" bIns="91425" lIns="91425" spcFirstLastPara="1" rIns="91425" wrap="square" tIns="91425">
            <a:normAutofit fontScale="62500"/>
          </a:bodyPr>
          <a:lstStyle/>
          <a:p>
            <a:pPr indent="0" lvl="0" marL="0" rtl="0" algn="l">
              <a:spcBef>
                <a:spcPts val="0"/>
              </a:spcBef>
              <a:spcAft>
                <a:spcPts val="0"/>
              </a:spcAft>
              <a:buNone/>
            </a:pPr>
            <a:r>
              <a:rPr b="1" lang="en" sz="3513">
                <a:solidFill>
                  <a:schemeClr val="dk1"/>
                </a:solidFill>
              </a:rPr>
              <a:t>Learning Goals:</a:t>
            </a:r>
            <a:r>
              <a:rPr b="1" lang="en" sz="6000">
                <a:solidFill>
                  <a:schemeClr val="dk1"/>
                </a:solidFill>
              </a:rPr>
              <a:t> </a:t>
            </a:r>
            <a:endParaRPr sz="6000">
              <a:solidFill>
                <a:schemeClr val="dk1"/>
              </a:solidFill>
            </a:endParaRPr>
          </a:p>
          <a:p>
            <a:pPr indent="0" lvl="0" marL="0" rtl="0" algn="l">
              <a:spcBef>
                <a:spcPts val="1200"/>
              </a:spcBef>
              <a:spcAft>
                <a:spcPts val="0"/>
              </a:spcAft>
              <a:buClr>
                <a:schemeClr val="dk1"/>
              </a:buClr>
              <a:buSzPct val="68851"/>
              <a:buFont typeface="Arial"/>
              <a:buNone/>
            </a:pPr>
            <a:r>
              <a:rPr lang="en" sz="1597">
                <a:solidFill>
                  <a:schemeClr val="dk1"/>
                </a:solidFill>
              </a:rPr>
              <a:t>The </a:t>
            </a:r>
            <a:r>
              <a:rPr b="1" lang="en" sz="1597">
                <a:solidFill>
                  <a:schemeClr val="dk1"/>
                </a:solidFill>
              </a:rPr>
              <a:t>Quokka Higher or Lower Science Guessing Game</a:t>
            </a:r>
            <a:r>
              <a:rPr lang="en" sz="1597">
                <a:solidFill>
                  <a:schemeClr val="dk1"/>
                </a:solidFill>
              </a:rPr>
              <a:t> is designed to be both educational and entertaining, helping players develop scientific literacy and critical thinking. Here are the key learning goals:</a:t>
            </a:r>
            <a:endParaRPr sz="1597">
              <a:solidFill>
                <a:schemeClr val="dk1"/>
              </a:solidFill>
            </a:endParaRPr>
          </a:p>
          <a:p>
            <a:pPr indent="0" lvl="0" marL="0" rtl="0" algn="l">
              <a:spcBef>
                <a:spcPts val="1200"/>
              </a:spcBef>
              <a:spcAft>
                <a:spcPts val="0"/>
              </a:spcAft>
              <a:buClr>
                <a:schemeClr val="dk1"/>
              </a:buClr>
              <a:buSzPct val="68851"/>
              <a:buFont typeface="Arial"/>
              <a:buNone/>
            </a:pPr>
            <a:r>
              <a:t/>
            </a:r>
            <a:endParaRPr sz="1597">
              <a:solidFill>
                <a:schemeClr val="dk1"/>
              </a:solidFill>
            </a:endParaRPr>
          </a:p>
          <a:p>
            <a:pPr indent="0" lvl="0" marL="0" rtl="0" algn="l">
              <a:spcBef>
                <a:spcPts val="1400"/>
              </a:spcBef>
              <a:spcAft>
                <a:spcPts val="0"/>
              </a:spcAft>
              <a:buClr>
                <a:schemeClr val="dk1"/>
              </a:buClr>
              <a:buSzPct val="61191"/>
              <a:buFont typeface="Arial"/>
              <a:buNone/>
            </a:pPr>
            <a:r>
              <a:rPr b="1" lang="en" sz="1797">
                <a:solidFill>
                  <a:schemeClr val="dk1"/>
                </a:solidFill>
              </a:rPr>
              <a:t>1. Develop Scientific Knowledge</a:t>
            </a:r>
            <a:endParaRPr b="1" sz="1797">
              <a:solidFill>
                <a:schemeClr val="dk1"/>
              </a:solidFill>
            </a:endParaRPr>
          </a:p>
          <a:p>
            <a:pPr indent="-292006" lvl="0" marL="457200" rtl="0" algn="l">
              <a:spcBef>
                <a:spcPts val="1200"/>
              </a:spcBef>
              <a:spcAft>
                <a:spcPts val="0"/>
              </a:spcAft>
              <a:buClr>
                <a:schemeClr val="dk1"/>
              </a:buClr>
              <a:buSzPct val="100000"/>
              <a:buChar char="●"/>
            </a:pPr>
            <a:r>
              <a:rPr lang="en" sz="1597">
                <a:solidFill>
                  <a:schemeClr val="dk1"/>
                </a:solidFill>
              </a:rPr>
              <a:t>Learn and reinforce key </a:t>
            </a:r>
            <a:r>
              <a:rPr b="1" lang="en" sz="1597">
                <a:solidFill>
                  <a:schemeClr val="dk1"/>
                </a:solidFill>
              </a:rPr>
              <a:t>scientific facts and numerical values</a:t>
            </a:r>
            <a:r>
              <a:rPr lang="en" sz="1597">
                <a:solidFill>
                  <a:schemeClr val="dk1"/>
                </a:solidFill>
              </a:rPr>
              <a:t> (e.g., atomic numbers, planet sizes, speeds of natural phenomena).</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Familiarize players with </a:t>
            </a:r>
            <a:r>
              <a:rPr b="1" lang="en" sz="1597">
                <a:solidFill>
                  <a:schemeClr val="dk1"/>
                </a:solidFill>
              </a:rPr>
              <a:t>comparative scientific data</a:t>
            </a:r>
            <a:r>
              <a:rPr lang="en" sz="1597">
                <a:solidFill>
                  <a:schemeClr val="dk1"/>
                </a:solidFill>
              </a:rPr>
              <a:t> in an engaging way.</a:t>
            </a:r>
            <a:endParaRPr sz="1597">
              <a:solidFill>
                <a:schemeClr val="dk1"/>
              </a:solidFill>
            </a:endParaRPr>
          </a:p>
          <a:p>
            <a:pPr indent="0" lvl="0" marL="0" rtl="0" algn="l">
              <a:spcBef>
                <a:spcPts val="1200"/>
              </a:spcBef>
              <a:spcAft>
                <a:spcPts val="0"/>
              </a:spcAft>
              <a:buClr>
                <a:schemeClr val="dk1"/>
              </a:buClr>
              <a:buSzPct val="68851"/>
              <a:buFont typeface="Arial"/>
              <a:buNone/>
            </a:pPr>
            <a:r>
              <a:t/>
            </a:r>
            <a:endParaRPr sz="1597">
              <a:solidFill>
                <a:schemeClr val="dk1"/>
              </a:solidFill>
            </a:endParaRPr>
          </a:p>
          <a:p>
            <a:pPr indent="0" lvl="0" marL="0" rtl="0" algn="l">
              <a:spcBef>
                <a:spcPts val="1400"/>
              </a:spcBef>
              <a:spcAft>
                <a:spcPts val="0"/>
              </a:spcAft>
              <a:buClr>
                <a:schemeClr val="dk1"/>
              </a:buClr>
              <a:buSzPct val="61191"/>
              <a:buFont typeface="Arial"/>
              <a:buNone/>
            </a:pPr>
            <a:r>
              <a:rPr b="1" lang="en" sz="1797">
                <a:solidFill>
                  <a:schemeClr val="dk1"/>
                </a:solidFill>
              </a:rPr>
              <a:t>2. Improve Estimation &amp; Critical Thinking Skills</a:t>
            </a:r>
            <a:endParaRPr b="1" sz="1797">
              <a:solidFill>
                <a:schemeClr val="dk1"/>
              </a:solidFill>
            </a:endParaRPr>
          </a:p>
          <a:p>
            <a:pPr indent="-292006" lvl="0" marL="457200" rtl="0" algn="l">
              <a:spcBef>
                <a:spcPts val="1200"/>
              </a:spcBef>
              <a:spcAft>
                <a:spcPts val="0"/>
              </a:spcAft>
              <a:buClr>
                <a:schemeClr val="dk1"/>
              </a:buClr>
              <a:buSzPct val="100000"/>
              <a:buChar char="●"/>
            </a:pPr>
            <a:r>
              <a:rPr lang="en" sz="1597">
                <a:solidFill>
                  <a:schemeClr val="dk1"/>
                </a:solidFill>
              </a:rPr>
              <a:t>Encourage </a:t>
            </a:r>
            <a:r>
              <a:rPr b="1" lang="en" sz="1597">
                <a:solidFill>
                  <a:schemeClr val="dk1"/>
                </a:solidFill>
              </a:rPr>
              <a:t>logical reasoning</a:t>
            </a:r>
            <a:r>
              <a:rPr lang="en" sz="1597">
                <a:solidFill>
                  <a:schemeClr val="dk1"/>
                </a:solidFill>
              </a:rPr>
              <a:t> by making informed guesses based on prior knowledge.</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Develop </a:t>
            </a:r>
            <a:r>
              <a:rPr b="1" lang="en" sz="1597">
                <a:solidFill>
                  <a:schemeClr val="dk1"/>
                </a:solidFill>
              </a:rPr>
              <a:t>approximation skills</a:t>
            </a:r>
            <a:r>
              <a:rPr lang="en" sz="1597">
                <a:solidFill>
                  <a:schemeClr val="dk1"/>
                </a:solidFill>
              </a:rPr>
              <a:t>, helping players make educated assumptions even without exact knowledge.</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Foster </a:t>
            </a:r>
            <a:r>
              <a:rPr b="1" lang="en" sz="1597">
                <a:solidFill>
                  <a:schemeClr val="dk1"/>
                </a:solidFill>
              </a:rPr>
              <a:t>pattern recognition</a:t>
            </a:r>
            <a:r>
              <a:rPr lang="en" sz="1597">
                <a:solidFill>
                  <a:schemeClr val="dk1"/>
                </a:solidFill>
              </a:rPr>
              <a:t>, as players start noticing relationships between different scientific concepts.</a:t>
            </a:r>
            <a:endParaRPr sz="1597">
              <a:solidFill>
                <a:schemeClr val="dk1"/>
              </a:solidFill>
            </a:endParaRPr>
          </a:p>
          <a:p>
            <a:pPr indent="0" lvl="0" marL="0" rtl="0" algn="l">
              <a:spcBef>
                <a:spcPts val="1200"/>
              </a:spcBef>
              <a:spcAft>
                <a:spcPts val="0"/>
              </a:spcAft>
              <a:buClr>
                <a:schemeClr val="dk1"/>
              </a:buClr>
              <a:buSzPct val="68851"/>
              <a:buFont typeface="Arial"/>
              <a:buNone/>
            </a:pPr>
            <a:r>
              <a:t/>
            </a:r>
            <a:endParaRPr sz="1597">
              <a:solidFill>
                <a:schemeClr val="dk1"/>
              </a:solidFill>
            </a:endParaRPr>
          </a:p>
          <a:p>
            <a:pPr indent="0" lvl="0" marL="0" rtl="0" algn="l">
              <a:spcBef>
                <a:spcPts val="1400"/>
              </a:spcBef>
              <a:spcAft>
                <a:spcPts val="0"/>
              </a:spcAft>
              <a:buClr>
                <a:schemeClr val="dk1"/>
              </a:buClr>
              <a:buSzPct val="61191"/>
              <a:buFont typeface="Arial"/>
              <a:buNone/>
            </a:pPr>
            <a:r>
              <a:rPr b="1" lang="en" sz="1797">
                <a:solidFill>
                  <a:schemeClr val="dk1"/>
                </a:solidFill>
              </a:rPr>
              <a:t>3. Enhance Memory &amp; Retention</a:t>
            </a:r>
            <a:endParaRPr b="1" sz="1797">
              <a:solidFill>
                <a:schemeClr val="dk1"/>
              </a:solidFill>
            </a:endParaRPr>
          </a:p>
          <a:p>
            <a:pPr indent="-292006" lvl="0" marL="457200" rtl="0" algn="l">
              <a:spcBef>
                <a:spcPts val="1200"/>
              </a:spcBef>
              <a:spcAft>
                <a:spcPts val="0"/>
              </a:spcAft>
              <a:buClr>
                <a:schemeClr val="dk1"/>
              </a:buClr>
              <a:buSzPct val="100000"/>
              <a:buChar char="●"/>
            </a:pPr>
            <a:r>
              <a:rPr lang="en" sz="1597">
                <a:solidFill>
                  <a:schemeClr val="dk1"/>
                </a:solidFill>
              </a:rPr>
              <a:t>Reinforce recall of </a:t>
            </a:r>
            <a:r>
              <a:rPr b="1" lang="en" sz="1597">
                <a:solidFill>
                  <a:schemeClr val="dk1"/>
                </a:solidFill>
              </a:rPr>
              <a:t>scientific facts and figures</a:t>
            </a:r>
            <a:r>
              <a:rPr lang="en" sz="1597">
                <a:solidFill>
                  <a:schemeClr val="dk1"/>
                </a:solidFill>
              </a:rPr>
              <a:t> through repetition and gameplay.</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Improve </a:t>
            </a:r>
            <a:r>
              <a:rPr b="1" lang="en" sz="1597">
                <a:solidFill>
                  <a:schemeClr val="dk1"/>
                </a:solidFill>
              </a:rPr>
              <a:t>long-term retention</a:t>
            </a:r>
            <a:r>
              <a:rPr lang="en" sz="1597">
                <a:solidFill>
                  <a:schemeClr val="dk1"/>
                </a:solidFill>
              </a:rPr>
              <a:t> of information by associating learning with a fun and interactive experience.</a:t>
            </a:r>
            <a:endParaRPr sz="1597">
              <a:solidFill>
                <a:schemeClr val="dk1"/>
              </a:solidFill>
            </a:endParaRPr>
          </a:p>
          <a:p>
            <a:pPr indent="0" lvl="0" marL="0" rtl="0" algn="l">
              <a:spcBef>
                <a:spcPts val="1200"/>
              </a:spcBef>
              <a:spcAft>
                <a:spcPts val="0"/>
              </a:spcAft>
              <a:buClr>
                <a:schemeClr val="dk1"/>
              </a:buClr>
              <a:buSzPct val="68851"/>
              <a:buFont typeface="Arial"/>
              <a:buNone/>
            </a:pPr>
            <a:r>
              <a:t/>
            </a:r>
            <a:endParaRPr sz="1597">
              <a:solidFill>
                <a:schemeClr val="dk1"/>
              </a:solidFill>
            </a:endParaRPr>
          </a:p>
          <a:p>
            <a:pPr indent="0" lvl="0" marL="0" rtl="0" algn="l">
              <a:spcBef>
                <a:spcPts val="1400"/>
              </a:spcBef>
              <a:spcAft>
                <a:spcPts val="0"/>
              </a:spcAft>
              <a:buClr>
                <a:schemeClr val="dk1"/>
              </a:buClr>
              <a:buSzPct val="61191"/>
              <a:buFont typeface="Arial"/>
              <a:buNone/>
            </a:pPr>
            <a:r>
              <a:rPr b="1" lang="en" sz="1797">
                <a:solidFill>
                  <a:schemeClr val="dk1"/>
                </a:solidFill>
              </a:rPr>
              <a:t>4. Encourage Curiosity &amp; Engagement in Science</a:t>
            </a:r>
            <a:endParaRPr b="1" sz="1797">
              <a:solidFill>
                <a:schemeClr val="dk1"/>
              </a:solidFill>
            </a:endParaRPr>
          </a:p>
          <a:p>
            <a:pPr indent="-292006" lvl="0" marL="457200" rtl="0" algn="l">
              <a:spcBef>
                <a:spcPts val="1200"/>
              </a:spcBef>
              <a:spcAft>
                <a:spcPts val="0"/>
              </a:spcAft>
              <a:buClr>
                <a:schemeClr val="dk1"/>
              </a:buClr>
              <a:buSzPct val="100000"/>
              <a:buChar char="●"/>
            </a:pPr>
            <a:r>
              <a:rPr lang="en" sz="1597">
                <a:solidFill>
                  <a:schemeClr val="dk1"/>
                </a:solidFill>
              </a:rPr>
              <a:t>Spark curiosity by introducing </a:t>
            </a:r>
            <a:r>
              <a:rPr b="1" lang="en" sz="1597">
                <a:solidFill>
                  <a:schemeClr val="dk1"/>
                </a:solidFill>
              </a:rPr>
              <a:t>fascinating scientific concepts</a:t>
            </a:r>
            <a:r>
              <a:rPr lang="en" sz="1597">
                <a:solidFill>
                  <a:schemeClr val="dk1"/>
                </a:solidFill>
              </a:rPr>
              <a:t> in a playful format.</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Motivate players to </a:t>
            </a:r>
            <a:r>
              <a:rPr b="1" lang="en" sz="1597">
                <a:solidFill>
                  <a:schemeClr val="dk1"/>
                </a:solidFill>
              </a:rPr>
              <a:t>research and learn more</a:t>
            </a:r>
            <a:r>
              <a:rPr lang="en" sz="1597">
                <a:solidFill>
                  <a:schemeClr val="dk1"/>
                </a:solidFill>
              </a:rPr>
              <a:t> about topics beyond the game.</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Create a positive and enjoyable association with </a:t>
            </a:r>
            <a:r>
              <a:rPr b="1" lang="en" sz="1597">
                <a:solidFill>
                  <a:schemeClr val="dk1"/>
                </a:solidFill>
              </a:rPr>
              <a:t>STEM (Science, Technology, Engineering, and Math)</a:t>
            </a:r>
            <a:r>
              <a:rPr lang="en" sz="1597">
                <a:solidFill>
                  <a:schemeClr val="dk1"/>
                </a:solidFill>
              </a:rPr>
              <a:t> learning.</a:t>
            </a:r>
            <a:endParaRPr sz="1597">
              <a:solidFill>
                <a:schemeClr val="dk1"/>
              </a:solidFill>
            </a:endParaRPr>
          </a:p>
          <a:p>
            <a:pPr indent="0" lvl="0" marL="0" rtl="0" algn="l">
              <a:spcBef>
                <a:spcPts val="1200"/>
              </a:spcBef>
              <a:spcAft>
                <a:spcPts val="0"/>
              </a:spcAft>
              <a:buClr>
                <a:schemeClr val="dk1"/>
              </a:buClr>
              <a:buSzPct val="68851"/>
              <a:buFont typeface="Arial"/>
              <a:buNone/>
            </a:pPr>
            <a:r>
              <a:t/>
            </a:r>
            <a:endParaRPr sz="1597">
              <a:solidFill>
                <a:schemeClr val="dk1"/>
              </a:solidFill>
            </a:endParaRPr>
          </a:p>
          <a:p>
            <a:pPr indent="0" lvl="0" marL="0" rtl="0" algn="l">
              <a:spcBef>
                <a:spcPts val="1400"/>
              </a:spcBef>
              <a:spcAft>
                <a:spcPts val="0"/>
              </a:spcAft>
              <a:buClr>
                <a:schemeClr val="dk1"/>
              </a:buClr>
              <a:buSzPct val="61191"/>
              <a:buFont typeface="Arial"/>
              <a:buNone/>
            </a:pPr>
            <a:r>
              <a:rPr b="1" lang="en" sz="1797">
                <a:solidFill>
                  <a:schemeClr val="dk1"/>
                </a:solidFill>
              </a:rPr>
              <a:t>5. Foster Social &amp; Communication Skills (For Group Play)</a:t>
            </a:r>
            <a:endParaRPr b="1" sz="1797">
              <a:solidFill>
                <a:schemeClr val="dk1"/>
              </a:solidFill>
            </a:endParaRPr>
          </a:p>
          <a:p>
            <a:pPr indent="-292006" lvl="0" marL="457200" rtl="0" algn="l">
              <a:spcBef>
                <a:spcPts val="1200"/>
              </a:spcBef>
              <a:spcAft>
                <a:spcPts val="0"/>
              </a:spcAft>
              <a:buClr>
                <a:schemeClr val="dk1"/>
              </a:buClr>
              <a:buSzPct val="100000"/>
              <a:buChar char="●"/>
            </a:pPr>
            <a:r>
              <a:rPr lang="en" sz="1597">
                <a:solidFill>
                  <a:schemeClr val="dk1"/>
                </a:solidFill>
              </a:rPr>
              <a:t>Encourage </a:t>
            </a:r>
            <a:r>
              <a:rPr b="1" lang="en" sz="1597">
                <a:solidFill>
                  <a:schemeClr val="dk1"/>
                </a:solidFill>
              </a:rPr>
              <a:t>discussion and teamwork</a:t>
            </a:r>
            <a:r>
              <a:rPr lang="en" sz="1597">
                <a:solidFill>
                  <a:schemeClr val="dk1"/>
                </a:solidFill>
              </a:rPr>
              <a:t> when played in groups.</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Develop </a:t>
            </a:r>
            <a:r>
              <a:rPr b="1" lang="en" sz="1597">
                <a:solidFill>
                  <a:schemeClr val="dk1"/>
                </a:solidFill>
              </a:rPr>
              <a:t>persuasive skills</a:t>
            </a:r>
            <a:r>
              <a:rPr lang="en" sz="1597">
                <a:solidFill>
                  <a:schemeClr val="dk1"/>
                </a:solidFill>
              </a:rPr>
              <a:t> when debating whether a value is higher or lower.</a:t>
            </a:r>
            <a:endParaRPr sz="1597">
              <a:solidFill>
                <a:schemeClr val="dk1"/>
              </a:solidFill>
            </a:endParaRPr>
          </a:p>
          <a:p>
            <a:pPr indent="-292006" lvl="0" marL="457200" rtl="0" algn="l">
              <a:spcBef>
                <a:spcPts val="0"/>
              </a:spcBef>
              <a:spcAft>
                <a:spcPts val="0"/>
              </a:spcAft>
              <a:buClr>
                <a:schemeClr val="dk1"/>
              </a:buClr>
              <a:buSzPct val="100000"/>
              <a:buChar char="●"/>
            </a:pPr>
            <a:r>
              <a:rPr lang="en" sz="1597">
                <a:solidFill>
                  <a:schemeClr val="dk1"/>
                </a:solidFill>
              </a:rPr>
              <a:t>Promote a fun, </a:t>
            </a:r>
            <a:r>
              <a:rPr b="1" lang="en" sz="1597">
                <a:solidFill>
                  <a:schemeClr val="dk1"/>
                </a:solidFill>
              </a:rPr>
              <a:t>low-pressure learning environment</a:t>
            </a:r>
            <a:r>
              <a:rPr lang="en" sz="1597">
                <a:solidFill>
                  <a:schemeClr val="dk1"/>
                </a:solidFill>
              </a:rPr>
              <a:t> where players can learn from each other.</a:t>
            </a:r>
            <a:endParaRPr sz="1597">
              <a:solidFill>
                <a:schemeClr val="dk1"/>
              </a:solidFill>
            </a:endParaRPr>
          </a:p>
          <a:p>
            <a:pPr indent="0" lvl="0" marL="0" rtl="0" algn="l">
              <a:spcBef>
                <a:spcPts val="1200"/>
              </a:spcBef>
              <a:spcAft>
                <a:spcPts val="0"/>
              </a:spcAft>
              <a:buNone/>
            </a:pPr>
            <a:r>
              <a:t/>
            </a:r>
            <a:endParaRPr b="1" sz="3557">
              <a:solidFill>
                <a:schemeClr val="dk1"/>
              </a:solidFill>
            </a:endParaRPr>
          </a:p>
          <a:p>
            <a:pPr indent="0" lvl="0" marL="457200" rtl="0" algn="l">
              <a:spcBef>
                <a:spcPts val="1200"/>
              </a:spcBef>
              <a:spcAft>
                <a:spcPts val="1200"/>
              </a:spcAft>
              <a:buNone/>
            </a:pPr>
            <a:r>
              <a:t/>
            </a:r>
            <a:endParaRPr b="1" sz="3939">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264900" y="266199"/>
            <a:ext cx="7242600" cy="7182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1300"/>
              <a:t>NGSS Standards Related to </a:t>
            </a:r>
            <a:r>
              <a:rPr b="1" lang="en" sz="1100"/>
              <a:t>Higher or Lower Science Guessing Game</a:t>
            </a:r>
            <a:r>
              <a:rPr b="1" lang="en" sz="1300"/>
              <a:t>:</a:t>
            </a:r>
            <a:endParaRPr/>
          </a:p>
        </p:txBody>
      </p:sp>
      <p:sp>
        <p:nvSpPr>
          <p:cNvPr id="71" name="Google Shape;71;p15"/>
          <p:cNvSpPr txBox="1"/>
          <p:nvPr>
            <p:ph type="title"/>
          </p:nvPr>
        </p:nvSpPr>
        <p:spPr>
          <a:xfrm>
            <a:off x="0" y="668000"/>
            <a:ext cx="7603500" cy="82941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400"/>
              </a:spcBef>
              <a:spcAft>
                <a:spcPts val="0"/>
              </a:spcAft>
              <a:buClr>
                <a:schemeClr val="dk1"/>
              </a:buClr>
              <a:buSzPct val="84615"/>
              <a:buFont typeface="Arial"/>
              <a:buNone/>
            </a:pPr>
            <a:r>
              <a:rPr b="1" lang="en" sz="1300"/>
              <a:t> Science and Engineering Practices (SEPs)</a:t>
            </a:r>
            <a:endParaRPr b="1" sz="13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Analyzing and Interpreting Data (SEP 4)</a:t>
            </a:r>
            <a:endParaRPr b="1" sz="1100"/>
          </a:p>
          <a:p>
            <a:pPr indent="-291465" lvl="0" marL="457200" rtl="0" algn="l">
              <a:lnSpc>
                <a:spcPct val="115000"/>
              </a:lnSpc>
              <a:spcBef>
                <a:spcPts val="1200"/>
              </a:spcBef>
              <a:spcAft>
                <a:spcPts val="0"/>
              </a:spcAft>
              <a:buSzPct val="100000"/>
              <a:buChar char="●"/>
            </a:pPr>
            <a:r>
              <a:rPr lang="en" sz="1100"/>
              <a:t>Players compare numerical data related to scientific concepts (e.g., atomic numbers, speeds, sizes) and make informed predictions.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Using Mathematics and Computational Thinking (SEP 5)</a:t>
            </a:r>
            <a:endParaRPr b="1" sz="1100"/>
          </a:p>
          <a:p>
            <a:pPr indent="-291465" lvl="0" marL="457200" rtl="0" algn="l">
              <a:lnSpc>
                <a:spcPct val="115000"/>
              </a:lnSpc>
              <a:spcBef>
                <a:spcPts val="1200"/>
              </a:spcBef>
              <a:spcAft>
                <a:spcPts val="0"/>
              </a:spcAft>
              <a:buSzPct val="100000"/>
              <a:buChar char="●"/>
            </a:pPr>
            <a:r>
              <a:rPr lang="en" sz="1100"/>
              <a:t>The game encourages estimation, numerical reasoning, and the ability to compare different scientific values.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Constructing Explanations and Designing Solutions (SEP 6)</a:t>
            </a:r>
            <a:endParaRPr b="1" sz="1100"/>
          </a:p>
          <a:p>
            <a:pPr indent="-291465" lvl="0" marL="457200" rtl="0" algn="l">
              <a:lnSpc>
                <a:spcPct val="115000"/>
              </a:lnSpc>
              <a:spcBef>
                <a:spcPts val="1200"/>
              </a:spcBef>
              <a:spcAft>
                <a:spcPts val="0"/>
              </a:spcAft>
              <a:buSzPct val="100000"/>
              <a:buChar char="●"/>
            </a:pPr>
            <a:r>
              <a:rPr lang="en" sz="1100"/>
              <a:t>Players develop reasoning skills when justifying their choices (e.g., "I think Mars is smaller than Earth because I know it's farther from the Sun but has lower gravity.").</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Engaging in Argument from Evidence (SEP 7)</a:t>
            </a:r>
            <a:endParaRPr b="1" sz="1100"/>
          </a:p>
          <a:p>
            <a:pPr indent="-291465" lvl="0" marL="457200" rtl="0" algn="l">
              <a:lnSpc>
                <a:spcPct val="115000"/>
              </a:lnSpc>
              <a:spcBef>
                <a:spcPts val="1200"/>
              </a:spcBef>
              <a:spcAft>
                <a:spcPts val="0"/>
              </a:spcAft>
              <a:buSzPct val="100000"/>
              <a:buChar char="●"/>
            </a:pPr>
            <a:r>
              <a:rPr lang="en" sz="1100"/>
              <a:t>In group play, players discuss and defend their guesses, supporting claims with scientific reasoning.</a:t>
            </a:r>
            <a:endParaRPr sz="1100"/>
          </a:p>
          <a:p>
            <a:pPr indent="0" lvl="0" marL="0" rtl="0" algn="l">
              <a:lnSpc>
                <a:spcPct val="115000"/>
              </a:lnSpc>
              <a:spcBef>
                <a:spcPts val="1400"/>
              </a:spcBef>
              <a:spcAft>
                <a:spcPts val="0"/>
              </a:spcAft>
              <a:buClr>
                <a:schemeClr val="dk1"/>
              </a:buClr>
              <a:buSzPct val="84615"/>
              <a:buFont typeface="Arial"/>
              <a:buNone/>
            </a:pPr>
            <a:r>
              <a:rPr b="1" lang="en" sz="1300"/>
              <a:t>2. Crosscutting Concepts (CCCs)</a:t>
            </a:r>
            <a:endParaRPr b="1" sz="13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Patterns</a:t>
            </a:r>
            <a:endParaRPr b="1" sz="1100"/>
          </a:p>
          <a:p>
            <a:pPr indent="-291465" lvl="0" marL="457200" rtl="0" algn="l">
              <a:lnSpc>
                <a:spcPct val="115000"/>
              </a:lnSpc>
              <a:spcBef>
                <a:spcPts val="1200"/>
              </a:spcBef>
              <a:spcAft>
                <a:spcPts val="0"/>
              </a:spcAft>
              <a:buSzPct val="100000"/>
              <a:buChar char="●"/>
            </a:pPr>
            <a:r>
              <a:rPr lang="en" sz="1100"/>
              <a:t>Players recognize patterns in scientific data, such as how atomic numbers increase across the periodic table or how larger planets tend to have more moons.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Scale, Proportion, and Quantity</a:t>
            </a:r>
            <a:endParaRPr b="1" sz="1100"/>
          </a:p>
          <a:p>
            <a:pPr indent="-291465" lvl="0" marL="457200" rtl="0" algn="l">
              <a:lnSpc>
                <a:spcPct val="115000"/>
              </a:lnSpc>
              <a:spcBef>
                <a:spcPts val="1200"/>
              </a:spcBef>
              <a:spcAft>
                <a:spcPts val="0"/>
              </a:spcAft>
              <a:buSzPct val="100000"/>
              <a:buChar char="●"/>
            </a:pPr>
            <a:r>
              <a:rPr lang="en" sz="1100"/>
              <a:t>The game reinforces an understanding of how different quantities relate to each other, such as planetary distances or speeds of various forces.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Cause and Effect</a:t>
            </a:r>
            <a:endParaRPr b="1" sz="1100"/>
          </a:p>
          <a:p>
            <a:pPr indent="-291465" lvl="0" marL="457200" rtl="0" algn="l">
              <a:lnSpc>
                <a:spcPct val="115000"/>
              </a:lnSpc>
              <a:spcBef>
                <a:spcPts val="1200"/>
              </a:spcBef>
              <a:spcAft>
                <a:spcPts val="0"/>
              </a:spcAft>
              <a:buSzPct val="100000"/>
              <a:buChar char="●"/>
            </a:pPr>
            <a:r>
              <a:rPr lang="en" sz="1100"/>
              <a:t>Players develop reasoning about why certain values are higher or lower based on scientific principles (e.g., "Larger objects tend to have more mass, so Jupiter’s gravity should be higher than Earth’s.").</a:t>
            </a:r>
            <a:endParaRPr sz="1100"/>
          </a:p>
          <a:p>
            <a:pPr indent="0" lvl="0" marL="0" rtl="0" algn="l">
              <a:lnSpc>
                <a:spcPct val="115000"/>
              </a:lnSpc>
              <a:spcBef>
                <a:spcPts val="1400"/>
              </a:spcBef>
              <a:spcAft>
                <a:spcPts val="0"/>
              </a:spcAft>
              <a:buClr>
                <a:schemeClr val="dk1"/>
              </a:buClr>
              <a:buSzPct val="84615"/>
              <a:buFont typeface="Arial"/>
              <a:buNone/>
            </a:pPr>
            <a:r>
              <a:rPr b="1" lang="en" sz="1300"/>
              <a:t>3. Disciplinary Core Ideas (DCIs)</a:t>
            </a:r>
            <a:endParaRPr b="1" sz="1300"/>
          </a:p>
          <a:p>
            <a:pPr indent="0" lvl="0" marL="0" rtl="0" algn="l">
              <a:lnSpc>
                <a:spcPct val="115000"/>
              </a:lnSpc>
              <a:spcBef>
                <a:spcPts val="1200"/>
              </a:spcBef>
              <a:spcAft>
                <a:spcPts val="0"/>
              </a:spcAft>
              <a:buClr>
                <a:schemeClr val="dk1"/>
              </a:buClr>
              <a:buSzPct val="100000"/>
              <a:buFont typeface="Arial"/>
              <a:buNone/>
            </a:pPr>
            <a:r>
              <a:rPr lang="en" sz="1100"/>
              <a:t>Depending on the card topics, the game can align with various </a:t>
            </a:r>
            <a:r>
              <a:rPr b="1" lang="en" sz="1100"/>
              <a:t>NGSS disciplinary core ideas</a:t>
            </a:r>
            <a:r>
              <a:rPr lang="en" sz="1100"/>
              <a:t>, such as: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Physical Science (PS)</a:t>
            </a:r>
            <a:endParaRPr b="1" sz="1100"/>
          </a:p>
          <a:p>
            <a:pPr indent="-291465" lvl="0" marL="457200" rtl="0" algn="l">
              <a:lnSpc>
                <a:spcPct val="115000"/>
              </a:lnSpc>
              <a:spcBef>
                <a:spcPts val="1200"/>
              </a:spcBef>
              <a:spcAft>
                <a:spcPts val="0"/>
              </a:spcAft>
              <a:buSzPct val="100000"/>
              <a:buChar char="●"/>
            </a:pPr>
            <a:r>
              <a:rPr b="1" lang="en" sz="1100"/>
              <a:t>PS1.A: Structure of Matter</a:t>
            </a:r>
            <a:r>
              <a:rPr lang="en" sz="1100"/>
              <a:t> (Atomic numbers, periodic table trends)</a:t>
            </a:r>
            <a:endParaRPr sz="1100"/>
          </a:p>
          <a:p>
            <a:pPr indent="-291465" lvl="0" marL="457200" rtl="0" algn="l">
              <a:lnSpc>
                <a:spcPct val="115000"/>
              </a:lnSpc>
              <a:spcBef>
                <a:spcPts val="0"/>
              </a:spcBef>
              <a:spcAft>
                <a:spcPts val="0"/>
              </a:spcAft>
              <a:buSzPct val="100000"/>
              <a:buChar char="●"/>
            </a:pPr>
            <a:r>
              <a:rPr b="1" lang="en" sz="1100"/>
              <a:t>PS3.A: Definitions of Energy</a:t>
            </a:r>
            <a:r>
              <a:rPr lang="en" sz="1100"/>
              <a:t> (Energy values, speeds, heat levels)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Earth &amp; Space Science (ESS)</a:t>
            </a:r>
            <a:endParaRPr b="1" sz="1100"/>
          </a:p>
          <a:p>
            <a:pPr indent="-291465" lvl="0" marL="457200" rtl="0" algn="l">
              <a:lnSpc>
                <a:spcPct val="115000"/>
              </a:lnSpc>
              <a:spcBef>
                <a:spcPts val="1200"/>
              </a:spcBef>
              <a:spcAft>
                <a:spcPts val="0"/>
              </a:spcAft>
              <a:buSzPct val="100000"/>
              <a:buChar char="●"/>
            </a:pPr>
            <a:r>
              <a:rPr b="1" lang="en" sz="1100"/>
              <a:t>ESS1.A: The Universe and Its Stars</a:t>
            </a:r>
            <a:r>
              <a:rPr lang="en" sz="1100"/>
              <a:t> (Planetary sizes, distances, temperatures)</a:t>
            </a:r>
            <a:endParaRPr sz="1100"/>
          </a:p>
          <a:p>
            <a:pPr indent="-291465" lvl="0" marL="457200" rtl="0" algn="l">
              <a:lnSpc>
                <a:spcPct val="115000"/>
              </a:lnSpc>
              <a:spcBef>
                <a:spcPts val="0"/>
              </a:spcBef>
              <a:spcAft>
                <a:spcPts val="0"/>
              </a:spcAft>
              <a:buSzPct val="100000"/>
              <a:buChar char="●"/>
            </a:pPr>
            <a:r>
              <a:rPr b="1" lang="en" sz="1100"/>
              <a:t>ESS2.C: The Roles of Water in Earth's Surface Processes</a:t>
            </a:r>
            <a:r>
              <a:rPr lang="en" sz="1100"/>
              <a:t> (Boiling/freezing points, water properties)</a:t>
            </a:r>
            <a:endParaRPr sz="1100"/>
          </a:p>
          <a:p>
            <a:pPr indent="0" lvl="0" marL="0" rtl="0" algn="l">
              <a:lnSpc>
                <a:spcPct val="115000"/>
              </a:lnSpc>
              <a:spcBef>
                <a:spcPts val="1200"/>
              </a:spcBef>
              <a:spcAft>
                <a:spcPts val="0"/>
              </a:spcAft>
              <a:buClr>
                <a:schemeClr val="dk1"/>
              </a:buClr>
              <a:buSzPct val="100000"/>
              <a:buFont typeface="Arial"/>
              <a:buNone/>
            </a:pPr>
            <a:r>
              <a:rPr lang="en" sz="1100"/>
              <a:t>📌 </a:t>
            </a:r>
            <a:r>
              <a:rPr b="1" lang="en" sz="1100"/>
              <a:t>Life Science (LS)</a:t>
            </a:r>
            <a:endParaRPr b="1" sz="1100"/>
          </a:p>
          <a:p>
            <a:pPr indent="-291465" lvl="0" marL="457200" rtl="0" algn="l">
              <a:lnSpc>
                <a:spcPct val="115000"/>
              </a:lnSpc>
              <a:spcBef>
                <a:spcPts val="1200"/>
              </a:spcBef>
              <a:spcAft>
                <a:spcPts val="0"/>
              </a:spcAft>
              <a:buSzPct val="100000"/>
              <a:buChar char="●"/>
            </a:pPr>
            <a:r>
              <a:rPr b="1" lang="en" sz="1100"/>
              <a:t>LS1.C: Organization for Matter and Energy Flow in Organisms</a:t>
            </a:r>
            <a:r>
              <a:rPr lang="en" sz="1100"/>
              <a:t> (Lifespans, metabolism, growth rates)</a:t>
            </a:r>
            <a:endParaRPr sz="1100"/>
          </a:p>
          <a:p>
            <a:pPr indent="-291465" lvl="0" marL="457200" rtl="0" algn="l">
              <a:lnSpc>
                <a:spcPct val="115000"/>
              </a:lnSpc>
              <a:spcBef>
                <a:spcPts val="0"/>
              </a:spcBef>
              <a:spcAft>
                <a:spcPts val="0"/>
              </a:spcAft>
              <a:buSzPct val="100000"/>
              <a:buChar char="●"/>
            </a:pPr>
            <a:r>
              <a:rPr b="1" lang="en" sz="1100"/>
              <a:t>LS4.A: Evidence of Common Ancestry and Diversity</a:t>
            </a:r>
            <a:r>
              <a:rPr lang="en" sz="1100"/>
              <a:t> (Evolutionary traits, species sizes)</a:t>
            </a:r>
            <a:endParaRPr sz="1100"/>
          </a:p>
          <a:p>
            <a:pPr indent="0" lvl="0" marL="0" rtl="0" algn="l">
              <a:lnSpc>
                <a:spcPct val="115000"/>
              </a:lnSpc>
              <a:spcBef>
                <a:spcPts val="1200"/>
              </a:spcBef>
              <a:spcAft>
                <a:spcPts val="0"/>
              </a:spcAft>
              <a:buNone/>
            </a:pPr>
            <a:r>
              <a:t/>
            </a:r>
            <a:endParaRPr sz="1100"/>
          </a:p>
          <a:p>
            <a:pPr indent="-302894" lvl="1" marL="914400" rtl="0" algn="l">
              <a:lnSpc>
                <a:spcPct val="115000"/>
              </a:lnSpc>
              <a:spcBef>
                <a:spcPts val="1200"/>
              </a:spcBef>
              <a:spcAft>
                <a:spcPts val="0"/>
              </a:spcAft>
              <a:buSzPct val="100000"/>
              <a:buChar char="○"/>
            </a:pPr>
            <a:r>
              <a:t/>
            </a:r>
            <a:endParaRPr b="1" sz="1300"/>
          </a:p>
          <a:p>
            <a:pPr indent="0" lvl="0" marL="0" rtl="0" algn="l">
              <a:lnSpc>
                <a:spcPct val="115000"/>
              </a:lnSpc>
              <a:spcBef>
                <a:spcPts val="1200"/>
              </a:spcBef>
              <a:spcAft>
                <a:spcPts val="1200"/>
              </a:spcAft>
              <a:buNone/>
            </a:pPr>
            <a:r>
              <a:t/>
            </a: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264950" y="429198"/>
            <a:ext cx="7242600" cy="4209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b="1" lang="en" sz="1400"/>
              <a:t>Teaching Ideas:</a:t>
            </a:r>
            <a:endParaRPr b="1" sz="1400"/>
          </a:p>
        </p:txBody>
      </p:sp>
      <p:sp>
        <p:nvSpPr>
          <p:cNvPr id="77" name="Google Shape;77;p16"/>
          <p:cNvSpPr txBox="1"/>
          <p:nvPr/>
        </p:nvSpPr>
        <p:spPr>
          <a:xfrm>
            <a:off x="415250" y="1032275"/>
            <a:ext cx="6942000" cy="732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11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p:txBody>
      </p:sp>
      <p:sp>
        <p:nvSpPr>
          <p:cNvPr id="78" name="Google Shape;78;p16"/>
          <p:cNvSpPr txBox="1"/>
          <p:nvPr/>
        </p:nvSpPr>
        <p:spPr>
          <a:xfrm>
            <a:off x="415250" y="9508650"/>
            <a:ext cx="7028700" cy="30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i="1" lang="en" sz="1000">
                <a:solidFill>
                  <a:schemeClr val="dk2"/>
                </a:solidFill>
              </a:rPr>
              <a:t>Disclaimer</a:t>
            </a:r>
            <a:r>
              <a:rPr i="1" lang="en" sz="1000">
                <a:solidFill>
                  <a:schemeClr val="dk2"/>
                </a:solidFill>
              </a:rPr>
              <a:t>: Most of these ideas were taken or adapted from teacher posts on social media. </a:t>
            </a:r>
            <a:endParaRPr i="1" sz="10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