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fa5fd98547_0_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fa5fd9854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fa5fd98547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fa5fd9854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fa5fd98547_0_1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fa5fd9854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64900" y="161606"/>
            <a:ext cx="7242600" cy="1120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Gravity Maze</a:t>
            </a:r>
            <a:endParaRPr/>
          </a:p>
        </p:txBody>
      </p:sp>
      <p:sp>
        <p:nvSpPr>
          <p:cNvPr id="55" name="Google Shape;55;p13"/>
          <p:cNvSpPr txBox="1"/>
          <p:nvPr>
            <p:ph idx="1" type="subTitle"/>
          </p:nvPr>
        </p:nvSpPr>
        <p:spPr>
          <a:xfrm>
            <a:off x="264900" y="1281792"/>
            <a:ext cx="7242600" cy="402600"/>
          </a:xfrm>
          <a:prstGeom prst="rect">
            <a:avLst/>
          </a:prstGeom>
        </p:spPr>
        <p:txBody>
          <a:bodyPr anchorCtr="0" anchor="t" bIns="91425" lIns="91425" spcFirstLastPara="1" rIns="91425" wrap="square" tIns="91425">
            <a:normAutofit fontScale="62500" lnSpcReduction="20000"/>
          </a:bodyPr>
          <a:lstStyle/>
          <a:p>
            <a:pPr indent="0" lvl="0" marL="0" rtl="0" algn="ctr">
              <a:spcBef>
                <a:spcPts val="0"/>
              </a:spcBef>
              <a:spcAft>
                <a:spcPts val="0"/>
              </a:spcAft>
              <a:buNone/>
            </a:pPr>
            <a:r>
              <a:rPr i="1" lang="en"/>
              <a:t>Using Games to Inspire Learning</a:t>
            </a:r>
            <a:endParaRPr i="1"/>
          </a:p>
        </p:txBody>
      </p:sp>
      <p:sp>
        <p:nvSpPr>
          <p:cNvPr id="56" name="Google Shape;56;p13"/>
          <p:cNvSpPr txBox="1"/>
          <p:nvPr/>
        </p:nvSpPr>
        <p:spPr>
          <a:xfrm>
            <a:off x="367200" y="2202175"/>
            <a:ext cx="6779400" cy="1549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chemeClr val="dk2"/>
                </a:solidFill>
              </a:rPr>
              <a:t>Overview:</a:t>
            </a:r>
            <a:endParaRPr b="1">
              <a:solidFill>
                <a:schemeClr val="dk2"/>
              </a:solidFill>
            </a:endParaRPr>
          </a:p>
          <a:p>
            <a:pPr indent="0" lvl="0" marL="0" rtl="0" algn="ctr">
              <a:lnSpc>
                <a:spcPct val="115000"/>
              </a:lnSpc>
              <a:spcBef>
                <a:spcPts val="0"/>
              </a:spcBef>
              <a:spcAft>
                <a:spcPts val="0"/>
              </a:spcAft>
              <a:buClr>
                <a:schemeClr val="dk1"/>
              </a:buClr>
              <a:buSzPts val="1100"/>
              <a:buFont typeface="Arial"/>
              <a:buNone/>
            </a:pPr>
            <a:r>
              <a:rPr lang="en" sz="1350">
                <a:solidFill>
                  <a:srgbClr val="666666"/>
                </a:solidFill>
              </a:rPr>
              <a:t>It’s a maze game. It’s a marble game. Actually, it’s a gravity-powered logic maze game that builds reasoning skills and visual perception. The best part is – it’s fun to play and learn! Use the challenge cards to strategically place towers and create a path for your marble to reach the target. With 60 challenges to test your skills, this fun maze game is definitely a marble run for brainiacs!</a:t>
            </a:r>
            <a:endParaRPr b="1" sz="1200">
              <a:solidFill>
                <a:schemeClr val="dk2"/>
              </a:solidFill>
            </a:endParaRPr>
          </a:p>
        </p:txBody>
      </p:sp>
      <p:sp>
        <p:nvSpPr>
          <p:cNvPr id="57" name="Google Shape;57;p13"/>
          <p:cNvSpPr txBox="1"/>
          <p:nvPr/>
        </p:nvSpPr>
        <p:spPr>
          <a:xfrm>
            <a:off x="1192075" y="4132025"/>
            <a:ext cx="4986000" cy="930000"/>
          </a:xfrm>
          <a:prstGeom prst="rect">
            <a:avLst/>
          </a:prstGeom>
          <a:solidFill>
            <a:srgbClr val="FFE599"/>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500">
                <a:solidFill>
                  <a:srgbClr val="242424"/>
                </a:solidFill>
                <a:latin typeface="Georgia"/>
                <a:ea typeface="Georgia"/>
                <a:cs typeface="Georgia"/>
                <a:sym typeface="Georgia"/>
              </a:rPr>
              <a:t>Logic games are puzzles or activities that challenge your reasoning and problem-solving skills. They often involve a set of rules or conditions that must be followed to arrive at a solution. Logic games come in many forms</a:t>
            </a:r>
            <a:endParaRPr sz="1800">
              <a:solidFill>
                <a:schemeClr val="dk2"/>
              </a:solidFill>
            </a:endParaRPr>
          </a:p>
        </p:txBody>
      </p:sp>
      <p:sp>
        <p:nvSpPr>
          <p:cNvPr id="58" name="Google Shape;58;p13"/>
          <p:cNvSpPr txBox="1"/>
          <p:nvPr/>
        </p:nvSpPr>
        <p:spPr>
          <a:xfrm>
            <a:off x="401700" y="5473900"/>
            <a:ext cx="7018800" cy="31953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Objective</a:t>
            </a:r>
            <a:r>
              <a:rPr b="1" lang="en" sz="1100">
                <a:solidFill>
                  <a:schemeClr val="dk1"/>
                </a:solidFill>
              </a:rPr>
              <a:t>: The main objective of the game is to place the translucent towers on a grid in such a way that when you release the marble, it travels through the towers and lands at the target.</a:t>
            </a:r>
            <a:endParaRPr b="1" sz="1100">
              <a:solidFill>
                <a:schemeClr val="dk1"/>
              </a:solidFill>
            </a:endParaRPr>
          </a:p>
          <a:p>
            <a:pPr indent="0" lvl="0" marL="0" rtl="0" algn="l">
              <a:lnSpc>
                <a:spcPct val="115000"/>
              </a:lnSpc>
              <a:spcBef>
                <a:spcPts val="1400"/>
              </a:spcBef>
              <a:spcAft>
                <a:spcPts val="0"/>
              </a:spcAft>
              <a:buClr>
                <a:schemeClr val="dk1"/>
              </a:buClr>
              <a:buSzPts val="1100"/>
              <a:buFont typeface="Arial"/>
              <a:buNone/>
            </a:pPr>
            <a:r>
              <a:rPr b="1" lang="en" sz="1300">
                <a:solidFill>
                  <a:schemeClr val="dk1"/>
                </a:solidFill>
              </a:rPr>
              <a:t>Here's how Gravity Maze works:</a:t>
            </a:r>
            <a:endParaRPr b="1" sz="1300">
              <a:solidFill>
                <a:schemeClr val="dk1"/>
              </a:solidFill>
            </a:endParaRPr>
          </a:p>
          <a:p>
            <a:pPr indent="-298450" lvl="0" marL="457200" rtl="0" algn="l">
              <a:lnSpc>
                <a:spcPct val="115000"/>
              </a:lnSpc>
              <a:spcBef>
                <a:spcPts val="1200"/>
              </a:spcBef>
              <a:spcAft>
                <a:spcPts val="0"/>
              </a:spcAft>
              <a:buClr>
                <a:schemeClr val="dk1"/>
              </a:buClr>
              <a:buSzPts val="1100"/>
              <a:buAutoNum type="arabicPeriod"/>
            </a:pPr>
            <a:r>
              <a:rPr b="1" lang="en" sz="1100">
                <a:solidFill>
                  <a:schemeClr val="dk1"/>
                </a:solidFill>
              </a:rPr>
              <a:t>Objective</a:t>
            </a:r>
            <a:r>
              <a:rPr lang="en" sz="1100">
                <a:solidFill>
                  <a:schemeClr val="dk1"/>
                </a:solidFill>
              </a:rPr>
              <a:t>: Get the marble to travel from the start position (defined by the puzzle card) to the target tower.</a:t>
            </a:r>
            <a:endParaRPr sz="1100">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b="1" lang="en" sz="1100">
                <a:solidFill>
                  <a:schemeClr val="dk1"/>
                </a:solidFill>
              </a:rPr>
              <a:t>Game Components</a:t>
            </a:r>
            <a:r>
              <a:rPr lang="en" sz="1100">
                <a:solidFill>
                  <a:schemeClr val="dk1"/>
                </a:solidFill>
              </a:rPr>
              <a:t>:</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A game grid (a 5x5 board).</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Towers of different heights and configurations.</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A marble.</a:t>
            </a:r>
            <a:endParaRPr sz="1100">
              <a:solidFill>
                <a:schemeClr val="dk1"/>
              </a:solidFill>
            </a:endParaRPr>
          </a:p>
          <a:p>
            <a:pPr indent="-298450" lvl="1" marL="914400" rtl="0" algn="l">
              <a:lnSpc>
                <a:spcPct val="115000"/>
              </a:lnSpc>
              <a:spcBef>
                <a:spcPts val="0"/>
              </a:spcBef>
              <a:spcAft>
                <a:spcPts val="0"/>
              </a:spcAft>
              <a:buClr>
                <a:schemeClr val="dk1"/>
              </a:buClr>
              <a:buSzPts val="1100"/>
              <a:buChar char="○"/>
            </a:pPr>
            <a:r>
              <a:rPr lang="en" sz="1100">
                <a:solidFill>
                  <a:schemeClr val="dk1"/>
                </a:solidFill>
              </a:rPr>
              <a:t>Challenge cards that specify the starting configuration and the objective.</a:t>
            </a:r>
            <a:endParaRPr sz="1100">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b="1" lang="en" sz="1100">
                <a:solidFill>
                  <a:schemeClr val="dk1"/>
                </a:solidFill>
              </a:rPr>
              <a:t>Challenge Cards</a:t>
            </a:r>
            <a:r>
              <a:rPr lang="en" sz="1100">
                <a:solidFill>
                  <a:schemeClr val="dk1"/>
                </a:solidFill>
              </a:rPr>
              <a:t>: Each card provides the initial setup of the towers on the grid, including the starting point and where the marble needs to end up. The difficulty level ranges from beginner to expert.</a:t>
            </a:r>
            <a:endParaRPr sz="1100">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b="1" lang="en" sz="1100">
                <a:solidFill>
                  <a:schemeClr val="dk1"/>
                </a:solidFill>
              </a:rPr>
              <a:t>Solution</a:t>
            </a:r>
            <a:r>
              <a:rPr lang="en" sz="1100">
                <a:solidFill>
                  <a:schemeClr val="dk1"/>
                </a:solidFill>
              </a:rPr>
              <a:t>: You solve the puzzle by figuring out how to place and orient additional towers in such a way that the marble, when dropped from the start, flows through the maze and lands at the goal.</a:t>
            </a:r>
            <a:endParaRPr sz="1100">
              <a:solidFill>
                <a:schemeClr val="dk1"/>
              </a:solidFill>
            </a:endParaRPr>
          </a:p>
          <a:p>
            <a:pPr indent="0" lvl="0" marL="0" rtl="0" algn="ctr">
              <a:lnSpc>
                <a:spcPct val="115000"/>
              </a:lnSpc>
              <a:spcBef>
                <a:spcPts val="1200"/>
              </a:spcBef>
              <a:spcAft>
                <a:spcPts val="800"/>
              </a:spcAft>
              <a:buClr>
                <a:schemeClr val="dk1"/>
              </a:buClr>
              <a:buSzPts val="1100"/>
              <a:buFont typeface="Arial"/>
              <a:buNone/>
            </a:pPr>
            <a:r>
              <a:t/>
            </a:r>
            <a:endParaRPr sz="1200">
              <a:solidFill>
                <a:schemeClr val="dk1"/>
              </a:solidFill>
            </a:endParaRPr>
          </a:p>
        </p:txBody>
      </p:sp>
      <p:sp>
        <p:nvSpPr>
          <p:cNvPr id="59" name="Google Shape;59;p13"/>
          <p:cNvSpPr txBox="1"/>
          <p:nvPr/>
        </p:nvSpPr>
        <p:spPr>
          <a:xfrm>
            <a:off x="744850" y="9004925"/>
            <a:ext cx="6400800" cy="116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Time to play: Variable</a:t>
            </a:r>
            <a:endParaRPr sz="1800">
              <a:solidFill>
                <a:schemeClr val="dk2"/>
              </a:solidFill>
            </a:endParaRPr>
          </a:p>
        </p:txBody>
      </p:sp>
      <p:pic>
        <p:nvPicPr>
          <p:cNvPr id="60" name="Google Shape;60;p13"/>
          <p:cNvPicPr preferRelativeResize="0"/>
          <p:nvPr/>
        </p:nvPicPr>
        <p:blipFill>
          <a:blip r:embed="rId3">
            <a:alphaModFix/>
          </a:blip>
          <a:stretch>
            <a:fillRect/>
          </a:stretch>
        </p:blipFill>
        <p:spPr>
          <a:xfrm>
            <a:off x="264899" y="80074"/>
            <a:ext cx="1626200" cy="1786450"/>
          </a:xfrm>
          <a:prstGeom prst="rect">
            <a:avLst/>
          </a:prstGeom>
          <a:noFill/>
          <a:ln>
            <a:noFill/>
          </a:ln>
        </p:spPr>
      </p:pic>
      <p:pic>
        <p:nvPicPr>
          <p:cNvPr id="61" name="Google Shape;61;p13"/>
          <p:cNvPicPr preferRelativeResize="0"/>
          <p:nvPr/>
        </p:nvPicPr>
        <p:blipFill>
          <a:blip r:embed="rId3">
            <a:alphaModFix/>
          </a:blip>
          <a:stretch>
            <a:fillRect/>
          </a:stretch>
        </p:blipFill>
        <p:spPr>
          <a:xfrm>
            <a:off x="5946699" y="161599"/>
            <a:ext cx="1626200" cy="17864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idx="1" type="body"/>
          </p:nvPr>
        </p:nvSpPr>
        <p:spPr>
          <a:xfrm>
            <a:off x="264950" y="361175"/>
            <a:ext cx="7242600" cy="70188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en" sz="6000">
                <a:solidFill>
                  <a:schemeClr val="dk1"/>
                </a:solidFill>
              </a:rPr>
              <a:t>Learning Goals: </a:t>
            </a:r>
            <a:endParaRPr sz="6000">
              <a:solidFill>
                <a:schemeClr val="dk1"/>
              </a:solidFill>
            </a:endParaRPr>
          </a:p>
          <a:p>
            <a:pPr indent="0" lvl="0" marL="0" rtl="0" algn="l">
              <a:spcBef>
                <a:spcPts val="1200"/>
              </a:spcBef>
              <a:spcAft>
                <a:spcPts val="0"/>
              </a:spcAft>
              <a:buNone/>
            </a:pPr>
            <a:r>
              <a:rPr b="1" lang="en" sz="3557">
                <a:solidFill>
                  <a:schemeClr val="dk1"/>
                </a:solidFill>
              </a:rPr>
              <a:t>Gravity Maze</a:t>
            </a:r>
            <a:r>
              <a:rPr lang="en" sz="3557">
                <a:solidFill>
                  <a:schemeClr val="dk1"/>
                </a:solidFill>
              </a:rPr>
              <a:t> offers several learning goals, as it helps develop critical thinking, problem-solving, and spatial reasoning skills. Here's a breakdown of the primary learning goals for players:</a:t>
            </a:r>
            <a:endParaRPr sz="3557">
              <a:solidFill>
                <a:schemeClr val="dk1"/>
              </a:solidFill>
            </a:endParaRPr>
          </a:p>
          <a:p>
            <a:pPr indent="0" lvl="0" marL="0" rtl="0" algn="l">
              <a:spcBef>
                <a:spcPts val="1400"/>
              </a:spcBef>
              <a:spcAft>
                <a:spcPts val="0"/>
              </a:spcAft>
              <a:buNone/>
            </a:pPr>
            <a:r>
              <a:rPr b="1" lang="en" sz="3757">
                <a:solidFill>
                  <a:schemeClr val="dk1"/>
                </a:solidFill>
              </a:rPr>
              <a:t>1. Spatial Reasoning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Players must visualize how different towers interact and predict how the marble will travel through them.</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Understanding 3D space and the impact of gravity on movement is crucial.</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Helps develop the ability to mentally rotate and manipulate objects in space, improving skills necessary for fields like engineering and architecture.</a:t>
            </a:r>
            <a:endParaRPr sz="3557">
              <a:solidFill>
                <a:schemeClr val="dk1"/>
              </a:solidFill>
            </a:endParaRPr>
          </a:p>
          <a:p>
            <a:pPr indent="0" lvl="0" marL="0" rtl="0" algn="l">
              <a:spcBef>
                <a:spcPts val="1400"/>
              </a:spcBef>
              <a:spcAft>
                <a:spcPts val="0"/>
              </a:spcAft>
              <a:buNone/>
            </a:pPr>
            <a:r>
              <a:rPr b="1" lang="en" sz="3757">
                <a:solidFill>
                  <a:schemeClr val="dk1"/>
                </a:solidFill>
              </a:rPr>
              <a:t>2. Problem-Solving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The game provides puzzles of increasing difficulty, requiring players to think logically about how to achieve the objective.</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Players must identify the problem, break it into smaller parts, and experiment with different configurations to find a solution.</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Encourages persistence, as players often need to try multiple solutions before finding the correct one.</a:t>
            </a:r>
            <a:endParaRPr sz="3557">
              <a:solidFill>
                <a:schemeClr val="dk1"/>
              </a:solidFill>
            </a:endParaRPr>
          </a:p>
          <a:p>
            <a:pPr indent="0" lvl="0" marL="0" rtl="0" algn="l">
              <a:spcBef>
                <a:spcPts val="1400"/>
              </a:spcBef>
              <a:spcAft>
                <a:spcPts val="0"/>
              </a:spcAft>
              <a:buNone/>
            </a:pPr>
            <a:r>
              <a:rPr b="1" lang="en" sz="3757">
                <a:solidFill>
                  <a:schemeClr val="dk1"/>
                </a:solidFill>
              </a:rPr>
              <a:t>3. Cause-and-Effect Thinking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Players learn to predict how their actions (placement of towers) will affect the outcome (the marble’s path).</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The trial-and-error aspect of the game reinforces the concept of cause and effect, especially in relation to physical laws like gravity.</a:t>
            </a:r>
            <a:endParaRPr sz="3557">
              <a:solidFill>
                <a:schemeClr val="dk1"/>
              </a:solidFill>
            </a:endParaRPr>
          </a:p>
          <a:p>
            <a:pPr indent="0" lvl="0" marL="0" rtl="0" algn="l">
              <a:spcBef>
                <a:spcPts val="1400"/>
              </a:spcBef>
              <a:spcAft>
                <a:spcPts val="0"/>
              </a:spcAft>
              <a:buNone/>
            </a:pPr>
            <a:r>
              <a:rPr b="1" lang="en" sz="3757">
                <a:solidFill>
                  <a:schemeClr val="dk1"/>
                </a:solidFill>
              </a:rPr>
              <a:t>4. Planning and Sequencing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Solving puzzles often requires thinking ahead and planning the sequence of steps to achieve the goal.</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Players need to anticipate the path the marble will take and position the towers accordingly, developing strategic thinking.</a:t>
            </a:r>
            <a:endParaRPr sz="3557">
              <a:solidFill>
                <a:schemeClr val="dk1"/>
              </a:solidFill>
            </a:endParaRPr>
          </a:p>
          <a:p>
            <a:pPr indent="0" lvl="0" marL="0" rtl="0" algn="l">
              <a:spcBef>
                <a:spcPts val="1400"/>
              </a:spcBef>
              <a:spcAft>
                <a:spcPts val="0"/>
              </a:spcAft>
              <a:buNone/>
            </a:pPr>
            <a:r>
              <a:rPr b="1" lang="en" sz="3757">
                <a:solidFill>
                  <a:schemeClr val="dk1"/>
                </a:solidFill>
              </a:rPr>
              <a:t>5. Logical Deduction</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Each challenge provides limited information, requiring players to deduce which towers to use and where to place them based on the puzzle’s constraints.</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Strengthens deductive reasoning skills, as players eliminate incorrect options and narrow down possible solutions.</a:t>
            </a:r>
            <a:endParaRPr sz="3557">
              <a:solidFill>
                <a:schemeClr val="dk1"/>
              </a:solidFill>
            </a:endParaRPr>
          </a:p>
          <a:p>
            <a:pPr indent="0" lvl="0" marL="0" rtl="0" algn="l">
              <a:spcBef>
                <a:spcPts val="1400"/>
              </a:spcBef>
              <a:spcAft>
                <a:spcPts val="0"/>
              </a:spcAft>
              <a:buNone/>
            </a:pPr>
            <a:r>
              <a:rPr b="1" lang="en" sz="3757">
                <a:solidFill>
                  <a:schemeClr val="dk1"/>
                </a:solidFill>
              </a:rPr>
              <a:t>6. Critical Thinking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Players are encouraged to analyze their setup, critique their own solutions, and improve based on observed outcomes.</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The game teaches the importance of reflection and adjustment when faced with obstacles or failure.</a:t>
            </a:r>
            <a:endParaRPr sz="3557">
              <a:solidFill>
                <a:schemeClr val="dk1"/>
              </a:solidFill>
            </a:endParaRPr>
          </a:p>
          <a:p>
            <a:pPr indent="0" lvl="0" marL="0" rtl="0" algn="l">
              <a:spcBef>
                <a:spcPts val="1400"/>
              </a:spcBef>
              <a:spcAft>
                <a:spcPts val="0"/>
              </a:spcAft>
              <a:buNone/>
            </a:pPr>
            <a:r>
              <a:rPr b="1" lang="en" sz="3757">
                <a:solidFill>
                  <a:schemeClr val="dk1"/>
                </a:solidFill>
              </a:rPr>
              <a:t>7. Patience and Perseverance</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Gravity Maze fosters a growth mindset by encouraging players to persist through challenges and not give up when faced with difficult puzzles.</a:t>
            </a:r>
            <a:endParaRPr sz="3557">
              <a:solidFill>
                <a:schemeClr val="dk1"/>
              </a:solidFill>
            </a:endParaRPr>
          </a:p>
          <a:p>
            <a:pPr indent="-285078" lvl="0" marL="457200" rtl="0" algn="l">
              <a:spcBef>
                <a:spcPts val="0"/>
              </a:spcBef>
              <a:spcAft>
                <a:spcPts val="0"/>
              </a:spcAft>
              <a:buClr>
                <a:schemeClr val="dk1"/>
              </a:buClr>
              <a:buSzPct val="100000"/>
              <a:buChar char="●"/>
            </a:pPr>
            <a:r>
              <a:rPr lang="en" sz="3557">
                <a:solidFill>
                  <a:schemeClr val="dk1"/>
                </a:solidFill>
              </a:rPr>
              <a:t>Learning through failure becomes part of the process, enhancing resilience.</a:t>
            </a:r>
            <a:endParaRPr sz="3557">
              <a:solidFill>
                <a:schemeClr val="dk1"/>
              </a:solidFill>
            </a:endParaRPr>
          </a:p>
          <a:p>
            <a:pPr indent="0" lvl="0" marL="0" rtl="0" algn="l">
              <a:spcBef>
                <a:spcPts val="1400"/>
              </a:spcBef>
              <a:spcAft>
                <a:spcPts val="0"/>
              </a:spcAft>
              <a:buNone/>
            </a:pPr>
            <a:r>
              <a:rPr b="1" lang="en" sz="3757">
                <a:solidFill>
                  <a:schemeClr val="dk1"/>
                </a:solidFill>
              </a:rPr>
              <a:t>8. STEM Skills</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Although it is a fun puzzle, Gravity Maze introduces basic concepts in physics (gravity, momentum, motion) and engineering (building stable structures, understanding pathways).</a:t>
            </a:r>
            <a:endParaRPr sz="3557">
              <a:solidFill>
                <a:schemeClr val="dk1"/>
              </a:solidFill>
            </a:endParaRPr>
          </a:p>
          <a:p>
            <a:pPr indent="0" lvl="0" marL="0" rtl="0" algn="l">
              <a:spcBef>
                <a:spcPts val="1400"/>
              </a:spcBef>
              <a:spcAft>
                <a:spcPts val="0"/>
              </a:spcAft>
              <a:buNone/>
            </a:pPr>
            <a:r>
              <a:rPr b="1" lang="en" sz="3757">
                <a:solidFill>
                  <a:schemeClr val="dk1"/>
                </a:solidFill>
              </a:rPr>
              <a:t>9. Creative Thinking</a:t>
            </a:r>
            <a:endParaRPr b="1" sz="3757">
              <a:solidFill>
                <a:schemeClr val="dk1"/>
              </a:solidFill>
            </a:endParaRPr>
          </a:p>
          <a:p>
            <a:pPr indent="-285078" lvl="0" marL="457200" rtl="0" algn="l">
              <a:spcBef>
                <a:spcPts val="1200"/>
              </a:spcBef>
              <a:spcAft>
                <a:spcPts val="0"/>
              </a:spcAft>
              <a:buClr>
                <a:schemeClr val="dk1"/>
              </a:buClr>
              <a:buSzPct val="100000"/>
              <a:buChar char="●"/>
            </a:pPr>
            <a:r>
              <a:rPr lang="en" sz="3557">
                <a:solidFill>
                  <a:schemeClr val="dk1"/>
                </a:solidFill>
              </a:rPr>
              <a:t>Players must think outside the box to solve some puzzles, encouraging creativity in the way they approach problems and find solutions.</a:t>
            </a:r>
            <a:endParaRPr sz="3557">
              <a:solidFill>
                <a:schemeClr val="dk1"/>
              </a:solidFill>
            </a:endParaRPr>
          </a:p>
          <a:p>
            <a:pPr indent="0" lvl="0" marL="0" rtl="0" algn="l">
              <a:spcBef>
                <a:spcPts val="1200"/>
              </a:spcBef>
              <a:spcAft>
                <a:spcPts val="0"/>
              </a:spcAft>
              <a:buNone/>
            </a:pPr>
            <a:r>
              <a:rPr lang="en" sz="3557">
                <a:solidFill>
                  <a:schemeClr val="dk1"/>
                </a:solidFill>
              </a:rPr>
              <a:t>In summary, </a:t>
            </a:r>
            <a:r>
              <a:rPr b="1" lang="en" sz="3557">
                <a:solidFill>
                  <a:schemeClr val="dk1"/>
                </a:solidFill>
              </a:rPr>
              <a:t>Gravity Maze</a:t>
            </a:r>
            <a:r>
              <a:rPr lang="en" sz="3557">
                <a:solidFill>
                  <a:schemeClr val="dk1"/>
                </a:solidFill>
              </a:rPr>
              <a:t> promotes a variety of cognitive and skill-based learning goals, making it both educational and enjoyable. Would you like tips on how to maximize these learning goals while playing?</a:t>
            </a:r>
            <a:endParaRPr sz="3557">
              <a:solidFill>
                <a:schemeClr val="dk1"/>
              </a:solidFill>
            </a:endParaRPr>
          </a:p>
          <a:p>
            <a:pPr indent="0" lvl="0" marL="457200" rtl="0" algn="l">
              <a:spcBef>
                <a:spcPts val="1200"/>
              </a:spcBef>
              <a:spcAft>
                <a:spcPts val="1200"/>
              </a:spcAft>
              <a:buNone/>
            </a:pPr>
            <a:r>
              <a:t/>
            </a:r>
            <a:endParaRPr b="1" sz="3939">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264900" y="266199"/>
            <a:ext cx="7242600" cy="7182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1300"/>
              <a:t>NGSS Standards Related to </a:t>
            </a:r>
            <a:r>
              <a:rPr b="1" lang="en" sz="1100"/>
              <a:t>ThinkFun Gravity Maze Marble Run Brain Game</a:t>
            </a:r>
            <a:r>
              <a:rPr b="1" lang="en" sz="1300"/>
              <a:t>:</a:t>
            </a:r>
            <a:endParaRPr/>
          </a:p>
        </p:txBody>
      </p:sp>
      <p:sp>
        <p:nvSpPr>
          <p:cNvPr id="72" name="Google Shape;72;p15"/>
          <p:cNvSpPr txBox="1"/>
          <p:nvPr>
            <p:ph type="title"/>
          </p:nvPr>
        </p:nvSpPr>
        <p:spPr>
          <a:xfrm>
            <a:off x="360800" y="668000"/>
            <a:ext cx="7242600" cy="82941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b="1" lang="en" sz="1300"/>
              <a:t>Engineering Design (K-2, 3-5, MS, HS)</a:t>
            </a:r>
            <a:endParaRPr b="1" sz="1300"/>
          </a:p>
          <a:p>
            <a:pPr indent="-291465" lvl="0" marL="457200" rtl="0" algn="l">
              <a:lnSpc>
                <a:spcPct val="115000"/>
              </a:lnSpc>
              <a:spcBef>
                <a:spcPts val="1200"/>
              </a:spcBef>
              <a:spcAft>
                <a:spcPts val="0"/>
              </a:spcAft>
              <a:buSzPct val="100000"/>
              <a:buChar char="●"/>
            </a:pPr>
            <a:r>
              <a:rPr b="1" lang="en" sz="1100"/>
              <a:t>K-2-ETS1-1:</a:t>
            </a:r>
            <a:r>
              <a:rPr lang="en" sz="1100"/>
              <a:t> Ask questions, make observations, and gather information about a situation people want to change.</a:t>
            </a:r>
            <a:endParaRPr sz="1100"/>
          </a:p>
          <a:p>
            <a:pPr indent="-291465" lvl="1" marL="914400" rtl="0" algn="l">
              <a:lnSpc>
                <a:spcPct val="115000"/>
              </a:lnSpc>
              <a:spcBef>
                <a:spcPts val="0"/>
              </a:spcBef>
              <a:spcAft>
                <a:spcPts val="0"/>
              </a:spcAft>
              <a:buSzPct val="100000"/>
              <a:buChar char="○"/>
            </a:pPr>
            <a:r>
              <a:rPr i="1" lang="en" sz="1100"/>
              <a:t>Connection</a:t>
            </a:r>
            <a:r>
              <a:rPr lang="en" sz="1100"/>
              <a:t>: Players must evaluate how to manipulate the maze components to change the marble's path and successfully complete each puzzle.</a:t>
            </a:r>
            <a:endParaRPr sz="1100"/>
          </a:p>
          <a:p>
            <a:pPr indent="-291465" lvl="0" marL="457200" rtl="0" algn="l">
              <a:lnSpc>
                <a:spcPct val="115000"/>
              </a:lnSpc>
              <a:spcBef>
                <a:spcPts val="0"/>
              </a:spcBef>
              <a:spcAft>
                <a:spcPts val="0"/>
              </a:spcAft>
              <a:buSzPct val="100000"/>
              <a:buChar char="●"/>
            </a:pPr>
            <a:r>
              <a:rPr b="1" lang="en" sz="1100"/>
              <a:t>3-5-ETS1-2:</a:t>
            </a:r>
            <a:r>
              <a:rPr lang="en" sz="1100"/>
              <a:t> Generate and compare multiple possible solutions to a problem based on how well each is likely to meet the criteria and constraints.</a:t>
            </a:r>
            <a:endParaRPr sz="1100"/>
          </a:p>
          <a:p>
            <a:pPr indent="-291465" lvl="1" marL="914400" rtl="0" algn="l">
              <a:lnSpc>
                <a:spcPct val="115000"/>
              </a:lnSpc>
              <a:spcBef>
                <a:spcPts val="0"/>
              </a:spcBef>
              <a:spcAft>
                <a:spcPts val="0"/>
              </a:spcAft>
              <a:buSzPct val="100000"/>
              <a:buChar char="○"/>
            </a:pPr>
            <a:r>
              <a:rPr i="1" lang="en" sz="1100"/>
              <a:t>Connection</a:t>
            </a:r>
            <a:r>
              <a:rPr lang="en" sz="1100"/>
              <a:t>: The game encourages experimenting with different arrangements of the towers to find a solution that directs the marble to the target successfully.</a:t>
            </a:r>
            <a:endParaRPr sz="1100"/>
          </a:p>
          <a:p>
            <a:pPr indent="-291465" lvl="0" marL="457200" rtl="0" algn="l">
              <a:lnSpc>
                <a:spcPct val="115000"/>
              </a:lnSpc>
              <a:spcBef>
                <a:spcPts val="0"/>
              </a:spcBef>
              <a:spcAft>
                <a:spcPts val="0"/>
              </a:spcAft>
              <a:buSzPct val="100000"/>
              <a:buChar char="●"/>
            </a:pPr>
            <a:r>
              <a:rPr b="1" lang="en" sz="1100"/>
              <a:t>MS-ETS1-4:</a:t>
            </a:r>
            <a:r>
              <a:rPr lang="en" sz="1100"/>
              <a:t> Develop a model to generate data for iterative testing and modification of a proposed object, tool, or process such that an optimal design can be achieved.</a:t>
            </a:r>
            <a:endParaRPr sz="1100"/>
          </a:p>
          <a:p>
            <a:pPr indent="-291465" lvl="1" marL="914400" rtl="0" algn="l">
              <a:lnSpc>
                <a:spcPct val="115000"/>
              </a:lnSpc>
              <a:spcBef>
                <a:spcPts val="0"/>
              </a:spcBef>
              <a:spcAft>
                <a:spcPts val="0"/>
              </a:spcAft>
              <a:buSzPct val="100000"/>
              <a:buChar char="○"/>
            </a:pPr>
            <a:r>
              <a:rPr i="1" lang="en" sz="1100"/>
              <a:t>Connection</a:t>
            </a:r>
            <a:r>
              <a:rPr lang="en" sz="1100"/>
              <a:t>: Players develop models of the marble's potential path and adjust their designs after testing, learning from failures to optimize the marble's route.</a:t>
            </a:r>
            <a:endParaRPr sz="1100"/>
          </a:p>
          <a:p>
            <a:pPr indent="0" lvl="0" marL="0" rtl="0" algn="l">
              <a:lnSpc>
                <a:spcPct val="115000"/>
              </a:lnSpc>
              <a:spcBef>
                <a:spcPts val="1400"/>
              </a:spcBef>
              <a:spcAft>
                <a:spcPts val="0"/>
              </a:spcAft>
              <a:buNone/>
            </a:pPr>
            <a:r>
              <a:rPr b="1" lang="en" sz="1300"/>
              <a:t>Forces and Interactions (K-2, 3-5, MS)</a:t>
            </a:r>
            <a:endParaRPr b="1" sz="1300"/>
          </a:p>
          <a:p>
            <a:pPr indent="-291465" lvl="0" marL="457200" rtl="0" algn="l">
              <a:lnSpc>
                <a:spcPct val="115000"/>
              </a:lnSpc>
              <a:spcBef>
                <a:spcPts val="1200"/>
              </a:spcBef>
              <a:spcAft>
                <a:spcPts val="0"/>
              </a:spcAft>
              <a:buSzPct val="100000"/>
              <a:buChar char="●"/>
            </a:pPr>
            <a:r>
              <a:rPr b="1" lang="en" sz="1100"/>
              <a:t>K-PS2-1:</a:t>
            </a:r>
            <a:r>
              <a:rPr lang="en" sz="1100"/>
              <a:t> Plan and conduct an investigation to compare the effects of different strengths or directions of pushes and pulls on the motion of an object.</a:t>
            </a:r>
            <a:endParaRPr sz="1100"/>
          </a:p>
          <a:p>
            <a:pPr indent="-291465" lvl="1" marL="914400" rtl="0" algn="l">
              <a:lnSpc>
                <a:spcPct val="115000"/>
              </a:lnSpc>
              <a:spcBef>
                <a:spcPts val="0"/>
              </a:spcBef>
              <a:spcAft>
                <a:spcPts val="0"/>
              </a:spcAft>
              <a:buSzPct val="100000"/>
              <a:buChar char="○"/>
            </a:pPr>
            <a:r>
              <a:rPr i="1" lang="en" sz="1100"/>
              <a:t>Connection</a:t>
            </a:r>
            <a:r>
              <a:rPr lang="en" sz="1100"/>
              <a:t>: The game helps players understand how gravity affects the motion of the marble as it moves through different towers, which illustrates forces in action.</a:t>
            </a:r>
            <a:endParaRPr sz="1100"/>
          </a:p>
          <a:p>
            <a:pPr indent="-291465" lvl="0" marL="457200" rtl="0" algn="l">
              <a:lnSpc>
                <a:spcPct val="115000"/>
              </a:lnSpc>
              <a:spcBef>
                <a:spcPts val="0"/>
              </a:spcBef>
              <a:spcAft>
                <a:spcPts val="0"/>
              </a:spcAft>
              <a:buSzPct val="100000"/>
              <a:buChar char="●"/>
            </a:pPr>
            <a:r>
              <a:rPr b="1" lang="en" sz="1100"/>
              <a:t>3-PS2-2:</a:t>
            </a:r>
            <a:r>
              <a:rPr lang="en" sz="1100"/>
              <a:t> Make observations and/or measurements of an object’s motion to provide evidence that a pattern can be used to predict future motion.</a:t>
            </a:r>
            <a:endParaRPr sz="1100"/>
          </a:p>
          <a:p>
            <a:pPr indent="-291465" lvl="1" marL="914400" rtl="0" algn="l">
              <a:lnSpc>
                <a:spcPct val="115000"/>
              </a:lnSpc>
              <a:spcBef>
                <a:spcPts val="0"/>
              </a:spcBef>
              <a:spcAft>
                <a:spcPts val="0"/>
              </a:spcAft>
              <a:buSzPct val="100000"/>
              <a:buChar char="○"/>
            </a:pPr>
            <a:r>
              <a:rPr i="1" lang="en" sz="1100"/>
              <a:t>Connection</a:t>
            </a:r>
            <a:r>
              <a:rPr lang="en" sz="1100"/>
              <a:t>: As players progress through the game, they can observe the marble's motion through various configurations and predict how changes in the maze will affect its movement.</a:t>
            </a:r>
            <a:endParaRPr sz="1100"/>
          </a:p>
          <a:p>
            <a:pPr indent="-291465" lvl="0" marL="457200" rtl="0" algn="l">
              <a:lnSpc>
                <a:spcPct val="115000"/>
              </a:lnSpc>
              <a:spcBef>
                <a:spcPts val="0"/>
              </a:spcBef>
              <a:spcAft>
                <a:spcPts val="0"/>
              </a:spcAft>
              <a:buSzPct val="100000"/>
              <a:buChar char="●"/>
            </a:pPr>
            <a:r>
              <a:rPr b="1" lang="en" sz="1100"/>
              <a:t>MS-PS2-2:</a:t>
            </a:r>
            <a:r>
              <a:rPr lang="en" sz="1100"/>
              <a:t> Plan an investigation to provide evidence that the change in an object’s motion depends on the sum of the forces on the object and the mass of the object.</a:t>
            </a:r>
            <a:endParaRPr sz="1100"/>
          </a:p>
          <a:p>
            <a:pPr indent="-291465" lvl="1" marL="914400" rtl="0" algn="l">
              <a:lnSpc>
                <a:spcPct val="115000"/>
              </a:lnSpc>
              <a:spcBef>
                <a:spcPts val="0"/>
              </a:spcBef>
              <a:spcAft>
                <a:spcPts val="0"/>
              </a:spcAft>
              <a:buSzPct val="100000"/>
              <a:buChar char="○"/>
            </a:pPr>
            <a:r>
              <a:rPr i="1" lang="en" sz="1100"/>
              <a:t>Connection</a:t>
            </a:r>
            <a:r>
              <a:rPr lang="en" sz="1100"/>
              <a:t>: Although the game is simplified, players can explore the concept of forces and motion in relation to the marble's path and the effects of gravity as it accelerates through the maze.</a:t>
            </a:r>
            <a:endParaRPr sz="1100"/>
          </a:p>
          <a:p>
            <a:pPr indent="0" lvl="0" marL="0" rtl="0" algn="l">
              <a:lnSpc>
                <a:spcPct val="115000"/>
              </a:lnSpc>
              <a:spcBef>
                <a:spcPts val="1400"/>
              </a:spcBef>
              <a:spcAft>
                <a:spcPts val="0"/>
              </a:spcAft>
              <a:buNone/>
            </a:pPr>
            <a:r>
              <a:rPr b="1" lang="en" sz="1300"/>
              <a:t>Matter and Its Interactions (MS)</a:t>
            </a:r>
            <a:endParaRPr b="1" sz="1300"/>
          </a:p>
          <a:p>
            <a:pPr indent="-291465" lvl="0" marL="457200" rtl="0" algn="l">
              <a:lnSpc>
                <a:spcPct val="115000"/>
              </a:lnSpc>
              <a:spcBef>
                <a:spcPts val="1200"/>
              </a:spcBef>
              <a:spcAft>
                <a:spcPts val="0"/>
              </a:spcAft>
              <a:buSzPct val="100000"/>
              <a:buChar char="●"/>
            </a:pPr>
            <a:r>
              <a:rPr b="1" lang="en" sz="1100"/>
              <a:t>MS-PS1-3:</a:t>
            </a:r>
            <a:r>
              <a:rPr lang="en" sz="1100"/>
              <a:t> Gather and make sense of information to describe that synthetic materials come from natural resources and impact society.</a:t>
            </a:r>
            <a:endParaRPr sz="1100"/>
          </a:p>
          <a:p>
            <a:pPr indent="-291465" lvl="1" marL="914400" rtl="0" algn="l">
              <a:lnSpc>
                <a:spcPct val="115000"/>
              </a:lnSpc>
              <a:spcBef>
                <a:spcPts val="0"/>
              </a:spcBef>
              <a:spcAft>
                <a:spcPts val="0"/>
              </a:spcAft>
              <a:buSzPct val="100000"/>
              <a:buChar char="○"/>
            </a:pPr>
            <a:r>
              <a:rPr i="1" lang="en" sz="1100"/>
              <a:t>Connection</a:t>
            </a:r>
            <a:r>
              <a:rPr lang="en" sz="1100"/>
              <a:t>: Though indirectly, discussions can be made around the materials used in the game components and their relation to engineering and design in real-world structures.</a:t>
            </a:r>
            <a:endParaRPr sz="1100"/>
          </a:p>
          <a:p>
            <a:pPr indent="0" lvl="0" marL="0" rtl="0" algn="l">
              <a:lnSpc>
                <a:spcPct val="115000"/>
              </a:lnSpc>
              <a:spcBef>
                <a:spcPts val="1400"/>
              </a:spcBef>
              <a:spcAft>
                <a:spcPts val="0"/>
              </a:spcAft>
              <a:buNone/>
            </a:pPr>
            <a:r>
              <a:rPr b="1" lang="en" sz="1300"/>
              <a:t>Crosscutting Concepts:</a:t>
            </a:r>
            <a:endParaRPr b="1" sz="1300"/>
          </a:p>
          <a:p>
            <a:pPr indent="-291465" lvl="0" marL="457200" rtl="0" algn="l">
              <a:lnSpc>
                <a:spcPct val="115000"/>
              </a:lnSpc>
              <a:spcBef>
                <a:spcPts val="1200"/>
              </a:spcBef>
              <a:spcAft>
                <a:spcPts val="0"/>
              </a:spcAft>
              <a:buSzPct val="100000"/>
              <a:buChar char="●"/>
            </a:pPr>
            <a:r>
              <a:rPr b="1" lang="en" sz="1100"/>
              <a:t>Cause and Effect:</a:t>
            </a:r>
            <a:r>
              <a:rPr lang="en" sz="1100"/>
              <a:t> The game helps students understand cause-and-effect relationships as they build the maze and observe how the marble's motion changes depending on the arrangement of the towers.</a:t>
            </a:r>
            <a:endParaRPr sz="1100"/>
          </a:p>
          <a:p>
            <a:pPr indent="-291465" lvl="0" marL="457200" rtl="0" algn="l">
              <a:lnSpc>
                <a:spcPct val="115000"/>
              </a:lnSpc>
              <a:spcBef>
                <a:spcPts val="0"/>
              </a:spcBef>
              <a:spcAft>
                <a:spcPts val="0"/>
              </a:spcAft>
              <a:buSzPct val="100000"/>
              <a:buChar char="●"/>
            </a:pPr>
            <a:r>
              <a:rPr b="1" lang="en" sz="1100"/>
              <a:t>Systems and System Models:</a:t>
            </a:r>
            <a:r>
              <a:rPr lang="en" sz="1100"/>
              <a:t> Gravity Maze can be seen as a system where players model the effects of gravity, structure, and forces acting together.</a:t>
            </a:r>
            <a:endParaRPr sz="1100"/>
          </a:p>
          <a:p>
            <a:pPr indent="0" lvl="0" marL="0" rtl="0" algn="l">
              <a:lnSpc>
                <a:spcPct val="115000"/>
              </a:lnSpc>
              <a:spcBef>
                <a:spcPts val="1200"/>
              </a:spcBef>
              <a:spcAft>
                <a:spcPts val="0"/>
              </a:spcAft>
              <a:buNone/>
            </a:pPr>
            <a:r>
              <a:rPr lang="en" sz="1100"/>
              <a:t>These alignments with NGSS make Gravity Maze a useful educational tool to reinforce problem-solving, design thinking, and basic physical science concepts in a hands-on, engaging way.</a:t>
            </a:r>
            <a:endParaRPr sz="1100"/>
          </a:p>
          <a:p>
            <a:pPr indent="-302894" lvl="1" marL="914400" rtl="0" algn="l">
              <a:lnSpc>
                <a:spcPct val="115000"/>
              </a:lnSpc>
              <a:spcBef>
                <a:spcPts val="1200"/>
              </a:spcBef>
              <a:spcAft>
                <a:spcPts val="0"/>
              </a:spcAft>
              <a:buSzPct val="100000"/>
              <a:buChar char="○"/>
            </a:pPr>
            <a:r>
              <a:t/>
            </a:r>
            <a:endParaRPr b="1" sz="1300"/>
          </a:p>
          <a:p>
            <a:pPr indent="0" lvl="0" marL="0" rtl="0" algn="l">
              <a:lnSpc>
                <a:spcPct val="115000"/>
              </a:lnSpc>
              <a:spcBef>
                <a:spcPts val="1200"/>
              </a:spcBef>
              <a:spcAft>
                <a:spcPts val="1200"/>
              </a:spcAft>
              <a:buNone/>
            </a:pPr>
            <a:r>
              <a:t/>
            </a: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264950" y="429198"/>
            <a:ext cx="7242600" cy="4209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b="1" lang="en" sz="1400"/>
              <a:t>Teaching Ideas:</a:t>
            </a:r>
            <a:endParaRPr b="1" sz="1400"/>
          </a:p>
        </p:txBody>
      </p:sp>
      <p:sp>
        <p:nvSpPr>
          <p:cNvPr id="78" name="Google Shape;78;p16"/>
          <p:cNvSpPr txBox="1"/>
          <p:nvPr/>
        </p:nvSpPr>
        <p:spPr>
          <a:xfrm>
            <a:off x="415250" y="1032275"/>
            <a:ext cx="6942000" cy="732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11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p:txBody>
      </p:sp>
      <p:sp>
        <p:nvSpPr>
          <p:cNvPr id="79" name="Google Shape;79;p16"/>
          <p:cNvSpPr txBox="1"/>
          <p:nvPr/>
        </p:nvSpPr>
        <p:spPr>
          <a:xfrm>
            <a:off x="415250" y="9508650"/>
            <a:ext cx="7028700" cy="30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i="1" lang="en" sz="1000">
                <a:solidFill>
                  <a:schemeClr val="dk2"/>
                </a:solidFill>
              </a:rPr>
              <a:t>Disclaimer</a:t>
            </a:r>
            <a:r>
              <a:rPr i="1" lang="en" sz="1000">
                <a:solidFill>
                  <a:schemeClr val="dk2"/>
                </a:solidFill>
              </a:rPr>
              <a:t>: Most of these ideas were taken or adapted from teacher posts on social media. </a:t>
            </a:r>
            <a:endParaRPr i="1" sz="10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