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6"/>
  </p:notesMasterIdLst>
  <p:sldIdLst>
    <p:sldId id="643" r:id="rId2"/>
    <p:sldId id="434" r:id="rId3"/>
    <p:sldId id="641" r:id="rId4"/>
    <p:sldId id="634" r:id="rId5"/>
    <p:sldId id="636" r:id="rId6"/>
    <p:sldId id="637" r:id="rId7"/>
    <p:sldId id="638" r:id="rId8"/>
    <p:sldId id="639" r:id="rId9"/>
    <p:sldId id="665" r:id="rId10"/>
    <p:sldId id="666" r:id="rId11"/>
    <p:sldId id="667" r:id="rId12"/>
    <p:sldId id="640" r:id="rId13"/>
    <p:sldId id="635" r:id="rId14"/>
    <p:sldId id="644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FF"/>
    <a:srgbClr val="990000"/>
    <a:srgbClr val="FFFF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 autoAdjust="0"/>
    <p:restoredTop sz="94717" autoAdjust="0"/>
  </p:normalViewPr>
  <p:slideViewPr>
    <p:cSldViewPr>
      <p:cViewPr varScale="1">
        <p:scale>
          <a:sx n="81" d="100"/>
          <a:sy n="81" d="100"/>
        </p:scale>
        <p:origin x="30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0D6A5E7-21D9-4E18-91A2-0B425F7CD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18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Danish nobleman known for his accurate and comprehensive astronomical and planetary observations. Was given</a:t>
            </a:r>
            <a:r>
              <a:rPr lang="en-US" baseline="0" dirty="0"/>
              <a:t> an island to conduct research. </a:t>
            </a:r>
            <a:r>
              <a:rPr lang="en-US" baseline="0" dirty="0" err="1"/>
              <a:t>Tycho</a:t>
            </a:r>
            <a:r>
              <a:rPr lang="en-US" baseline="0" dirty="0"/>
              <a:t> lost part of his nose in a sword duel against fellow Danish over the legitimacy of a mathematical formula, at a wedding dance. Proof that the heavens did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1938A-844B-AF42-87CF-1D79FB91F8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9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Danish nobleman known for his accurate and comprehensive astronomical and planetary observations. Was given</a:t>
            </a:r>
            <a:r>
              <a:rPr lang="en-US" baseline="0" dirty="0"/>
              <a:t> an island to conduct research. </a:t>
            </a:r>
            <a:r>
              <a:rPr lang="en-US" baseline="0" dirty="0" err="1"/>
              <a:t>Tycho</a:t>
            </a:r>
            <a:r>
              <a:rPr lang="en-US" baseline="0" dirty="0"/>
              <a:t> lost part of his nose in a sword duel against fellow Danish over the legitimacy of a mathematical formula, at a wedding dance. Proof that the heavens did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1938A-844B-AF42-87CF-1D79FB91F8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4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Danish nobleman known for his accurate and comprehensive astronomical and planetary observations. Was given</a:t>
            </a:r>
            <a:r>
              <a:rPr lang="en-US" baseline="0" dirty="0"/>
              <a:t> an island to conduct research. </a:t>
            </a:r>
            <a:r>
              <a:rPr lang="en-US" baseline="0" dirty="0" err="1"/>
              <a:t>Tycho</a:t>
            </a:r>
            <a:r>
              <a:rPr lang="en-US" baseline="0" dirty="0"/>
              <a:t> lost part of his nose in a sword duel against fellow Danish over the legitimacy of a mathematical formula, at a wedding dance. Proof that the heavens did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1938A-844B-AF42-87CF-1D79FB91F8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1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34B85-F924-3146-AAC1-1FBEE707E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4F949-7A8E-904A-AA01-F816CF2E0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1AD2-F14C-B943-ACB9-1E57C3F4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8DB9C-2EB2-714B-87A1-9A395CAD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7F6E8-3E17-2A4D-933F-0EEC15C2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1D555-4D0F-4BBE-829A-CEF3F2E7A9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5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5DE7-E510-D44C-BAC8-F3425838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85AD8-F20E-EE43-B957-100CFBD30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93552-F9DA-9547-A62F-4AC9493D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2B2F1-1B63-3B43-A7F8-9FD5BD20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200ED-472E-9C40-A0D7-E16B55AD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EDDAD-3AEB-463A-9B5C-CDD3D69E17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17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62FDBE-5D28-F24F-9B2E-E297B1FA25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6C6EF-4B81-C74B-B0D0-2EDA4E255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0E42D-2F77-984B-A1E9-DC22A795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C19F4-853E-1744-A8A0-58C6524F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BB56C-8105-524B-8A9C-8DF90932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31C83-5E1D-47BA-8861-92FC68E028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9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3C345-D934-4940-A07B-A771F00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3AD07-1E59-4B42-BC0B-3871B5341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57ACC-8B53-8141-A77A-603210A2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A531-7B2D-A64F-97FF-471ADB0E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766F3-9B3F-2A41-A74A-4737FD45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BCDF5-21A3-4078-83B1-95442BF7567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98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66BF-0A9E-6B4D-B4A1-6A27946EC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BCE42-D136-5D4C-BD80-A571C726C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AF2EF-E96A-744D-B98D-2AD721B0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FE132-7BC5-AE42-842B-8F0192A43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049ED-9AC4-8944-A255-F034FACC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6FBD-C2F7-4907-9815-ADBDF9BBA2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1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DB20B-82C0-A44F-8973-F0F07777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BABBD-7C9C-2243-9B75-6F815ACFC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3B927-1840-D640-8C69-BEA35B89E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8FFB1-6531-9E4C-BCB2-E223CB6B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BF69-F650-0B4D-800B-B6EE2160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09FC3-95CF-F54C-939B-45077FC5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F0D15-8EA9-48F8-B319-0185AA4564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15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5F2C-8B49-1B42-8F31-D921BDBB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F0911-3A2D-074B-A8DC-35698D8B7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ACB44-EB14-B847-81B1-E8927B24A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040A2-C758-CA47-975A-A21A5C4B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1DC93-9989-274D-911B-1C7FFBC0C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8406F6-889C-3044-A605-4827A6DD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DA45A-910E-0B4E-BC50-F7457894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DA17A-5DF8-A04C-9BAA-5078C55C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7CAE-6889-4617-A503-256627B2451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04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ED74-AA83-4B43-94FA-22563B3A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3F152E-0BF5-5645-8F58-3D1BFFEC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F9441-9A43-6946-B98D-A79149AE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E37BA-0B9F-A049-9E00-30881F17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4F43-8A9C-4FF4-9312-412DA06E165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14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504FC0-99FA-2F4F-8A02-1376ADC14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25B35-E08E-2D48-A28B-A5D6CC71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D9BD8-45C5-4C4C-BAA0-0C1186CD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79CC-9110-4015-86E3-E3B6B3830E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27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3002-E726-E546-878A-B1C49CFD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0582-FC3C-EB46-AF6C-3EA46D29C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B0D36-C5E2-0E44-8D9B-88EBF5260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46F8B-B531-E04C-9802-26B99D954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2B3BA-940A-A442-B272-712D5716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15B93-D802-A849-90ED-EA0EE7AF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4AF-643E-4456-9B08-A6A792EBFB8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73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BE21-FEB8-0D4F-9CDA-5CD20240B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0627EE-57D8-FE4F-9894-0AEDC5F1F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94DDE-DF29-5949-A876-5A9087D95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93993-47A6-564B-9790-3C564333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C038A-C2CD-0247-9985-9A19FCD7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97258-3DB6-404A-9524-DF0E38F8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4D0-4CA8-4DEF-85B5-2D351070CD6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14904-D503-684C-9252-91D412C0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3F842-D87B-4B4A-8338-DC0985D54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DF2A0-AEFE-0E4F-BA69-714F7213E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62493-39A7-CC41-BF9B-B8967AF6F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4C261-13A3-6C4C-B41E-29074D05C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C34CC-1D28-4E25-B268-3073DDEFA66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66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Johannes Kepler">
            <a:extLst>
              <a:ext uri="{FF2B5EF4-FFF2-40B4-BE49-F238E27FC236}">
                <a16:creationId xmlns:a16="http://schemas.microsoft.com/office/drawing/2014/main" id="{DAC71E62-9319-6149-9D6E-E49C05CC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0"/>
            <a:ext cx="477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8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76E3FF-9123-F246-BFA0-94A53DE5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2" y="1168400"/>
            <a:ext cx="7331675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0151D-FCDB-C948-8106-A2AB6F91D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6" y="1143000"/>
            <a:ext cx="74140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25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667E8-D50F-4A4C-BE00-DB7259CF1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05129"/>
            <a:ext cx="3020432" cy="186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7F44B-0A2A-DE4A-AF94-2C4BB76E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81262"/>
            <a:ext cx="3020432" cy="1895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81F8C-D398-0A4B-A525-508A2EA77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2" y="513235"/>
            <a:ext cx="3020432" cy="186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7B1DA-F07A-DA4D-AA04-952C1F99C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2" y="2481261"/>
            <a:ext cx="3020430" cy="1866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6E5CC-0A4A-BA46-88D5-F4DA8CD81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5970"/>
            <a:ext cx="3020432" cy="1866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C41AB6-EE82-664F-82F6-3AF590AA6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2" y="4485970"/>
            <a:ext cx="2974897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E41C3D-8DF7-5E47-B2A9-17FF5CCB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9" y="1690689"/>
            <a:ext cx="8917001" cy="34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1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ohannes Kepler on a Google doodle.">
            <a:extLst>
              <a:ext uri="{FF2B5EF4-FFF2-40B4-BE49-F238E27FC236}">
                <a16:creationId xmlns:a16="http://schemas.microsoft.com/office/drawing/2014/main" id="{DCB71C46-D450-DD48-8C33-C47501D86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2222500"/>
            <a:ext cx="52197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6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BF396F-82E3-0144-A62D-18BCB38D9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4867"/>
            <a:ext cx="6601459" cy="6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993B-5983-A442-9529-A1E24800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05DC90-A5AA-8247-9E2F-686A6B16C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olar System Canvas Wall Decor">
            <a:extLst>
              <a:ext uri="{FF2B5EF4-FFF2-40B4-BE49-F238E27FC236}">
                <a16:creationId xmlns:a16="http://schemas.microsoft.com/office/drawing/2014/main" id="{3EFEA6B4-BEEF-7E47-940F-EB3EC8DB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80999"/>
            <a:ext cx="5795963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&quot;No&quot; Symbol 2" descr="Inaccurate representation of the solar system.">
            <a:extLst>
              <a:ext uri="{FF2B5EF4-FFF2-40B4-BE49-F238E27FC236}">
                <a16:creationId xmlns:a16="http://schemas.microsoft.com/office/drawing/2014/main" id="{74C7E4C6-ADA8-5C47-8E40-1437536371A2}"/>
              </a:ext>
            </a:extLst>
          </p:cNvPr>
          <p:cNvSpPr/>
          <p:nvPr/>
        </p:nvSpPr>
        <p:spPr>
          <a:xfrm>
            <a:off x="1551561" y="535780"/>
            <a:ext cx="5562600" cy="5486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993B-5983-A442-9529-A1E24800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05DC90-A5AA-8247-9E2F-686A6B16C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ccurate representation of the solar system.">
            <a:extLst>
              <a:ext uri="{FF2B5EF4-FFF2-40B4-BE49-F238E27FC236}">
                <a16:creationId xmlns:a16="http://schemas.microsoft.com/office/drawing/2014/main" id="{56000D56-B221-B947-BF79-1EED144F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60450"/>
            <a:ext cx="8890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4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993B-5983-A442-9529-A1E24800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05DC90-A5AA-8247-9E2F-686A6B16C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F12F9-56F6-5046-879D-EA7654F2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20" y="762000"/>
            <a:ext cx="8576559" cy="512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9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993B-5983-A442-9529-A1E24800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05DC90-A5AA-8247-9E2F-686A6B16C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llustration of the distance of astronomical units.">
            <a:extLst>
              <a:ext uri="{FF2B5EF4-FFF2-40B4-BE49-F238E27FC236}">
                <a16:creationId xmlns:a16="http://schemas.microsoft.com/office/drawing/2014/main" id="{F89DFE21-5C28-7245-BEFA-DB1A0A5C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23907"/>
            <a:ext cx="8839200" cy="3633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E7858-4DBB-5C41-9AC8-35C198265967}"/>
              </a:ext>
            </a:extLst>
          </p:cNvPr>
          <p:cNvSpPr txBox="1"/>
          <p:nvPr/>
        </p:nvSpPr>
        <p:spPr>
          <a:xfrm>
            <a:off x="771600" y="428578"/>
            <a:ext cx="7600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 Astronomical Unit (AU) = Distance from Earth to Sun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93 millions miles (150 million kilometers)</a:t>
            </a:r>
          </a:p>
        </p:txBody>
      </p:sp>
    </p:spTree>
    <p:extLst>
      <p:ext uri="{BB962C8B-B14F-4D97-AF65-F5344CB8AC3E}">
        <p14:creationId xmlns:p14="http://schemas.microsoft.com/office/powerpoint/2010/main" val="155635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F7475-6B28-B741-9A28-1E643D6DD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628192"/>
            <a:ext cx="3657600" cy="4722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BED6B-E56D-F041-84FC-49D9A8F7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995057"/>
            <a:ext cx="3263900" cy="2544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59767-EE07-684D-92DB-471BBB0D2C8E}"/>
              </a:ext>
            </a:extLst>
          </p:cNvPr>
          <p:cNvSpPr txBox="1"/>
          <p:nvPr/>
        </p:nvSpPr>
        <p:spPr>
          <a:xfrm>
            <a:off x="550361" y="505234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dirty="0">
                <a:ln/>
                <a:solidFill>
                  <a:schemeClr val="accent4"/>
                </a:solidFill>
              </a:rPr>
              <a:t>Ellipses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EB7EB0-98B4-664F-B134-BE39014DA1B3}"/>
                  </a:ext>
                </a:extLst>
              </p:cNvPr>
              <p:cNvSpPr txBox="1"/>
              <p:nvPr/>
            </p:nvSpPr>
            <p:spPr>
              <a:xfrm>
                <a:off x="2895600" y="315504"/>
                <a:ext cx="2529539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EB7EB0-98B4-664F-B134-BE39014DA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15504"/>
                <a:ext cx="2529539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DC24929-483B-0441-B992-EC07CB3A0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1596510"/>
            <a:ext cx="4470400" cy="2181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F30703-DA59-5F4C-9C7B-DE011EA7EF1B}"/>
                  </a:ext>
                </a:extLst>
              </p:cNvPr>
              <p:cNvSpPr txBox="1"/>
              <p:nvPr/>
            </p:nvSpPr>
            <p:spPr>
              <a:xfrm>
                <a:off x="6400800" y="669059"/>
                <a:ext cx="2092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F30703-DA59-5F4C-9C7B-DE011EA7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669059"/>
                <a:ext cx="2092561" cy="430887"/>
              </a:xfrm>
              <a:prstGeom prst="rect">
                <a:avLst/>
              </a:prstGeom>
              <a:blipFill>
                <a:blip r:embed="rId6"/>
                <a:stretch>
                  <a:fillRect l="-1212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BAC56F7-933B-F84E-9F8A-0A95B5C3DA81}"/>
              </a:ext>
            </a:extLst>
          </p:cNvPr>
          <p:cNvSpPr txBox="1"/>
          <p:nvPr/>
        </p:nvSpPr>
        <p:spPr>
          <a:xfrm>
            <a:off x="2518459" y="2239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eccentricity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51668-EF76-5D4F-9577-2DA42A7D682D}"/>
              </a:ext>
            </a:extLst>
          </p:cNvPr>
          <p:cNvSpPr txBox="1"/>
          <p:nvPr/>
        </p:nvSpPr>
        <p:spPr>
          <a:xfrm>
            <a:off x="6245657" y="556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focus</a:t>
            </a:r>
          </a:p>
        </p:txBody>
      </p:sp>
      <p:cxnSp>
        <p:nvCxnSpPr>
          <p:cNvPr id="5" name="Straight Arrow Connector 4" descr="Arrow pointing down">
            <a:extLst>
              <a:ext uri="{FF2B5EF4-FFF2-40B4-BE49-F238E27FC236}">
                <a16:creationId xmlns:a16="http://schemas.microsoft.com/office/drawing/2014/main" id="{DEE08825-8342-1F49-8C12-7DD78B83834C}"/>
              </a:ext>
            </a:extLst>
          </p:cNvPr>
          <p:cNvCxnSpPr>
            <a:cxnSpLocks/>
          </p:cNvCxnSpPr>
          <p:nvPr/>
        </p:nvCxnSpPr>
        <p:spPr>
          <a:xfrm>
            <a:off x="6613706" y="354984"/>
            <a:ext cx="0" cy="31407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descr="Arrow pointing down">
            <a:extLst>
              <a:ext uri="{FF2B5EF4-FFF2-40B4-BE49-F238E27FC236}">
                <a16:creationId xmlns:a16="http://schemas.microsoft.com/office/drawing/2014/main" id="{3F4304D1-F80E-B143-815A-A13831FF3AF8}"/>
              </a:ext>
            </a:extLst>
          </p:cNvPr>
          <p:cNvCxnSpPr>
            <a:cxnSpLocks/>
          </p:cNvCxnSpPr>
          <p:nvPr/>
        </p:nvCxnSpPr>
        <p:spPr>
          <a:xfrm>
            <a:off x="3048000" y="505234"/>
            <a:ext cx="0" cy="31407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3197B5-FD8E-A545-9A4A-7DE62F4D165C}"/>
              </a:ext>
            </a:extLst>
          </p:cNvPr>
          <p:cNvSpPr txBox="1"/>
          <p:nvPr/>
        </p:nvSpPr>
        <p:spPr>
          <a:xfrm>
            <a:off x="7066269" y="129584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semi-minor axis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9F161-A75C-0D43-A311-3032B6917478}"/>
              </a:ext>
            </a:extLst>
          </p:cNvPr>
          <p:cNvSpPr txBox="1"/>
          <p:nvPr/>
        </p:nvSpPr>
        <p:spPr>
          <a:xfrm>
            <a:off x="7343507" y="287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semi-major axis</a:t>
            </a:r>
          </a:p>
        </p:txBody>
      </p:sp>
      <p:cxnSp>
        <p:nvCxnSpPr>
          <p:cNvPr id="17" name="Straight Arrow Connector 16" descr="Arrow pointing down">
            <a:extLst>
              <a:ext uri="{FF2B5EF4-FFF2-40B4-BE49-F238E27FC236}">
                <a16:creationId xmlns:a16="http://schemas.microsoft.com/office/drawing/2014/main" id="{2EFA617E-F23B-2D49-8D6C-50CB9DDC044E}"/>
              </a:ext>
            </a:extLst>
          </p:cNvPr>
          <p:cNvCxnSpPr>
            <a:cxnSpLocks/>
          </p:cNvCxnSpPr>
          <p:nvPr/>
        </p:nvCxnSpPr>
        <p:spPr>
          <a:xfrm flipH="1">
            <a:off x="7442773" y="385494"/>
            <a:ext cx="200293" cy="34497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 descr="Arrow pointing up">
            <a:extLst>
              <a:ext uri="{FF2B5EF4-FFF2-40B4-BE49-F238E27FC236}">
                <a16:creationId xmlns:a16="http://schemas.microsoft.com/office/drawing/2014/main" id="{F66C10A2-F061-CD40-B362-0D7280A3B170}"/>
              </a:ext>
            </a:extLst>
          </p:cNvPr>
          <p:cNvCxnSpPr>
            <a:cxnSpLocks/>
          </p:cNvCxnSpPr>
          <p:nvPr/>
        </p:nvCxnSpPr>
        <p:spPr>
          <a:xfrm flipV="1">
            <a:off x="8077200" y="1077761"/>
            <a:ext cx="48827" cy="2863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9C5B75-4F5F-774B-9303-0341B058E774}"/>
              </a:ext>
            </a:extLst>
          </p:cNvPr>
          <p:cNvSpPr txBox="1"/>
          <p:nvPr/>
        </p:nvSpPr>
        <p:spPr>
          <a:xfrm>
            <a:off x="5215575" y="631367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Pluto        </a:t>
            </a:r>
            <a:r>
              <a:rPr lang="en-US" i="1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= ??</a:t>
            </a:r>
          </a:p>
        </p:txBody>
      </p:sp>
    </p:spTree>
    <p:extLst>
      <p:ext uri="{BB962C8B-B14F-4D97-AF65-F5344CB8AC3E}">
        <p14:creationId xmlns:p14="http://schemas.microsoft.com/office/powerpoint/2010/main" val="39052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2ACF8-F4E9-BB42-91C2-694B71B30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0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8775B-F431-F545-B893-E0D22F570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1143000"/>
            <a:ext cx="741405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11611</TotalTime>
  <Words>235</Words>
  <Application>Microsoft Office PowerPoint</Application>
  <PresentationFormat>On-screen Show (4:3)</PresentationFormat>
  <Paragraphs>16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Kepler and Newton</dc:title>
  <dc:creator>mlister</dc:creator>
  <cp:lastModifiedBy>Haghighi, Nina</cp:lastModifiedBy>
  <cp:revision>314</cp:revision>
  <cp:lastPrinted>2021-03-02T19:01:16Z</cp:lastPrinted>
  <dcterms:created xsi:type="dcterms:W3CDTF">2004-10-03T00:39:15Z</dcterms:created>
  <dcterms:modified xsi:type="dcterms:W3CDTF">2022-02-22T16:22:26Z</dcterms:modified>
</cp:coreProperties>
</file>