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3"/>
  </p:sldMasterIdLst>
  <p:notesMasterIdLst>
    <p:notesMasterId r:id="rId18"/>
  </p:notesMasterIdLst>
  <p:sldIdLst>
    <p:sldId id="263" r:id="rId4"/>
    <p:sldId id="257" r:id="rId5"/>
    <p:sldId id="258" r:id="rId6"/>
    <p:sldId id="264" r:id="rId7"/>
    <p:sldId id="265" r:id="rId8"/>
    <p:sldId id="266" r:id="rId9"/>
    <p:sldId id="271" r:id="rId10"/>
    <p:sldId id="267" r:id="rId11"/>
    <p:sldId id="272" r:id="rId12"/>
    <p:sldId id="268" r:id="rId13"/>
    <p:sldId id="270" r:id="rId14"/>
    <p:sldId id="259" r:id="rId15"/>
    <p:sldId id="269" r:id="rId16"/>
    <p:sldId id="262" r:id="rId17"/>
  </p:sldIdLst>
  <p:sldSz cx="12192000" cy="6858000"/>
  <p:notesSz cx="6858000" cy="9144000"/>
  <p:embeddedFontLst>
    <p:embeddedFont>
      <p:font typeface="Acumin Pro" panose="020B0604020202020204" charset="0"/>
      <p:regular r:id="rId19"/>
      <p:bold r:id="rId20"/>
      <p:italic r:id="rId21"/>
      <p:boldItalic r:id="rId22"/>
    </p:embeddedFont>
    <p:embeddedFont>
      <p:font typeface="Acumin Pro ExtraCondensed" panose="020B0604020202020204" charset="0"/>
      <p:regular r:id="rId23"/>
      <p:bold r:id="rId24"/>
      <p:italic r:id="rId25"/>
      <p:boldItalic r:id="rId26"/>
    </p:embeddedFont>
    <p:embeddedFont>
      <p:font typeface="Acumin Pro ExtraCondensed Smbd" panose="020B0604020202020204" charset="0"/>
      <p:regular r:id="rId27"/>
      <p:bold r:id="rId28"/>
      <p:italic r:id="rId29"/>
      <p:boldItalic r:id="rId30"/>
    </p:embeddedFont>
    <p:embeddedFont>
      <p:font typeface="Acumin Pro Medium" panose="020B0604020202020204" charset="0"/>
      <p:regular r:id="rId31"/>
      <p:italic r:id="rId32"/>
    </p:embeddedFont>
    <p:embeddedFont>
      <p:font typeface="Acumin Pro Semibold" panose="020B0604020202020204" charset="0"/>
      <p:regular r:id="rId33"/>
      <p:bold r:id="rId34"/>
      <p:italic r:id="rId35"/>
      <p:boldItalic r:id="rId36"/>
    </p:embeddedFont>
    <p:embeddedFont>
      <p:font typeface="Acumin Pro SemiCondensed" panose="020B0604020202020204" charset="0"/>
      <p:regular r:id="rId37"/>
      <p:bold r:id="rId38"/>
      <p:italic r:id="rId39"/>
      <p:boldItalic r:id="rId40"/>
    </p:embeddedFont>
    <p:embeddedFont>
      <p:font typeface="Arial Narrow" panose="020B0606020202030204" pitchFamily="34" charset="0"/>
      <p:regular r:id="rId41"/>
      <p:bold r:id="rId42"/>
      <p:italic r:id="rId43"/>
      <p:boldItalic r:id="rId44"/>
    </p:embeddedFont>
    <p:embeddedFont>
      <p:font typeface="United Sans Cd Md" charset="0"/>
      <p:regular r:id="rId45"/>
    </p:embeddedFont>
    <p:embeddedFont>
      <p:font typeface="United Sans Rg Md" charset="0"/>
      <p:regular r:id="rId4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2" autoAdjust="0"/>
    <p:restoredTop sz="86433"/>
  </p:normalViewPr>
  <p:slideViewPr>
    <p:cSldViewPr snapToGrid="0" snapToObjects="1">
      <p:cViewPr varScale="1">
        <p:scale>
          <a:sx n="111" d="100"/>
          <a:sy n="111" d="100"/>
        </p:scale>
        <p:origin x="420"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font" Target="fonts/font11.fntdata"/><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font" Target="fonts/font27.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font" Target="fonts/font2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font" Target="fonts/font28.fntdata"/><Relationship Id="rId20" Type="http://schemas.openxmlformats.org/officeDocument/2006/relationships/font" Target="fonts/font2.fntdata"/><Relationship Id="rId41" Type="http://schemas.openxmlformats.org/officeDocument/2006/relationships/font" Target="fonts/font23.fntdata"/><Relationship Id="rId1" Type="http://schemas.openxmlformats.org/officeDocument/2006/relationships/customXml" Target="../customXml/item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9/16/2025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14</a:t>
            </a:fld>
            <a:endParaRPr lang="en-US"/>
          </a:p>
        </p:txBody>
      </p:sp>
    </p:spTree>
    <p:extLst>
      <p:ext uri="{BB962C8B-B14F-4D97-AF65-F5344CB8AC3E}">
        <p14:creationId xmlns:p14="http://schemas.microsoft.com/office/powerpoint/2010/main" val="456851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667000" y="1597306"/>
            <a:ext cx="6581494" cy="1661993"/>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667001" y="3813008"/>
            <a:ext cx="6725194" cy="60223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pic>
        <p:nvPicPr>
          <p:cNvPr id="11" name="Purdue Logo" descr="Purdue Logo">
            <a:extLst>
              <a:ext uri="{FF2B5EF4-FFF2-40B4-BE49-F238E27FC236}">
                <a16:creationId xmlns:a16="http://schemas.microsoft.com/office/drawing/2014/main" id="{729E0708-CAA1-6E42-88EC-DDAEC16FAE2E}"/>
              </a:ext>
            </a:extLst>
          </p:cNvPr>
          <p:cNvPicPr>
            <a:picLocks noChangeAspect="1"/>
          </p:cNvPicPr>
          <p:nvPr userDrawn="1"/>
        </p:nvPicPr>
        <p:blipFill>
          <a:blip r:embed="rId2"/>
          <a:stretch>
            <a:fillRect/>
          </a:stretch>
        </p:blipFill>
        <p:spPr>
          <a:xfrm>
            <a:off x="1738642" y="5984087"/>
            <a:ext cx="2463665" cy="440990"/>
          </a:xfrm>
          <a:prstGeom prst="rect">
            <a:avLst/>
          </a:prstGeom>
        </p:spPr>
      </p:pic>
      <p:sp>
        <p:nvSpPr>
          <p:cNvPr id="7" name="Date"/>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9/16/2025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496"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guide id="8" pos="1680" userDrawn="1">
          <p15:clr>
            <a:srgbClr val="FBAE40"/>
          </p15:clr>
        </p15:guide>
        <p15:guide id="9" pos="6264" userDrawn="1">
          <p15:clr>
            <a:srgbClr val="FBAE40"/>
          </p15:clr>
        </p15:guide>
        <p15:guide id="10" pos="6360" userDrawn="1">
          <p15:clr>
            <a:srgbClr val="FBAE40"/>
          </p15:clr>
        </p15:guide>
        <p15:guide id="11" orient="horz" pos="10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647199" y="1501742"/>
            <a:ext cx="6801602"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647197" y="3937834"/>
            <a:ext cx="6801603"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12" name="Date">
            <a:extLst>
              <a:ext uri="{FF2B5EF4-FFF2-40B4-BE49-F238E27FC236}">
                <a16:creationId xmlns:a16="http://schemas.microsoft.com/office/drawing/2014/main" id="{569EEC58-EAB4-064A-8F4A-AFD41D2C52E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9/16/2025</a:t>
            </a:fld>
            <a:endParaRPr lang="en-US" dirty="0"/>
          </a:p>
        </p:txBody>
      </p:sp>
      <p:sp>
        <p:nvSpPr>
          <p:cNvPr id="14" name="Slide Number">
            <a:extLst>
              <a:ext uri="{FF2B5EF4-FFF2-40B4-BE49-F238E27FC236}">
                <a16:creationId xmlns:a16="http://schemas.microsoft.com/office/drawing/2014/main" id="{F5536D05-EE19-B94F-AEFA-CBB9C74BE38E}"/>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6A4A8F82-5B38-7048-AC2C-C6614B1C1F87}"/>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Line 2">
            <a:extLst>
              <a:ext uri="{FF2B5EF4-FFF2-40B4-BE49-F238E27FC236}">
                <a16:creationId xmlns:a16="http://schemas.microsoft.com/office/drawing/2014/main" id="{8D8B04B8-2399-454A-B669-A05BD4291FE0}"/>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3">
            <a:extLst>
              <a:ext uri="{FF2B5EF4-FFF2-40B4-BE49-F238E27FC236}">
                <a16:creationId xmlns:a16="http://schemas.microsoft.com/office/drawing/2014/main" id="{E7D4788F-092F-E04C-9AB1-9F6377412706}"/>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sp>
        <p:nvSpPr>
          <p:cNvPr id="26" name="Black Bar">
            <a:extLst>
              <a:ext uri="{FF2B5EF4-FFF2-40B4-BE49-F238E27FC236}">
                <a16:creationId xmlns:a16="http://schemas.microsoft.com/office/drawing/2014/main" id="{A66A797F-CC2D-F24E-8D26-8632FDB68C4C}"/>
              </a:ext>
            </a:extLst>
          </p:cNvPr>
          <p:cNvSpPr/>
          <p:nvPr userDrawn="1"/>
        </p:nvSpPr>
        <p:spPr>
          <a:xfrm>
            <a:off x="1773864" y="0"/>
            <a:ext cx="9884736"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07520" y="437030"/>
            <a:ext cx="7988980"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2107518" y="1345167"/>
            <a:ext cx="7988982"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666056"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16" name="Date">
            <a:extLst>
              <a:ext uri="{FF2B5EF4-FFF2-40B4-BE49-F238E27FC236}">
                <a16:creationId xmlns:a16="http://schemas.microsoft.com/office/drawing/2014/main" id="{714077B3-45FB-7B43-8C19-3B82C49646B4}"/>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9/16/2025</a:t>
            </a:fld>
            <a:endParaRPr lang="en-US" dirty="0"/>
          </a:p>
        </p:txBody>
      </p:sp>
      <p:sp>
        <p:nvSpPr>
          <p:cNvPr id="17" name="Slide Number">
            <a:extLst>
              <a:ext uri="{FF2B5EF4-FFF2-40B4-BE49-F238E27FC236}">
                <a16:creationId xmlns:a16="http://schemas.microsoft.com/office/drawing/2014/main" id="{9877984E-7F57-E649-B9D9-2C2240989518}"/>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9" name="Line 1">
            <a:extLst>
              <a:ext uri="{FF2B5EF4-FFF2-40B4-BE49-F238E27FC236}">
                <a16:creationId xmlns:a16="http://schemas.microsoft.com/office/drawing/2014/main" id="{8936B9D4-1725-3C46-A32F-C28623BAF26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A8A4F2E5-6CC0-B242-9D18-2446C1D7DE8A}"/>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3">
            <a:extLst>
              <a:ext uri="{FF2B5EF4-FFF2-40B4-BE49-F238E27FC236}">
                <a16:creationId xmlns:a16="http://schemas.microsoft.com/office/drawing/2014/main" id="{C07B1E83-E1FB-094B-9F1A-D5DE2767524D}"/>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4" name="Black Bar">
            <a:extLst>
              <a:ext uri="{FF2B5EF4-FFF2-40B4-BE49-F238E27FC236}">
                <a16:creationId xmlns:a16="http://schemas.microsoft.com/office/drawing/2014/main" id="{0AE71379-F4D3-D147-9F20-2FE1D74B2D32}"/>
              </a:ext>
            </a:extLst>
          </p:cNvPr>
          <p:cNvSpPr/>
          <p:nvPr userDrawn="1"/>
        </p:nvSpPr>
        <p:spPr>
          <a:xfrm>
            <a:off x="1773864" y="0"/>
            <a:ext cx="9884736"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itle">
            <a:extLst>
              <a:ext uri="{FF2B5EF4-FFF2-40B4-BE49-F238E27FC236}">
                <a16:creationId xmlns:a16="http://schemas.microsoft.com/office/drawing/2014/main" id="{D4CA7DB8-4B5A-E34E-9870-26F61BD3E47D}"/>
              </a:ext>
            </a:extLst>
          </p:cNvPr>
          <p:cNvSpPr>
            <a:spLocks noGrp="1"/>
          </p:cNvSpPr>
          <p:nvPr>
            <p:ph type="ctrTitle" hasCustomPrompt="1"/>
          </p:nvPr>
        </p:nvSpPr>
        <p:spPr bwMode="blackWhite">
          <a:xfrm>
            <a:off x="2107520" y="437030"/>
            <a:ext cx="7988978"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26" name="Subhead">
            <a:extLst>
              <a:ext uri="{FF2B5EF4-FFF2-40B4-BE49-F238E27FC236}">
                <a16:creationId xmlns:a16="http://schemas.microsoft.com/office/drawing/2014/main" id="{1DF492DD-020D-4A41-BFE4-1758A1DC7221}"/>
              </a:ext>
            </a:extLst>
          </p:cNvPr>
          <p:cNvSpPr>
            <a:spLocks noGrp="1"/>
          </p:cNvSpPr>
          <p:nvPr>
            <p:ph type="subTitle" idx="1" hasCustomPrompt="1"/>
          </p:nvPr>
        </p:nvSpPr>
        <p:spPr>
          <a:xfrm>
            <a:off x="2107518" y="1345167"/>
            <a:ext cx="7988980"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2665914" y="1917389"/>
            <a:ext cx="4081046"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cxnSp>
        <p:nvCxnSpPr>
          <p:cNvPr id="23" name="Line 3">
            <a:extLst>
              <a:ext uri="{FF2B5EF4-FFF2-40B4-BE49-F238E27FC236}">
                <a16:creationId xmlns:a16="http://schemas.microsoft.com/office/drawing/2014/main" id="{3DD2E154-C016-6747-BDF9-C46FDA8D557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7093131" y="1920876"/>
            <a:ext cx="4561597"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16" name="Date">
            <a:extLst>
              <a:ext uri="{FF2B5EF4-FFF2-40B4-BE49-F238E27FC236}">
                <a16:creationId xmlns:a16="http://schemas.microsoft.com/office/drawing/2014/main" id="{C8365B71-1339-9448-BF22-95AA51DA73FB}"/>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9/16/2025</a:t>
            </a:fld>
            <a:endParaRPr lang="en-US" dirty="0"/>
          </a:p>
        </p:txBody>
      </p:sp>
      <p:sp>
        <p:nvSpPr>
          <p:cNvPr id="17" name="Slide Number">
            <a:extLst>
              <a:ext uri="{FF2B5EF4-FFF2-40B4-BE49-F238E27FC236}">
                <a16:creationId xmlns:a16="http://schemas.microsoft.com/office/drawing/2014/main" id="{90CEF399-1C96-2B44-8CD0-34997E7B715B}"/>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CADA4B44-4E54-AC4F-B94D-753D8198844A}"/>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FC7C8D95-DE0A-F44D-8875-2ED2F195BB2F}"/>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7344"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11" name="Date">
            <a:extLst>
              <a:ext uri="{FF2B5EF4-FFF2-40B4-BE49-F238E27FC236}">
                <a16:creationId xmlns:a16="http://schemas.microsoft.com/office/drawing/2014/main" id="{F330C439-AFA6-B840-9D2A-258668D35CA5}"/>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9/16/2025</a:t>
            </a:fld>
            <a:endParaRPr lang="en-US" dirty="0"/>
          </a:p>
        </p:txBody>
      </p:sp>
      <p:sp>
        <p:nvSpPr>
          <p:cNvPr id="14" name="Slide Number">
            <a:extLst>
              <a:ext uri="{FF2B5EF4-FFF2-40B4-BE49-F238E27FC236}">
                <a16:creationId xmlns:a16="http://schemas.microsoft.com/office/drawing/2014/main" id="{ACC80B6D-3922-3742-99F9-101C945C2B33}"/>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C3371811-B9A9-444C-B8E2-DFC8B92FFA90}"/>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E3D41B36-C946-AA44-BFF4-3F3A6A8607A2}"/>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Line 3">
            <a:extLst>
              <a:ext uri="{FF2B5EF4-FFF2-40B4-BE49-F238E27FC236}">
                <a16:creationId xmlns:a16="http://schemas.microsoft.com/office/drawing/2014/main" id="{A246739C-3DD5-DF4C-BFF4-0B3AF76695B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79629"/>
            <a:ext cx="6419331" cy="1210973"/>
          </a:xfrm>
          <a:prstGeom prst="rect">
            <a:avLst/>
          </a:prstGeom>
          <a:noFill/>
          <a:ln w="38100">
            <a:noFill/>
          </a:ln>
        </p:spPr>
        <p:txBody>
          <a:bodyPr wrap="square" lIns="0" tIns="0" rIns="0" bIns="0" anchor="t" anchorCtr="0">
            <a:spAutoFit/>
          </a:bodyPr>
          <a:lstStyle>
            <a:lvl1pPr algn="ctr">
              <a:defRPr sz="8600" b="1" i="0" cap="none" spc="300">
                <a:solidFill>
                  <a:schemeClr val="accent2"/>
                </a:solidFill>
                <a:latin typeface="United Sans Rg Md" pitchFamily="50" charset="0"/>
              </a:defRPr>
            </a:lvl1pPr>
          </a:lstStyle>
          <a:p>
            <a:r>
              <a:rPr lang="en-US" spc="0" dirty="0">
                <a:latin typeface="United Sans Rg Md" pitchFamily="50" charset="0"/>
              </a:rPr>
              <a:t>123</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16" name="Date">
            <a:extLst>
              <a:ext uri="{FF2B5EF4-FFF2-40B4-BE49-F238E27FC236}">
                <a16:creationId xmlns:a16="http://schemas.microsoft.com/office/drawing/2014/main" id="{D5F83FDC-674A-8F42-A488-884B2867DCC3}"/>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9/16/2025</a:t>
            </a:fld>
            <a:endParaRPr lang="en-US" dirty="0"/>
          </a:p>
        </p:txBody>
      </p:sp>
      <p:sp>
        <p:nvSpPr>
          <p:cNvPr id="17" name="Slide Number">
            <a:extLst>
              <a:ext uri="{FF2B5EF4-FFF2-40B4-BE49-F238E27FC236}">
                <a16:creationId xmlns:a16="http://schemas.microsoft.com/office/drawing/2014/main" id="{DF9C56DA-C412-B14C-8168-05E55A21B5E5}"/>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DE31DD2C-32F5-F345-872B-C1CCC72846E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18A2134F-0116-6740-AD2E-82D54002455E}"/>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7E7A5392-EE7B-7141-B159-172DDE0D682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guide id="9" orient="horz" pos="8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628902" y="1521334"/>
            <a:ext cx="6347458"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628900" y="2548210"/>
            <a:ext cx="6347460"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12" name="Date">
            <a:extLst>
              <a:ext uri="{FF2B5EF4-FFF2-40B4-BE49-F238E27FC236}">
                <a16:creationId xmlns:a16="http://schemas.microsoft.com/office/drawing/2014/main" id="{E7D56F3A-D0B6-8A49-81C9-B6A0051C7E7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9/16/2025</a:t>
            </a:fld>
            <a:endParaRPr lang="en-US" dirty="0"/>
          </a:p>
        </p:txBody>
      </p:sp>
      <p:sp>
        <p:nvSpPr>
          <p:cNvPr id="14" name="Slide Number">
            <a:extLst>
              <a:ext uri="{FF2B5EF4-FFF2-40B4-BE49-F238E27FC236}">
                <a16:creationId xmlns:a16="http://schemas.microsoft.com/office/drawing/2014/main" id="{DED03763-61BB-3343-B3CC-0623CC8EAA03}"/>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7" name="Line 1">
            <a:extLst>
              <a:ext uri="{FF2B5EF4-FFF2-40B4-BE49-F238E27FC236}">
                <a16:creationId xmlns:a16="http://schemas.microsoft.com/office/drawing/2014/main" id="{9B9CC658-FCDB-754D-83A8-E72E62847F53}"/>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52700362-C315-8A41-8A37-D1C4D5A0E238}"/>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3">
            <a:extLst>
              <a:ext uri="{FF2B5EF4-FFF2-40B4-BE49-F238E27FC236}">
                <a16:creationId xmlns:a16="http://schemas.microsoft.com/office/drawing/2014/main" id="{14A431DC-9C67-D94C-982A-8D0C2E3D10D8}"/>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44769"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9/16/2025</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096500"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pos="6240" userDrawn="1">
          <p15:clr>
            <a:srgbClr val="F26B43"/>
          </p15:clr>
        </p15:guide>
        <p15:guide id="5" pos="63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8AC83E-CDD1-74C6-D116-D59997D92429}"/>
              </a:ext>
            </a:extLst>
          </p:cNvPr>
          <p:cNvSpPr>
            <a:spLocks noGrp="1"/>
          </p:cNvSpPr>
          <p:nvPr>
            <p:ph type="dt" sz="half" idx="10"/>
          </p:nvPr>
        </p:nvSpPr>
        <p:spPr/>
        <p:txBody>
          <a:bodyPr/>
          <a:lstStyle/>
          <a:p>
            <a:fld id="{D47A9A36-4EB0-BF46-AE48-7CDA251B954B}" type="datetime1">
              <a:rPr lang="en-US" smtClean="0"/>
              <a:pPr/>
              <a:t>9/16/2025</a:t>
            </a:fld>
            <a:endParaRPr lang="en-US" dirty="0"/>
          </a:p>
        </p:txBody>
      </p:sp>
      <p:sp>
        <p:nvSpPr>
          <p:cNvPr id="5" name="Slide Number Placeholder 4">
            <a:extLst>
              <a:ext uri="{FF2B5EF4-FFF2-40B4-BE49-F238E27FC236}">
                <a16:creationId xmlns:a16="http://schemas.microsoft.com/office/drawing/2014/main" id="{9BA00E4A-093F-5F97-A5AF-B8D3AB5CE3C5}"/>
              </a:ext>
            </a:extLst>
          </p:cNvPr>
          <p:cNvSpPr>
            <a:spLocks noGrp="1"/>
          </p:cNvSpPr>
          <p:nvPr>
            <p:ph type="sldNum" sz="quarter" idx="12"/>
          </p:nvPr>
        </p:nvSpPr>
        <p:spPr/>
        <p:txBody>
          <a:bodyPr/>
          <a:lstStyle/>
          <a:p>
            <a:fld id="{8A7A6979-0714-4377-B894-6BE4C2D6E202}" type="slidenum">
              <a:rPr lang="en-US" smtClean="0"/>
              <a:pPr/>
              <a:t>1</a:t>
            </a:fld>
            <a:endParaRPr lang="en-US" dirty="0"/>
          </a:p>
        </p:txBody>
      </p:sp>
      <p:pic>
        <p:nvPicPr>
          <p:cNvPr id="9" name="Picture 8" descr="Logo&#10;&#10;Description automatically generated">
            <a:extLst>
              <a:ext uri="{FF2B5EF4-FFF2-40B4-BE49-F238E27FC236}">
                <a16:creationId xmlns:a16="http://schemas.microsoft.com/office/drawing/2014/main" id="{89745AA2-14BF-7BCD-5D55-255C69042A5E}"/>
              </a:ext>
            </a:extLst>
          </p:cNvPr>
          <p:cNvPicPr>
            <a:picLocks noChangeAspect="1"/>
          </p:cNvPicPr>
          <p:nvPr/>
        </p:nvPicPr>
        <p:blipFill>
          <a:blip r:embed="rId2"/>
          <a:stretch>
            <a:fillRect/>
          </a:stretch>
        </p:blipFill>
        <p:spPr>
          <a:xfrm>
            <a:off x="3998015" y="1445533"/>
            <a:ext cx="4195970" cy="3754289"/>
          </a:xfrm>
          <a:prstGeom prst="rect">
            <a:avLst/>
          </a:prstGeom>
        </p:spPr>
      </p:pic>
    </p:spTree>
    <p:extLst>
      <p:ext uri="{BB962C8B-B14F-4D97-AF65-F5344CB8AC3E}">
        <p14:creationId xmlns:p14="http://schemas.microsoft.com/office/powerpoint/2010/main" val="3261900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A4A01-2095-0966-1D38-0958AF13C3EA}"/>
            </a:ext>
          </a:extLst>
        </p:cNvPr>
        <p:cNvGrpSpPr/>
        <p:nvPr/>
      </p:nvGrpSpPr>
      <p:grpSpPr>
        <a:xfrm>
          <a:off x="0" y="0"/>
          <a:ext cx="0" cy="0"/>
          <a:chOff x="0" y="0"/>
          <a:chExt cx="0" cy="0"/>
        </a:xfrm>
      </p:grpSpPr>
      <p:sp>
        <p:nvSpPr>
          <p:cNvPr id="3" name="Subhead">
            <a:extLst>
              <a:ext uri="{FF2B5EF4-FFF2-40B4-BE49-F238E27FC236}">
                <a16:creationId xmlns:a16="http://schemas.microsoft.com/office/drawing/2014/main" id="{DA768445-F818-7ABC-B55C-B9D55E53A999}"/>
              </a:ext>
            </a:extLst>
          </p:cNvPr>
          <p:cNvSpPr>
            <a:spLocks noGrp="1"/>
          </p:cNvSpPr>
          <p:nvPr>
            <p:ph type="subTitle" idx="1"/>
          </p:nvPr>
        </p:nvSpPr>
        <p:spPr>
          <a:xfrm>
            <a:off x="1959157" y="1296216"/>
            <a:ext cx="7988982" cy="338554"/>
          </a:xfrm>
        </p:spPr>
        <p:txBody>
          <a:bodyPr/>
          <a:lstStyle/>
          <a:p>
            <a:r>
              <a:rPr lang="en-US" dirty="0">
                <a:latin typeface="Arial" panose="020B0604020202020204" pitchFamily="34" charset="0"/>
                <a:cs typeface="Arial" panose="020B0604020202020204" pitchFamily="34" charset="0"/>
              </a:rPr>
              <a:t>Budget:</a:t>
            </a:r>
          </a:p>
        </p:txBody>
      </p:sp>
      <p:sp>
        <p:nvSpPr>
          <p:cNvPr id="4" name="Body Text">
            <a:extLst>
              <a:ext uri="{FF2B5EF4-FFF2-40B4-BE49-F238E27FC236}">
                <a16:creationId xmlns:a16="http://schemas.microsoft.com/office/drawing/2014/main" id="{256BDC2F-4C8C-F3F7-AB9C-F52DE54530DC}"/>
              </a:ext>
            </a:extLst>
          </p:cNvPr>
          <p:cNvSpPr>
            <a:spLocks noGrp="1"/>
          </p:cNvSpPr>
          <p:nvPr>
            <p:ph type="body" sz="quarter" idx="14"/>
          </p:nvPr>
        </p:nvSpPr>
        <p:spPr>
          <a:xfrm>
            <a:off x="2165230" y="1828800"/>
            <a:ext cx="7645992" cy="3881887"/>
          </a:xfrm>
        </p:spPr>
        <p:txBody>
          <a:bodyPr>
            <a:normAutofit lnSpcReduction="10000"/>
          </a:bodyPr>
          <a:lstStyle/>
          <a:p>
            <a:r>
              <a:rPr lang="en-US" dirty="0">
                <a:latin typeface="Arial" panose="020B0604020202020204" pitchFamily="34" charset="0"/>
                <a:cs typeface="Arial" panose="020B0604020202020204" pitchFamily="34" charset="0"/>
              </a:rPr>
              <a:t>Limited to a total of $75,000, including indirect costs calculated at a rate of 20% of total direct costs</a:t>
            </a:r>
          </a:p>
          <a:p>
            <a:r>
              <a:rPr lang="en-US" dirty="0">
                <a:latin typeface="Arial" panose="020B0604020202020204" pitchFamily="34" charset="0"/>
                <a:cs typeface="Arial" panose="020B0604020202020204" pitchFamily="34" charset="0"/>
              </a:rPr>
              <a:t>Default award period is 13 months: July 1, 2026 - July 31, 2027</a:t>
            </a:r>
          </a:p>
          <a:p>
            <a:r>
              <a:rPr lang="en-US" dirty="0">
                <a:latin typeface="Arial" panose="020B0604020202020204" pitchFamily="34" charset="0"/>
                <a:cs typeface="Arial" panose="020B0604020202020204" pitchFamily="34" charset="0"/>
              </a:rPr>
              <a:t>Limited to one month of total effort for faculty salary (for all faculty combined)</a:t>
            </a:r>
          </a:p>
          <a:p>
            <a:r>
              <a:rPr lang="en-US" dirty="0">
                <a:latin typeface="Arial" panose="020B0604020202020204" pitchFamily="34" charset="0"/>
                <a:cs typeface="Arial" panose="020B0604020202020204" pitchFamily="34" charset="0"/>
              </a:rPr>
              <a:t>Postdoc, graduate, and undergraduate salary support is allowed</a:t>
            </a:r>
          </a:p>
          <a:p>
            <a:r>
              <a:rPr lang="en-US" dirty="0">
                <a:latin typeface="Arial" panose="020B0604020202020204" pitchFamily="34" charset="0"/>
                <a:cs typeface="Arial" panose="020B0604020202020204" pitchFamily="34" charset="0"/>
              </a:rPr>
              <a:t>Proposed capital equipment must include a 75% cost share from another source.</a:t>
            </a:r>
          </a:p>
          <a:p>
            <a:r>
              <a:rPr lang="en-US" i="1" dirty="0"/>
              <a:t>Budget for travel is allowed but discouraged by the Showalter committee and must be well justified.</a:t>
            </a:r>
          </a:p>
          <a:p>
            <a:r>
              <a:rPr lang="en-US" dirty="0">
                <a:latin typeface="Arial" panose="020B0604020202020204" pitchFamily="34" charset="0"/>
                <a:cs typeface="Arial" panose="020B0604020202020204" pitchFamily="34" charset="0"/>
              </a:rPr>
              <a:t>Within the budget justification: List supplies in general categories and provide justification for their inclusion.</a:t>
            </a:r>
          </a:p>
          <a:p>
            <a:pPr lvl="1"/>
            <a:r>
              <a:rPr lang="en-US" dirty="0">
                <a:latin typeface="Arial" panose="020B0604020202020204" pitchFamily="34" charset="0"/>
                <a:cs typeface="Arial" panose="020B0604020202020204" pitchFamily="34" charset="0"/>
              </a:rPr>
              <a:t>Animals: number and per diem rates should be stated and justified.</a:t>
            </a:r>
          </a:p>
          <a:p>
            <a:pPr lvl="1"/>
            <a:r>
              <a:rPr lang="en-US" dirty="0">
                <a:latin typeface="Arial" panose="020B0604020202020204" pitchFamily="34" charset="0"/>
                <a:cs typeface="Arial" panose="020B0604020202020204" pitchFamily="34" charset="0"/>
              </a:rPr>
              <a:t>Human Subjects: provide details and justification sufficient for reviewers to make informed decisions.</a:t>
            </a:r>
          </a:p>
          <a:p>
            <a:pPr marL="0" lvl="0" indent="0">
              <a:buNone/>
            </a:pPr>
            <a:endParaRPr lang="en-US" dirty="0">
              <a:latin typeface="Arial" panose="020B0604020202020204" pitchFamily="34" charset="0"/>
              <a:cs typeface="Arial" panose="020B0604020202020204" pitchFamily="34" charset="0"/>
            </a:endParaRPr>
          </a:p>
          <a:p>
            <a:pPr marL="0" lvl="0" indent="0">
              <a:buNone/>
            </a:pPr>
            <a:endParaRPr lang="en-US" dirty="0">
              <a:latin typeface="Arial" panose="020B0604020202020204" pitchFamily="34" charset="0"/>
              <a:cs typeface="Arial" panose="020B0604020202020204" pitchFamily="34" charset="0"/>
            </a:endParaRPr>
          </a:p>
        </p:txBody>
      </p:sp>
      <p:sp>
        <p:nvSpPr>
          <p:cNvPr id="5" name="Date">
            <a:extLst>
              <a:ext uri="{FF2B5EF4-FFF2-40B4-BE49-F238E27FC236}">
                <a16:creationId xmlns:a16="http://schemas.microsoft.com/office/drawing/2014/main" id="{654E50DD-2B77-BD43-8C45-310454B834E6}"/>
              </a:ext>
            </a:extLst>
          </p:cNvPr>
          <p:cNvSpPr>
            <a:spLocks noGrp="1"/>
          </p:cNvSpPr>
          <p:nvPr>
            <p:ph type="dt" sz="half" idx="10"/>
          </p:nvPr>
        </p:nvSpPr>
        <p:spPr/>
        <p:txBody>
          <a:bodyPr/>
          <a:lstStyle/>
          <a:p>
            <a:fld id="{D47A9A36-4EB0-BF46-AE48-7CDA251B954B}" type="datetime1">
              <a:rPr lang="en-US" smtClean="0"/>
              <a:t>9/16/2025</a:t>
            </a:fld>
            <a:endParaRPr lang="en-US" dirty="0"/>
          </a:p>
        </p:txBody>
      </p:sp>
      <p:sp>
        <p:nvSpPr>
          <p:cNvPr id="6" name="Slide Number">
            <a:extLst>
              <a:ext uri="{FF2B5EF4-FFF2-40B4-BE49-F238E27FC236}">
                <a16:creationId xmlns:a16="http://schemas.microsoft.com/office/drawing/2014/main" id="{A3C8B849-A508-56C1-9DE3-38AB5D328A4B}"/>
              </a:ext>
            </a:extLst>
          </p:cNvPr>
          <p:cNvSpPr>
            <a:spLocks noGrp="1"/>
          </p:cNvSpPr>
          <p:nvPr>
            <p:ph type="sldNum" sz="quarter" idx="12"/>
          </p:nvPr>
        </p:nvSpPr>
        <p:spPr/>
        <p:txBody>
          <a:bodyPr/>
          <a:lstStyle/>
          <a:p>
            <a:fld id="{8A7A6979-0714-4377-B894-6BE4C2D6E202}" type="slidenum">
              <a:rPr lang="en-US" smtClean="0"/>
              <a:pPr/>
              <a:t>10</a:t>
            </a:fld>
            <a:endParaRPr lang="en-US" dirty="0"/>
          </a:p>
        </p:txBody>
      </p:sp>
      <p:pic>
        <p:nvPicPr>
          <p:cNvPr id="10" name="Picture 9">
            <a:extLst>
              <a:ext uri="{FF2B5EF4-FFF2-40B4-BE49-F238E27FC236}">
                <a16:creationId xmlns:a16="http://schemas.microsoft.com/office/drawing/2014/main" id="{AA95D36F-1717-CF73-0967-931730FE8E9A}"/>
              </a:ext>
            </a:extLst>
          </p:cNvPr>
          <p:cNvPicPr>
            <a:picLocks noChangeAspect="1"/>
          </p:cNvPicPr>
          <p:nvPr/>
        </p:nvPicPr>
        <p:blipFill>
          <a:blip r:embed="rId2"/>
          <a:srcRect/>
          <a:stretch/>
        </p:blipFill>
        <p:spPr>
          <a:xfrm>
            <a:off x="1765300" y="6019982"/>
            <a:ext cx="4330700" cy="460284"/>
          </a:xfrm>
          <a:prstGeom prst="rect">
            <a:avLst/>
          </a:prstGeom>
        </p:spPr>
      </p:pic>
    </p:spTree>
    <p:extLst>
      <p:ext uri="{BB962C8B-B14F-4D97-AF65-F5344CB8AC3E}">
        <p14:creationId xmlns:p14="http://schemas.microsoft.com/office/powerpoint/2010/main" val="3830828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60E22-5569-B8E7-8D55-A8E927AB7762}"/>
            </a:ext>
          </a:extLst>
        </p:cNvPr>
        <p:cNvGrpSpPr/>
        <p:nvPr/>
      </p:nvGrpSpPr>
      <p:grpSpPr>
        <a:xfrm>
          <a:off x="0" y="0"/>
          <a:ext cx="0" cy="0"/>
          <a:chOff x="0" y="0"/>
          <a:chExt cx="0" cy="0"/>
        </a:xfrm>
      </p:grpSpPr>
      <p:sp>
        <p:nvSpPr>
          <p:cNvPr id="3" name="Subhead">
            <a:extLst>
              <a:ext uri="{FF2B5EF4-FFF2-40B4-BE49-F238E27FC236}">
                <a16:creationId xmlns:a16="http://schemas.microsoft.com/office/drawing/2014/main" id="{9E9AD021-A5F9-36C9-A999-4B2D7C99B3D7}"/>
              </a:ext>
            </a:extLst>
          </p:cNvPr>
          <p:cNvSpPr>
            <a:spLocks noGrp="1"/>
          </p:cNvSpPr>
          <p:nvPr>
            <p:ph type="subTitle" idx="1"/>
          </p:nvPr>
        </p:nvSpPr>
        <p:spPr>
          <a:xfrm>
            <a:off x="1904667" y="1725586"/>
            <a:ext cx="8435673" cy="276999"/>
          </a:xfrm>
        </p:spPr>
        <p:txBody>
          <a:bodyPr/>
          <a:lstStyle/>
          <a:p>
            <a:r>
              <a:rPr lang="en-US" sz="1800" dirty="0">
                <a:solidFill>
                  <a:schemeClr val="bg1"/>
                </a:solidFill>
                <a:latin typeface="Arial" panose="020B0604020202020204" pitchFamily="34" charset="0"/>
                <a:cs typeface="Arial" panose="020B0604020202020204" pitchFamily="34" charset="0"/>
              </a:rPr>
              <a:t>The deadline for preproposal submission is 5:00 P.M. on Monday, October 27.</a:t>
            </a:r>
          </a:p>
        </p:txBody>
      </p:sp>
      <p:sp>
        <p:nvSpPr>
          <p:cNvPr id="4" name="Body Text">
            <a:extLst>
              <a:ext uri="{FF2B5EF4-FFF2-40B4-BE49-F238E27FC236}">
                <a16:creationId xmlns:a16="http://schemas.microsoft.com/office/drawing/2014/main" id="{688F441E-7641-306F-DFF9-B57F332D702E}"/>
              </a:ext>
            </a:extLst>
          </p:cNvPr>
          <p:cNvSpPr>
            <a:spLocks noGrp="1"/>
          </p:cNvSpPr>
          <p:nvPr>
            <p:ph type="body" sz="quarter" idx="14"/>
          </p:nvPr>
        </p:nvSpPr>
        <p:spPr>
          <a:xfrm>
            <a:off x="2191109" y="2253370"/>
            <a:ext cx="7620113" cy="3420552"/>
          </a:xfrm>
        </p:spPr>
        <p:txBody>
          <a:bodyPr>
            <a:normAutofit fontScale="85000" lnSpcReduction="20000"/>
          </a:bodyPr>
          <a:lstStyle/>
          <a:p>
            <a:pPr marL="0" lvl="0" indent="0">
              <a:buNone/>
            </a:pPr>
            <a:r>
              <a:rPr lang="en-US" sz="1900" dirty="0">
                <a:latin typeface="Arial" panose="020B0604020202020204" pitchFamily="34" charset="0"/>
                <a:cs typeface="Arial" panose="020B0604020202020204" pitchFamily="34" charset="0"/>
              </a:rPr>
              <a:t>Only one application is allowed per principal investigator. </a:t>
            </a:r>
          </a:p>
          <a:p>
            <a:pPr lvl="0"/>
            <a:endParaRPr lang="en-US" sz="1900" dirty="0">
              <a:latin typeface="Arial" panose="020B0604020202020204" pitchFamily="34" charset="0"/>
              <a:cs typeface="Arial" panose="020B0604020202020204" pitchFamily="34" charset="0"/>
            </a:endParaRPr>
          </a:p>
          <a:p>
            <a:pPr lvl="0"/>
            <a:r>
              <a:rPr lang="en-US" sz="1900" dirty="0">
                <a:latin typeface="Arial" panose="020B0604020202020204" pitchFamily="34" charset="0"/>
                <a:cs typeface="Arial" panose="020B0604020202020204" pitchFamily="34" charset="0"/>
              </a:rPr>
              <a:t>Use the pre-proposal application template (link available on website)</a:t>
            </a:r>
          </a:p>
          <a:p>
            <a:pPr lvl="0"/>
            <a:r>
              <a:rPr lang="en-US" sz="1900" dirty="0">
                <a:latin typeface="Arial" panose="020B0604020202020204" pitchFamily="34" charset="0"/>
                <a:cs typeface="Arial" panose="020B0604020202020204" pitchFamily="34" charset="0"/>
              </a:rPr>
              <a:t>Single-spaced, not to exceed two (2) pages in length</a:t>
            </a:r>
          </a:p>
          <a:p>
            <a:pPr lvl="0"/>
            <a:r>
              <a:rPr lang="en-US" sz="1900" dirty="0">
                <a:latin typeface="Arial" panose="020B0604020202020204" pitchFamily="34" charset="0"/>
                <a:cs typeface="Arial" panose="020B0604020202020204" pitchFamily="34" charset="0"/>
              </a:rPr>
              <a:t>One-inch margins on all sides</a:t>
            </a:r>
          </a:p>
          <a:p>
            <a:pPr lvl="0"/>
            <a:r>
              <a:rPr lang="en-US" sz="1900" dirty="0">
                <a:latin typeface="Arial" panose="020B0604020202020204" pitchFamily="34" charset="0"/>
                <a:cs typeface="Arial" panose="020B0604020202020204" pitchFamily="34" charset="0"/>
              </a:rPr>
              <a:t>Font: Arial 11</a:t>
            </a:r>
          </a:p>
          <a:p>
            <a:pPr lvl="0"/>
            <a:endParaRPr lang="en-US" sz="1900" dirty="0">
              <a:latin typeface="Arial" panose="020B0604020202020204" pitchFamily="34" charset="0"/>
              <a:cs typeface="Arial" panose="020B0604020202020204" pitchFamily="34" charset="0"/>
            </a:endParaRPr>
          </a:p>
          <a:p>
            <a:pPr marL="0" lvl="0" indent="0">
              <a:buNone/>
            </a:pPr>
            <a:r>
              <a:rPr lang="en-US" sz="1900" dirty="0">
                <a:latin typeface="Arial" panose="020B0604020202020204" pitchFamily="34" charset="0"/>
                <a:cs typeface="Arial" panose="020B0604020202020204" pitchFamily="34" charset="0"/>
              </a:rPr>
              <a:t>The following are required, but not included in the 2-page limit:</a:t>
            </a:r>
          </a:p>
          <a:p>
            <a:pPr lvl="0"/>
            <a:r>
              <a:rPr lang="en-US" sz="1900" dirty="0">
                <a:latin typeface="Arial" panose="020B0604020202020204" pitchFamily="34" charset="0"/>
                <a:cs typeface="Arial" panose="020B0604020202020204" pitchFamily="34" charset="0"/>
              </a:rPr>
              <a:t>References</a:t>
            </a:r>
          </a:p>
          <a:p>
            <a:pPr lvl="0"/>
            <a:r>
              <a:rPr lang="en-US" sz="1900" dirty="0">
                <a:latin typeface="Arial" panose="020B0604020202020204" pitchFamily="34" charset="0"/>
                <a:cs typeface="Arial" panose="020B0604020202020204" pitchFamily="34" charset="0"/>
              </a:rPr>
              <a:t>Standard NIH </a:t>
            </a:r>
            <a:r>
              <a:rPr lang="en-US" sz="1900" dirty="0" err="1">
                <a:latin typeface="Arial" panose="020B0604020202020204" pitchFamily="34" charset="0"/>
                <a:cs typeface="Arial" panose="020B0604020202020204" pitchFamily="34" charset="0"/>
              </a:rPr>
              <a:t>Biosketch</a:t>
            </a:r>
            <a:r>
              <a:rPr lang="en-US" sz="1900" dirty="0">
                <a:latin typeface="Arial" panose="020B0604020202020204" pitchFamily="34" charset="0"/>
                <a:cs typeface="Arial" panose="020B0604020202020204" pitchFamily="34" charset="0"/>
              </a:rPr>
              <a:t> (do </a:t>
            </a:r>
            <a:r>
              <a:rPr lang="en-US" sz="1900" dirty="0">
                <a:solidFill>
                  <a:srgbClr val="FF0000"/>
                </a:solidFill>
                <a:latin typeface="Arial" panose="020B0604020202020204" pitchFamily="34" charset="0"/>
                <a:cs typeface="Arial" panose="020B0604020202020204" pitchFamily="34" charset="0"/>
              </a:rPr>
              <a:t>not </a:t>
            </a:r>
            <a:r>
              <a:rPr lang="en-US" sz="1900" dirty="0">
                <a:latin typeface="Arial" panose="020B0604020202020204" pitchFamily="34" charset="0"/>
                <a:cs typeface="Arial" panose="020B0604020202020204" pitchFamily="34" charset="0"/>
              </a:rPr>
              <a:t>use a modified NSF CV) </a:t>
            </a:r>
          </a:p>
          <a:p>
            <a:pPr lvl="0"/>
            <a:r>
              <a:rPr lang="en-US" sz="1900" dirty="0">
                <a:latin typeface="Arial" panose="020B0604020202020204" pitchFamily="34" charset="0"/>
                <a:cs typeface="Arial" panose="020B0604020202020204" pitchFamily="34" charset="0"/>
              </a:rPr>
              <a:t>List of current and pending support for the PI and each Co-PI</a:t>
            </a:r>
          </a:p>
          <a:p>
            <a:pPr lvl="0"/>
            <a:r>
              <a:rPr lang="en-US" sz="1900" dirty="0">
                <a:latin typeface="Arial" panose="020B0604020202020204" pitchFamily="34" charset="0"/>
                <a:cs typeface="Arial" panose="020B0604020202020204" pitchFamily="34" charset="0"/>
              </a:rPr>
              <a:t>Outline budget and brief justification (</a:t>
            </a:r>
            <a:r>
              <a:rPr lang="en-US" sz="1900" dirty="0">
                <a:solidFill>
                  <a:srgbClr val="FF0000"/>
                </a:solidFill>
                <a:latin typeface="Arial" panose="020B0604020202020204" pitchFamily="34" charset="0"/>
                <a:cs typeface="Arial" panose="020B0604020202020204" pitchFamily="34" charset="0"/>
              </a:rPr>
              <a:t>please do not involve </a:t>
            </a:r>
            <a:r>
              <a:rPr lang="en-US" sz="1900" dirty="0" err="1">
                <a:solidFill>
                  <a:srgbClr val="FF0000"/>
                </a:solidFill>
                <a:latin typeface="Arial" panose="020B0604020202020204" pitchFamily="34" charset="0"/>
                <a:cs typeface="Arial" panose="020B0604020202020204" pitchFamily="34" charset="0"/>
              </a:rPr>
              <a:t>pre-award</a:t>
            </a:r>
            <a:r>
              <a:rPr lang="en-US" sz="1900" dirty="0">
                <a:latin typeface="Arial" panose="020B0604020202020204" pitchFamily="34" charset="0"/>
                <a:cs typeface="Arial" panose="020B0604020202020204" pitchFamily="34" charset="0"/>
              </a:rPr>
              <a:t>)</a:t>
            </a:r>
          </a:p>
          <a:p>
            <a:pPr lvl="0"/>
            <a:endParaRPr lang="en-US" sz="1900" dirty="0">
              <a:latin typeface="Arial" panose="020B0604020202020204" pitchFamily="34" charset="0"/>
              <a:cs typeface="Arial" panose="020B0604020202020204" pitchFamily="34" charset="0"/>
            </a:endParaRPr>
          </a:p>
          <a:p>
            <a:pPr marL="0" lvl="0" indent="0">
              <a:buNone/>
            </a:pPr>
            <a:r>
              <a:rPr lang="en-US" sz="1900" dirty="0">
                <a:latin typeface="Arial" panose="020B0604020202020204" pitchFamily="34" charset="0"/>
                <a:cs typeface="Arial" panose="020B0604020202020204" pitchFamily="34" charset="0"/>
              </a:rPr>
              <a:t>You may include a brief response to a previous critique (not included within the 2-page application).</a:t>
            </a:r>
          </a:p>
          <a:p>
            <a:pPr marL="0" lvl="0" indent="0">
              <a:buNone/>
            </a:pPr>
            <a:endParaRPr lang="en-US" sz="1900" dirty="0">
              <a:latin typeface="Arial" panose="020B0604020202020204" pitchFamily="34" charset="0"/>
              <a:cs typeface="Arial" panose="020B0604020202020204" pitchFamily="34" charset="0"/>
            </a:endParaRPr>
          </a:p>
          <a:p>
            <a:pPr marL="0" lvl="0" indent="0" algn="ctr">
              <a:buNone/>
            </a:pPr>
            <a:r>
              <a:rPr lang="en-US" sz="1900" b="1" dirty="0">
                <a:latin typeface="Arial" panose="020B0604020202020204" pitchFamily="34" charset="0"/>
                <a:cs typeface="Arial" panose="020B0604020202020204" pitchFamily="34" charset="0"/>
              </a:rPr>
              <a:t>Late applications will not be accepted.</a:t>
            </a:r>
          </a:p>
          <a:p>
            <a:pPr lvl="0"/>
            <a:endParaRPr lang="en-US" dirty="0">
              <a:latin typeface="Arial" panose="020B0604020202020204" pitchFamily="34" charset="0"/>
              <a:cs typeface="Arial" panose="020B0604020202020204" pitchFamily="34" charset="0"/>
            </a:endParaRPr>
          </a:p>
        </p:txBody>
      </p:sp>
      <p:sp>
        <p:nvSpPr>
          <p:cNvPr id="5" name="Date">
            <a:extLst>
              <a:ext uri="{FF2B5EF4-FFF2-40B4-BE49-F238E27FC236}">
                <a16:creationId xmlns:a16="http://schemas.microsoft.com/office/drawing/2014/main" id="{5E94D964-6E37-02B2-0D62-E724CF31860D}"/>
              </a:ext>
            </a:extLst>
          </p:cNvPr>
          <p:cNvSpPr>
            <a:spLocks noGrp="1"/>
          </p:cNvSpPr>
          <p:nvPr>
            <p:ph type="dt" sz="half" idx="10"/>
          </p:nvPr>
        </p:nvSpPr>
        <p:spPr/>
        <p:txBody>
          <a:bodyPr/>
          <a:lstStyle/>
          <a:p>
            <a:fld id="{D47A9A36-4EB0-BF46-AE48-7CDA251B954B}" type="datetime1">
              <a:rPr lang="en-US" smtClean="0"/>
              <a:t>9/16/2025</a:t>
            </a:fld>
            <a:endParaRPr lang="en-US" dirty="0"/>
          </a:p>
        </p:txBody>
      </p:sp>
      <p:sp>
        <p:nvSpPr>
          <p:cNvPr id="6" name="Slide Number">
            <a:extLst>
              <a:ext uri="{FF2B5EF4-FFF2-40B4-BE49-F238E27FC236}">
                <a16:creationId xmlns:a16="http://schemas.microsoft.com/office/drawing/2014/main" id="{44EE1DB7-F978-8546-7AD4-00A85290326A}"/>
              </a:ext>
            </a:extLst>
          </p:cNvPr>
          <p:cNvSpPr>
            <a:spLocks noGrp="1"/>
          </p:cNvSpPr>
          <p:nvPr>
            <p:ph type="sldNum" sz="quarter" idx="12"/>
          </p:nvPr>
        </p:nvSpPr>
        <p:spPr/>
        <p:txBody>
          <a:bodyPr/>
          <a:lstStyle/>
          <a:p>
            <a:fld id="{8A7A6979-0714-4377-B894-6BE4C2D6E202}" type="slidenum">
              <a:rPr lang="en-US" smtClean="0"/>
              <a:pPr/>
              <a:t>11</a:t>
            </a:fld>
            <a:endParaRPr lang="en-US" dirty="0"/>
          </a:p>
        </p:txBody>
      </p:sp>
      <p:pic>
        <p:nvPicPr>
          <p:cNvPr id="10" name="Picture 9">
            <a:extLst>
              <a:ext uri="{FF2B5EF4-FFF2-40B4-BE49-F238E27FC236}">
                <a16:creationId xmlns:a16="http://schemas.microsoft.com/office/drawing/2014/main" id="{6A83F397-312D-0227-7502-F2FE5AADBAA4}"/>
              </a:ext>
            </a:extLst>
          </p:cNvPr>
          <p:cNvPicPr>
            <a:picLocks noChangeAspect="1"/>
          </p:cNvPicPr>
          <p:nvPr/>
        </p:nvPicPr>
        <p:blipFill>
          <a:blip r:embed="rId2"/>
          <a:srcRect/>
          <a:stretch/>
        </p:blipFill>
        <p:spPr>
          <a:xfrm>
            <a:off x="1765300" y="6019982"/>
            <a:ext cx="4330700" cy="460284"/>
          </a:xfrm>
          <a:prstGeom prst="rect">
            <a:avLst/>
          </a:prstGeom>
        </p:spPr>
      </p:pic>
      <p:sp>
        <p:nvSpPr>
          <p:cNvPr id="2" name="Subhead">
            <a:extLst>
              <a:ext uri="{FF2B5EF4-FFF2-40B4-BE49-F238E27FC236}">
                <a16:creationId xmlns:a16="http://schemas.microsoft.com/office/drawing/2014/main" id="{51406210-55BC-F44D-EA94-FE0E410D5210}"/>
              </a:ext>
            </a:extLst>
          </p:cNvPr>
          <p:cNvSpPr txBox="1">
            <a:spLocks/>
          </p:cNvSpPr>
          <p:nvPr/>
        </p:nvSpPr>
        <p:spPr>
          <a:xfrm>
            <a:off x="1959157" y="1184078"/>
            <a:ext cx="7988982"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Pre-Proposal Application Details: </a:t>
            </a:r>
          </a:p>
        </p:txBody>
      </p:sp>
    </p:spTree>
    <p:extLst>
      <p:ext uri="{BB962C8B-B14F-4D97-AF65-F5344CB8AC3E}">
        <p14:creationId xmlns:p14="http://schemas.microsoft.com/office/powerpoint/2010/main" val="166506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head">
            <a:extLst>
              <a:ext uri="{FF2B5EF4-FFF2-40B4-BE49-F238E27FC236}">
                <a16:creationId xmlns:a16="http://schemas.microsoft.com/office/drawing/2014/main" id="{A691E43B-1A2C-4F4A-BF05-AE1D589C0464}"/>
              </a:ext>
            </a:extLst>
          </p:cNvPr>
          <p:cNvSpPr>
            <a:spLocks noGrp="1"/>
          </p:cNvSpPr>
          <p:nvPr>
            <p:ph type="subTitle" idx="1"/>
          </p:nvPr>
        </p:nvSpPr>
        <p:spPr>
          <a:xfrm>
            <a:off x="2107518" y="1486692"/>
            <a:ext cx="7988980" cy="276999"/>
          </a:xfrm>
        </p:spPr>
        <p:txBody>
          <a:bodyPr/>
          <a:lstStyle/>
          <a:p>
            <a:r>
              <a:rPr lang="en-US" sz="1800" dirty="0">
                <a:solidFill>
                  <a:schemeClr val="bg1"/>
                </a:solidFill>
                <a:latin typeface="Arial" panose="020B0604020202020204" pitchFamily="34" charset="0"/>
                <a:cs typeface="Arial" panose="020B0604020202020204" pitchFamily="34" charset="0"/>
              </a:rPr>
              <a:t>If invited, the full proposal is due by 5:00 pm on January 26, 2026.</a:t>
            </a:r>
          </a:p>
        </p:txBody>
      </p:sp>
      <p:sp>
        <p:nvSpPr>
          <p:cNvPr id="2" name="Body Text">
            <a:extLst>
              <a:ext uri="{FF2B5EF4-FFF2-40B4-BE49-F238E27FC236}">
                <a16:creationId xmlns:a16="http://schemas.microsoft.com/office/drawing/2014/main" id="{EC1A386D-8F97-7247-9DF2-C8FBFFD00350}"/>
              </a:ext>
            </a:extLst>
          </p:cNvPr>
          <p:cNvSpPr>
            <a:spLocks noGrp="1"/>
          </p:cNvSpPr>
          <p:nvPr>
            <p:ph type="body" sz="quarter" idx="14"/>
          </p:nvPr>
        </p:nvSpPr>
        <p:spPr>
          <a:xfrm>
            <a:off x="2014954" y="1853461"/>
            <a:ext cx="4081046" cy="2961524"/>
          </a:xfrm>
        </p:spPr>
        <p:txBody>
          <a:bodyPr/>
          <a:lstStyle/>
          <a:p>
            <a:pPr marL="0" lvl="0" indent="0">
              <a:buNone/>
            </a:pPr>
            <a:r>
              <a:rPr lang="en-US" b="1" dirty="0">
                <a:latin typeface="Arial" panose="020B0604020202020204" pitchFamily="34" charset="0"/>
                <a:cs typeface="Arial" panose="020B0604020202020204" pitchFamily="34" charset="0"/>
              </a:rPr>
              <a:t>Full Scientific Proposal </a:t>
            </a:r>
          </a:p>
          <a:p>
            <a:pPr marL="0" lvl="0" indent="0">
              <a:buNone/>
            </a:pPr>
            <a:r>
              <a:rPr lang="en-US" sz="1700" dirty="0">
                <a:latin typeface="Arial" panose="020B0604020202020204" pitchFamily="34" charset="0"/>
                <a:cs typeface="Arial" panose="020B0604020202020204" pitchFamily="34" charset="0"/>
              </a:rPr>
              <a:t>(single-spaced, not to exceed 6 pages):</a:t>
            </a:r>
          </a:p>
          <a:p>
            <a:r>
              <a:rPr lang="en-US" sz="1700" dirty="0">
                <a:latin typeface="Arial" panose="020B0604020202020204" pitchFamily="34" charset="0"/>
                <a:cs typeface="Arial" panose="020B0604020202020204" pitchFamily="34" charset="0"/>
              </a:rPr>
              <a:t>Specific Aims</a:t>
            </a:r>
          </a:p>
          <a:p>
            <a:pPr lvl="0"/>
            <a:r>
              <a:rPr lang="en-US" sz="1700" dirty="0">
                <a:latin typeface="Arial" panose="020B0604020202020204" pitchFamily="34" charset="0"/>
                <a:cs typeface="Arial" panose="020B0604020202020204" pitchFamily="34" charset="0"/>
              </a:rPr>
              <a:t>Significance</a:t>
            </a:r>
          </a:p>
          <a:p>
            <a:pPr lvl="0"/>
            <a:r>
              <a:rPr lang="en-US" sz="1700" dirty="0">
                <a:latin typeface="Arial" panose="020B0604020202020204" pitchFamily="34" charset="0"/>
                <a:cs typeface="Arial" panose="020B0604020202020204" pitchFamily="34" charset="0"/>
              </a:rPr>
              <a:t>Research Plan (can include preliminary data)</a:t>
            </a:r>
          </a:p>
          <a:p>
            <a:pPr lvl="0"/>
            <a:r>
              <a:rPr lang="en-US" sz="1700" dirty="0">
                <a:latin typeface="Arial" panose="020B0604020202020204" pitchFamily="34" charset="0"/>
                <a:cs typeface="Arial" panose="020B0604020202020204" pitchFamily="34" charset="0"/>
              </a:rPr>
              <a:t>Future Directions</a:t>
            </a:r>
          </a:p>
          <a:p>
            <a:pPr lvl="0"/>
            <a:r>
              <a:rPr lang="en-US" sz="1700" dirty="0">
                <a:latin typeface="Arial" panose="020B0604020202020204" pitchFamily="34" charset="0"/>
                <a:cs typeface="Arial" panose="020B0604020202020204" pitchFamily="34" charset="0"/>
              </a:rPr>
              <a:t>Cited Literature (not included in 6 pages)</a:t>
            </a:r>
          </a:p>
        </p:txBody>
      </p:sp>
      <p:sp>
        <p:nvSpPr>
          <p:cNvPr id="4" name="Date">
            <a:extLst>
              <a:ext uri="{FF2B5EF4-FFF2-40B4-BE49-F238E27FC236}">
                <a16:creationId xmlns:a16="http://schemas.microsoft.com/office/drawing/2014/main" id="{9A80D0DD-6D24-444A-83A2-04A9622ED98A}"/>
              </a:ext>
            </a:extLst>
          </p:cNvPr>
          <p:cNvSpPr>
            <a:spLocks noGrp="1"/>
          </p:cNvSpPr>
          <p:nvPr>
            <p:ph type="dt" sz="half" idx="10"/>
          </p:nvPr>
        </p:nvSpPr>
        <p:spPr/>
        <p:txBody>
          <a:bodyPr/>
          <a:lstStyle/>
          <a:p>
            <a:fld id="{D47A9A36-4EB0-BF46-AE48-7CDA251B954B}" type="datetime1">
              <a:rPr lang="en-US" smtClean="0"/>
              <a:t>9/16/2025</a:t>
            </a:fld>
            <a:endParaRPr lang="en-US" dirty="0"/>
          </a:p>
        </p:txBody>
      </p:sp>
      <p:sp>
        <p:nvSpPr>
          <p:cNvPr id="5" name="Slide Number">
            <a:extLst>
              <a:ext uri="{FF2B5EF4-FFF2-40B4-BE49-F238E27FC236}">
                <a16:creationId xmlns:a16="http://schemas.microsoft.com/office/drawing/2014/main" id="{72F32A19-D8DB-C64F-B22B-DBFB8CA7FD2E}"/>
              </a:ext>
            </a:extLst>
          </p:cNvPr>
          <p:cNvSpPr>
            <a:spLocks noGrp="1"/>
          </p:cNvSpPr>
          <p:nvPr>
            <p:ph type="sldNum" sz="quarter" idx="12"/>
          </p:nvPr>
        </p:nvSpPr>
        <p:spPr/>
        <p:txBody>
          <a:bodyPr/>
          <a:lstStyle/>
          <a:p>
            <a:fld id="{8A7A6979-0714-4377-B894-6BE4C2D6E202}" type="slidenum">
              <a:rPr lang="en-US" smtClean="0"/>
              <a:pPr/>
              <a:t>12</a:t>
            </a:fld>
            <a:endParaRPr lang="en-US" dirty="0"/>
          </a:p>
        </p:txBody>
      </p:sp>
      <p:pic>
        <p:nvPicPr>
          <p:cNvPr id="9" name="Picture 8">
            <a:extLst>
              <a:ext uri="{FF2B5EF4-FFF2-40B4-BE49-F238E27FC236}">
                <a16:creationId xmlns:a16="http://schemas.microsoft.com/office/drawing/2014/main" id="{584E8DD2-9C98-847D-6282-018733BA4667}"/>
              </a:ext>
            </a:extLst>
          </p:cNvPr>
          <p:cNvPicPr>
            <a:picLocks noChangeAspect="1"/>
          </p:cNvPicPr>
          <p:nvPr/>
        </p:nvPicPr>
        <p:blipFill>
          <a:blip r:embed="rId2"/>
          <a:srcRect/>
          <a:stretch/>
        </p:blipFill>
        <p:spPr>
          <a:xfrm>
            <a:off x="1765300" y="6019982"/>
            <a:ext cx="4330700" cy="460284"/>
          </a:xfrm>
          <a:prstGeom prst="rect">
            <a:avLst/>
          </a:prstGeom>
        </p:spPr>
      </p:pic>
      <p:sp>
        <p:nvSpPr>
          <p:cNvPr id="8" name="Body Text">
            <a:extLst>
              <a:ext uri="{FF2B5EF4-FFF2-40B4-BE49-F238E27FC236}">
                <a16:creationId xmlns:a16="http://schemas.microsoft.com/office/drawing/2014/main" id="{005FA08F-DC84-30E1-F3AB-0BFBD437BEAA}"/>
              </a:ext>
            </a:extLst>
          </p:cNvPr>
          <p:cNvSpPr txBox="1">
            <a:spLocks/>
          </p:cNvSpPr>
          <p:nvPr/>
        </p:nvSpPr>
        <p:spPr>
          <a:xfrm>
            <a:off x="6096000" y="1844835"/>
            <a:ext cx="4081046" cy="2961525"/>
          </a:xfrm>
          <a:prstGeom prst="rect">
            <a:avLst/>
          </a:prstGeom>
        </p:spPr>
        <p:txBody>
          <a:bodyPr vert="horz" lIns="0" tIns="0" rIns="0" bIns="0" rtlCol="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Wingdings" charset="2"/>
              <a:buNone/>
            </a:pPr>
            <a:r>
              <a:rPr lang="en-US" b="1" dirty="0">
                <a:latin typeface="Arial" panose="020B0604020202020204" pitchFamily="34" charset="0"/>
                <a:cs typeface="Arial" panose="020B0604020202020204" pitchFamily="34" charset="0"/>
              </a:rPr>
              <a:t>Appendices:</a:t>
            </a:r>
          </a:p>
          <a:p>
            <a:r>
              <a:rPr lang="en-US" sz="1700" dirty="0">
                <a:latin typeface="Arial" panose="020B0604020202020204" pitchFamily="34" charset="0"/>
                <a:cs typeface="Arial" panose="020B0604020202020204" pitchFamily="34" charset="0"/>
              </a:rPr>
              <a:t>One page status report for past Showalter awardees</a:t>
            </a:r>
          </a:p>
          <a:p>
            <a:r>
              <a:rPr lang="en-US" sz="1700" dirty="0">
                <a:latin typeface="Arial" panose="020B0604020202020204" pitchFamily="34" charset="0"/>
                <a:cs typeface="Arial" panose="020B0604020202020204" pitchFamily="34" charset="0"/>
              </a:rPr>
              <a:t>Letter of support from department/school head</a:t>
            </a:r>
          </a:p>
          <a:p>
            <a:r>
              <a:rPr lang="en-US" sz="1700" dirty="0">
                <a:latin typeface="Arial" panose="020B0604020202020204" pitchFamily="34" charset="0"/>
                <a:cs typeface="Arial" panose="020B0604020202020204" pitchFamily="34" charset="0"/>
              </a:rPr>
              <a:t>Letter of support from senior investigator, if applicant is research assistant professor </a:t>
            </a:r>
          </a:p>
          <a:p>
            <a:r>
              <a:rPr lang="en-US" sz="1700" dirty="0">
                <a:latin typeface="Arial" panose="020B0604020202020204" pitchFamily="34" charset="0"/>
                <a:cs typeface="Arial" panose="020B0604020202020204" pitchFamily="34" charset="0"/>
              </a:rPr>
              <a:t>Letters of support from key collaborators</a:t>
            </a:r>
          </a:p>
        </p:txBody>
      </p:sp>
      <p:sp>
        <p:nvSpPr>
          <p:cNvPr id="10" name="Body Text">
            <a:extLst>
              <a:ext uri="{FF2B5EF4-FFF2-40B4-BE49-F238E27FC236}">
                <a16:creationId xmlns:a16="http://schemas.microsoft.com/office/drawing/2014/main" id="{E5E6E009-77DE-1D3C-C777-BC8AD4BFD9EC}"/>
              </a:ext>
            </a:extLst>
          </p:cNvPr>
          <p:cNvSpPr txBox="1">
            <a:spLocks/>
          </p:cNvSpPr>
          <p:nvPr/>
        </p:nvSpPr>
        <p:spPr>
          <a:xfrm>
            <a:off x="2107520" y="4932804"/>
            <a:ext cx="7988978" cy="809448"/>
          </a:xfrm>
          <a:prstGeom prst="rect">
            <a:avLst/>
          </a:prstGeom>
        </p:spPr>
        <p:txBody>
          <a:bodyPr vert="horz" lIns="0" tIns="0" rIns="0" bIns="0" rtlCol="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Wingdings" charset="2"/>
              <a:buNone/>
            </a:pPr>
            <a:endParaRPr lang="en-US" dirty="0">
              <a:latin typeface="Arial" panose="020B0604020202020204" pitchFamily="34" charset="0"/>
              <a:cs typeface="Arial" panose="020B0604020202020204" pitchFamily="34" charset="0"/>
            </a:endParaRPr>
          </a:p>
        </p:txBody>
      </p:sp>
      <p:sp>
        <p:nvSpPr>
          <p:cNvPr id="11" name="Body Text">
            <a:extLst>
              <a:ext uri="{FF2B5EF4-FFF2-40B4-BE49-F238E27FC236}">
                <a16:creationId xmlns:a16="http://schemas.microsoft.com/office/drawing/2014/main" id="{7F0DA8B6-64D7-717D-86CB-E1BE86C936A2}"/>
              </a:ext>
            </a:extLst>
          </p:cNvPr>
          <p:cNvSpPr txBox="1">
            <a:spLocks/>
          </p:cNvSpPr>
          <p:nvPr/>
        </p:nvSpPr>
        <p:spPr>
          <a:xfrm>
            <a:off x="1765300" y="4537270"/>
            <a:ext cx="8509309" cy="1244409"/>
          </a:xfrm>
          <a:prstGeom prst="rect">
            <a:avLst/>
          </a:prstGeom>
        </p:spPr>
        <p:txBody>
          <a:bodyPr vert="horz" lIns="0" tIns="0" rIns="0" bIns="0" rtlCol="0">
            <a:no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Wingdings" charset="2"/>
              <a:buNone/>
            </a:pPr>
            <a:r>
              <a:rPr lang="en-US" sz="1600" dirty="0">
                <a:latin typeface="Arial" panose="020B0604020202020204" pitchFamily="34" charset="0"/>
                <a:cs typeface="Arial" panose="020B0604020202020204" pitchFamily="34" charset="0"/>
              </a:rPr>
              <a:t>Additionally, an abstract (30-line limit), fully developed budget and budget justification, and NIH-style </a:t>
            </a:r>
            <a:r>
              <a:rPr lang="en-US" sz="1600" dirty="0" err="1">
                <a:latin typeface="Arial" panose="020B0604020202020204" pitchFamily="34" charset="0"/>
                <a:cs typeface="Arial" panose="020B0604020202020204" pitchFamily="34" charset="0"/>
              </a:rPr>
              <a:t>biosketches</a:t>
            </a:r>
            <a:r>
              <a:rPr lang="en-US" sz="1600" dirty="0">
                <a:latin typeface="Arial" panose="020B0604020202020204" pitchFamily="34" charset="0"/>
                <a:cs typeface="Arial" panose="020B0604020202020204" pitchFamily="34" charset="0"/>
              </a:rPr>
              <a:t> and current and pending report are required.</a:t>
            </a:r>
          </a:p>
          <a:p>
            <a:pPr marL="0" indent="0">
              <a:buFont typeface="Wingdings" charset="2"/>
              <a:buNone/>
            </a:pPr>
            <a:endParaRPr lang="en-US" sz="1600" dirty="0">
              <a:latin typeface="Arial" panose="020B0604020202020204" pitchFamily="34" charset="0"/>
              <a:cs typeface="Arial" panose="020B0604020202020204" pitchFamily="34" charset="0"/>
            </a:endParaRPr>
          </a:p>
          <a:p>
            <a:pPr marL="0" indent="0">
              <a:buFont typeface="Wingdings" charset="2"/>
              <a:buNone/>
            </a:pPr>
            <a:r>
              <a:rPr lang="en-US" sz="1600" dirty="0">
                <a:latin typeface="Arial" panose="020B0604020202020204" pitchFamily="34" charset="0"/>
                <a:cs typeface="Arial" panose="020B0604020202020204" pitchFamily="34" charset="0"/>
              </a:rPr>
              <a:t>This proposal must be submitted by SPS </a:t>
            </a:r>
            <a:r>
              <a:rPr lang="en-US" sz="1600" dirty="0" err="1">
                <a:latin typeface="Arial" panose="020B0604020202020204" pitchFamily="34" charset="0"/>
                <a:cs typeface="Arial" panose="020B0604020202020204" pitchFamily="34" charset="0"/>
              </a:rPr>
              <a:t>pre-award</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Do not wait until the last minute to notify their team.  </a:t>
            </a:r>
          </a:p>
        </p:txBody>
      </p:sp>
      <p:sp>
        <p:nvSpPr>
          <p:cNvPr id="3" name="Subhead">
            <a:extLst>
              <a:ext uri="{FF2B5EF4-FFF2-40B4-BE49-F238E27FC236}">
                <a16:creationId xmlns:a16="http://schemas.microsoft.com/office/drawing/2014/main" id="{EC711EFE-F989-AD69-C880-7ADF69A00A2D}"/>
              </a:ext>
            </a:extLst>
          </p:cNvPr>
          <p:cNvSpPr txBox="1">
            <a:spLocks/>
          </p:cNvSpPr>
          <p:nvPr/>
        </p:nvSpPr>
        <p:spPr>
          <a:xfrm>
            <a:off x="1959157" y="1071940"/>
            <a:ext cx="7988982"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Full Proposal Details: </a:t>
            </a:r>
          </a:p>
        </p:txBody>
      </p:sp>
    </p:spTree>
    <p:extLst>
      <p:ext uri="{BB962C8B-B14F-4D97-AF65-F5344CB8AC3E}">
        <p14:creationId xmlns:p14="http://schemas.microsoft.com/office/powerpoint/2010/main" val="259368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0FF84-1CC6-4CC8-A2A0-53D1E08CE08B}"/>
            </a:ext>
          </a:extLst>
        </p:cNvPr>
        <p:cNvGrpSpPr/>
        <p:nvPr/>
      </p:nvGrpSpPr>
      <p:grpSpPr>
        <a:xfrm>
          <a:off x="0" y="0"/>
          <a:ext cx="0" cy="0"/>
          <a:chOff x="0" y="0"/>
          <a:chExt cx="0" cy="0"/>
        </a:xfrm>
      </p:grpSpPr>
      <p:sp>
        <p:nvSpPr>
          <p:cNvPr id="4" name="Body Text">
            <a:extLst>
              <a:ext uri="{FF2B5EF4-FFF2-40B4-BE49-F238E27FC236}">
                <a16:creationId xmlns:a16="http://schemas.microsoft.com/office/drawing/2014/main" id="{FDA84D31-08A8-F64F-5572-18F0CFE7763E}"/>
              </a:ext>
            </a:extLst>
          </p:cNvPr>
          <p:cNvSpPr>
            <a:spLocks noGrp="1"/>
          </p:cNvSpPr>
          <p:nvPr>
            <p:ph type="body" sz="quarter" idx="14"/>
          </p:nvPr>
        </p:nvSpPr>
        <p:spPr>
          <a:xfrm>
            <a:off x="2380778" y="1828800"/>
            <a:ext cx="7430444" cy="3157267"/>
          </a:xfrm>
        </p:spPr>
        <p:txBody>
          <a:bodyPr>
            <a:normAutofit/>
          </a:bodyPr>
          <a:lstStyle/>
          <a:p>
            <a:pPr marL="0" lvl="0" indent="0">
              <a:buNone/>
            </a:pPr>
            <a:endParaRPr lang="en-US" dirty="0">
              <a:latin typeface="Arial" panose="020B0604020202020204" pitchFamily="34" charset="0"/>
              <a:cs typeface="Arial" panose="020B0604020202020204" pitchFamily="34" charset="0"/>
            </a:endParaRPr>
          </a:p>
          <a:p>
            <a:pPr marL="0" lvl="0" indent="0">
              <a:buNone/>
            </a:pPr>
            <a:r>
              <a:rPr lang="en-US" dirty="0">
                <a:latin typeface="Arial" panose="020B0604020202020204" pitchFamily="34" charset="0"/>
                <a:cs typeface="Arial" panose="020B0604020202020204" pitchFamily="34" charset="0"/>
              </a:rPr>
              <a:t>In a typical year, we receive 30-40 pre-proposals to review internally.  Of these, 15-20 are invited to submit a full proposal.</a:t>
            </a:r>
          </a:p>
          <a:p>
            <a:pPr lvl="0"/>
            <a:endParaRPr lang="en-US" dirty="0">
              <a:latin typeface="Arial" panose="020B0604020202020204" pitchFamily="34" charset="0"/>
              <a:cs typeface="Arial" panose="020B0604020202020204" pitchFamily="34" charset="0"/>
            </a:endParaRPr>
          </a:p>
          <a:p>
            <a:pPr marL="0" lvl="0" indent="0">
              <a:buNone/>
            </a:pPr>
            <a:r>
              <a:rPr lang="en-US" dirty="0">
                <a:latin typeface="Arial" panose="020B0604020202020204" pitchFamily="34" charset="0"/>
                <a:cs typeface="Arial" panose="020B0604020202020204" pitchFamily="34" charset="0"/>
              </a:rPr>
              <a:t>The full proposals are reviewed and ranked by a committee of the ADRs and an equal number of Purdue faculty selected for their field expertise.  Most, if not all, of these ad hoc faculty are previous or current Showalter awardees.</a:t>
            </a:r>
          </a:p>
          <a:p>
            <a:pPr lvl="0"/>
            <a:endParaRPr lang="en-US" dirty="0">
              <a:latin typeface="Arial" panose="020B0604020202020204" pitchFamily="34" charset="0"/>
              <a:cs typeface="Arial" panose="020B0604020202020204" pitchFamily="34" charset="0"/>
            </a:endParaRPr>
          </a:p>
          <a:p>
            <a:pPr marL="0" lvl="0" indent="0">
              <a:buNone/>
            </a:pPr>
            <a:r>
              <a:rPr lang="en-US" dirty="0">
                <a:latin typeface="Arial" panose="020B0604020202020204" pitchFamily="34" charset="0"/>
                <a:cs typeface="Arial" panose="020B0604020202020204" pitchFamily="34" charset="0"/>
              </a:rPr>
              <a:t>Usually, 10-11 of the proposals submitted to the external Showalter Committee will be funded.</a:t>
            </a:r>
          </a:p>
          <a:p>
            <a:pPr lvl="0"/>
            <a:endParaRPr lang="en-US" dirty="0">
              <a:latin typeface="Arial" panose="020B0604020202020204" pitchFamily="34" charset="0"/>
              <a:cs typeface="Arial" panose="020B0604020202020204" pitchFamily="34" charset="0"/>
            </a:endParaRPr>
          </a:p>
        </p:txBody>
      </p:sp>
      <p:sp>
        <p:nvSpPr>
          <p:cNvPr id="5" name="Date">
            <a:extLst>
              <a:ext uri="{FF2B5EF4-FFF2-40B4-BE49-F238E27FC236}">
                <a16:creationId xmlns:a16="http://schemas.microsoft.com/office/drawing/2014/main" id="{6F22B78F-CA21-B317-B5D9-0CFCAF33575C}"/>
              </a:ext>
            </a:extLst>
          </p:cNvPr>
          <p:cNvSpPr>
            <a:spLocks noGrp="1"/>
          </p:cNvSpPr>
          <p:nvPr>
            <p:ph type="dt" sz="half" idx="10"/>
          </p:nvPr>
        </p:nvSpPr>
        <p:spPr/>
        <p:txBody>
          <a:bodyPr/>
          <a:lstStyle/>
          <a:p>
            <a:fld id="{D47A9A36-4EB0-BF46-AE48-7CDA251B954B}" type="datetime1">
              <a:rPr lang="en-US" smtClean="0"/>
              <a:t>9/16/2025</a:t>
            </a:fld>
            <a:endParaRPr lang="en-US" dirty="0"/>
          </a:p>
        </p:txBody>
      </p:sp>
      <p:sp>
        <p:nvSpPr>
          <p:cNvPr id="6" name="Slide Number">
            <a:extLst>
              <a:ext uri="{FF2B5EF4-FFF2-40B4-BE49-F238E27FC236}">
                <a16:creationId xmlns:a16="http://schemas.microsoft.com/office/drawing/2014/main" id="{15718F53-F367-E5E9-2CFA-3A803A330DD6}"/>
              </a:ext>
            </a:extLst>
          </p:cNvPr>
          <p:cNvSpPr>
            <a:spLocks noGrp="1"/>
          </p:cNvSpPr>
          <p:nvPr>
            <p:ph type="sldNum" sz="quarter" idx="12"/>
          </p:nvPr>
        </p:nvSpPr>
        <p:spPr/>
        <p:txBody>
          <a:bodyPr/>
          <a:lstStyle/>
          <a:p>
            <a:fld id="{8A7A6979-0714-4377-B894-6BE4C2D6E202}" type="slidenum">
              <a:rPr lang="en-US" smtClean="0"/>
              <a:pPr/>
              <a:t>13</a:t>
            </a:fld>
            <a:endParaRPr lang="en-US" dirty="0"/>
          </a:p>
        </p:txBody>
      </p:sp>
      <p:pic>
        <p:nvPicPr>
          <p:cNvPr id="10" name="Picture 9">
            <a:extLst>
              <a:ext uri="{FF2B5EF4-FFF2-40B4-BE49-F238E27FC236}">
                <a16:creationId xmlns:a16="http://schemas.microsoft.com/office/drawing/2014/main" id="{C1A2BBD3-D2F1-9E16-8336-A32F1B3DFCF3}"/>
              </a:ext>
            </a:extLst>
          </p:cNvPr>
          <p:cNvPicPr>
            <a:picLocks noChangeAspect="1"/>
          </p:cNvPicPr>
          <p:nvPr/>
        </p:nvPicPr>
        <p:blipFill>
          <a:blip r:embed="rId2"/>
          <a:srcRect/>
          <a:stretch/>
        </p:blipFill>
        <p:spPr>
          <a:xfrm>
            <a:off x="1765300" y="6019982"/>
            <a:ext cx="4330700" cy="460284"/>
          </a:xfrm>
          <a:prstGeom prst="rect">
            <a:avLst/>
          </a:prstGeom>
        </p:spPr>
      </p:pic>
      <p:sp>
        <p:nvSpPr>
          <p:cNvPr id="2" name="Subhead">
            <a:extLst>
              <a:ext uri="{FF2B5EF4-FFF2-40B4-BE49-F238E27FC236}">
                <a16:creationId xmlns:a16="http://schemas.microsoft.com/office/drawing/2014/main" id="{C45A42B9-9B59-5A77-383F-DE8EB02782E8}"/>
              </a:ext>
            </a:extLst>
          </p:cNvPr>
          <p:cNvSpPr txBox="1">
            <a:spLocks/>
          </p:cNvSpPr>
          <p:nvPr/>
        </p:nvSpPr>
        <p:spPr>
          <a:xfrm>
            <a:off x="1959157" y="1184078"/>
            <a:ext cx="7988982"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Additional Details: </a:t>
            </a:r>
          </a:p>
        </p:txBody>
      </p:sp>
    </p:spTree>
    <p:extLst>
      <p:ext uri="{BB962C8B-B14F-4D97-AF65-F5344CB8AC3E}">
        <p14:creationId xmlns:p14="http://schemas.microsoft.com/office/powerpoint/2010/main" val="3028144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E73D688-E632-1244-8778-FE87C28D958E}"/>
              </a:ext>
            </a:extLst>
          </p:cNvPr>
          <p:cNvSpPr>
            <a:spLocks noGrp="1"/>
          </p:cNvSpPr>
          <p:nvPr>
            <p:ph type="ctrTitle"/>
          </p:nvPr>
        </p:nvSpPr>
        <p:spPr>
          <a:xfrm>
            <a:off x="2922271" y="872010"/>
            <a:ext cx="6347458" cy="854080"/>
          </a:xfrm>
        </p:spPr>
        <p:txBody>
          <a:bodyPr/>
          <a:lstStyle/>
          <a:p>
            <a:pPr algn="ctr"/>
            <a:r>
              <a:rPr lang="en-US" dirty="0">
                <a:latin typeface="Arial Narrow" panose="020B0604020202020204" pitchFamily="34" charset="0"/>
                <a:cs typeface="Arial Narrow" panose="020B0604020202020204" pitchFamily="34" charset="0"/>
              </a:rPr>
              <a:t>Questions?</a:t>
            </a:r>
          </a:p>
        </p:txBody>
      </p:sp>
      <p:sp>
        <p:nvSpPr>
          <p:cNvPr id="4" name="Date">
            <a:extLst>
              <a:ext uri="{FF2B5EF4-FFF2-40B4-BE49-F238E27FC236}">
                <a16:creationId xmlns:a16="http://schemas.microsoft.com/office/drawing/2014/main" id="{4308CDE5-DD68-3740-85BD-EE252849D49E}"/>
              </a:ext>
            </a:extLst>
          </p:cNvPr>
          <p:cNvSpPr>
            <a:spLocks noGrp="1"/>
          </p:cNvSpPr>
          <p:nvPr>
            <p:ph type="dt" sz="half" idx="10"/>
          </p:nvPr>
        </p:nvSpPr>
        <p:spPr/>
        <p:txBody>
          <a:bodyPr/>
          <a:lstStyle/>
          <a:p>
            <a:fld id="{D47A9A36-4EB0-BF46-AE48-7CDA251B954B}" type="datetime1">
              <a:rPr lang="en-US" smtClean="0"/>
              <a:pPr/>
              <a:t>9/16/2025</a:t>
            </a:fld>
            <a:endParaRPr lang="en-US" dirty="0"/>
          </a:p>
        </p:txBody>
      </p:sp>
      <p:sp>
        <p:nvSpPr>
          <p:cNvPr id="5" name="Slide Number">
            <a:extLst>
              <a:ext uri="{FF2B5EF4-FFF2-40B4-BE49-F238E27FC236}">
                <a16:creationId xmlns:a16="http://schemas.microsoft.com/office/drawing/2014/main" id="{BF90099D-AEBF-BE42-B572-F48AF47617D6}"/>
              </a:ext>
            </a:extLst>
          </p:cNvPr>
          <p:cNvSpPr>
            <a:spLocks noGrp="1"/>
          </p:cNvSpPr>
          <p:nvPr>
            <p:ph type="sldNum" sz="quarter" idx="12"/>
          </p:nvPr>
        </p:nvSpPr>
        <p:spPr/>
        <p:txBody>
          <a:bodyPr/>
          <a:lstStyle/>
          <a:p>
            <a:fld id="{8A7A6979-0714-4377-B894-6BE4C2D6E202}" type="slidenum">
              <a:rPr lang="en-US" smtClean="0"/>
              <a:pPr/>
              <a:t>14</a:t>
            </a:fld>
            <a:endParaRPr lang="en-US" dirty="0"/>
          </a:p>
        </p:txBody>
      </p:sp>
      <p:pic>
        <p:nvPicPr>
          <p:cNvPr id="7" name="Picture 6">
            <a:extLst>
              <a:ext uri="{FF2B5EF4-FFF2-40B4-BE49-F238E27FC236}">
                <a16:creationId xmlns:a16="http://schemas.microsoft.com/office/drawing/2014/main" id="{14C61D61-2C9F-C60E-A1C2-A6898DB6183E}"/>
              </a:ext>
            </a:extLst>
          </p:cNvPr>
          <p:cNvPicPr>
            <a:picLocks noChangeAspect="1"/>
          </p:cNvPicPr>
          <p:nvPr/>
        </p:nvPicPr>
        <p:blipFill>
          <a:blip r:embed="rId3"/>
          <a:srcRect/>
          <a:stretch/>
        </p:blipFill>
        <p:spPr>
          <a:xfrm>
            <a:off x="1765300" y="5990598"/>
            <a:ext cx="4330700" cy="460284"/>
          </a:xfrm>
          <a:prstGeom prst="rect">
            <a:avLst/>
          </a:prstGeom>
        </p:spPr>
      </p:pic>
      <p:pic>
        <p:nvPicPr>
          <p:cNvPr id="6" name="Picture 5" descr="A qr code with black squares">
            <a:extLst>
              <a:ext uri="{FF2B5EF4-FFF2-40B4-BE49-F238E27FC236}">
                <a16:creationId xmlns:a16="http://schemas.microsoft.com/office/drawing/2014/main" id="{42838E1A-3D98-79DE-FD6A-935A3E89DC15}"/>
              </a:ext>
            </a:extLst>
          </p:cNvPr>
          <p:cNvPicPr>
            <a:picLocks noChangeAspect="1"/>
          </p:cNvPicPr>
          <p:nvPr/>
        </p:nvPicPr>
        <p:blipFill>
          <a:blip r:embed="rId4"/>
          <a:stretch>
            <a:fillRect/>
          </a:stretch>
        </p:blipFill>
        <p:spPr>
          <a:xfrm>
            <a:off x="4392283" y="2307977"/>
            <a:ext cx="3153313" cy="3153313"/>
          </a:xfrm>
          <a:prstGeom prst="rect">
            <a:avLst/>
          </a:prstGeom>
        </p:spPr>
      </p:pic>
      <p:sp>
        <p:nvSpPr>
          <p:cNvPr id="10" name="Title">
            <a:extLst>
              <a:ext uri="{FF2B5EF4-FFF2-40B4-BE49-F238E27FC236}">
                <a16:creationId xmlns:a16="http://schemas.microsoft.com/office/drawing/2014/main" id="{FFEF7C66-FF02-CEEB-24DB-1E0BC6040C24}"/>
              </a:ext>
            </a:extLst>
          </p:cNvPr>
          <p:cNvSpPr txBox="1">
            <a:spLocks/>
          </p:cNvSpPr>
          <p:nvPr/>
        </p:nvSpPr>
        <p:spPr bwMode="blackWhite">
          <a:xfrm>
            <a:off x="2795210" y="2058678"/>
            <a:ext cx="6347458" cy="249299"/>
          </a:xfrm>
          <a:prstGeom prst="rect">
            <a:avLst/>
          </a:prstGeom>
          <a:noFill/>
          <a:ln w="38100" cap="sq">
            <a:noFill/>
            <a:miter lim="800000"/>
          </a:ln>
        </p:spPr>
        <p:txBody>
          <a:bodyPr vert="horz" wrap="square" lIns="0" tIns="0" rIns="0" bIns="0" rtlCol="0" anchor="t" anchorCtr="0">
            <a:spAutoFit/>
          </a:bodyPr>
          <a:lstStyle>
            <a:lvl1pPr algn="l" defTabSz="914400" rtl="0" eaLnBrk="1" latinLnBrk="0" hangingPunct="1">
              <a:lnSpc>
                <a:spcPct val="90000"/>
              </a:lnSpc>
              <a:spcBef>
                <a:spcPct val="0"/>
              </a:spcBef>
              <a:buNone/>
              <a:defRPr sz="6000" b="1" i="1" kern="1200" cap="all" spc="0" baseline="0">
                <a:solidFill>
                  <a:schemeClr val="tx2"/>
                </a:solidFill>
                <a:latin typeface="Acumin Pro ExtraCondensed" panose="020B0508020202020204" pitchFamily="34" charset="77"/>
                <a:ea typeface="+mj-ea"/>
                <a:cs typeface="+mj-cs"/>
              </a:defRPr>
            </a:lvl1pPr>
          </a:lstStyle>
          <a:p>
            <a:pPr algn="ctr"/>
            <a:r>
              <a:rPr lang="en-US" sz="1800" dirty="0">
                <a:latin typeface="Arial Narrow" panose="020B0604020202020204" pitchFamily="34" charset="0"/>
                <a:cs typeface="Arial Narrow" panose="020B0604020202020204" pitchFamily="34" charset="0"/>
              </a:rPr>
              <a:t>Showalter webpage</a:t>
            </a:r>
          </a:p>
        </p:txBody>
      </p:sp>
      <p:sp>
        <p:nvSpPr>
          <p:cNvPr id="11" name="Title">
            <a:extLst>
              <a:ext uri="{FF2B5EF4-FFF2-40B4-BE49-F238E27FC236}">
                <a16:creationId xmlns:a16="http://schemas.microsoft.com/office/drawing/2014/main" id="{84E3CAAC-3670-8C58-3E51-05B2E57D3B9C}"/>
              </a:ext>
            </a:extLst>
          </p:cNvPr>
          <p:cNvSpPr txBox="1">
            <a:spLocks/>
          </p:cNvSpPr>
          <p:nvPr/>
        </p:nvSpPr>
        <p:spPr bwMode="blackWhite">
          <a:xfrm>
            <a:off x="1673517" y="5514203"/>
            <a:ext cx="8755812" cy="207749"/>
          </a:xfrm>
          <a:prstGeom prst="rect">
            <a:avLst/>
          </a:prstGeom>
          <a:noFill/>
          <a:ln w="38100" cap="sq">
            <a:noFill/>
            <a:miter lim="800000"/>
          </a:ln>
        </p:spPr>
        <p:txBody>
          <a:bodyPr vert="horz" wrap="square" lIns="0" tIns="0" rIns="0" bIns="0" rtlCol="0" anchor="t" anchorCtr="0">
            <a:spAutoFit/>
          </a:bodyPr>
          <a:lstStyle>
            <a:lvl1pPr algn="l" defTabSz="914400" rtl="0" eaLnBrk="1" latinLnBrk="0" hangingPunct="1">
              <a:lnSpc>
                <a:spcPct val="90000"/>
              </a:lnSpc>
              <a:spcBef>
                <a:spcPct val="0"/>
              </a:spcBef>
              <a:buNone/>
              <a:defRPr sz="6000" b="1" i="1" kern="1200" cap="all" spc="0" baseline="0">
                <a:solidFill>
                  <a:schemeClr val="tx2"/>
                </a:solidFill>
                <a:latin typeface="Acumin Pro ExtraCondensed" panose="020B0508020202020204" pitchFamily="34" charset="77"/>
                <a:ea typeface="+mj-ea"/>
                <a:cs typeface="+mj-cs"/>
              </a:defRPr>
            </a:lvl1pPr>
          </a:lstStyle>
          <a:p>
            <a:pPr algn="ctr"/>
            <a:r>
              <a:rPr lang="en-US" sz="1500" b="0" i="0" dirty="0">
                <a:latin typeface="Arial Narrow" panose="020B0604020202020204" pitchFamily="34" charset="0"/>
                <a:cs typeface="Arial Narrow" panose="020B0604020202020204" pitchFamily="34" charset="0"/>
              </a:rPr>
              <a:t>https://www.purdue.edu/research/oevprp/funding-and-grant-writing/funding/showalter.php</a:t>
            </a:r>
          </a:p>
        </p:txBody>
      </p:sp>
    </p:spTree>
    <p:extLst>
      <p:ext uri="{BB962C8B-B14F-4D97-AF65-F5344CB8AC3E}">
        <p14:creationId xmlns:p14="http://schemas.microsoft.com/office/powerpoint/2010/main" val="3743599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4EA7F14-B9DE-164B-9F38-47D5668D2586}"/>
              </a:ext>
            </a:extLst>
          </p:cNvPr>
          <p:cNvSpPr>
            <a:spLocks noGrp="1"/>
          </p:cNvSpPr>
          <p:nvPr>
            <p:ph type="ctrTitle"/>
          </p:nvPr>
        </p:nvSpPr>
        <p:spPr>
          <a:xfrm>
            <a:off x="2395258" y="815791"/>
            <a:ext cx="7449301" cy="1218795"/>
          </a:xfrm>
        </p:spPr>
        <p:txBody>
          <a:bodyPr/>
          <a:lstStyle/>
          <a:p>
            <a:pPr algn="ctr"/>
            <a:r>
              <a:rPr lang="en-US" sz="4400" dirty="0">
                <a:latin typeface="Arial Narrow" panose="020B0604020202020204" pitchFamily="34" charset="0"/>
                <a:cs typeface="Arial Narrow" panose="020B0604020202020204" pitchFamily="34" charset="0"/>
              </a:rPr>
              <a:t>Ralph W. and Grace M. Showalter Research Trust</a:t>
            </a:r>
          </a:p>
        </p:txBody>
      </p:sp>
      <p:sp>
        <p:nvSpPr>
          <p:cNvPr id="4" name="Date">
            <a:extLst>
              <a:ext uri="{FF2B5EF4-FFF2-40B4-BE49-F238E27FC236}">
                <a16:creationId xmlns:a16="http://schemas.microsoft.com/office/drawing/2014/main" id="{7488F1B0-19AE-FE4B-A8CD-0F44AB281CC5}"/>
              </a:ext>
            </a:extLst>
          </p:cNvPr>
          <p:cNvSpPr>
            <a:spLocks noGrp="1"/>
          </p:cNvSpPr>
          <p:nvPr>
            <p:ph type="dt" sz="half" idx="10"/>
          </p:nvPr>
        </p:nvSpPr>
        <p:spPr/>
        <p:txBody>
          <a:bodyPr/>
          <a:lstStyle/>
          <a:p>
            <a:fld id="{D47A9A36-4EB0-BF46-AE48-7CDA251B954B}" type="datetime1">
              <a:rPr lang="en-US" smtClean="0"/>
              <a:pPr/>
              <a:t>9/16/2025</a:t>
            </a:fld>
            <a:endParaRPr lang="en-US" dirty="0"/>
          </a:p>
        </p:txBody>
      </p:sp>
      <p:sp>
        <p:nvSpPr>
          <p:cNvPr id="5" name="Slide Number">
            <a:extLst>
              <a:ext uri="{FF2B5EF4-FFF2-40B4-BE49-F238E27FC236}">
                <a16:creationId xmlns:a16="http://schemas.microsoft.com/office/drawing/2014/main" id="{FFCAA48C-2045-8749-8754-B722B9DB8A5C}"/>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8" name="Picture 7">
            <a:extLst>
              <a:ext uri="{FF2B5EF4-FFF2-40B4-BE49-F238E27FC236}">
                <a16:creationId xmlns:a16="http://schemas.microsoft.com/office/drawing/2014/main" id="{EA01F0ED-DC49-B55B-562D-18E59A4BF82A}"/>
              </a:ext>
            </a:extLst>
          </p:cNvPr>
          <p:cNvPicPr>
            <a:picLocks noChangeAspect="1"/>
          </p:cNvPicPr>
          <p:nvPr/>
        </p:nvPicPr>
        <p:blipFill>
          <a:blip r:embed="rId2"/>
          <a:srcRect/>
          <a:stretch/>
        </p:blipFill>
        <p:spPr>
          <a:xfrm>
            <a:off x="1717298" y="5990598"/>
            <a:ext cx="4330700" cy="460284"/>
          </a:xfrm>
          <a:prstGeom prst="rect">
            <a:avLst/>
          </a:prstGeom>
        </p:spPr>
      </p:pic>
      <p:sp>
        <p:nvSpPr>
          <p:cNvPr id="7" name="TextBox 6">
            <a:extLst>
              <a:ext uri="{FF2B5EF4-FFF2-40B4-BE49-F238E27FC236}">
                <a16:creationId xmlns:a16="http://schemas.microsoft.com/office/drawing/2014/main" id="{45638D8C-D76A-2AB7-8E07-F8945DD19A45}"/>
              </a:ext>
            </a:extLst>
          </p:cNvPr>
          <p:cNvSpPr txBox="1"/>
          <p:nvPr/>
        </p:nvSpPr>
        <p:spPr>
          <a:xfrm>
            <a:off x="2927126" y="3877921"/>
            <a:ext cx="6279051" cy="1785104"/>
          </a:xfrm>
          <a:prstGeom prst="rect">
            <a:avLst/>
          </a:prstGeom>
          <a:noFill/>
        </p:spPr>
        <p:txBody>
          <a:bodyPr wrap="square">
            <a:spAutoFit/>
          </a:bodyPr>
          <a:lstStyle/>
          <a:p>
            <a:r>
              <a:rPr lang="en-US" sz="2200" dirty="0">
                <a:solidFill>
                  <a:schemeClr val="accent4"/>
                </a:solidFill>
                <a:latin typeface="Arial" panose="020B0604020202020204" pitchFamily="34" charset="0"/>
                <a:cs typeface="Arial" panose="020B0604020202020204" pitchFamily="34" charset="0"/>
              </a:rPr>
              <a:t>Perry Kirkham, Coordinator of NIH Research Development</a:t>
            </a:r>
          </a:p>
          <a:p>
            <a:r>
              <a:rPr lang="en-US" sz="2200" dirty="0">
                <a:solidFill>
                  <a:schemeClr val="accent4"/>
                </a:solidFill>
                <a:latin typeface="Arial" panose="020B0604020202020204" pitchFamily="34" charset="0"/>
                <a:cs typeface="Arial" panose="020B0604020202020204" pitchFamily="34" charset="0"/>
              </a:rPr>
              <a:t>Office of Research</a:t>
            </a:r>
          </a:p>
          <a:p>
            <a:r>
              <a:rPr lang="en-US" sz="2200" dirty="0">
                <a:solidFill>
                  <a:schemeClr val="accent4"/>
                </a:solidFill>
                <a:latin typeface="Arial" panose="020B0604020202020204" pitchFamily="34" charset="0"/>
                <a:cs typeface="Arial" panose="020B0604020202020204" pitchFamily="34" charset="0"/>
              </a:rPr>
              <a:t>Strategic Interdisciplinary Research</a:t>
            </a:r>
          </a:p>
          <a:p>
            <a:r>
              <a:rPr lang="en-US" sz="2200" dirty="0">
                <a:solidFill>
                  <a:schemeClr val="accent4"/>
                </a:solidFill>
                <a:latin typeface="Arial" panose="020B0604020202020204" pitchFamily="34" charset="0"/>
                <a:cs typeface="Arial" panose="020B0604020202020204" pitchFamily="34" charset="0"/>
              </a:rPr>
              <a:t>pkirkham@purdue.edu</a:t>
            </a:r>
          </a:p>
        </p:txBody>
      </p:sp>
      <p:sp>
        <p:nvSpPr>
          <p:cNvPr id="6" name="Title">
            <a:extLst>
              <a:ext uri="{FF2B5EF4-FFF2-40B4-BE49-F238E27FC236}">
                <a16:creationId xmlns:a16="http://schemas.microsoft.com/office/drawing/2014/main" id="{2EE24AE6-04A7-077F-70E5-9599431FD68D}"/>
              </a:ext>
            </a:extLst>
          </p:cNvPr>
          <p:cNvSpPr txBox="1">
            <a:spLocks/>
          </p:cNvSpPr>
          <p:nvPr/>
        </p:nvSpPr>
        <p:spPr bwMode="blackWhite">
          <a:xfrm>
            <a:off x="2404590" y="2370681"/>
            <a:ext cx="7449301" cy="609398"/>
          </a:xfrm>
          <a:prstGeom prst="rect">
            <a:avLst/>
          </a:prstGeom>
          <a:noFill/>
          <a:ln w="38100" cap="sq">
            <a:noFill/>
            <a:miter lim="800000"/>
          </a:ln>
        </p:spPr>
        <p:txBody>
          <a:bodyPr vert="horz" wrap="square" lIns="0" tIns="0" rIns="0" bIns="0" rtlCol="0" anchor="t" anchorCtr="0">
            <a:spAutoFit/>
          </a:bodyPr>
          <a:lstStyle>
            <a:lvl1pPr algn="l" defTabSz="914400" rtl="0" eaLnBrk="1" latinLnBrk="0" hangingPunct="1">
              <a:lnSpc>
                <a:spcPct val="90000"/>
              </a:lnSpc>
              <a:spcBef>
                <a:spcPct val="0"/>
              </a:spcBef>
              <a:buNone/>
              <a:defRPr sz="6000" b="1" i="1" kern="1200" cap="all" spc="0" baseline="0">
                <a:solidFill>
                  <a:schemeClr val="tx2"/>
                </a:solidFill>
                <a:latin typeface="Acumin Pro ExtraCondensed" panose="020B0508020202020204" pitchFamily="34" charset="77"/>
                <a:ea typeface="+mj-ea"/>
                <a:cs typeface="+mj-cs"/>
              </a:defRPr>
            </a:lvl1pPr>
          </a:lstStyle>
          <a:p>
            <a:pPr algn="ctr"/>
            <a:r>
              <a:rPr lang="en-US" sz="4400" dirty="0">
                <a:latin typeface="Arial Narrow" panose="020B0604020202020204" pitchFamily="34" charset="0"/>
                <a:cs typeface="Arial Narrow" panose="020B0604020202020204" pitchFamily="34" charset="0"/>
              </a:rPr>
              <a:t>Early Career Award</a:t>
            </a:r>
          </a:p>
        </p:txBody>
      </p:sp>
    </p:spTree>
    <p:extLst>
      <p:ext uri="{BB962C8B-B14F-4D97-AF65-F5344CB8AC3E}">
        <p14:creationId xmlns:p14="http://schemas.microsoft.com/office/powerpoint/2010/main" val="270810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head">
            <a:extLst>
              <a:ext uri="{FF2B5EF4-FFF2-40B4-BE49-F238E27FC236}">
                <a16:creationId xmlns:a16="http://schemas.microsoft.com/office/drawing/2014/main" id="{B8292C64-E8C3-7F46-924E-AFA3C2EC8731}"/>
              </a:ext>
            </a:extLst>
          </p:cNvPr>
          <p:cNvSpPr>
            <a:spLocks noGrp="1"/>
          </p:cNvSpPr>
          <p:nvPr>
            <p:ph type="subTitle" idx="1"/>
          </p:nvPr>
        </p:nvSpPr>
        <p:spPr>
          <a:xfrm>
            <a:off x="1959157" y="1296216"/>
            <a:ext cx="7988982" cy="1015663"/>
          </a:xfrm>
        </p:spPr>
        <p:txBody>
          <a:bodyPr/>
          <a:lstStyle/>
          <a:p>
            <a:r>
              <a:rPr lang="en-US" dirty="0">
                <a:latin typeface="Arial" panose="020B0604020202020204" pitchFamily="34" charset="0"/>
                <a:cs typeface="Arial" panose="020B0604020202020204" pitchFamily="34" charset="0"/>
              </a:rPr>
              <a:t>The Ralph W. and Grace M. Showalter Trust grants program was established in 1975 to support research </a:t>
            </a:r>
            <a:r>
              <a:rPr lang="en-US" dirty="0">
                <a:solidFill>
                  <a:srgbClr val="FF0000"/>
                </a:solidFill>
                <a:latin typeface="Arial" panose="020B0604020202020204" pitchFamily="34" charset="0"/>
                <a:cs typeface="Arial" panose="020B0604020202020204" pitchFamily="34" charset="0"/>
              </a:rPr>
              <a:t>related to human health </a:t>
            </a:r>
            <a:r>
              <a:rPr lang="en-US" dirty="0">
                <a:latin typeface="Arial" panose="020B0604020202020204" pitchFamily="34" charset="0"/>
                <a:cs typeface="Arial" panose="020B0604020202020204" pitchFamily="34" charset="0"/>
              </a:rPr>
              <a:t>in the priority areas of:</a:t>
            </a:r>
          </a:p>
        </p:txBody>
      </p:sp>
      <p:sp>
        <p:nvSpPr>
          <p:cNvPr id="4" name="Body Text">
            <a:extLst>
              <a:ext uri="{FF2B5EF4-FFF2-40B4-BE49-F238E27FC236}">
                <a16:creationId xmlns:a16="http://schemas.microsoft.com/office/drawing/2014/main" id="{80A154E2-AE56-5943-A44B-14E32AEF3A03}"/>
              </a:ext>
            </a:extLst>
          </p:cNvPr>
          <p:cNvSpPr>
            <a:spLocks noGrp="1"/>
          </p:cNvSpPr>
          <p:nvPr>
            <p:ph type="body" sz="quarter" idx="14"/>
          </p:nvPr>
        </p:nvSpPr>
        <p:spPr>
          <a:xfrm>
            <a:off x="2666056" y="2605177"/>
            <a:ext cx="7430444" cy="2723749"/>
          </a:xfrm>
        </p:spPr>
        <p:txBody>
          <a:bodyPr/>
          <a:lstStyle/>
          <a:p>
            <a:pPr lvl="0"/>
            <a:r>
              <a:rPr lang="en-US" dirty="0">
                <a:latin typeface="Arial" panose="020B0604020202020204" pitchFamily="34" charset="0"/>
                <a:cs typeface="Arial" panose="020B0604020202020204" pitchFamily="34" charset="0"/>
              </a:rPr>
              <a:t>Environmental research, including air and water pollution research</a:t>
            </a:r>
          </a:p>
          <a:p>
            <a:pPr lvl="0"/>
            <a:r>
              <a:rPr lang="en-US" dirty="0">
                <a:latin typeface="Arial" panose="020B0604020202020204" pitchFamily="34" charset="0"/>
                <a:cs typeface="Arial" panose="020B0604020202020204" pitchFamily="34" charset="0"/>
              </a:rPr>
              <a:t>Research in the field of biochemistry and molecular biology</a:t>
            </a:r>
          </a:p>
          <a:p>
            <a:pPr lvl="0"/>
            <a:r>
              <a:rPr lang="en-US" dirty="0">
                <a:latin typeface="Arial" panose="020B0604020202020204" pitchFamily="34" charset="0"/>
                <a:cs typeface="Arial" panose="020B0604020202020204" pitchFamily="34" charset="0"/>
              </a:rPr>
              <a:t>Research in the area of disease prevention, diagnosis, progression, treatment and control</a:t>
            </a:r>
          </a:p>
          <a:p>
            <a:pPr lvl="0"/>
            <a:r>
              <a:rPr lang="en-US" dirty="0">
                <a:latin typeface="Arial" panose="020B0604020202020204" pitchFamily="34" charset="0"/>
                <a:cs typeface="Arial" panose="020B0604020202020204" pitchFamily="34" charset="0"/>
              </a:rPr>
              <a:t>Research in the area of new technologies for food production, preservation, distribution and safety</a:t>
            </a:r>
          </a:p>
          <a:p>
            <a:pPr lvl="0"/>
            <a:r>
              <a:rPr lang="en-US" dirty="0">
                <a:latin typeface="Arial" panose="020B0604020202020204" pitchFamily="34" charset="0"/>
                <a:cs typeface="Arial" panose="020B0604020202020204" pitchFamily="34" charset="0"/>
              </a:rPr>
              <a:t>Research in the area of medical and biophysical instrumentation, including the analysis of large data sets</a:t>
            </a:r>
          </a:p>
          <a:p>
            <a:pPr lvl="0"/>
            <a:endParaRPr lang="en-US" dirty="0">
              <a:latin typeface="Arial" panose="020B0604020202020204" pitchFamily="34" charset="0"/>
              <a:cs typeface="Arial" panose="020B0604020202020204" pitchFamily="34" charset="0"/>
            </a:endParaRPr>
          </a:p>
        </p:txBody>
      </p:sp>
      <p:sp>
        <p:nvSpPr>
          <p:cNvPr id="5" name="Date">
            <a:extLst>
              <a:ext uri="{FF2B5EF4-FFF2-40B4-BE49-F238E27FC236}">
                <a16:creationId xmlns:a16="http://schemas.microsoft.com/office/drawing/2014/main" id="{2F2CC36B-4CC8-BB44-88DB-7A0F08098774}"/>
              </a:ext>
            </a:extLst>
          </p:cNvPr>
          <p:cNvSpPr>
            <a:spLocks noGrp="1"/>
          </p:cNvSpPr>
          <p:nvPr>
            <p:ph type="dt" sz="half" idx="10"/>
          </p:nvPr>
        </p:nvSpPr>
        <p:spPr/>
        <p:txBody>
          <a:bodyPr/>
          <a:lstStyle/>
          <a:p>
            <a:fld id="{D47A9A36-4EB0-BF46-AE48-7CDA251B954B}" type="datetime1">
              <a:rPr lang="en-US" smtClean="0"/>
              <a:t>9/16/2025</a:t>
            </a:fld>
            <a:endParaRPr lang="en-US" dirty="0"/>
          </a:p>
        </p:txBody>
      </p:sp>
      <p:sp>
        <p:nvSpPr>
          <p:cNvPr id="6" name="Slide Number">
            <a:extLst>
              <a:ext uri="{FF2B5EF4-FFF2-40B4-BE49-F238E27FC236}">
                <a16:creationId xmlns:a16="http://schemas.microsoft.com/office/drawing/2014/main" id="{7F526709-EB34-8246-9278-7067DBE717C4}"/>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10" name="Picture 9">
            <a:extLst>
              <a:ext uri="{FF2B5EF4-FFF2-40B4-BE49-F238E27FC236}">
                <a16:creationId xmlns:a16="http://schemas.microsoft.com/office/drawing/2014/main" id="{D1B18056-8F76-CE8F-3AB4-4AFE9485B4C6}"/>
              </a:ext>
            </a:extLst>
          </p:cNvPr>
          <p:cNvPicPr>
            <a:picLocks noChangeAspect="1"/>
          </p:cNvPicPr>
          <p:nvPr/>
        </p:nvPicPr>
        <p:blipFill>
          <a:blip r:embed="rId2"/>
          <a:srcRect/>
          <a:stretch/>
        </p:blipFill>
        <p:spPr>
          <a:xfrm>
            <a:off x="1765300" y="6019982"/>
            <a:ext cx="4330700" cy="460284"/>
          </a:xfrm>
          <a:prstGeom prst="rect">
            <a:avLst/>
          </a:prstGeom>
        </p:spPr>
      </p:pic>
    </p:spTree>
    <p:extLst>
      <p:ext uri="{BB962C8B-B14F-4D97-AF65-F5344CB8AC3E}">
        <p14:creationId xmlns:p14="http://schemas.microsoft.com/office/powerpoint/2010/main" val="3009941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56F54-A3C2-2B44-522D-E1D2D8994485}"/>
            </a:ext>
          </a:extLst>
        </p:cNvPr>
        <p:cNvGrpSpPr/>
        <p:nvPr/>
      </p:nvGrpSpPr>
      <p:grpSpPr>
        <a:xfrm>
          <a:off x="0" y="0"/>
          <a:ext cx="0" cy="0"/>
          <a:chOff x="0" y="0"/>
          <a:chExt cx="0" cy="0"/>
        </a:xfrm>
      </p:grpSpPr>
      <p:sp>
        <p:nvSpPr>
          <p:cNvPr id="4" name="Body Text">
            <a:extLst>
              <a:ext uri="{FF2B5EF4-FFF2-40B4-BE49-F238E27FC236}">
                <a16:creationId xmlns:a16="http://schemas.microsoft.com/office/drawing/2014/main" id="{D735F4C2-6811-E18D-7D76-2CE90C187A40}"/>
              </a:ext>
            </a:extLst>
          </p:cNvPr>
          <p:cNvSpPr>
            <a:spLocks noGrp="1"/>
          </p:cNvSpPr>
          <p:nvPr>
            <p:ph type="body" sz="quarter" idx="14"/>
          </p:nvPr>
        </p:nvSpPr>
        <p:spPr>
          <a:xfrm>
            <a:off x="2061713" y="1846043"/>
            <a:ext cx="7970807" cy="3519577"/>
          </a:xfrm>
        </p:spPr>
        <p:txBody>
          <a:bodyPr>
            <a:normAutofit lnSpcReduction="10000"/>
          </a:bodyPr>
          <a:lstStyle/>
          <a:p>
            <a:pPr marL="0" lvl="0" indent="0">
              <a:buNone/>
            </a:pPr>
            <a:r>
              <a:rPr lang="en-US" dirty="0">
                <a:latin typeface="Arial" panose="020B0604020202020204" pitchFamily="34" charset="0"/>
                <a:cs typeface="Arial" panose="020B0604020202020204" pitchFamily="34" charset="0"/>
              </a:rPr>
              <a:t>The stated mission of the Showalter Trust is to provide for medical and scientific research at Indiana University School of Medicine and Purdue University.</a:t>
            </a:r>
          </a:p>
          <a:p>
            <a:pPr lvl="0"/>
            <a:endParaRPr lang="en-US" dirty="0">
              <a:latin typeface="Arial" panose="020B0604020202020204" pitchFamily="34" charset="0"/>
              <a:cs typeface="Arial" panose="020B0604020202020204" pitchFamily="34" charset="0"/>
            </a:endParaRPr>
          </a:p>
          <a:p>
            <a:pPr marL="0" lvl="0" indent="0">
              <a:buNone/>
            </a:pPr>
            <a:r>
              <a:rPr lang="en-US" dirty="0">
                <a:latin typeface="Arial" panose="020B0604020202020204" pitchFamily="34" charset="0"/>
                <a:cs typeface="Arial" panose="020B0604020202020204" pitchFamily="34" charset="0"/>
              </a:rPr>
              <a:t>Although the Trust identifies broad areas of research as priority areas, the external Showalter Selection Committee assigns higher priority to projects with </a:t>
            </a:r>
            <a:r>
              <a:rPr lang="en-US" dirty="0">
                <a:solidFill>
                  <a:srgbClr val="FF0000"/>
                </a:solidFill>
                <a:latin typeface="Arial" panose="020B0604020202020204" pitchFamily="34" charset="0"/>
                <a:cs typeface="Arial" panose="020B0604020202020204" pitchFamily="34" charset="0"/>
              </a:rPr>
              <a:t>direct relevance to human health</a:t>
            </a:r>
            <a:r>
              <a:rPr lang="en-US" dirty="0">
                <a:latin typeface="Arial" panose="020B0604020202020204" pitchFamily="34" charset="0"/>
                <a:cs typeface="Arial" panose="020B0604020202020204" pitchFamily="34" charset="0"/>
              </a:rPr>
              <a:t>.</a:t>
            </a:r>
          </a:p>
          <a:p>
            <a:pPr lvl="0"/>
            <a:endParaRPr lang="en-US" dirty="0">
              <a:latin typeface="Arial" panose="020B0604020202020204" pitchFamily="34" charset="0"/>
              <a:cs typeface="Arial" panose="020B0604020202020204" pitchFamily="34" charset="0"/>
            </a:endParaRPr>
          </a:p>
          <a:p>
            <a:pPr marL="0" lvl="0" indent="0">
              <a:buNone/>
            </a:pPr>
            <a:r>
              <a:rPr lang="en-US" dirty="0">
                <a:latin typeface="Arial" panose="020B0604020202020204" pitchFamily="34" charset="0"/>
                <a:cs typeface="Arial" panose="020B0604020202020204" pitchFamily="34" charset="0"/>
              </a:rPr>
              <a:t>The benefactor’s will prohibits the use of funds to support research in psychiatry, sociology, or social studies. </a:t>
            </a:r>
          </a:p>
          <a:p>
            <a:pPr lvl="0"/>
            <a:endParaRPr lang="en-US" dirty="0">
              <a:latin typeface="Arial" panose="020B0604020202020204" pitchFamily="34" charset="0"/>
              <a:cs typeface="Arial" panose="020B0604020202020204" pitchFamily="34" charset="0"/>
            </a:endParaRPr>
          </a:p>
          <a:p>
            <a:pPr marL="0" lvl="0" indent="0">
              <a:buNone/>
            </a:pPr>
            <a:r>
              <a:rPr lang="en-US" dirty="0">
                <a:latin typeface="Arial" panose="020B0604020202020204" pitchFamily="34" charset="0"/>
                <a:cs typeface="Arial" panose="020B0604020202020204" pitchFamily="34" charset="0"/>
              </a:rPr>
              <a:t>Awards are limited to tenure-track and research faculty who hold the rank of assistant professor based on the West Lafayette or Indianapolis campus.</a:t>
            </a:r>
          </a:p>
          <a:p>
            <a:pPr lvl="0"/>
            <a:endParaRPr lang="en-US" dirty="0">
              <a:latin typeface="Arial" panose="020B0604020202020204" pitchFamily="34" charset="0"/>
              <a:cs typeface="Arial" panose="020B0604020202020204" pitchFamily="34" charset="0"/>
            </a:endParaRPr>
          </a:p>
        </p:txBody>
      </p:sp>
      <p:sp>
        <p:nvSpPr>
          <p:cNvPr id="5" name="Date">
            <a:extLst>
              <a:ext uri="{FF2B5EF4-FFF2-40B4-BE49-F238E27FC236}">
                <a16:creationId xmlns:a16="http://schemas.microsoft.com/office/drawing/2014/main" id="{539DB8D2-BBFA-9E54-7BB5-ACBB97C5D425}"/>
              </a:ext>
            </a:extLst>
          </p:cNvPr>
          <p:cNvSpPr>
            <a:spLocks noGrp="1"/>
          </p:cNvSpPr>
          <p:nvPr>
            <p:ph type="dt" sz="half" idx="10"/>
          </p:nvPr>
        </p:nvSpPr>
        <p:spPr/>
        <p:txBody>
          <a:bodyPr/>
          <a:lstStyle/>
          <a:p>
            <a:fld id="{D47A9A36-4EB0-BF46-AE48-7CDA251B954B}" type="datetime1">
              <a:rPr lang="en-US" smtClean="0"/>
              <a:t>9/16/2025</a:t>
            </a:fld>
            <a:endParaRPr lang="en-US" dirty="0"/>
          </a:p>
        </p:txBody>
      </p:sp>
      <p:sp>
        <p:nvSpPr>
          <p:cNvPr id="6" name="Slide Number">
            <a:extLst>
              <a:ext uri="{FF2B5EF4-FFF2-40B4-BE49-F238E27FC236}">
                <a16:creationId xmlns:a16="http://schemas.microsoft.com/office/drawing/2014/main" id="{F73D51DA-18CB-E2EA-F4E7-5CDDE5192C55}"/>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10" name="Picture 9">
            <a:extLst>
              <a:ext uri="{FF2B5EF4-FFF2-40B4-BE49-F238E27FC236}">
                <a16:creationId xmlns:a16="http://schemas.microsoft.com/office/drawing/2014/main" id="{8413DB30-81D1-1028-8FF4-F4AFE117FFBA}"/>
              </a:ext>
            </a:extLst>
          </p:cNvPr>
          <p:cNvPicPr>
            <a:picLocks noChangeAspect="1"/>
          </p:cNvPicPr>
          <p:nvPr/>
        </p:nvPicPr>
        <p:blipFill>
          <a:blip r:embed="rId2"/>
          <a:srcRect/>
          <a:stretch/>
        </p:blipFill>
        <p:spPr>
          <a:xfrm>
            <a:off x="1765300" y="6019982"/>
            <a:ext cx="4330700" cy="460284"/>
          </a:xfrm>
          <a:prstGeom prst="rect">
            <a:avLst/>
          </a:prstGeom>
        </p:spPr>
      </p:pic>
      <p:sp>
        <p:nvSpPr>
          <p:cNvPr id="2" name="Subhead">
            <a:extLst>
              <a:ext uri="{FF2B5EF4-FFF2-40B4-BE49-F238E27FC236}">
                <a16:creationId xmlns:a16="http://schemas.microsoft.com/office/drawing/2014/main" id="{B2A673A3-9FAB-D2D5-4872-E7BA917C4DFE}"/>
              </a:ext>
            </a:extLst>
          </p:cNvPr>
          <p:cNvSpPr>
            <a:spLocks noGrp="1"/>
          </p:cNvSpPr>
          <p:nvPr>
            <p:ph type="subTitle" idx="1"/>
          </p:nvPr>
        </p:nvSpPr>
        <p:spPr>
          <a:xfrm>
            <a:off x="1959157" y="1296216"/>
            <a:ext cx="7988982" cy="338554"/>
          </a:xfrm>
        </p:spPr>
        <p:txBody>
          <a:bodyPr/>
          <a:lstStyle/>
          <a:p>
            <a:r>
              <a:rPr lang="en-US" dirty="0">
                <a:latin typeface="Arial" panose="020B0604020202020204" pitchFamily="34" charset="0"/>
                <a:cs typeface="Arial" panose="020B0604020202020204" pitchFamily="34" charset="0"/>
              </a:rPr>
              <a:t>Showalter Trust priorities:</a:t>
            </a:r>
          </a:p>
        </p:txBody>
      </p:sp>
    </p:spTree>
    <p:extLst>
      <p:ext uri="{BB962C8B-B14F-4D97-AF65-F5344CB8AC3E}">
        <p14:creationId xmlns:p14="http://schemas.microsoft.com/office/powerpoint/2010/main" val="2258223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33D72-C4A9-C627-30BF-226572075C77}"/>
            </a:ext>
          </a:extLst>
        </p:cNvPr>
        <p:cNvGrpSpPr/>
        <p:nvPr/>
      </p:nvGrpSpPr>
      <p:grpSpPr>
        <a:xfrm>
          <a:off x="0" y="0"/>
          <a:ext cx="0" cy="0"/>
          <a:chOff x="0" y="0"/>
          <a:chExt cx="0" cy="0"/>
        </a:xfrm>
      </p:grpSpPr>
      <p:sp>
        <p:nvSpPr>
          <p:cNvPr id="4" name="Body Text">
            <a:extLst>
              <a:ext uri="{FF2B5EF4-FFF2-40B4-BE49-F238E27FC236}">
                <a16:creationId xmlns:a16="http://schemas.microsoft.com/office/drawing/2014/main" id="{D28D636B-9CBB-EBB6-ECD1-12B819F12231}"/>
              </a:ext>
            </a:extLst>
          </p:cNvPr>
          <p:cNvSpPr>
            <a:spLocks noGrp="1"/>
          </p:cNvSpPr>
          <p:nvPr>
            <p:ph type="body" sz="quarter" idx="14"/>
          </p:nvPr>
        </p:nvSpPr>
        <p:spPr>
          <a:xfrm>
            <a:off x="2035834" y="1802913"/>
            <a:ext cx="8060666" cy="3700731"/>
          </a:xfrm>
        </p:spPr>
        <p:txBody>
          <a:bodyPr>
            <a:normAutofit/>
          </a:bodyPr>
          <a:lstStyle/>
          <a:p>
            <a:pPr marL="0" indent="0">
              <a:buNone/>
            </a:pPr>
            <a:r>
              <a:rPr lang="en-US" dirty="0">
                <a:latin typeface="Arial" panose="020B0604020202020204" pitchFamily="34" charset="0"/>
                <a:cs typeface="Arial" panose="020B0604020202020204" pitchFamily="34" charset="0"/>
              </a:rPr>
              <a:t>Pre-proposals are due by </a:t>
            </a:r>
            <a:r>
              <a:rPr lang="en-US" b="1" dirty="0">
                <a:latin typeface="Arial" panose="020B0604020202020204" pitchFamily="34" charset="0"/>
                <a:cs typeface="Arial" panose="020B0604020202020204" pitchFamily="34" charset="0"/>
              </a:rPr>
              <a:t>5:00 pm ET on October 27, 2025</a:t>
            </a:r>
            <a:r>
              <a:rPr lang="en-US" dirty="0">
                <a:latin typeface="Arial" panose="020B0604020202020204" pitchFamily="34" charset="0"/>
                <a:cs typeface="Arial" panose="020B0604020202020204" pitchFamily="34" charset="0"/>
              </a:rPr>
              <a:t>. </a:t>
            </a:r>
          </a:p>
          <a:p>
            <a:pPr marL="0" lv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An Internal Selection Committee, primarily composed of Purdue Associate Deans for Research, reviews and selects the most meritorious pre-proposals for development into full proposals, which are due </a:t>
            </a:r>
            <a:r>
              <a:rPr lang="en-US" b="1" dirty="0">
                <a:latin typeface="Arial" panose="020B0604020202020204" pitchFamily="34" charset="0"/>
                <a:cs typeface="Arial" panose="020B0604020202020204" pitchFamily="34" charset="0"/>
              </a:rPr>
              <a:t>January 26, 2026</a:t>
            </a:r>
            <a:r>
              <a:rPr lang="en-US" dirty="0">
                <a:latin typeface="Arial" panose="020B0604020202020204" pitchFamily="34" charset="0"/>
                <a:cs typeface="Arial" panose="020B0604020202020204" pitchFamily="34" charset="0"/>
              </a:rPr>
              <a:t>. </a:t>
            </a:r>
          </a:p>
          <a:p>
            <a:pPr marL="0" indent="0">
              <a:buNone/>
            </a:pPr>
            <a:endParaRPr lang="en-US" dirty="0">
              <a:latin typeface="Arial" panose="020B0604020202020204" pitchFamily="34" charset="0"/>
              <a:cs typeface="Arial" panose="020B0604020202020204" pitchFamily="34" charset="0"/>
            </a:endParaRPr>
          </a:p>
          <a:p>
            <a:pPr marL="0" lvl="0" indent="0">
              <a:buNone/>
            </a:pPr>
            <a:r>
              <a:rPr lang="en-US" dirty="0">
                <a:latin typeface="Arial" panose="020B0604020202020204" pitchFamily="34" charset="0"/>
                <a:cs typeface="Arial" panose="020B0604020202020204" pitchFamily="34" charset="0"/>
              </a:rPr>
              <a:t>Full proposals are reviewed and ranked by the internal selection committee plus selected ad hoc reviewers.  This ranked list of full proposals are sent to the external Showalter Trust Selection Committee for review. The external review determines the final awarded proposals.</a:t>
            </a:r>
          </a:p>
          <a:p>
            <a:pPr lvl="0"/>
            <a:endParaRPr lang="en-US" dirty="0">
              <a:latin typeface="Arial" panose="020B0604020202020204" pitchFamily="34" charset="0"/>
              <a:cs typeface="Arial" panose="020B0604020202020204" pitchFamily="34" charset="0"/>
            </a:endParaRPr>
          </a:p>
          <a:p>
            <a:pPr marL="0" lvl="0" indent="0">
              <a:buNone/>
            </a:pPr>
            <a:r>
              <a:rPr lang="en-US" dirty="0">
                <a:latin typeface="Arial" panose="020B0604020202020204" pitchFamily="34" charset="0"/>
                <a:cs typeface="Arial" panose="020B0604020202020204" pitchFamily="34" charset="0"/>
              </a:rPr>
              <a:t>Announcement of final award decisions occurs in late May or early June.</a:t>
            </a:r>
          </a:p>
          <a:p>
            <a:pPr lvl="0"/>
            <a:endParaRPr lang="en-US" dirty="0">
              <a:latin typeface="Arial" panose="020B0604020202020204" pitchFamily="34" charset="0"/>
              <a:cs typeface="Arial" panose="020B0604020202020204" pitchFamily="34" charset="0"/>
            </a:endParaRPr>
          </a:p>
        </p:txBody>
      </p:sp>
      <p:sp>
        <p:nvSpPr>
          <p:cNvPr id="5" name="Date">
            <a:extLst>
              <a:ext uri="{FF2B5EF4-FFF2-40B4-BE49-F238E27FC236}">
                <a16:creationId xmlns:a16="http://schemas.microsoft.com/office/drawing/2014/main" id="{63F49BED-751B-AED7-8EE4-30500F1817A5}"/>
              </a:ext>
            </a:extLst>
          </p:cNvPr>
          <p:cNvSpPr>
            <a:spLocks noGrp="1"/>
          </p:cNvSpPr>
          <p:nvPr>
            <p:ph type="dt" sz="half" idx="10"/>
          </p:nvPr>
        </p:nvSpPr>
        <p:spPr/>
        <p:txBody>
          <a:bodyPr/>
          <a:lstStyle/>
          <a:p>
            <a:fld id="{D47A9A36-4EB0-BF46-AE48-7CDA251B954B}" type="datetime1">
              <a:rPr lang="en-US" smtClean="0"/>
              <a:t>9/16/2025</a:t>
            </a:fld>
            <a:endParaRPr lang="en-US" dirty="0"/>
          </a:p>
        </p:txBody>
      </p:sp>
      <p:sp>
        <p:nvSpPr>
          <p:cNvPr id="6" name="Slide Number">
            <a:extLst>
              <a:ext uri="{FF2B5EF4-FFF2-40B4-BE49-F238E27FC236}">
                <a16:creationId xmlns:a16="http://schemas.microsoft.com/office/drawing/2014/main" id="{B18613BB-FAC3-5BBA-84C0-4F6A835249EC}"/>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10" name="Picture 9">
            <a:extLst>
              <a:ext uri="{FF2B5EF4-FFF2-40B4-BE49-F238E27FC236}">
                <a16:creationId xmlns:a16="http://schemas.microsoft.com/office/drawing/2014/main" id="{1B10336A-4355-670D-8FC0-1A90EC154C52}"/>
              </a:ext>
            </a:extLst>
          </p:cNvPr>
          <p:cNvPicPr>
            <a:picLocks noChangeAspect="1"/>
          </p:cNvPicPr>
          <p:nvPr/>
        </p:nvPicPr>
        <p:blipFill>
          <a:blip r:embed="rId2"/>
          <a:srcRect/>
          <a:stretch/>
        </p:blipFill>
        <p:spPr>
          <a:xfrm>
            <a:off x="1765300" y="6019982"/>
            <a:ext cx="4330700" cy="460284"/>
          </a:xfrm>
          <a:prstGeom prst="rect">
            <a:avLst/>
          </a:prstGeom>
        </p:spPr>
      </p:pic>
      <p:sp>
        <p:nvSpPr>
          <p:cNvPr id="2" name="Subhead">
            <a:extLst>
              <a:ext uri="{FF2B5EF4-FFF2-40B4-BE49-F238E27FC236}">
                <a16:creationId xmlns:a16="http://schemas.microsoft.com/office/drawing/2014/main" id="{39E64AFD-30A6-BEB8-F73C-E700F57F655F}"/>
              </a:ext>
            </a:extLst>
          </p:cNvPr>
          <p:cNvSpPr>
            <a:spLocks noGrp="1"/>
          </p:cNvSpPr>
          <p:nvPr>
            <p:ph type="subTitle" idx="1"/>
          </p:nvPr>
        </p:nvSpPr>
        <p:spPr>
          <a:xfrm>
            <a:off x="1959157" y="1296216"/>
            <a:ext cx="7988982" cy="338554"/>
          </a:xfrm>
        </p:spPr>
        <p:txBody>
          <a:bodyPr/>
          <a:lstStyle/>
          <a:p>
            <a:r>
              <a:rPr lang="en-US" dirty="0">
                <a:latin typeface="Arial" panose="020B0604020202020204" pitchFamily="34" charset="0"/>
                <a:cs typeface="Arial" panose="020B0604020202020204" pitchFamily="34" charset="0"/>
              </a:rPr>
              <a:t>Overall timeline and review process:</a:t>
            </a:r>
          </a:p>
        </p:txBody>
      </p:sp>
    </p:spTree>
    <p:extLst>
      <p:ext uri="{BB962C8B-B14F-4D97-AF65-F5344CB8AC3E}">
        <p14:creationId xmlns:p14="http://schemas.microsoft.com/office/powerpoint/2010/main" val="1103252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01AF9-E6CE-0712-4A6A-C238D938F50B}"/>
            </a:ext>
          </a:extLst>
        </p:cNvPr>
        <p:cNvGrpSpPr/>
        <p:nvPr/>
      </p:nvGrpSpPr>
      <p:grpSpPr>
        <a:xfrm>
          <a:off x="0" y="0"/>
          <a:ext cx="0" cy="0"/>
          <a:chOff x="0" y="0"/>
          <a:chExt cx="0" cy="0"/>
        </a:xfrm>
      </p:grpSpPr>
      <p:sp>
        <p:nvSpPr>
          <p:cNvPr id="3" name="Subhead">
            <a:extLst>
              <a:ext uri="{FF2B5EF4-FFF2-40B4-BE49-F238E27FC236}">
                <a16:creationId xmlns:a16="http://schemas.microsoft.com/office/drawing/2014/main" id="{F51ED01F-484C-0301-1E0E-70831ABA4937}"/>
              </a:ext>
            </a:extLst>
          </p:cNvPr>
          <p:cNvSpPr>
            <a:spLocks noGrp="1"/>
          </p:cNvSpPr>
          <p:nvPr>
            <p:ph type="subTitle" idx="1"/>
          </p:nvPr>
        </p:nvSpPr>
        <p:spPr>
          <a:xfrm>
            <a:off x="1959157" y="1296216"/>
            <a:ext cx="7988982" cy="338554"/>
          </a:xfrm>
        </p:spPr>
        <p:txBody>
          <a:bodyPr/>
          <a:lstStyle/>
          <a:p>
            <a:r>
              <a:rPr lang="en-US" dirty="0">
                <a:latin typeface="Arial" panose="020B0604020202020204" pitchFamily="34" charset="0"/>
                <a:cs typeface="Arial" panose="020B0604020202020204" pitchFamily="34" charset="0"/>
              </a:rPr>
              <a:t>What are the reviewers looking for?</a:t>
            </a:r>
          </a:p>
        </p:txBody>
      </p:sp>
      <p:sp>
        <p:nvSpPr>
          <p:cNvPr id="4" name="Body Text">
            <a:extLst>
              <a:ext uri="{FF2B5EF4-FFF2-40B4-BE49-F238E27FC236}">
                <a16:creationId xmlns:a16="http://schemas.microsoft.com/office/drawing/2014/main" id="{E5773C41-9B1A-454D-B82D-776CE07339E4}"/>
              </a:ext>
            </a:extLst>
          </p:cNvPr>
          <p:cNvSpPr>
            <a:spLocks noGrp="1"/>
          </p:cNvSpPr>
          <p:nvPr>
            <p:ph type="body" sz="quarter" idx="14"/>
          </p:nvPr>
        </p:nvSpPr>
        <p:spPr>
          <a:xfrm>
            <a:off x="2173857" y="1828800"/>
            <a:ext cx="7637365" cy="3640347"/>
          </a:xfrm>
        </p:spPr>
        <p:txBody>
          <a:bodyPr>
            <a:normAutofit/>
          </a:bodyPr>
          <a:lstStyle/>
          <a:p>
            <a:pPr>
              <a:spcAft>
                <a:spcPts val="600"/>
              </a:spcAft>
            </a:pPr>
            <a:r>
              <a:rPr lang="en-US" dirty="0">
                <a:latin typeface="Arial" panose="020B0604020202020204" pitchFamily="34" charset="0"/>
                <a:cs typeface="Arial" panose="020B0604020202020204" pitchFamily="34" charset="0"/>
              </a:rPr>
              <a:t>Priority is given to projects that have a high potential to compete for or leverage federal funding and to create programs with a life span longer than the Showalter award. </a:t>
            </a:r>
          </a:p>
          <a:p>
            <a:pPr>
              <a:spcAft>
                <a:spcPts val="600"/>
              </a:spcAft>
            </a:pPr>
            <a:r>
              <a:rPr lang="en-US" dirty="0">
                <a:latin typeface="Arial" panose="020B0604020202020204" pitchFamily="34" charset="0"/>
                <a:cs typeface="Arial" panose="020B0604020202020204" pitchFamily="34" charset="0"/>
              </a:rPr>
              <a:t>A careful selection of one or two published or anticipated PA/RFAs can be very helpful </a:t>
            </a:r>
            <a:r>
              <a:rPr lang="en-US" i="1" dirty="0">
                <a:latin typeface="Arial" panose="020B0604020202020204" pitchFamily="34" charset="0"/>
                <a:cs typeface="Arial" panose="020B0604020202020204" pitchFamily="34" charset="0"/>
              </a:rPr>
              <a:t>but be strategic about these FOAs.</a:t>
            </a:r>
          </a:p>
          <a:p>
            <a:pPr>
              <a:spcAft>
                <a:spcPts val="600"/>
              </a:spcAft>
            </a:pPr>
            <a:r>
              <a:rPr lang="en-US" dirty="0">
                <a:latin typeface="Arial" panose="020B0604020202020204" pitchFamily="34" charset="0"/>
                <a:cs typeface="Arial" panose="020B0604020202020204" pitchFamily="34" charset="0"/>
              </a:rPr>
              <a:t>Stating that you will submit to ARPA-H, NIH, NSF, or another federal agency is not sufficient.</a:t>
            </a:r>
          </a:p>
          <a:p>
            <a:pPr>
              <a:spcAft>
                <a:spcPts val="600"/>
              </a:spcAft>
            </a:pPr>
            <a:r>
              <a:rPr lang="en-US" dirty="0">
                <a:solidFill>
                  <a:schemeClr val="bg1"/>
                </a:solidFill>
                <a:latin typeface="Arial" panose="020B0604020202020204" pitchFamily="34" charset="0"/>
                <a:cs typeface="Arial" panose="020B0604020202020204" pitchFamily="34" charset="0"/>
              </a:rPr>
              <a:t>Example of specificity preferred: “I plan to use the data resulting from this Showalter as preliminary data for submission of an R01 to NIH PA-25-303, hopefully for the October 2026 cycle.”</a:t>
            </a:r>
          </a:p>
        </p:txBody>
      </p:sp>
      <p:sp>
        <p:nvSpPr>
          <p:cNvPr id="5" name="Date">
            <a:extLst>
              <a:ext uri="{FF2B5EF4-FFF2-40B4-BE49-F238E27FC236}">
                <a16:creationId xmlns:a16="http://schemas.microsoft.com/office/drawing/2014/main" id="{7088AB29-8666-C910-5F64-3B29ECBA2C4B}"/>
              </a:ext>
            </a:extLst>
          </p:cNvPr>
          <p:cNvSpPr>
            <a:spLocks noGrp="1"/>
          </p:cNvSpPr>
          <p:nvPr>
            <p:ph type="dt" sz="half" idx="10"/>
          </p:nvPr>
        </p:nvSpPr>
        <p:spPr/>
        <p:txBody>
          <a:bodyPr/>
          <a:lstStyle/>
          <a:p>
            <a:fld id="{D47A9A36-4EB0-BF46-AE48-7CDA251B954B}" type="datetime1">
              <a:rPr lang="en-US" smtClean="0"/>
              <a:t>9/16/2025</a:t>
            </a:fld>
            <a:endParaRPr lang="en-US" dirty="0"/>
          </a:p>
        </p:txBody>
      </p:sp>
      <p:sp>
        <p:nvSpPr>
          <p:cNvPr id="6" name="Slide Number">
            <a:extLst>
              <a:ext uri="{FF2B5EF4-FFF2-40B4-BE49-F238E27FC236}">
                <a16:creationId xmlns:a16="http://schemas.microsoft.com/office/drawing/2014/main" id="{C6543D15-90F0-D573-53C2-02A3538DE018}"/>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10" name="Picture 9">
            <a:extLst>
              <a:ext uri="{FF2B5EF4-FFF2-40B4-BE49-F238E27FC236}">
                <a16:creationId xmlns:a16="http://schemas.microsoft.com/office/drawing/2014/main" id="{E2724750-1DAB-C8A1-ABC5-FEDC93F7BEE3}"/>
              </a:ext>
            </a:extLst>
          </p:cNvPr>
          <p:cNvPicPr>
            <a:picLocks noChangeAspect="1"/>
          </p:cNvPicPr>
          <p:nvPr/>
        </p:nvPicPr>
        <p:blipFill>
          <a:blip r:embed="rId2"/>
          <a:srcRect/>
          <a:stretch/>
        </p:blipFill>
        <p:spPr>
          <a:xfrm>
            <a:off x="1765300" y="6019982"/>
            <a:ext cx="4330700" cy="460284"/>
          </a:xfrm>
          <a:prstGeom prst="rect">
            <a:avLst/>
          </a:prstGeom>
        </p:spPr>
      </p:pic>
    </p:spTree>
    <p:extLst>
      <p:ext uri="{BB962C8B-B14F-4D97-AF65-F5344CB8AC3E}">
        <p14:creationId xmlns:p14="http://schemas.microsoft.com/office/powerpoint/2010/main" val="1354845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6EE79-2A1D-910A-A0E6-055132E954D9}"/>
            </a:ext>
          </a:extLst>
        </p:cNvPr>
        <p:cNvGrpSpPr/>
        <p:nvPr/>
      </p:nvGrpSpPr>
      <p:grpSpPr>
        <a:xfrm>
          <a:off x="0" y="0"/>
          <a:ext cx="0" cy="0"/>
          <a:chOff x="0" y="0"/>
          <a:chExt cx="0" cy="0"/>
        </a:xfrm>
      </p:grpSpPr>
      <p:sp>
        <p:nvSpPr>
          <p:cNvPr id="3" name="Subhead">
            <a:extLst>
              <a:ext uri="{FF2B5EF4-FFF2-40B4-BE49-F238E27FC236}">
                <a16:creationId xmlns:a16="http://schemas.microsoft.com/office/drawing/2014/main" id="{E7DF56F0-F1F9-9FE6-ED08-CFEA6A4D05C4}"/>
              </a:ext>
            </a:extLst>
          </p:cNvPr>
          <p:cNvSpPr>
            <a:spLocks noGrp="1"/>
          </p:cNvSpPr>
          <p:nvPr>
            <p:ph type="subTitle" idx="1"/>
          </p:nvPr>
        </p:nvSpPr>
        <p:spPr>
          <a:xfrm>
            <a:off x="1959157" y="1296216"/>
            <a:ext cx="7988982" cy="338554"/>
          </a:xfrm>
        </p:spPr>
        <p:txBody>
          <a:bodyPr/>
          <a:lstStyle/>
          <a:p>
            <a:r>
              <a:rPr lang="en-US" dirty="0">
                <a:latin typeface="Arial" panose="020B0604020202020204" pitchFamily="34" charset="0"/>
                <a:cs typeface="Arial" panose="020B0604020202020204" pitchFamily="34" charset="0"/>
              </a:rPr>
              <a:t>What are the reviewers looking for?</a:t>
            </a:r>
          </a:p>
        </p:txBody>
      </p:sp>
      <p:sp>
        <p:nvSpPr>
          <p:cNvPr id="4" name="Body Text">
            <a:extLst>
              <a:ext uri="{FF2B5EF4-FFF2-40B4-BE49-F238E27FC236}">
                <a16:creationId xmlns:a16="http://schemas.microsoft.com/office/drawing/2014/main" id="{69A9EB3D-9E79-7251-0735-CD515C9A8541}"/>
              </a:ext>
            </a:extLst>
          </p:cNvPr>
          <p:cNvSpPr>
            <a:spLocks noGrp="1"/>
          </p:cNvSpPr>
          <p:nvPr>
            <p:ph type="body" sz="quarter" idx="14"/>
          </p:nvPr>
        </p:nvSpPr>
        <p:spPr>
          <a:xfrm>
            <a:off x="2380778" y="1828800"/>
            <a:ext cx="7430444" cy="3157267"/>
          </a:xfrm>
        </p:spPr>
        <p:txBody>
          <a:bodyPr>
            <a:normAutofit/>
          </a:bodyPr>
          <a:lstStyle/>
          <a:p>
            <a:r>
              <a:rPr lang="en-US" dirty="0">
                <a:latin typeface="Arial" panose="020B0604020202020204" pitchFamily="34" charset="0"/>
                <a:cs typeface="Arial" panose="020B0604020202020204" pitchFamily="34" charset="0"/>
              </a:rPr>
              <a:t>The proposal must fit clearly within one or more of the five priority areas.  </a:t>
            </a:r>
          </a:p>
          <a:p>
            <a:pPr lvl="0"/>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Although the Trust identifies broad areas of research as priority areas, the external Showalter Selection Committee assigns higher priority to projects with direct relevance to human health.</a:t>
            </a:r>
          </a:p>
          <a:p>
            <a:pPr lvl="1"/>
            <a:r>
              <a:rPr lang="en-US" i="1" dirty="0">
                <a:solidFill>
                  <a:srgbClr val="FF0000"/>
                </a:solidFill>
                <a:latin typeface="Arial" panose="020B0604020202020204" pitchFamily="34" charset="0"/>
                <a:cs typeface="Arial" panose="020B0604020202020204" pitchFamily="34" charset="0"/>
              </a:rPr>
              <a:t>Our experience is that this recommendation isn’t simply a priority, it is a necessity.</a:t>
            </a:r>
          </a:p>
          <a:p>
            <a:pPr lvl="1"/>
            <a:r>
              <a:rPr lang="en-US" i="1" dirty="0">
                <a:solidFill>
                  <a:srgbClr val="FF0000"/>
                </a:solidFill>
                <a:latin typeface="Arial" panose="020B0604020202020204" pitchFamily="34" charset="0"/>
                <a:cs typeface="Arial" panose="020B0604020202020204" pitchFamily="34" charset="0"/>
              </a:rPr>
              <a:t>Without a defined connection to showing an impact on human health, the research is unlikely to move forward in the competition.  </a:t>
            </a:r>
          </a:p>
          <a:p>
            <a:pPr lvl="0"/>
            <a:endParaRPr lang="en-US" dirty="0">
              <a:latin typeface="Arial" panose="020B0604020202020204" pitchFamily="34" charset="0"/>
              <a:cs typeface="Arial" panose="020B0604020202020204" pitchFamily="34" charset="0"/>
            </a:endParaRPr>
          </a:p>
        </p:txBody>
      </p:sp>
      <p:sp>
        <p:nvSpPr>
          <p:cNvPr id="5" name="Date">
            <a:extLst>
              <a:ext uri="{FF2B5EF4-FFF2-40B4-BE49-F238E27FC236}">
                <a16:creationId xmlns:a16="http://schemas.microsoft.com/office/drawing/2014/main" id="{DE2E9B1E-F602-6ECE-0ADF-F9D8BD235E20}"/>
              </a:ext>
            </a:extLst>
          </p:cNvPr>
          <p:cNvSpPr>
            <a:spLocks noGrp="1"/>
          </p:cNvSpPr>
          <p:nvPr>
            <p:ph type="dt" sz="half" idx="10"/>
          </p:nvPr>
        </p:nvSpPr>
        <p:spPr/>
        <p:txBody>
          <a:bodyPr/>
          <a:lstStyle/>
          <a:p>
            <a:fld id="{D47A9A36-4EB0-BF46-AE48-7CDA251B954B}" type="datetime1">
              <a:rPr lang="en-US" smtClean="0"/>
              <a:t>9/16/2025</a:t>
            </a:fld>
            <a:endParaRPr lang="en-US" dirty="0"/>
          </a:p>
        </p:txBody>
      </p:sp>
      <p:sp>
        <p:nvSpPr>
          <p:cNvPr id="6" name="Slide Number">
            <a:extLst>
              <a:ext uri="{FF2B5EF4-FFF2-40B4-BE49-F238E27FC236}">
                <a16:creationId xmlns:a16="http://schemas.microsoft.com/office/drawing/2014/main" id="{7BF7D9B0-4AB2-6AA2-229D-4D9EB209E789}"/>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10" name="Picture 9">
            <a:extLst>
              <a:ext uri="{FF2B5EF4-FFF2-40B4-BE49-F238E27FC236}">
                <a16:creationId xmlns:a16="http://schemas.microsoft.com/office/drawing/2014/main" id="{23BD3F05-D209-54C7-A647-AD20A7937C63}"/>
              </a:ext>
            </a:extLst>
          </p:cNvPr>
          <p:cNvPicPr>
            <a:picLocks noChangeAspect="1"/>
          </p:cNvPicPr>
          <p:nvPr/>
        </p:nvPicPr>
        <p:blipFill>
          <a:blip r:embed="rId2"/>
          <a:srcRect/>
          <a:stretch/>
        </p:blipFill>
        <p:spPr>
          <a:xfrm>
            <a:off x="1765300" y="6019982"/>
            <a:ext cx="4330700" cy="460284"/>
          </a:xfrm>
          <a:prstGeom prst="rect">
            <a:avLst/>
          </a:prstGeom>
        </p:spPr>
      </p:pic>
    </p:spTree>
    <p:extLst>
      <p:ext uri="{BB962C8B-B14F-4D97-AF65-F5344CB8AC3E}">
        <p14:creationId xmlns:p14="http://schemas.microsoft.com/office/powerpoint/2010/main" val="110463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22C7C-0124-A4B2-9830-23D3C15E2D6E}"/>
            </a:ext>
          </a:extLst>
        </p:cNvPr>
        <p:cNvGrpSpPr/>
        <p:nvPr/>
      </p:nvGrpSpPr>
      <p:grpSpPr>
        <a:xfrm>
          <a:off x="0" y="0"/>
          <a:ext cx="0" cy="0"/>
          <a:chOff x="0" y="0"/>
          <a:chExt cx="0" cy="0"/>
        </a:xfrm>
      </p:grpSpPr>
      <p:sp>
        <p:nvSpPr>
          <p:cNvPr id="4" name="Body Text">
            <a:extLst>
              <a:ext uri="{FF2B5EF4-FFF2-40B4-BE49-F238E27FC236}">
                <a16:creationId xmlns:a16="http://schemas.microsoft.com/office/drawing/2014/main" id="{79C88C5B-FD6C-F662-DE0E-A411184FC391}"/>
              </a:ext>
            </a:extLst>
          </p:cNvPr>
          <p:cNvSpPr>
            <a:spLocks noGrp="1"/>
          </p:cNvSpPr>
          <p:nvPr>
            <p:ph type="body" sz="quarter" idx="14"/>
          </p:nvPr>
        </p:nvSpPr>
        <p:spPr>
          <a:xfrm>
            <a:off x="1959157" y="1828800"/>
            <a:ext cx="7852065" cy="3732984"/>
          </a:xfrm>
        </p:spPr>
        <p:txBody>
          <a:bodyPr>
            <a:normAutofit/>
          </a:bodyPr>
          <a:lstStyle/>
          <a:p>
            <a:r>
              <a:rPr lang="en-US" dirty="0">
                <a:latin typeface="Arial" panose="020B0604020202020204" pitchFamily="34" charset="0"/>
                <a:cs typeface="Arial" panose="020B0604020202020204" pitchFamily="34" charset="0"/>
              </a:rPr>
              <a:t>Be very clear about specific aims for this proposal, your overall goal for this work, anticipated outcomes (including what data you plan to get from this work), and long-term plans.  </a:t>
            </a:r>
          </a:p>
          <a:p>
            <a:pPr marL="0" lv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Do not assume reviewers will understand how your proposal will improve human health.  Be explicit, with a target system, pathological condition, or relevant and validated mechanism in mind.  If you propose to investigate a new mechanism, ensure that the logic is rigorous </a:t>
            </a:r>
            <a:r>
              <a:rPr lang="en-US">
                <a:latin typeface="Arial" panose="020B0604020202020204" pitchFamily="34" charset="0"/>
                <a:cs typeface="Arial" panose="020B0604020202020204" pitchFamily="34" charset="0"/>
              </a:rPr>
              <a:t>and obvious.</a:t>
            </a:r>
            <a:endParaRPr lang="en-US" dirty="0">
              <a:latin typeface="Arial" panose="020B0604020202020204" pitchFamily="34" charset="0"/>
              <a:cs typeface="Arial" panose="020B0604020202020204" pitchFamily="34" charset="0"/>
            </a:endParaRPr>
          </a:p>
          <a:p>
            <a:pPr marL="0" lv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Start and end with a statement or two directly addressing relevance to human health.  Use active verbs to describe your aims/studies.  “We need to understand x better” is not a sufficient goal.</a:t>
            </a:r>
          </a:p>
          <a:p>
            <a:pPr lvl="0"/>
            <a:endParaRPr lang="en-US"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p:txBody>
      </p:sp>
      <p:sp>
        <p:nvSpPr>
          <p:cNvPr id="5" name="Date">
            <a:extLst>
              <a:ext uri="{FF2B5EF4-FFF2-40B4-BE49-F238E27FC236}">
                <a16:creationId xmlns:a16="http://schemas.microsoft.com/office/drawing/2014/main" id="{C1B24C69-75DE-34B7-E22F-9F8ED734366F}"/>
              </a:ext>
            </a:extLst>
          </p:cNvPr>
          <p:cNvSpPr>
            <a:spLocks noGrp="1"/>
          </p:cNvSpPr>
          <p:nvPr>
            <p:ph type="dt" sz="half" idx="10"/>
          </p:nvPr>
        </p:nvSpPr>
        <p:spPr/>
        <p:txBody>
          <a:bodyPr/>
          <a:lstStyle/>
          <a:p>
            <a:fld id="{D47A9A36-4EB0-BF46-AE48-7CDA251B954B}" type="datetime1">
              <a:rPr lang="en-US" smtClean="0"/>
              <a:t>9/16/2025</a:t>
            </a:fld>
            <a:endParaRPr lang="en-US" dirty="0"/>
          </a:p>
        </p:txBody>
      </p:sp>
      <p:sp>
        <p:nvSpPr>
          <p:cNvPr id="6" name="Slide Number">
            <a:extLst>
              <a:ext uri="{FF2B5EF4-FFF2-40B4-BE49-F238E27FC236}">
                <a16:creationId xmlns:a16="http://schemas.microsoft.com/office/drawing/2014/main" id="{9EBAC3E1-3384-7655-F94A-B1F0BB9256FA}"/>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10" name="Picture 9">
            <a:extLst>
              <a:ext uri="{FF2B5EF4-FFF2-40B4-BE49-F238E27FC236}">
                <a16:creationId xmlns:a16="http://schemas.microsoft.com/office/drawing/2014/main" id="{F900518C-48AA-13FB-4C08-0C319FFE9141}"/>
              </a:ext>
            </a:extLst>
          </p:cNvPr>
          <p:cNvPicPr>
            <a:picLocks noChangeAspect="1"/>
          </p:cNvPicPr>
          <p:nvPr/>
        </p:nvPicPr>
        <p:blipFill>
          <a:blip r:embed="rId2"/>
          <a:srcRect/>
          <a:stretch/>
        </p:blipFill>
        <p:spPr>
          <a:xfrm>
            <a:off x="1765300" y="6019982"/>
            <a:ext cx="4330700" cy="460284"/>
          </a:xfrm>
          <a:prstGeom prst="rect">
            <a:avLst/>
          </a:prstGeom>
        </p:spPr>
      </p:pic>
      <p:sp>
        <p:nvSpPr>
          <p:cNvPr id="2" name="Subhead">
            <a:extLst>
              <a:ext uri="{FF2B5EF4-FFF2-40B4-BE49-F238E27FC236}">
                <a16:creationId xmlns:a16="http://schemas.microsoft.com/office/drawing/2014/main" id="{0CB872C9-5EB9-B276-AF91-5FA68E1DDCD3}"/>
              </a:ext>
            </a:extLst>
          </p:cNvPr>
          <p:cNvSpPr>
            <a:spLocks noGrp="1"/>
          </p:cNvSpPr>
          <p:nvPr>
            <p:ph type="subTitle" idx="1"/>
          </p:nvPr>
        </p:nvSpPr>
        <p:spPr>
          <a:xfrm>
            <a:off x="1959157" y="1296216"/>
            <a:ext cx="7988982" cy="338554"/>
          </a:xfrm>
        </p:spPr>
        <p:txBody>
          <a:bodyPr/>
          <a:lstStyle/>
          <a:p>
            <a:r>
              <a:rPr lang="en-US" dirty="0">
                <a:latin typeface="Arial" panose="020B0604020202020204" pitchFamily="34" charset="0"/>
                <a:cs typeface="Arial" panose="020B0604020202020204" pitchFamily="34" charset="0"/>
              </a:rPr>
              <a:t>Proposal writing tips:</a:t>
            </a:r>
          </a:p>
        </p:txBody>
      </p:sp>
    </p:spTree>
    <p:extLst>
      <p:ext uri="{BB962C8B-B14F-4D97-AF65-F5344CB8AC3E}">
        <p14:creationId xmlns:p14="http://schemas.microsoft.com/office/powerpoint/2010/main" val="2807901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22C7C-0124-A4B2-9830-23D3C15E2D6E}"/>
            </a:ext>
          </a:extLst>
        </p:cNvPr>
        <p:cNvGrpSpPr/>
        <p:nvPr/>
      </p:nvGrpSpPr>
      <p:grpSpPr>
        <a:xfrm>
          <a:off x="0" y="0"/>
          <a:ext cx="0" cy="0"/>
          <a:chOff x="0" y="0"/>
          <a:chExt cx="0" cy="0"/>
        </a:xfrm>
      </p:grpSpPr>
      <p:sp>
        <p:nvSpPr>
          <p:cNvPr id="4" name="Body Text">
            <a:extLst>
              <a:ext uri="{FF2B5EF4-FFF2-40B4-BE49-F238E27FC236}">
                <a16:creationId xmlns:a16="http://schemas.microsoft.com/office/drawing/2014/main" id="{79C88C5B-FD6C-F662-DE0E-A411184FC391}"/>
              </a:ext>
            </a:extLst>
          </p:cNvPr>
          <p:cNvSpPr>
            <a:spLocks noGrp="1"/>
          </p:cNvSpPr>
          <p:nvPr>
            <p:ph type="body" sz="quarter" idx="14"/>
          </p:nvPr>
        </p:nvSpPr>
        <p:spPr>
          <a:xfrm>
            <a:off x="2380778" y="1828800"/>
            <a:ext cx="7430444" cy="3157267"/>
          </a:xfrm>
        </p:spPr>
        <p:txBody>
          <a:bodyPr>
            <a:normAutofit/>
          </a:bodyPr>
          <a:lstStyle/>
          <a:p>
            <a:r>
              <a:rPr lang="en-US" dirty="0">
                <a:latin typeface="Arial" panose="020B0604020202020204" pitchFamily="34" charset="0"/>
                <a:cs typeface="Arial" panose="020B0604020202020204" pitchFamily="34" charset="0"/>
              </a:rPr>
              <a:t>Collaborators and/or consultants are allowed, and, in some cases, encouraged, where a gap in expertise or data access will be obvious.  Letters of support and/or commitment of effort can be vital.  Ensure that the type of support and enthusiasm is stated clearly in the letter(s).</a:t>
            </a:r>
          </a:p>
          <a:p>
            <a:pPr lvl="0"/>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pre-proposal is limited to two pages of narrative.  Use this judiciously in describing the relevance to human health and well-being.  The details are not usually as important as the overall intent.</a:t>
            </a:r>
          </a:p>
          <a:p>
            <a:pPr lvl="0"/>
            <a:endParaRPr lang="en-US" dirty="0">
              <a:latin typeface="Arial" panose="020B0604020202020204" pitchFamily="34" charset="0"/>
              <a:cs typeface="Arial" panose="020B0604020202020204" pitchFamily="34" charset="0"/>
            </a:endParaRPr>
          </a:p>
        </p:txBody>
      </p:sp>
      <p:sp>
        <p:nvSpPr>
          <p:cNvPr id="5" name="Date">
            <a:extLst>
              <a:ext uri="{FF2B5EF4-FFF2-40B4-BE49-F238E27FC236}">
                <a16:creationId xmlns:a16="http://schemas.microsoft.com/office/drawing/2014/main" id="{C1B24C69-75DE-34B7-E22F-9F8ED734366F}"/>
              </a:ext>
            </a:extLst>
          </p:cNvPr>
          <p:cNvSpPr>
            <a:spLocks noGrp="1"/>
          </p:cNvSpPr>
          <p:nvPr>
            <p:ph type="dt" sz="half" idx="10"/>
          </p:nvPr>
        </p:nvSpPr>
        <p:spPr/>
        <p:txBody>
          <a:bodyPr/>
          <a:lstStyle/>
          <a:p>
            <a:fld id="{D47A9A36-4EB0-BF46-AE48-7CDA251B954B}" type="datetime1">
              <a:rPr lang="en-US" smtClean="0"/>
              <a:t>9/16/2025</a:t>
            </a:fld>
            <a:endParaRPr lang="en-US" dirty="0"/>
          </a:p>
        </p:txBody>
      </p:sp>
      <p:sp>
        <p:nvSpPr>
          <p:cNvPr id="6" name="Slide Number">
            <a:extLst>
              <a:ext uri="{FF2B5EF4-FFF2-40B4-BE49-F238E27FC236}">
                <a16:creationId xmlns:a16="http://schemas.microsoft.com/office/drawing/2014/main" id="{9EBAC3E1-3384-7655-F94A-B1F0BB9256FA}"/>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10" name="Picture 9">
            <a:extLst>
              <a:ext uri="{FF2B5EF4-FFF2-40B4-BE49-F238E27FC236}">
                <a16:creationId xmlns:a16="http://schemas.microsoft.com/office/drawing/2014/main" id="{F900518C-48AA-13FB-4C08-0C319FFE9141}"/>
              </a:ext>
            </a:extLst>
          </p:cNvPr>
          <p:cNvPicPr>
            <a:picLocks noChangeAspect="1"/>
          </p:cNvPicPr>
          <p:nvPr/>
        </p:nvPicPr>
        <p:blipFill>
          <a:blip r:embed="rId2"/>
          <a:srcRect/>
          <a:stretch/>
        </p:blipFill>
        <p:spPr>
          <a:xfrm>
            <a:off x="1765300" y="6019982"/>
            <a:ext cx="4330700" cy="460284"/>
          </a:xfrm>
          <a:prstGeom prst="rect">
            <a:avLst/>
          </a:prstGeom>
        </p:spPr>
      </p:pic>
      <p:sp>
        <p:nvSpPr>
          <p:cNvPr id="2" name="Subhead">
            <a:extLst>
              <a:ext uri="{FF2B5EF4-FFF2-40B4-BE49-F238E27FC236}">
                <a16:creationId xmlns:a16="http://schemas.microsoft.com/office/drawing/2014/main" id="{4217B2DE-2716-327A-87FE-B5DF179EA52F}"/>
              </a:ext>
            </a:extLst>
          </p:cNvPr>
          <p:cNvSpPr>
            <a:spLocks noGrp="1"/>
          </p:cNvSpPr>
          <p:nvPr>
            <p:ph type="subTitle" idx="1"/>
          </p:nvPr>
        </p:nvSpPr>
        <p:spPr>
          <a:xfrm>
            <a:off x="1959157" y="1296216"/>
            <a:ext cx="7988982" cy="338554"/>
          </a:xfrm>
        </p:spPr>
        <p:txBody>
          <a:bodyPr/>
          <a:lstStyle/>
          <a:p>
            <a:r>
              <a:rPr lang="en-US" dirty="0">
                <a:latin typeface="Arial" panose="020B0604020202020204" pitchFamily="34" charset="0"/>
                <a:cs typeface="Arial" panose="020B0604020202020204" pitchFamily="34" charset="0"/>
              </a:rPr>
              <a:t>Proposal writing tips:</a:t>
            </a:r>
          </a:p>
        </p:txBody>
      </p:sp>
    </p:spTree>
    <p:extLst>
      <p:ext uri="{BB962C8B-B14F-4D97-AF65-F5344CB8AC3E}">
        <p14:creationId xmlns:p14="http://schemas.microsoft.com/office/powerpoint/2010/main" val="3969563484"/>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6" id="{529AC3E5-65B1-6D43-A1C0-79DEA853F391}" vid="{48A0F090-6C6A-6043-9D2E-40DEC7CDA4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CE4767F710294CB510A94B547F1315" ma:contentTypeVersion="14" ma:contentTypeDescription="Create a new document." ma:contentTypeScope="" ma:versionID="b49fd6fbc8cb681e833234b756681ab4">
  <xsd:schema xmlns:xsd="http://www.w3.org/2001/XMLSchema" xmlns:xs="http://www.w3.org/2001/XMLSchema" xmlns:p="http://schemas.microsoft.com/office/2006/metadata/properties" xmlns:ns2="8e25904e-a587-4e17-9f49-2589f7ff8bb3" xmlns:ns3="86f3cb75-35a0-43d0-9d20-2dfcde10c744" targetNamespace="http://schemas.microsoft.com/office/2006/metadata/properties" ma:root="true" ma:fieldsID="2ecc434b6661bd7130dd0369ee640044" ns2:_="" ns3:_="">
    <xsd:import namespace="8e25904e-a587-4e17-9f49-2589f7ff8bb3"/>
    <xsd:import namespace="86f3cb75-35a0-43d0-9d20-2dfcde10c7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DateTaken"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25904e-a587-4e17-9f49-2589f7ff8b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f3cb75-35a0-43d0-9d20-2dfcde10c74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0a203c2-bd8a-4a92-88de-918572be1836}" ma:internalName="TaxCatchAll" ma:showField="CatchAllData" ma:web="86f3cb75-35a0-43d0-9d20-2dfcde10c74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928F77-9C7B-442F-AF5B-88C9DF4C7F31}">
  <ds:schemaRefs>
    <ds:schemaRef ds:uri="http://schemas.microsoft.com/sharepoint/v3/contenttype/forms"/>
  </ds:schemaRefs>
</ds:datastoreItem>
</file>

<file path=customXml/itemProps2.xml><?xml version="1.0" encoding="utf-8"?>
<ds:datastoreItem xmlns:ds="http://schemas.openxmlformats.org/officeDocument/2006/customXml" ds:itemID="{B5239B3C-700A-40BD-8D5F-AD52E22302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25904e-a587-4e17-9f49-2589f7ff8bb3"/>
    <ds:schemaRef ds:uri="86f3cb75-35a0-43d0-9d20-2dfcde10c7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Ofice of Research</Template>
  <TotalTime>291</TotalTime>
  <Words>1331</Words>
  <Application>Microsoft Office PowerPoint</Application>
  <PresentationFormat>Widescreen</PresentationFormat>
  <Paragraphs>133</Paragraphs>
  <Slides>14</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Wingdings</vt:lpstr>
      <vt:lpstr>United Sans Rg Md</vt:lpstr>
      <vt:lpstr>Calibri</vt:lpstr>
      <vt:lpstr>United Sans Cd Md</vt:lpstr>
      <vt:lpstr>Acumin Pro ExtraCondensed Smbd</vt:lpstr>
      <vt:lpstr>Arial</vt:lpstr>
      <vt:lpstr>Acumin Pro SemiCondensed</vt:lpstr>
      <vt:lpstr>Acumin Pro Semibold</vt:lpstr>
      <vt:lpstr>Arial Narrow</vt:lpstr>
      <vt:lpstr>Acumin Pro Medium</vt:lpstr>
      <vt:lpstr>Acumin Pro ExtraCondensed</vt:lpstr>
      <vt:lpstr>Acumin Pro</vt:lpstr>
      <vt:lpstr>Purdue2</vt:lpstr>
      <vt:lpstr>PowerPoint Presentation</vt:lpstr>
      <vt:lpstr>Ralph W. and Grace M. Showalter Research Trust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Vyas, Krushna Dattatraya</dc:creator>
  <cp:lastModifiedBy>Emily Stevenson</cp:lastModifiedBy>
  <cp:revision>24</cp:revision>
  <dcterms:created xsi:type="dcterms:W3CDTF">2023-01-29T09:08:28Z</dcterms:created>
  <dcterms:modified xsi:type="dcterms:W3CDTF">2025-09-16T15:32:56Z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2022-12-16T18:53:22Z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4c2d51e6-c64a-4ad5-84da-8c01226f2783</vt:lpwstr>
  </property>
  <property fmtid="{D5CDD505-2E9C-101B-9397-08002B2CF9AE}" pid="8" name="MSIP_Label_4044bd30-2ed7-4c9d-9d12-46200872a97b_ContentBits">
    <vt:lpwstr>0</vt:lpwstr>
  </property>
</Properties>
</file>