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3"/>
  </p:sldMasterIdLst>
  <p:notesMasterIdLst>
    <p:notesMasterId r:id="rId12"/>
  </p:notesMasterIdLst>
  <p:sldIdLst>
    <p:sldId id="276" r:id="rId4"/>
    <p:sldId id="274" r:id="rId5"/>
    <p:sldId id="258" r:id="rId6"/>
    <p:sldId id="263" r:id="rId7"/>
    <p:sldId id="265" r:id="rId8"/>
    <p:sldId id="264" r:id="rId9"/>
    <p:sldId id="266" r:id="rId10"/>
    <p:sldId id="275" r:id="rId11"/>
  </p:sldIdLst>
  <p:sldSz cx="12192000" cy="6858000"/>
  <p:notesSz cx="6858000" cy="9144000"/>
  <p:embeddedFontLst>
    <p:embeddedFont>
      <p:font typeface="Acumin Pro" panose="020B0604020202020204" charset="0"/>
      <p:regular r:id="rId13"/>
      <p:bold r:id="rId14"/>
      <p:italic r:id="rId15"/>
      <p:boldItalic r:id="rId16"/>
    </p:embeddedFont>
    <p:embeddedFont>
      <p:font typeface="Acumin Pro ExtraCondensed" panose="020B0604020202020204" charset="0"/>
      <p:regular r:id="rId17"/>
      <p:bold r:id="rId18"/>
      <p:italic r:id="rId19"/>
      <p:boldItalic r:id="rId20"/>
    </p:embeddedFont>
    <p:embeddedFont>
      <p:font typeface="Acumin Pro ExtraCondensed Smbd" panose="020B0604020202020204" charset="0"/>
      <p:regular r:id="rId21"/>
      <p:bold r:id="rId22"/>
      <p:italic r:id="rId23"/>
      <p:boldItalic r:id="rId24"/>
    </p:embeddedFont>
    <p:embeddedFont>
      <p:font typeface="Acumin Pro Medium" panose="020B0604020202020204" charset="0"/>
      <p:regular r:id="rId25"/>
      <p:bold r:id="rId26"/>
      <p:italic r:id="rId27"/>
      <p:boldItalic r:id="rId28"/>
    </p:embeddedFont>
    <p:embeddedFont>
      <p:font typeface="Acumin Pro Semibold" panose="020B0604020202020204" charset="0"/>
      <p:regular r:id="rId29"/>
      <p:bold r:id="rId30"/>
      <p:italic r:id="rId31"/>
      <p:boldItalic r:id="rId32"/>
    </p:embeddedFont>
    <p:embeddedFont>
      <p:font typeface="Acumin Pro SemiCondensed" panose="020B0604020202020204" charset="0"/>
      <p:regular r:id="rId33"/>
      <p:bold r:id="rId34"/>
      <p:italic r:id="rId35"/>
      <p:boldItalic r:id="rId36"/>
    </p:embeddedFont>
    <p:embeddedFont>
      <p:font typeface="Arial Narrow" panose="020B0606020202030204" pitchFamily="34" charset="0"/>
      <p:regular r:id="rId37"/>
      <p:bold r:id="rId38"/>
      <p:italic r:id="rId39"/>
      <p:boldItalic r:id="rId40"/>
    </p:embeddedFont>
    <p:embeddedFont>
      <p:font typeface="United Sans Cd Md" charset="0"/>
      <p:regular r:id="rId41"/>
    </p:embeddedFont>
    <p:embeddedFont>
      <p:font typeface="United Sans Rg Md"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86433"/>
  </p:normalViewPr>
  <p:slideViewPr>
    <p:cSldViewPr snapToGrid="0" snapToObjects="1">
      <p:cViewPr varScale="1">
        <p:scale>
          <a:sx n="113" d="100"/>
          <a:sy n="113" d="100"/>
        </p:scale>
        <p:origin x="342"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font" Target="fonts/font30.fntdata"/><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font" Target="fonts/font4.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7.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openxmlformats.org/officeDocument/2006/relationships/tableStyles" Target="tableStyles.xml"/><Relationship Id="rId20" Type="http://schemas.openxmlformats.org/officeDocument/2006/relationships/font" Target="fonts/font8.fntdata"/><Relationship Id="rId41"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456851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1" name="Purdue Logo" descr="Purdue Logo">
            <a:extLst>
              <a:ext uri="{FF2B5EF4-FFF2-40B4-BE49-F238E27FC236}">
                <a16:creationId xmlns:a16="http://schemas.microsoft.com/office/drawing/2014/main" id="{729E0708-CAA1-6E42-88EC-DDAEC16FAE2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8/6/2024</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8/6/2024</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6" name="Black Bar">
            <a:extLst>
              <a:ext uri="{FF2B5EF4-FFF2-40B4-BE49-F238E27FC236}">
                <a16:creationId xmlns:a16="http://schemas.microsoft.com/office/drawing/2014/main" id="{A66A797F-CC2D-F24E-8D26-8632FDB68C4C}"/>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8/6/2024</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A8A4F2E5-6CC0-B242-9D18-2446C1D7DE8A}"/>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C07B1E83-E1FB-094B-9F1A-D5DE2767524D}"/>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8/6/2024</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FC7C8D95-DE0A-F44D-8875-2ED2F195BB2F}"/>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8/6/2024</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8/6/2024</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8/6/2024</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8/6/2024</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ecfr.gov/cgi-bin/text-idx?SID=ee873e1aa906cf3b0d7474d25be3b5a9&amp;node=2:1.1.2.2.1&amp;rgn=div5%20#se2.1.200_1306"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kristynj@purdue.edu"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purdue.edu/research/funding-and-grant-writing/cost-sharing.php" TargetMode="External"/><Relationship Id="rId5" Type="http://schemas.openxmlformats.org/officeDocument/2006/relationships/hyperlink" Target="mailto:ericacox@purdue.edu" TargetMode="External"/><Relationship Id="rId4" Type="http://schemas.openxmlformats.org/officeDocument/2006/relationships/hyperlink" Target="mailto:ahamaker@purdu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A1BD-EEAE-3DD3-100D-21DC664B0032}"/>
              </a:ext>
            </a:extLst>
          </p:cNvPr>
          <p:cNvSpPr>
            <a:spLocks noGrp="1"/>
          </p:cNvSpPr>
          <p:nvPr>
            <p:ph type="ctrTitle"/>
          </p:nvPr>
        </p:nvSpPr>
        <p:spPr>
          <a:xfrm>
            <a:off x="2695199" y="2332739"/>
            <a:ext cx="6801602" cy="830997"/>
          </a:xfrm>
        </p:spPr>
        <p:txBody>
          <a:bodyPr/>
          <a:lstStyle/>
          <a:p>
            <a:pPr algn="ctr"/>
            <a:r>
              <a:rPr lang="en-US" dirty="0"/>
              <a:t>Cost Sharing overview</a:t>
            </a:r>
          </a:p>
        </p:txBody>
      </p:sp>
      <p:sp>
        <p:nvSpPr>
          <p:cNvPr id="4" name="Date Placeholder 3">
            <a:extLst>
              <a:ext uri="{FF2B5EF4-FFF2-40B4-BE49-F238E27FC236}">
                <a16:creationId xmlns:a16="http://schemas.microsoft.com/office/drawing/2014/main" id="{4C5BBAF5-2A1B-D495-E7FD-B44BEC29C068}"/>
              </a:ext>
            </a:extLst>
          </p:cNvPr>
          <p:cNvSpPr>
            <a:spLocks noGrp="1"/>
          </p:cNvSpPr>
          <p:nvPr>
            <p:ph type="dt" sz="half" idx="10"/>
          </p:nvPr>
        </p:nvSpPr>
        <p:spPr/>
        <p:txBody>
          <a:bodyPr/>
          <a:lstStyle/>
          <a:p>
            <a:r>
              <a:rPr lang="en-US" dirty="0"/>
              <a:t>August 2024</a:t>
            </a:r>
          </a:p>
        </p:txBody>
      </p:sp>
      <p:sp>
        <p:nvSpPr>
          <p:cNvPr id="5" name="Slide Number Placeholder 4">
            <a:extLst>
              <a:ext uri="{FF2B5EF4-FFF2-40B4-BE49-F238E27FC236}">
                <a16:creationId xmlns:a16="http://schemas.microsoft.com/office/drawing/2014/main" id="{30206A59-6BCC-9A0E-47B6-936DC9896A82}"/>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5069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20" y="437030"/>
            <a:ext cx="7988980" cy="498598"/>
          </a:xfrm>
        </p:spPr>
        <p:txBody>
          <a:bodyPr/>
          <a:lstStyle/>
          <a:p>
            <a:r>
              <a:rPr lang="en-US" dirty="0">
                <a:latin typeface="Arial Narrow" panose="020B0604020202020204" pitchFamily="34" charset="0"/>
                <a:cs typeface="Arial Narrow" panose="020B0604020202020204" pitchFamily="34" charset="0"/>
              </a:rPr>
              <a:t>What is cost sharing?</a:t>
            </a: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1862356" y="1224793"/>
            <a:ext cx="8234144" cy="4104133"/>
          </a:xfrm>
        </p:spPr>
        <p:txBody>
          <a:bodyPr>
            <a:normAutofit/>
          </a:bodyPr>
          <a:lstStyle/>
          <a:p>
            <a:pPr marL="0" lvl="0" indent="0">
              <a:buNone/>
            </a:pPr>
            <a:r>
              <a:rPr lang="en-US" sz="2200" dirty="0"/>
              <a:t>Cost sharing is any project-related cost that is not reimbursed by the sponsor to support the scope of the project.  </a:t>
            </a:r>
          </a:p>
          <a:p>
            <a:pPr marL="0" indent="0">
              <a:buNone/>
            </a:pPr>
            <a:endParaRPr lang="en-US" dirty="0"/>
          </a:p>
          <a:p>
            <a:pPr marL="0" indent="0">
              <a:buNone/>
            </a:pPr>
            <a:r>
              <a:rPr lang="en-US" dirty="0"/>
              <a:t>These costs can be provided by the primary applicant, subrecipient, or third parties as either cash or in-kind contributions.</a:t>
            </a:r>
          </a:p>
          <a:p>
            <a:r>
              <a:rPr lang="en-US" dirty="0"/>
              <a:t>Our university cost sharing contributions are almost always considered a cash contribution, as there is cash being transacted to provide the contribution (real costs of personnel, equipment, and associated indirect costs).</a:t>
            </a:r>
          </a:p>
          <a:p>
            <a:r>
              <a:rPr lang="en-US" dirty="0"/>
              <a:t>In-kind contributions are more common with third parties and typically involve a donation of time, space, or facilities usage.  The value of the contribution must be readily determined, verified, and justified.  </a:t>
            </a:r>
          </a:p>
          <a:p>
            <a:endParaRPr lang="en-US" dirty="0"/>
          </a:p>
          <a:p>
            <a:pPr marL="0" lvl="0" indent="0">
              <a:buNone/>
            </a:pPr>
            <a:endParaRPr lang="en-US" dirty="0"/>
          </a:p>
          <a:p>
            <a:pPr marL="0" lvl="0" indent="0">
              <a:buNone/>
            </a:pPr>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10" name="Picture 9">
            <a:extLst>
              <a:ext uri="{FF2B5EF4-FFF2-40B4-BE49-F238E27FC236}">
                <a16:creationId xmlns:a16="http://schemas.microsoft.com/office/drawing/2014/main" id="{D1B18056-8F76-CE8F-3AB4-4AFE9485B4C6}"/>
              </a:ext>
            </a:extLst>
          </p:cNvPr>
          <p:cNvPicPr>
            <a:picLocks noChangeAspect="1"/>
          </p:cNvPicPr>
          <p:nvPr/>
        </p:nvPicPr>
        <p:blipFill>
          <a:blip r:embed="rId2"/>
          <a:srcRect/>
          <a:stretch/>
        </p:blipFill>
        <p:spPr>
          <a:xfrm>
            <a:off x="1765300" y="6019982"/>
            <a:ext cx="4330700" cy="460284"/>
          </a:xfrm>
          <a:prstGeom prst="rect">
            <a:avLst/>
          </a:prstGeom>
        </p:spPr>
      </p:pic>
    </p:spTree>
    <p:extLst>
      <p:ext uri="{BB962C8B-B14F-4D97-AF65-F5344CB8AC3E}">
        <p14:creationId xmlns:p14="http://schemas.microsoft.com/office/powerpoint/2010/main" val="373295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20" y="437030"/>
            <a:ext cx="7988980" cy="498598"/>
          </a:xfrm>
        </p:spPr>
        <p:txBody>
          <a:bodyPr/>
          <a:lstStyle/>
          <a:p>
            <a:r>
              <a:rPr lang="en-US" dirty="0">
                <a:latin typeface="Arial Narrow" panose="020B0604020202020204" pitchFamily="34" charset="0"/>
                <a:cs typeface="Arial Narrow" panose="020B0604020202020204" pitchFamily="34" charset="0"/>
              </a:rPr>
              <a:t>Types of Cost Sharing</a:t>
            </a: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1854199" y="1286933"/>
            <a:ext cx="8466667" cy="4258734"/>
          </a:xfrm>
        </p:spPr>
        <p:txBody>
          <a:bodyPr>
            <a:normAutofit fontScale="85000" lnSpcReduction="10000"/>
          </a:bodyPr>
          <a:lstStyle/>
          <a:p>
            <a:pPr marL="342900" lvl="0" indent="-342900">
              <a:buFont typeface="+mj-lt"/>
              <a:buAutoNum type="arabicPeriod"/>
            </a:pPr>
            <a:r>
              <a:rPr lang="en-US" b="1" dirty="0"/>
              <a:t>Mandatory cost sharing</a:t>
            </a:r>
            <a:r>
              <a:rPr lang="en-US" dirty="0"/>
              <a:t>: institutional support that is required in writing by the granting agency, and the amount is specified in a granting agency’s written solicitation. </a:t>
            </a:r>
          </a:p>
          <a:p>
            <a:pPr marL="342900" lvl="0" indent="-342900">
              <a:buFont typeface="+mj-lt"/>
              <a:buAutoNum type="arabicPeriod"/>
            </a:pPr>
            <a:endParaRPr lang="en-US" dirty="0"/>
          </a:p>
          <a:p>
            <a:pPr marL="342900" lvl="0" indent="-342900">
              <a:buFont typeface="+mj-lt"/>
              <a:buAutoNum type="arabicPeriod"/>
            </a:pPr>
            <a:r>
              <a:rPr lang="en-US" b="1" dirty="0"/>
              <a:t>Voluntary committed cost sharing:</a:t>
            </a:r>
            <a:r>
              <a:rPr lang="en-US" dirty="0"/>
              <a:t> institutional support committed to the project solely at the discretion of the institution. These resources are pledged formally in a proposal and thereby become binding commitments that the granting agency may audit.  </a:t>
            </a:r>
          </a:p>
          <a:p>
            <a:pPr marL="342900" lvl="0" indent="-342900">
              <a:buFont typeface="+mj-lt"/>
              <a:buAutoNum type="arabicPeriod"/>
            </a:pPr>
            <a:endParaRPr lang="en-US" b="1" dirty="0"/>
          </a:p>
          <a:p>
            <a:pPr marL="342900" lvl="0" indent="-342900">
              <a:buFont typeface="+mj-lt"/>
              <a:buAutoNum type="arabicPeriod"/>
            </a:pPr>
            <a:r>
              <a:rPr lang="en-US" b="1" dirty="0"/>
              <a:t>Institutional support/leverage</a:t>
            </a:r>
            <a:r>
              <a:rPr lang="en-US" dirty="0"/>
              <a:t>: institutional resources not specified as mandatory or committed specifically yet discussed in the proposal as organizational resources or infrastructure necessary for, and available to enable, a project. Such resources are not quantified or allocated to a specific project. Institutional support/leverage is communicated to demonstrate Purdue’s capacity or capability.</a:t>
            </a:r>
          </a:p>
          <a:p>
            <a:pPr marL="342900" lvl="0" indent="-342900">
              <a:buFont typeface="+mj-lt"/>
              <a:buAutoNum type="arabicPeriod"/>
            </a:pPr>
            <a:endParaRPr lang="en-US" b="1" dirty="0"/>
          </a:p>
          <a:p>
            <a:pPr marL="342900" lvl="0" indent="-342900">
              <a:buFont typeface="+mj-lt"/>
              <a:buAutoNum type="arabicPeriod"/>
            </a:pPr>
            <a:r>
              <a:rPr lang="en-US" b="1" dirty="0"/>
              <a:t>Voluntary uncommitted cost sharing</a:t>
            </a:r>
            <a:r>
              <a:rPr lang="en-US" dirty="0"/>
              <a:t>: institutional support provided by Purdue but not pledged formally in the proposal usually because of agency restrictions against cost sharing.   Such cost sharing is subsequently made available to the project upon receipt of the award and is not binding or auditable.  Such resources can be internally quantified and solely support a specific project, but they are not normally shared with the sponsor prior to award.</a:t>
            </a:r>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10" name="Picture 9">
            <a:extLst>
              <a:ext uri="{FF2B5EF4-FFF2-40B4-BE49-F238E27FC236}">
                <a16:creationId xmlns:a16="http://schemas.microsoft.com/office/drawing/2014/main" id="{D1B18056-8F76-CE8F-3AB4-4AFE9485B4C6}"/>
              </a:ext>
            </a:extLst>
          </p:cNvPr>
          <p:cNvPicPr>
            <a:picLocks noChangeAspect="1"/>
          </p:cNvPicPr>
          <p:nvPr/>
        </p:nvPicPr>
        <p:blipFill>
          <a:blip r:embed="rId2"/>
          <a:srcRect/>
          <a:stretch/>
        </p:blipFill>
        <p:spPr>
          <a:xfrm>
            <a:off x="1765300" y="6019982"/>
            <a:ext cx="4330700" cy="460284"/>
          </a:xfrm>
          <a:prstGeom prst="rect">
            <a:avLst/>
          </a:prstGeom>
        </p:spPr>
      </p:pic>
    </p:spTree>
    <p:extLst>
      <p:ext uri="{BB962C8B-B14F-4D97-AF65-F5344CB8AC3E}">
        <p14:creationId xmlns:p14="http://schemas.microsoft.com/office/powerpoint/2010/main" val="300994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E7B5-2DB0-45FE-ACC5-0A1535E91496}"/>
              </a:ext>
            </a:extLst>
          </p:cNvPr>
          <p:cNvSpPr>
            <a:spLocks noGrp="1"/>
          </p:cNvSpPr>
          <p:nvPr>
            <p:ph type="ctrTitle"/>
          </p:nvPr>
        </p:nvSpPr>
        <p:spPr/>
        <p:txBody>
          <a:bodyPr/>
          <a:lstStyle/>
          <a:p>
            <a:r>
              <a:rPr lang="en-US" dirty="0"/>
              <a:t>University: General Guidelines</a:t>
            </a:r>
          </a:p>
        </p:txBody>
      </p:sp>
      <p:sp>
        <p:nvSpPr>
          <p:cNvPr id="4" name="Text Placeholder 3">
            <a:extLst>
              <a:ext uri="{FF2B5EF4-FFF2-40B4-BE49-F238E27FC236}">
                <a16:creationId xmlns:a16="http://schemas.microsoft.com/office/drawing/2014/main" id="{9766FFAE-4920-4E88-A687-75D0F5ED164C}"/>
              </a:ext>
            </a:extLst>
          </p:cNvPr>
          <p:cNvSpPr>
            <a:spLocks noGrp="1"/>
          </p:cNvSpPr>
          <p:nvPr>
            <p:ph type="body" sz="quarter" idx="14"/>
          </p:nvPr>
        </p:nvSpPr>
        <p:spPr>
          <a:xfrm>
            <a:off x="1770077" y="1182848"/>
            <a:ext cx="8397380" cy="5018027"/>
          </a:xfrm>
        </p:spPr>
        <p:txBody>
          <a:bodyPr>
            <a:normAutofit/>
          </a:bodyPr>
          <a:lstStyle/>
          <a:p>
            <a:r>
              <a:rPr lang="en-US" sz="1400" dirty="0"/>
              <a:t>Handled consistently and in accordance with the Uniform Guidance (</a:t>
            </a:r>
            <a:r>
              <a:rPr lang="en-US" sz="1400" u="sng" dirty="0">
                <a:hlinkClick r:id="rId2"/>
              </a:rPr>
              <a:t>2 CFR 200.306</a:t>
            </a:r>
            <a:r>
              <a:rPr lang="en-US" sz="1400" dirty="0"/>
              <a:t>), </a:t>
            </a:r>
          </a:p>
          <a:p>
            <a:pPr marL="738188" lvl="1">
              <a:buFont typeface="Courier New" panose="02070309020205020404" pitchFamily="49" charset="0"/>
              <a:buChar char="o"/>
            </a:pPr>
            <a:r>
              <a:rPr lang="en-US" sz="1400" dirty="0"/>
              <a:t>Voluntary committed cost sharing is not expected and cannot be used as a factor during the merit review of applications.</a:t>
            </a:r>
          </a:p>
          <a:p>
            <a:pPr marL="738188" lvl="1">
              <a:buFont typeface="Courier New" panose="02070309020205020404" pitchFamily="49" charset="0"/>
              <a:buChar char="o"/>
            </a:pPr>
            <a:r>
              <a:rPr lang="en-US" sz="1400" dirty="0"/>
              <a:t>It may be considered if it is both in accordance with Federal awarding agency regulations and </a:t>
            </a:r>
            <a:r>
              <a:rPr lang="en-US" sz="1400" i="1" dirty="0"/>
              <a:t>specified</a:t>
            </a:r>
            <a:r>
              <a:rPr lang="en-US" sz="1400" dirty="0"/>
              <a:t> in the notice of funding opportunity. </a:t>
            </a:r>
          </a:p>
          <a:p>
            <a:pPr marL="738188" lvl="1">
              <a:buFont typeface="Courier New" panose="02070309020205020404" pitchFamily="49" charset="0"/>
              <a:buChar char="o"/>
            </a:pPr>
            <a:r>
              <a:rPr lang="en-US" sz="1400" dirty="0"/>
              <a:t>Criteria for considering voluntary committed cost sharing and any other program policy factors that may be used to determine who may receive a Federal award </a:t>
            </a:r>
            <a:r>
              <a:rPr lang="en-US" sz="1400" i="1" dirty="0"/>
              <a:t>must be explicitly described </a:t>
            </a:r>
            <a:r>
              <a:rPr lang="en-US" sz="1400" dirty="0"/>
              <a:t>in the notice of funding opportunity.  </a:t>
            </a:r>
          </a:p>
          <a:p>
            <a:endParaRPr lang="en-US" sz="1400" dirty="0"/>
          </a:p>
          <a:p>
            <a:r>
              <a:rPr lang="en-US" sz="1400" dirty="0"/>
              <a:t>Mandatory and voluntary committed cost-sharing commitments offered by the University in support of a sponsored project must be:</a:t>
            </a:r>
          </a:p>
          <a:p>
            <a:pPr marL="738188" lvl="1">
              <a:buFont typeface="Courier New" panose="02070309020205020404" pitchFamily="49" charset="0"/>
              <a:buChar char="o"/>
            </a:pPr>
            <a:r>
              <a:rPr lang="en-US" sz="1400" dirty="0"/>
              <a:t>Allowable costs</a:t>
            </a:r>
          </a:p>
          <a:p>
            <a:pPr marL="738188" lvl="1">
              <a:buFont typeface="Courier New" panose="02070309020205020404" pitchFamily="49" charset="0"/>
              <a:buChar char="o"/>
            </a:pPr>
            <a:r>
              <a:rPr lang="en-US" sz="1400" dirty="0"/>
              <a:t>Expended during the award period</a:t>
            </a:r>
          </a:p>
          <a:p>
            <a:pPr marL="738188" lvl="1">
              <a:buFont typeface="Courier New" panose="02070309020205020404" pitchFamily="49" charset="0"/>
              <a:buChar char="o"/>
            </a:pPr>
            <a:r>
              <a:rPr lang="en-US" sz="1400" dirty="0"/>
              <a:t>Quantifiable</a:t>
            </a:r>
          </a:p>
          <a:p>
            <a:pPr marL="738188" lvl="1">
              <a:buFont typeface="Courier New" panose="02070309020205020404" pitchFamily="49" charset="0"/>
              <a:buChar char="o"/>
            </a:pPr>
            <a:r>
              <a:rPr lang="en-US" sz="1400" dirty="0"/>
              <a:t>Auditable </a:t>
            </a:r>
          </a:p>
          <a:p>
            <a:pPr marL="738188" lvl="1">
              <a:buFont typeface="Courier New" panose="02070309020205020404" pitchFamily="49" charset="0"/>
              <a:buChar char="o"/>
            </a:pPr>
            <a:r>
              <a:rPr lang="en-US" sz="1400" dirty="0"/>
              <a:t>Not allocated to more than one sponsored project</a:t>
            </a:r>
          </a:p>
          <a:p>
            <a:pPr marL="738188" lvl="1">
              <a:buFont typeface="Courier New" panose="02070309020205020404" pitchFamily="49" charset="0"/>
              <a:buChar char="o"/>
            </a:pPr>
            <a:r>
              <a:rPr lang="en-US" sz="1400" dirty="0"/>
              <a:t>Treated consistently by the University</a:t>
            </a:r>
          </a:p>
          <a:p>
            <a:endParaRPr lang="en-US" sz="1400" dirty="0"/>
          </a:p>
          <a:p>
            <a:pPr marL="738188" lvl="1">
              <a:buFont typeface="Courier New" panose="02070309020205020404" pitchFamily="49" charset="0"/>
              <a:buChar char="o"/>
            </a:pPr>
            <a:endParaRPr lang="en-US" sz="1400" dirty="0"/>
          </a:p>
          <a:p>
            <a:endParaRPr lang="en-US" dirty="0"/>
          </a:p>
        </p:txBody>
      </p:sp>
      <p:sp>
        <p:nvSpPr>
          <p:cNvPr id="6" name="Slide Number Placeholder 5">
            <a:extLst>
              <a:ext uri="{FF2B5EF4-FFF2-40B4-BE49-F238E27FC236}">
                <a16:creationId xmlns:a16="http://schemas.microsoft.com/office/drawing/2014/main" id="{265A692E-83CD-4B25-BA18-99899F811DB1}"/>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190727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33A6-0D97-4D96-A2C6-824491164D71}"/>
              </a:ext>
            </a:extLst>
          </p:cNvPr>
          <p:cNvSpPr>
            <a:spLocks noGrp="1"/>
          </p:cNvSpPr>
          <p:nvPr>
            <p:ph type="ctrTitle"/>
          </p:nvPr>
        </p:nvSpPr>
        <p:spPr/>
        <p:txBody>
          <a:bodyPr/>
          <a:lstStyle/>
          <a:p>
            <a:r>
              <a:rPr lang="en-US" dirty="0"/>
              <a:t>University: Process</a:t>
            </a:r>
          </a:p>
        </p:txBody>
      </p:sp>
      <p:sp>
        <p:nvSpPr>
          <p:cNvPr id="4" name="Text Placeholder 3">
            <a:extLst>
              <a:ext uri="{FF2B5EF4-FFF2-40B4-BE49-F238E27FC236}">
                <a16:creationId xmlns:a16="http://schemas.microsoft.com/office/drawing/2014/main" id="{42CC209D-3A0A-433F-8EF7-D847FC5A6C90}"/>
              </a:ext>
            </a:extLst>
          </p:cNvPr>
          <p:cNvSpPr>
            <a:spLocks noGrp="1"/>
          </p:cNvSpPr>
          <p:nvPr>
            <p:ph type="body" sz="quarter" idx="14"/>
          </p:nvPr>
        </p:nvSpPr>
        <p:spPr>
          <a:xfrm>
            <a:off x="1551963" y="1073791"/>
            <a:ext cx="8951054" cy="4700476"/>
          </a:xfrm>
        </p:spPr>
        <p:txBody>
          <a:bodyPr>
            <a:normAutofit fontScale="47500" lnSpcReduction="20000"/>
          </a:bodyPr>
          <a:lstStyle/>
          <a:p>
            <a:r>
              <a:rPr lang="en-US" sz="3400" dirty="0">
                <a:latin typeface="+mn-lt"/>
              </a:rPr>
              <a:t>Starting Point – Understand the Big Picture</a:t>
            </a:r>
          </a:p>
          <a:p>
            <a:pPr marL="738188" lvl="1">
              <a:buFont typeface="Courier New" panose="02070309020205020404" pitchFamily="49" charset="0"/>
              <a:buChar char="o"/>
            </a:pPr>
            <a:r>
              <a:rPr lang="en-US" sz="3400" dirty="0"/>
              <a:t>An initial budget should be established for the total project costs, regardless of funding contributions.</a:t>
            </a:r>
          </a:p>
          <a:p>
            <a:pPr marL="738188" lvl="1">
              <a:buFont typeface="Courier New" panose="02070309020205020404" pitchFamily="49" charset="0"/>
              <a:buChar char="o"/>
            </a:pPr>
            <a:r>
              <a:rPr lang="en-US" sz="3400" dirty="0"/>
              <a:t>Assess whether and/or how cost sharing should be part of the project budget.</a:t>
            </a:r>
          </a:p>
          <a:p>
            <a:pPr marL="285750" indent="-285750">
              <a:buFont typeface="Arial" panose="020B0604020202020204" pitchFamily="34" charset="0"/>
              <a:buChar char="•"/>
            </a:pPr>
            <a:endParaRPr lang="en-US" sz="3400" dirty="0"/>
          </a:p>
          <a:p>
            <a:pPr marL="285750" indent="-285750">
              <a:buFont typeface="Arial" panose="020B0604020202020204" pitchFamily="34" charset="0"/>
              <a:buChar char="•"/>
            </a:pPr>
            <a:r>
              <a:rPr lang="en-US" sz="3400" dirty="0"/>
              <a:t>Requests for cost sharing should originate through discussions among the PI(s), their Department Head(s) and Associate Dean(s) for Research.</a:t>
            </a:r>
          </a:p>
          <a:p>
            <a:pPr marL="1028700" lvl="1">
              <a:buFont typeface="Courier New" panose="02070309020205020404" pitchFamily="49" charset="0"/>
              <a:buChar char="o"/>
            </a:pPr>
            <a:r>
              <a:rPr lang="en-US" sz="3400" dirty="0"/>
              <a:t>Early in the proposal development process, but no later than </a:t>
            </a:r>
            <a:r>
              <a:rPr lang="en-US" sz="3400" b="1" dirty="0"/>
              <a:t>three weeks </a:t>
            </a:r>
            <a:r>
              <a:rPr lang="en-US" sz="3400" dirty="0"/>
              <a:t>before the due date.</a:t>
            </a:r>
          </a:p>
          <a:p>
            <a:pPr marL="1028700" lvl="1">
              <a:buFont typeface="Courier New" panose="02070309020205020404" pitchFamily="49" charset="0"/>
              <a:buChar char="o"/>
            </a:pPr>
            <a:r>
              <a:rPr lang="en-US" sz="3400" dirty="0"/>
              <a:t>In accordance with intra-college/school/department processes or procedures.</a:t>
            </a:r>
          </a:p>
          <a:p>
            <a:pPr marL="1028700" lvl="1">
              <a:buFont typeface="Courier New" panose="02070309020205020404" pitchFamily="49" charset="0"/>
              <a:buChar char="o"/>
            </a:pPr>
            <a:r>
              <a:rPr lang="en-US" sz="3400" dirty="0"/>
              <a:t>For multi-college proposals, ADRs of </a:t>
            </a:r>
            <a:r>
              <a:rPr lang="en-US" sz="3400" b="1" dirty="0"/>
              <a:t>all units </a:t>
            </a:r>
            <a:r>
              <a:rPr lang="en-US" sz="3400" dirty="0"/>
              <a:t>involved must be included in all communications involving inter-college/school cost sharing early in process.</a:t>
            </a:r>
          </a:p>
          <a:p>
            <a:pPr marL="1028700" lvl="1">
              <a:buFont typeface="Courier New" panose="02070309020205020404" pitchFamily="49" charset="0"/>
              <a:buChar char="o"/>
            </a:pPr>
            <a:endParaRPr lang="en-US" sz="3400" dirty="0"/>
          </a:p>
          <a:p>
            <a:pPr marL="285750" indent="-285750">
              <a:buFont typeface="Arial" panose="020B0604020202020204" pitchFamily="34" charset="0"/>
              <a:buChar char="•"/>
            </a:pPr>
            <a:r>
              <a:rPr lang="en-US" sz="3400" dirty="0"/>
              <a:t>All cost sharing commitments must be fully documented on University Form 32(s), prepared by Pre-Award, and fully approved by the appropriate University official(s) before being included in the proposal budget.</a:t>
            </a:r>
          </a:p>
          <a:p>
            <a:pPr marL="285750" indent="-285750">
              <a:buFont typeface="Arial" panose="020B0604020202020204" pitchFamily="34" charset="0"/>
              <a:buChar char="•"/>
            </a:pPr>
            <a:endParaRPr lang="en-US" sz="3400" i="1" dirty="0"/>
          </a:p>
          <a:p>
            <a:pPr marL="285750" indent="-285750">
              <a:buFont typeface="Arial" panose="020B0604020202020204" pitchFamily="34" charset="0"/>
              <a:buChar char="•"/>
            </a:pPr>
            <a:endParaRPr lang="en-US" sz="3400" dirty="0"/>
          </a:p>
          <a:p>
            <a:pPr marL="285750" indent="-285750">
              <a:buFont typeface="Arial" panose="020B0604020202020204" pitchFamily="34" charset="0"/>
              <a:buChar char="•"/>
            </a:pPr>
            <a:r>
              <a:rPr lang="en-US" sz="3400" dirty="0"/>
              <a:t>Each letter-of-intent, new or renewal submission stands on its own, and cost sharing should be re-evaluated for each resubmission.</a:t>
            </a:r>
          </a:p>
          <a:p>
            <a:pPr marL="285750" indent="-285750">
              <a:buFont typeface="Arial" panose="020B0604020202020204" pitchFamily="34" charset="0"/>
              <a:buChar char="•"/>
            </a:pPr>
            <a:endParaRPr lang="en-US" sz="3400" dirty="0"/>
          </a:p>
          <a:p>
            <a:pPr marL="0" indent="0">
              <a:buNone/>
            </a:pPr>
            <a:endParaRPr lang="en-US" dirty="0"/>
          </a:p>
        </p:txBody>
      </p:sp>
      <p:sp>
        <p:nvSpPr>
          <p:cNvPr id="6" name="Slide Number Placeholder 5">
            <a:extLst>
              <a:ext uri="{FF2B5EF4-FFF2-40B4-BE49-F238E27FC236}">
                <a16:creationId xmlns:a16="http://schemas.microsoft.com/office/drawing/2014/main" id="{4DA96A23-9E91-4A72-9725-8135F875BB78}"/>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373759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6E999-CF42-43E5-A405-F9C826C38578}"/>
              </a:ext>
            </a:extLst>
          </p:cNvPr>
          <p:cNvSpPr>
            <a:spLocks noGrp="1"/>
          </p:cNvSpPr>
          <p:nvPr>
            <p:ph type="ctrTitle"/>
          </p:nvPr>
        </p:nvSpPr>
        <p:spPr/>
        <p:txBody>
          <a:bodyPr/>
          <a:lstStyle/>
          <a:p>
            <a:r>
              <a:rPr lang="en-US" dirty="0"/>
              <a:t>Office of Research: General Guidelines</a:t>
            </a:r>
          </a:p>
        </p:txBody>
      </p:sp>
      <p:sp>
        <p:nvSpPr>
          <p:cNvPr id="4" name="Text Placeholder 3">
            <a:extLst>
              <a:ext uri="{FF2B5EF4-FFF2-40B4-BE49-F238E27FC236}">
                <a16:creationId xmlns:a16="http://schemas.microsoft.com/office/drawing/2014/main" id="{4D520EDD-1F2B-401C-AB47-B0E74D3FEE27}"/>
              </a:ext>
            </a:extLst>
          </p:cNvPr>
          <p:cNvSpPr>
            <a:spLocks noGrp="1"/>
          </p:cNvSpPr>
          <p:nvPr>
            <p:ph type="body" sz="quarter" idx="14"/>
          </p:nvPr>
        </p:nvSpPr>
        <p:spPr>
          <a:xfrm>
            <a:off x="1593907" y="1073791"/>
            <a:ext cx="9110445" cy="4840448"/>
          </a:xfrm>
        </p:spPr>
        <p:txBody>
          <a:bodyPr>
            <a:normAutofit fontScale="92500" lnSpcReduction="10000"/>
          </a:bodyPr>
          <a:lstStyle/>
          <a:p>
            <a:pPr marL="285750" indent="-285750">
              <a:buFont typeface="Arial" panose="020B0604020202020204" pitchFamily="34" charset="0"/>
              <a:buChar char="•"/>
            </a:pPr>
            <a:r>
              <a:rPr lang="en-US" dirty="0"/>
              <a:t>Office of Research staff facilitates the process of developing and coordinating cost sharing requests during the proposal development process. </a:t>
            </a:r>
            <a:r>
              <a:rPr lang="en-US" sz="1800" dirty="0"/>
              <a:t>However, department/school/college-level support discussions should be initiated first.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Cost sharing commitments on the part of colleges, schools, departments, and other units are necessary to show the units' support of the proposed work, and to prioritize requests within the units.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Central Office of Research cost sharing funds are intended to supplement, not supplant, cost sharing funds provided by colleges, schools, departments, and other units.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Cost sharing will be considered for all research-focused proposals, and in very special cases, will be considered for proposals that are not research-related. For non-research proposals, the OR team will provide a point of contact for investigators seeking all types of cost sharing and facilitate communication with the appropriate office as possible (i.e., Dean of the Graduate School, Provost,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Strategic research areas are given top priority among competing projects.</a:t>
            </a:r>
          </a:p>
          <a:p>
            <a:endParaRPr lang="en-US" dirty="0"/>
          </a:p>
        </p:txBody>
      </p:sp>
      <p:sp>
        <p:nvSpPr>
          <p:cNvPr id="6" name="Slide Number Placeholder 5">
            <a:extLst>
              <a:ext uri="{FF2B5EF4-FFF2-40B4-BE49-F238E27FC236}">
                <a16:creationId xmlns:a16="http://schemas.microsoft.com/office/drawing/2014/main" id="{0A1B0FF3-4610-4AE7-A80F-8398FFBB5FE5}"/>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405201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32E4-C526-4699-B77E-DFB35A9F34EE}"/>
              </a:ext>
            </a:extLst>
          </p:cNvPr>
          <p:cNvSpPr>
            <a:spLocks noGrp="1"/>
          </p:cNvSpPr>
          <p:nvPr>
            <p:ph type="ctrTitle"/>
          </p:nvPr>
        </p:nvSpPr>
        <p:spPr/>
        <p:txBody>
          <a:bodyPr/>
          <a:lstStyle/>
          <a:p>
            <a:r>
              <a:rPr lang="en-US" dirty="0"/>
              <a:t>Office of Research: Cost-Sharing Priorities</a:t>
            </a:r>
          </a:p>
        </p:txBody>
      </p:sp>
      <p:sp>
        <p:nvSpPr>
          <p:cNvPr id="4" name="Text Placeholder 3">
            <a:extLst>
              <a:ext uri="{FF2B5EF4-FFF2-40B4-BE49-F238E27FC236}">
                <a16:creationId xmlns:a16="http://schemas.microsoft.com/office/drawing/2014/main" id="{AF0D3A39-4CEF-497B-9883-F163D90B1DA0}"/>
              </a:ext>
            </a:extLst>
          </p:cNvPr>
          <p:cNvSpPr>
            <a:spLocks noGrp="1"/>
          </p:cNvSpPr>
          <p:nvPr>
            <p:ph type="body" sz="quarter" idx="14"/>
          </p:nvPr>
        </p:nvSpPr>
        <p:spPr>
          <a:xfrm>
            <a:off x="1719743" y="1140903"/>
            <a:ext cx="8481270" cy="5079837"/>
          </a:xfrm>
        </p:spPr>
        <p:txBody>
          <a:bodyPr>
            <a:normAutofit lnSpcReduction="10000"/>
          </a:bodyPr>
          <a:lstStyle/>
          <a:p>
            <a:pPr marL="0" indent="0">
              <a:buNone/>
            </a:pPr>
            <a:r>
              <a:rPr lang="en-US" dirty="0"/>
              <a:t>The following priorities guide the allocation of central cost sharing funds for research proposals:</a:t>
            </a:r>
          </a:p>
          <a:p>
            <a:endParaRPr lang="en-US" dirty="0"/>
          </a:p>
          <a:p>
            <a:pPr marL="285750" indent="-285750">
              <a:buFont typeface="Arial" panose="020B0604020202020204" pitchFamily="34" charset="0"/>
              <a:buChar char="•"/>
            </a:pPr>
            <a:r>
              <a:rPr lang="en-US" dirty="0"/>
              <a:t>Mandatory cost sharing is given top priority. Voluntary cost sharing support will be provided only in exceptional cases. These will be considered under special circumstances considering how the project aligns with the University’s strategic goals. </a:t>
            </a:r>
          </a:p>
          <a:p>
            <a:pPr marL="0" indent="0">
              <a:buNone/>
            </a:pPr>
            <a:endParaRPr lang="en-US" dirty="0"/>
          </a:p>
          <a:p>
            <a:pPr marL="285750" lvl="0" indent="-285750">
              <a:buFont typeface="Arial" panose="020B0604020202020204" pitchFamily="34" charset="0"/>
              <a:buChar char="•"/>
            </a:pPr>
            <a:r>
              <a:rPr lang="en-US" dirty="0"/>
              <a:t>A mandatory cost sharing requirement </a:t>
            </a:r>
            <a:r>
              <a:rPr lang="en-US" b="1" dirty="0"/>
              <a:t>does not ensure </a:t>
            </a:r>
            <a:r>
              <a:rPr lang="en-US" dirty="0"/>
              <a:t>a University contribution.</a:t>
            </a:r>
          </a:p>
          <a:p>
            <a:pPr marL="285750" lvl="0" indent="-285750">
              <a:buFont typeface="Arial" panose="020B0604020202020204" pitchFamily="34" charset="0"/>
              <a:buChar char="•"/>
            </a:pPr>
            <a:endParaRPr lang="en-US" sz="1700" dirty="0"/>
          </a:p>
          <a:p>
            <a:pPr marL="285750" lvl="0" indent="-285750">
              <a:buFont typeface="Arial" panose="020B0604020202020204" pitchFamily="34" charset="0"/>
              <a:buChar char="•"/>
            </a:pPr>
            <a:r>
              <a:rPr lang="en-US" dirty="0"/>
              <a:t>Units must prioritize the proposed project through their contribution to the cost share:</a:t>
            </a:r>
          </a:p>
          <a:p>
            <a:pPr marL="1028700" lvl="1">
              <a:buFont typeface="Courier New" panose="02070309020205020404" pitchFamily="49" charset="0"/>
              <a:buChar char="o"/>
            </a:pPr>
            <a:r>
              <a:rPr lang="en-US" sz="1800" dirty="0"/>
              <a:t>Typically: 1/3 University and 2/3 provided by PI, Dept(s), and College(s). Contributions of external contributors will be evaluated on a case-by-case basis.</a:t>
            </a:r>
          </a:p>
          <a:p>
            <a:pPr marL="1028700" lvl="1">
              <a:buFont typeface="Courier New" panose="02070309020205020404" pitchFamily="49" charset="0"/>
              <a:buChar char="o"/>
            </a:pPr>
            <a:r>
              <a:rPr lang="en-US" sz="1800" dirty="0"/>
              <a:t>High matching requirement: Dept(s) and external contributors provide matching closer to 50% with balance split between the college(s) and Office of Research. </a:t>
            </a:r>
          </a:p>
          <a:p>
            <a:endParaRPr lang="en-US" dirty="0"/>
          </a:p>
        </p:txBody>
      </p:sp>
      <p:sp>
        <p:nvSpPr>
          <p:cNvPr id="6" name="Slide Number Placeholder 5">
            <a:extLst>
              <a:ext uri="{FF2B5EF4-FFF2-40B4-BE49-F238E27FC236}">
                <a16:creationId xmlns:a16="http://schemas.microsoft.com/office/drawing/2014/main" id="{A8519CA0-EF6F-47EA-A4EE-8CE65BB5420D}"/>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22414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E73D688-E632-1244-8778-FE87C28D958E}"/>
              </a:ext>
            </a:extLst>
          </p:cNvPr>
          <p:cNvSpPr>
            <a:spLocks noGrp="1"/>
          </p:cNvSpPr>
          <p:nvPr>
            <p:ph type="ctrTitle"/>
          </p:nvPr>
        </p:nvSpPr>
        <p:spPr>
          <a:xfrm>
            <a:off x="1511300" y="1521334"/>
            <a:ext cx="8585200" cy="664797"/>
          </a:xfrm>
        </p:spPr>
        <p:txBody>
          <a:bodyPr/>
          <a:lstStyle/>
          <a:p>
            <a:pPr algn="ctr"/>
            <a:r>
              <a:rPr lang="en-US" sz="4800" dirty="0">
                <a:latin typeface="Arial Narrow" panose="020B0604020202020204" pitchFamily="34" charset="0"/>
                <a:cs typeface="Arial Narrow" panose="020B0604020202020204" pitchFamily="34" charset="0"/>
              </a:rPr>
              <a:t>Cost sharing Questions?</a:t>
            </a:r>
          </a:p>
        </p:txBody>
      </p:sp>
      <p:sp>
        <p:nvSpPr>
          <p:cNvPr id="3" name="Body Text">
            <a:extLst>
              <a:ext uri="{FF2B5EF4-FFF2-40B4-BE49-F238E27FC236}">
                <a16:creationId xmlns:a16="http://schemas.microsoft.com/office/drawing/2014/main" id="{3ED8FE14-8CD5-EE4E-9B88-BD37922D68B0}"/>
              </a:ext>
            </a:extLst>
          </p:cNvPr>
          <p:cNvSpPr>
            <a:spLocks noGrp="1"/>
          </p:cNvSpPr>
          <p:nvPr>
            <p:ph type="body" sz="quarter" idx="14"/>
          </p:nvPr>
        </p:nvSpPr>
        <p:spPr>
          <a:xfrm>
            <a:off x="1702965" y="3112316"/>
            <a:ext cx="8707773" cy="2224350"/>
          </a:xfrm>
        </p:spPr>
        <p:txBody>
          <a:bodyPr/>
          <a:lstStyle/>
          <a:p>
            <a:pPr marL="342900" indent="-342900">
              <a:buFont typeface="Arial" panose="020B0604020202020204" pitchFamily="34" charset="0"/>
              <a:buChar char="•"/>
            </a:pPr>
            <a:r>
              <a:rPr lang="en-US" dirty="0"/>
              <a:t>Office of Research: </a:t>
            </a:r>
            <a:r>
              <a:rPr lang="en-US" b="1" dirty="0"/>
              <a:t>Kristyn Jewell, </a:t>
            </a:r>
            <a:r>
              <a:rPr lang="en-US" dirty="0">
                <a:hlinkClick r:id="rId3">
                  <a:extLst>
                    <a:ext uri="{A12FA001-AC4F-418D-AE19-62706E023703}">
                      <ahyp:hlinkClr xmlns:ahyp="http://schemas.microsoft.com/office/drawing/2018/hyperlinkcolor" val="tx"/>
                    </a:ext>
                  </a:extLst>
                </a:hlinkClick>
              </a:rPr>
              <a:t>kristynj@purdue.edu</a:t>
            </a:r>
            <a:r>
              <a:rPr lang="en-US" dirty="0"/>
              <a:t>, 494-2876 or Teams</a:t>
            </a:r>
          </a:p>
          <a:p>
            <a:pPr marL="342900" indent="-342900">
              <a:buFont typeface="Arial" panose="020B0604020202020204" pitchFamily="34" charset="0"/>
              <a:buChar char="•"/>
            </a:pPr>
            <a:r>
              <a:rPr lang="en-US" sz="1800" dirty="0">
                <a:solidFill>
                  <a:schemeClr val="accent4"/>
                </a:solidFill>
              </a:rPr>
              <a:t>Pre-Award:  </a:t>
            </a:r>
            <a:r>
              <a:rPr lang="en-US" sz="1800" b="1" dirty="0">
                <a:solidFill>
                  <a:schemeClr val="accent4"/>
                </a:solidFill>
              </a:rPr>
              <a:t>Amanda Hamaker</a:t>
            </a:r>
            <a:r>
              <a:rPr lang="en-US" sz="1800" dirty="0">
                <a:solidFill>
                  <a:schemeClr val="accent4"/>
                </a:solidFill>
              </a:rPr>
              <a:t>, </a:t>
            </a:r>
            <a:r>
              <a:rPr lang="en-US" sz="1800" u="sng" dirty="0">
                <a:solidFill>
                  <a:schemeClr val="accent4"/>
                </a:solidFill>
                <a:hlinkClick r:id="rId4">
                  <a:extLst>
                    <a:ext uri="{A12FA001-AC4F-418D-AE19-62706E023703}">
                      <ahyp:hlinkClr xmlns:ahyp="http://schemas.microsoft.com/office/drawing/2018/hyperlinkcolor" val="tx"/>
                    </a:ext>
                  </a:extLst>
                </a:hlinkClick>
              </a:rPr>
              <a:t>ahamaker@purdue.edu</a:t>
            </a:r>
            <a:r>
              <a:rPr lang="en-US" sz="1800" dirty="0">
                <a:solidFill>
                  <a:schemeClr val="accent4"/>
                </a:solidFill>
              </a:rPr>
              <a:t>, 496-9647 or Teams</a:t>
            </a:r>
          </a:p>
          <a:p>
            <a:pPr marL="342900" indent="-342900">
              <a:buFont typeface="Arial" panose="020B0604020202020204" pitchFamily="34" charset="0"/>
              <a:buChar char="•"/>
            </a:pPr>
            <a:r>
              <a:rPr lang="en-US" sz="1800" dirty="0">
                <a:solidFill>
                  <a:schemeClr val="accent4"/>
                </a:solidFill>
              </a:rPr>
              <a:t>Business Office contact: </a:t>
            </a:r>
            <a:r>
              <a:rPr lang="en-US" sz="1800" b="1" dirty="0">
                <a:solidFill>
                  <a:schemeClr val="accent4"/>
                </a:solidFill>
              </a:rPr>
              <a:t>Erica Cox</a:t>
            </a:r>
            <a:r>
              <a:rPr lang="en-US" sz="1800" dirty="0">
                <a:solidFill>
                  <a:schemeClr val="accent4"/>
                </a:solidFill>
              </a:rPr>
              <a:t>, </a:t>
            </a:r>
            <a:r>
              <a:rPr lang="en-US" sz="1800" dirty="0">
                <a:hlinkClick r:id="rId5">
                  <a:extLst>
                    <a:ext uri="{A12FA001-AC4F-418D-AE19-62706E023703}">
                      <ahyp:hlinkClr xmlns:ahyp="http://schemas.microsoft.com/office/drawing/2018/hyperlinkcolor" val="tx"/>
                    </a:ext>
                  </a:extLst>
                </a:hlinkClick>
              </a:rPr>
              <a:t>ericacox@purdue.edu</a:t>
            </a:r>
            <a:r>
              <a:rPr lang="en-US" sz="1800" dirty="0"/>
              <a:t>, 496-7307 or Teams</a:t>
            </a:r>
            <a:endParaRPr lang="en-US" sz="2000" dirty="0"/>
          </a:p>
          <a:p>
            <a:pPr algn="ctr"/>
            <a:endParaRPr lang="en-US" sz="2000" dirty="0"/>
          </a:p>
          <a:p>
            <a:pPr algn="ctr"/>
            <a:r>
              <a:rPr lang="en-US" u="sng" dirty="0">
                <a:hlinkClick r:id="rId6">
                  <a:extLst>
                    <a:ext uri="{A12FA001-AC4F-418D-AE19-62706E023703}">
                      <ahyp:hlinkClr xmlns:ahyp="http://schemas.microsoft.com/office/drawing/2018/hyperlinkcolor" val="tx"/>
                    </a:ext>
                  </a:extLst>
                </a:hlinkClick>
              </a:rPr>
              <a:t>http://www.purdue.edu/research/funding-and-grant-writing/cost-sharing.php</a:t>
            </a:r>
            <a:endParaRPr lang="en-US" dirty="0"/>
          </a:p>
        </p:txBody>
      </p:sp>
      <p:sp>
        <p:nvSpPr>
          <p:cNvPr id="5" name="Slide Number">
            <a:extLst>
              <a:ext uri="{FF2B5EF4-FFF2-40B4-BE49-F238E27FC236}">
                <a16:creationId xmlns:a16="http://schemas.microsoft.com/office/drawing/2014/main" id="{BF90099D-AEBF-BE42-B572-F48AF47617D6}"/>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7" name="Picture 6">
            <a:extLst>
              <a:ext uri="{FF2B5EF4-FFF2-40B4-BE49-F238E27FC236}">
                <a16:creationId xmlns:a16="http://schemas.microsoft.com/office/drawing/2014/main" id="{14C61D61-2C9F-C60E-A1C2-A6898DB6183E}"/>
              </a:ext>
            </a:extLst>
          </p:cNvPr>
          <p:cNvPicPr>
            <a:picLocks noChangeAspect="1"/>
          </p:cNvPicPr>
          <p:nvPr/>
        </p:nvPicPr>
        <p:blipFill>
          <a:blip r:embed="rId7"/>
          <a:srcRect/>
          <a:stretch/>
        </p:blipFill>
        <p:spPr>
          <a:xfrm>
            <a:off x="1765300" y="5990598"/>
            <a:ext cx="4330700" cy="460284"/>
          </a:xfrm>
          <a:prstGeom prst="rect">
            <a:avLst/>
          </a:prstGeom>
        </p:spPr>
      </p:pic>
    </p:spTree>
    <p:extLst>
      <p:ext uri="{BB962C8B-B14F-4D97-AF65-F5344CB8AC3E}">
        <p14:creationId xmlns:p14="http://schemas.microsoft.com/office/powerpoint/2010/main" val="1050883208"/>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6" id="{529AC3E5-65B1-6D43-A1C0-79DEA853F391}" vid="{48A0F090-6C6A-6043-9D2E-40DEC7CDA4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CE4767F710294CB510A94B547F1315" ma:contentTypeVersion="14" ma:contentTypeDescription="Create a new document." ma:contentTypeScope="" ma:versionID="b49fd6fbc8cb681e833234b756681ab4">
  <xsd:schema xmlns:xsd="http://www.w3.org/2001/XMLSchema" xmlns:xs="http://www.w3.org/2001/XMLSchema" xmlns:p="http://schemas.microsoft.com/office/2006/metadata/properties" xmlns:ns2="8e25904e-a587-4e17-9f49-2589f7ff8bb3" xmlns:ns3="86f3cb75-35a0-43d0-9d20-2dfcde10c744" targetNamespace="http://schemas.microsoft.com/office/2006/metadata/properties" ma:root="true" ma:fieldsID="2ecc434b6661bd7130dd0369ee640044" ns2:_="" ns3:_="">
    <xsd:import namespace="8e25904e-a587-4e17-9f49-2589f7ff8bb3"/>
    <xsd:import namespace="86f3cb75-35a0-43d0-9d20-2dfcde10c7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5904e-a587-4e17-9f49-2589f7ff8b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3cb75-35a0-43d0-9d20-2dfcde10c74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0a203c2-bd8a-4a92-88de-918572be1836}" ma:internalName="TaxCatchAll" ma:showField="CatchAllData" ma:web="86f3cb75-35a0-43d0-9d20-2dfcde10c74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28F77-9C7B-442F-AF5B-88C9DF4C7F31}">
  <ds:schemaRefs>
    <ds:schemaRef ds:uri="http://schemas.microsoft.com/sharepoint/v3/contenttype/forms"/>
  </ds:schemaRefs>
</ds:datastoreItem>
</file>

<file path=customXml/itemProps2.xml><?xml version="1.0" encoding="utf-8"?>
<ds:datastoreItem xmlns:ds="http://schemas.openxmlformats.org/officeDocument/2006/customXml" ds:itemID="{B5239B3C-700A-40BD-8D5F-AD52E2230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25904e-a587-4e17-9f49-2589f7ff8bb3"/>
    <ds:schemaRef ds:uri="86f3cb75-35a0-43d0-9d20-2dfcde10c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Ofice of Research</Template>
  <TotalTime>77</TotalTime>
  <Words>1068</Words>
  <Application>Microsoft Office PowerPoint</Application>
  <PresentationFormat>Widescreen</PresentationFormat>
  <Paragraphs>82</Paragraphs>
  <Slides>8</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vt:i4>
      </vt:variant>
    </vt:vector>
  </HeadingPairs>
  <TitlesOfParts>
    <vt:vector size="22" baseType="lpstr">
      <vt:lpstr>Acumin Pro ExtraCondensed</vt:lpstr>
      <vt:lpstr>Acumin Pro SemiCondensed</vt:lpstr>
      <vt:lpstr>Acumin Pro ExtraCondensed Smbd</vt:lpstr>
      <vt:lpstr>Courier New</vt:lpstr>
      <vt:lpstr>Arial Narrow</vt:lpstr>
      <vt:lpstr>United Sans Rg Md</vt:lpstr>
      <vt:lpstr>Acumin Pro</vt:lpstr>
      <vt:lpstr>United Sans Cd Md</vt:lpstr>
      <vt:lpstr>Wingdings</vt:lpstr>
      <vt:lpstr>Acumin Pro Medium</vt:lpstr>
      <vt:lpstr>Arial</vt:lpstr>
      <vt:lpstr>Acumin Pro Semibold</vt:lpstr>
      <vt:lpstr>Calibri</vt:lpstr>
      <vt:lpstr>Purdue2</vt:lpstr>
      <vt:lpstr>Cost Sharing overview</vt:lpstr>
      <vt:lpstr>What is cost sharing?</vt:lpstr>
      <vt:lpstr>Types of Cost Sharing</vt:lpstr>
      <vt:lpstr>University: General Guidelines</vt:lpstr>
      <vt:lpstr>University: Process</vt:lpstr>
      <vt:lpstr>Office of Research: General Guidelines</vt:lpstr>
      <vt:lpstr>Office of Research: Cost-Sharing Priorities</vt:lpstr>
      <vt:lpstr>Cost sharing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Vyas, Krushna Dattatraya</dc:creator>
  <cp:lastModifiedBy>Jewell, Kristyn N</cp:lastModifiedBy>
  <cp:revision>14</cp:revision>
  <dcterms:created xsi:type="dcterms:W3CDTF">2023-01-29T09:08:28Z</dcterms:created>
  <dcterms:modified xsi:type="dcterms:W3CDTF">2024-08-06T20:35:54Z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2022-12-16T18:53:22Z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4c2d51e6-c64a-4ad5-84da-8c01226f2783</vt:lpwstr>
  </property>
  <property fmtid="{D5CDD505-2E9C-101B-9397-08002B2CF9AE}" pid="8" name="MSIP_Label_4044bd30-2ed7-4c9d-9d12-46200872a97b_ContentBits">
    <vt:lpwstr>0</vt:lpwstr>
  </property>
</Properties>
</file>