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1" r:id="rId3"/>
  </p:sldMasterIdLst>
  <p:notesMasterIdLst>
    <p:notesMasterId r:id="rId56"/>
  </p:notesMasterIdLst>
  <p:sldIdLst>
    <p:sldId id="261" r:id="rId4"/>
    <p:sldId id="262" r:id="rId5"/>
    <p:sldId id="267" r:id="rId6"/>
    <p:sldId id="286" r:id="rId7"/>
    <p:sldId id="288" r:id="rId8"/>
    <p:sldId id="277" r:id="rId9"/>
    <p:sldId id="273" r:id="rId10"/>
    <p:sldId id="268" r:id="rId11"/>
    <p:sldId id="271" r:id="rId12"/>
    <p:sldId id="293" r:id="rId13"/>
    <p:sldId id="291" r:id="rId14"/>
    <p:sldId id="270" r:id="rId15"/>
    <p:sldId id="283" r:id="rId16"/>
    <p:sldId id="276" r:id="rId17"/>
    <p:sldId id="275" r:id="rId18"/>
    <p:sldId id="274" r:id="rId19"/>
    <p:sldId id="278" r:id="rId20"/>
    <p:sldId id="269" r:id="rId21"/>
    <p:sldId id="280"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pos="28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56C66"/>
    <a:srgbClr val="A3792C"/>
    <a:srgbClr val="856024"/>
    <a:srgbClr val="D19B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6395" autoAdjust="0"/>
  </p:normalViewPr>
  <p:slideViewPr>
    <p:cSldViewPr snapToGrid="0" snapToObjects="1">
      <p:cViewPr varScale="1">
        <p:scale>
          <a:sx n="90" d="100"/>
          <a:sy n="90" d="100"/>
        </p:scale>
        <p:origin x="1530" y="78"/>
      </p:cViewPr>
      <p:guideLst>
        <p:guide orient="horz" pos="1013"/>
        <p:guide pos="287"/>
      </p:guideLst>
    </p:cSldViewPr>
  </p:slideViewPr>
  <p:notesTextViewPr>
    <p:cViewPr>
      <p:scale>
        <a:sx n="100" d="100"/>
        <a:sy n="100" d="100"/>
      </p:scale>
      <p:origin x="0" y="0"/>
    </p:cViewPr>
  </p:notesTextViewPr>
  <p:notesViewPr>
    <p:cSldViewPr snapToGrid="0" snapToObjects="1">
      <p:cViewPr varScale="1">
        <p:scale>
          <a:sx n="103" d="100"/>
          <a:sy n="103" d="100"/>
        </p:scale>
        <p:origin x="249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3F192-F075-4687-9023-7A3B6B4080F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A6738030-DDEF-4938-9FF3-90D5EFB6BF65}">
      <dgm:prSet/>
      <dgm:spPr>
        <a:solidFill>
          <a:srgbClr val="756C66"/>
        </a:solidFill>
      </dgm:spPr>
      <dgm:t>
        <a:bodyPr/>
        <a:lstStyle/>
        <a:p>
          <a:pPr rtl="0"/>
          <a:r>
            <a:rPr lang="en-US" dirty="0" smtClean="0"/>
            <a:t>Principal Investigator</a:t>
          </a:r>
          <a:endParaRPr lang="en-US" dirty="0"/>
        </a:p>
      </dgm:t>
    </dgm:pt>
    <dgm:pt modelId="{0492B4C7-5DD4-4C66-8785-BE661A0F4D78}" type="parTrans" cxnId="{E45D1D45-7205-445C-92AF-308E0860E814}">
      <dgm:prSet/>
      <dgm:spPr/>
      <dgm:t>
        <a:bodyPr/>
        <a:lstStyle/>
        <a:p>
          <a:endParaRPr lang="en-US"/>
        </a:p>
      </dgm:t>
    </dgm:pt>
    <dgm:pt modelId="{99315A40-E0FA-470F-8457-CCA04A3756B9}" type="sibTrans" cxnId="{E45D1D45-7205-445C-92AF-308E0860E814}">
      <dgm:prSet/>
      <dgm:spPr/>
      <dgm:t>
        <a:bodyPr/>
        <a:lstStyle/>
        <a:p>
          <a:endParaRPr lang="en-US"/>
        </a:p>
      </dgm:t>
    </dgm:pt>
    <dgm:pt modelId="{19DC3A7B-E5DD-42CB-834D-6CC6681A102C}">
      <dgm:prSet/>
      <dgm:spPr>
        <a:solidFill>
          <a:srgbClr val="756C66"/>
        </a:solidFill>
      </dgm:spPr>
      <dgm:t>
        <a:bodyPr/>
        <a:lstStyle/>
        <a:p>
          <a:pPr rtl="0"/>
          <a:r>
            <a:rPr lang="en-US" dirty="0" smtClean="0"/>
            <a:t>Sponsor</a:t>
          </a:r>
          <a:endParaRPr lang="en-US" dirty="0"/>
        </a:p>
      </dgm:t>
    </dgm:pt>
    <dgm:pt modelId="{B1F9F4FF-3648-4259-B5E7-F24561AC8D41}" type="parTrans" cxnId="{D9614424-1808-4E64-9CE3-9B131047C862}">
      <dgm:prSet/>
      <dgm:spPr/>
      <dgm:t>
        <a:bodyPr/>
        <a:lstStyle/>
        <a:p>
          <a:endParaRPr lang="en-US"/>
        </a:p>
      </dgm:t>
    </dgm:pt>
    <dgm:pt modelId="{C9357CF2-9F79-4519-88E7-56BA9B1188B7}" type="sibTrans" cxnId="{D9614424-1808-4E64-9CE3-9B131047C862}">
      <dgm:prSet/>
      <dgm:spPr/>
      <dgm:t>
        <a:bodyPr/>
        <a:lstStyle/>
        <a:p>
          <a:endParaRPr lang="en-US"/>
        </a:p>
      </dgm:t>
    </dgm:pt>
    <dgm:pt modelId="{9FA282E7-010C-4795-AD46-AABCF29E5A6C}">
      <dgm:prSet/>
      <dgm:spPr>
        <a:solidFill>
          <a:srgbClr val="756C66"/>
        </a:solidFill>
      </dgm:spPr>
      <dgm:t>
        <a:bodyPr/>
        <a:lstStyle/>
        <a:p>
          <a:pPr rtl="0"/>
          <a:r>
            <a:rPr lang="en-US" dirty="0" smtClean="0"/>
            <a:t>Business Office</a:t>
          </a:r>
          <a:endParaRPr lang="en-US" dirty="0"/>
        </a:p>
      </dgm:t>
    </dgm:pt>
    <dgm:pt modelId="{83641F30-E135-4CA7-BF60-764DD99D9BD1}" type="parTrans" cxnId="{C333B960-36FB-4458-9D6A-3B7297BDB156}">
      <dgm:prSet/>
      <dgm:spPr/>
      <dgm:t>
        <a:bodyPr/>
        <a:lstStyle/>
        <a:p>
          <a:endParaRPr lang="en-US"/>
        </a:p>
      </dgm:t>
    </dgm:pt>
    <dgm:pt modelId="{6D90F7EA-8FB1-4F66-B74D-063AC0BFB547}" type="sibTrans" cxnId="{C333B960-36FB-4458-9D6A-3B7297BDB156}">
      <dgm:prSet/>
      <dgm:spPr/>
      <dgm:t>
        <a:bodyPr/>
        <a:lstStyle/>
        <a:p>
          <a:endParaRPr lang="en-US"/>
        </a:p>
      </dgm:t>
    </dgm:pt>
    <dgm:pt modelId="{3F969792-16B2-48BF-A549-A6B667C3C3B9}">
      <dgm:prSet/>
      <dgm:spPr>
        <a:solidFill>
          <a:srgbClr val="756C66"/>
        </a:solidFill>
      </dgm:spPr>
      <dgm:t>
        <a:bodyPr/>
        <a:lstStyle/>
        <a:p>
          <a:pPr rtl="0"/>
          <a:r>
            <a:rPr lang="en-US" dirty="0" smtClean="0"/>
            <a:t>Research Professional Staff</a:t>
          </a:r>
          <a:endParaRPr lang="en-US" dirty="0"/>
        </a:p>
      </dgm:t>
    </dgm:pt>
    <dgm:pt modelId="{CE682932-E38A-47E4-844A-C5CF63FFB1D7}" type="parTrans" cxnId="{5AEF97C8-C933-4331-8D94-24367B331ABB}">
      <dgm:prSet/>
      <dgm:spPr/>
      <dgm:t>
        <a:bodyPr/>
        <a:lstStyle/>
        <a:p>
          <a:endParaRPr lang="en-US"/>
        </a:p>
      </dgm:t>
    </dgm:pt>
    <dgm:pt modelId="{16178DCE-34D7-4831-85B6-489CE23EDC8F}" type="sibTrans" cxnId="{5AEF97C8-C933-4331-8D94-24367B331ABB}">
      <dgm:prSet/>
      <dgm:spPr/>
      <dgm:t>
        <a:bodyPr/>
        <a:lstStyle/>
        <a:p>
          <a:endParaRPr lang="en-US"/>
        </a:p>
      </dgm:t>
    </dgm:pt>
    <dgm:pt modelId="{0BCAA2F8-2061-4AC5-B328-425A338704B2}">
      <dgm:prSet/>
      <dgm:spPr>
        <a:solidFill>
          <a:srgbClr val="756C66"/>
        </a:solidFill>
      </dgm:spPr>
      <dgm:t>
        <a:bodyPr/>
        <a:lstStyle/>
        <a:p>
          <a:pPr rtl="0"/>
          <a:r>
            <a:rPr lang="en-US" dirty="0" smtClean="0"/>
            <a:t>Pre-Award</a:t>
          </a:r>
          <a:endParaRPr lang="en-US" dirty="0"/>
        </a:p>
      </dgm:t>
    </dgm:pt>
    <dgm:pt modelId="{98EE0A9F-EDB6-46F9-A258-3948A79EA08C}" type="parTrans" cxnId="{49E1FC05-BDE7-4FE5-A964-9B1B879A1066}">
      <dgm:prSet/>
      <dgm:spPr/>
      <dgm:t>
        <a:bodyPr/>
        <a:lstStyle/>
        <a:p>
          <a:endParaRPr lang="en-US"/>
        </a:p>
      </dgm:t>
    </dgm:pt>
    <dgm:pt modelId="{8A09FA9E-D555-4907-887E-120F799E8615}" type="sibTrans" cxnId="{49E1FC05-BDE7-4FE5-A964-9B1B879A1066}">
      <dgm:prSet/>
      <dgm:spPr/>
      <dgm:t>
        <a:bodyPr/>
        <a:lstStyle/>
        <a:p>
          <a:endParaRPr lang="en-US"/>
        </a:p>
      </dgm:t>
    </dgm:pt>
    <dgm:pt modelId="{57EA73C7-11E4-40B5-9848-B65066ED11B1}">
      <dgm:prSet/>
      <dgm:spPr>
        <a:solidFill>
          <a:srgbClr val="756C66"/>
        </a:solidFill>
      </dgm:spPr>
      <dgm:t>
        <a:bodyPr/>
        <a:lstStyle/>
        <a:p>
          <a:pPr rtl="0"/>
          <a:r>
            <a:rPr lang="en-US" dirty="0" smtClean="0"/>
            <a:t>SPS Contracting</a:t>
          </a:r>
          <a:endParaRPr lang="en-US" dirty="0"/>
        </a:p>
      </dgm:t>
    </dgm:pt>
    <dgm:pt modelId="{6418A530-606C-4795-860C-1748CF9C3D82}" type="parTrans" cxnId="{36AB5E0A-1929-4082-9C9E-001FE79169AD}">
      <dgm:prSet/>
      <dgm:spPr/>
      <dgm:t>
        <a:bodyPr/>
        <a:lstStyle/>
        <a:p>
          <a:endParaRPr lang="en-US"/>
        </a:p>
      </dgm:t>
    </dgm:pt>
    <dgm:pt modelId="{044B5EF4-843C-4BF7-A55D-E7533584F1B7}" type="sibTrans" cxnId="{36AB5E0A-1929-4082-9C9E-001FE79169AD}">
      <dgm:prSet/>
      <dgm:spPr/>
      <dgm:t>
        <a:bodyPr/>
        <a:lstStyle/>
        <a:p>
          <a:endParaRPr lang="en-US"/>
        </a:p>
      </dgm:t>
    </dgm:pt>
    <dgm:pt modelId="{2CF028BA-C6BC-4235-A2DA-E22DAAD0C31D}">
      <dgm:prSet/>
      <dgm:spPr>
        <a:solidFill>
          <a:srgbClr val="756C66"/>
        </a:solidFill>
      </dgm:spPr>
      <dgm:t>
        <a:bodyPr/>
        <a:lstStyle/>
        <a:p>
          <a:pPr rtl="0"/>
          <a:r>
            <a:rPr lang="en-US" dirty="0" smtClean="0"/>
            <a:t>SPS Post Award</a:t>
          </a:r>
          <a:endParaRPr lang="en-US" dirty="0"/>
        </a:p>
      </dgm:t>
    </dgm:pt>
    <dgm:pt modelId="{60250CB1-9914-4847-BCDF-2592FF81D1FE}" type="sibTrans" cxnId="{04484D38-B6EB-409C-A3FA-E8E12CEE0052}">
      <dgm:prSet/>
      <dgm:spPr/>
      <dgm:t>
        <a:bodyPr/>
        <a:lstStyle/>
        <a:p>
          <a:endParaRPr lang="en-US"/>
        </a:p>
      </dgm:t>
    </dgm:pt>
    <dgm:pt modelId="{0CBA8842-67C9-4214-B71D-B5DD14287DBB}" type="parTrans" cxnId="{04484D38-B6EB-409C-A3FA-E8E12CEE0052}">
      <dgm:prSet/>
      <dgm:spPr/>
      <dgm:t>
        <a:bodyPr/>
        <a:lstStyle/>
        <a:p>
          <a:endParaRPr lang="en-US"/>
        </a:p>
      </dgm:t>
    </dgm:pt>
    <dgm:pt modelId="{C914EF23-95F5-4B67-98E7-806F8E8211D4}" type="pres">
      <dgm:prSet presAssocID="{5243F192-F075-4687-9023-7A3B6B4080FB}" presName="Name0" presStyleCnt="0">
        <dgm:presLayoutVars>
          <dgm:chMax val="1"/>
          <dgm:chPref val="1"/>
          <dgm:dir/>
          <dgm:animOne val="branch"/>
          <dgm:animLvl val="lvl"/>
        </dgm:presLayoutVars>
      </dgm:prSet>
      <dgm:spPr/>
      <dgm:t>
        <a:bodyPr/>
        <a:lstStyle/>
        <a:p>
          <a:endParaRPr lang="en-US"/>
        </a:p>
      </dgm:t>
    </dgm:pt>
    <dgm:pt modelId="{CB18AD9F-D978-42E8-9973-0EE0E9150281}" type="pres">
      <dgm:prSet presAssocID="{A6738030-DDEF-4938-9FF3-90D5EFB6BF65}" presName="Parent" presStyleLbl="node0" presStyleIdx="0" presStyleCnt="1">
        <dgm:presLayoutVars>
          <dgm:chMax val="6"/>
          <dgm:chPref val="6"/>
        </dgm:presLayoutVars>
      </dgm:prSet>
      <dgm:spPr/>
      <dgm:t>
        <a:bodyPr/>
        <a:lstStyle/>
        <a:p>
          <a:endParaRPr lang="en-US"/>
        </a:p>
      </dgm:t>
    </dgm:pt>
    <dgm:pt modelId="{E8ECA085-1364-48B6-93EF-4CA0C5299764}" type="pres">
      <dgm:prSet presAssocID="{19DC3A7B-E5DD-42CB-834D-6CC6681A102C}" presName="Accent1" presStyleCnt="0"/>
      <dgm:spPr/>
    </dgm:pt>
    <dgm:pt modelId="{7366879E-ED35-4CFA-8266-2059BBB87FD9}" type="pres">
      <dgm:prSet presAssocID="{19DC3A7B-E5DD-42CB-834D-6CC6681A102C}" presName="Accent" presStyleLbl="bgShp" presStyleIdx="0" presStyleCnt="6"/>
      <dgm:spPr/>
    </dgm:pt>
    <dgm:pt modelId="{6D61C124-2E66-465E-8F67-2636344F3295}" type="pres">
      <dgm:prSet presAssocID="{19DC3A7B-E5DD-42CB-834D-6CC6681A102C}" presName="Child1" presStyleLbl="node1" presStyleIdx="0" presStyleCnt="6">
        <dgm:presLayoutVars>
          <dgm:chMax val="0"/>
          <dgm:chPref val="0"/>
          <dgm:bulletEnabled val="1"/>
        </dgm:presLayoutVars>
      </dgm:prSet>
      <dgm:spPr/>
      <dgm:t>
        <a:bodyPr/>
        <a:lstStyle/>
        <a:p>
          <a:endParaRPr lang="en-US"/>
        </a:p>
      </dgm:t>
    </dgm:pt>
    <dgm:pt modelId="{07F62324-A56E-4314-8C41-8682B006BBD1}" type="pres">
      <dgm:prSet presAssocID="{9FA282E7-010C-4795-AD46-AABCF29E5A6C}" presName="Accent2" presStyleCnt="0"/>
      <dgm:spPr/>
    </dgm:pt>
    <dgm:pt modelId="{CAE293E7-8306-4AF3-84A9-17BFAC9FFD32}" type="pres">
      <dgm:prSet presAssocID="{9FA282E7-010C-4795-AD46-AABCF29E5A6C}" presName="Accent" presStyleLbl="bgShp" presStyleIdx="1" presStyleCnt="6" custScaleX="438" custScaleY="438"/>
      <dgm:spPr/>
    </dgm:pt>
    <dgm:pt modelId="{D34BD098-99F4-4FEE-8C79-E33E5AB49E4C}" type="pres">
      <dgm:prSet presAssocID="{9FA282E7-010C-4795-AD46-AABCF29E5A6C}" presName="Child2" presStyleLbl="node1" presStyleIdx="1" presStyleCnt="6">
        <dgm:presLayoutVars>
          <dgm:chMax val="0"/>
          <dgm:chPref val="0"/>
          <dgm:bulletEnabled val="1"/>
        </dgm:presLayoutVars>
      </dgm:prSet>
      <dgm:spPr/>
      <dgm:t>
        <a:bodyPr/>
        <a:lstStyle/>
        <a:p>
          <a:endParaRPr lang="en-US"/>
        </a:p>
      </dgm:t>
    </dgm:pt>
    <dgm:pt modelId="{01DB01C8-8864-4637-B2D0-307BE58A6E61}" type="pres">
      <dgm:prSet presAssocID="{3F969792-16B2-48BF-A549-A6B667C3C3B9}" presName="Accent3" presStyleCnt="0"/>
      <dgm:spPr/>
    </dgm:pt>
    <dgm:pt modelId="{752A2BD9-FCCB-4093-9C4B-CD092532A9DD}" type="pres">
      <dgm:prSet presAssocID="{3F969792-16B2-48BF-A549-A6B667C3C3B9}" presName="Accent" presStyleLbl="bgShp" presStyleIdx="2" presStyleCnt="6" custScaleX="705" custScaleY="705"/>
      <dgm:spPr/>
    </dgm:pt>
    <dgm:pt modelId="{FD06098F-25FD-4D60-9C8D-4FCABDC9CCC1}" type="pres">
      <dgm:prSet presAssocID="{3F969792-16B2-48BF-A549-A6B667C3C3B9}" presName="Child3" presStyleLbl="node1" presStyleIdx="2" presStyleCnt="6">
        <dgm:presLayoutVars>
          <dgm:chMax val="0"/>
          <dgm:chPref val="0"/>
          <dgm:bulletEnabled val="1"/>
        </dgm:presLayoutVars>
      </dgm:prSet>
      <dgm:spPr/>
      <dgm:t>
        <a:bodyPr/>
        <a:lstStyle/>
        <a:p>
          <a:endParaRPr lang="en-US"/>
        </a:p>
      </dgm:t>
    </dgm:pt>
    <dgm:pt modelId="{1CA464A5-29BE-43B3-99EF-3C0E55EAB4A4}" type="pres">
      <dgm:prSet presAssocID="{2CF028BA-C6BC-4235-A2DA-E22DAAD0C31D}" presName="Accent4" presStyleCnt="0"/>
      <dgm:spPr/>
    </dgm:pt>
    <dgm:pt modelId="{8F3591DA-A8E7-4281-856A-406A916E9537}" type="pres">
      <dgm:prSet presAssocID="{2CF028BA-C6BC-4235-A2DA-E22DAAD0C31D}" presName="Accent" presStyleLbl="bgShp" presStyleIdx="3" presStyleCnt="6" custScaleX="1134" custScaleY="1134"/>
      <dgm:spPr/>
    </dgm:pt>
    <dgm:pt modelId="{9E6EB6A7-96A4-46B3-BEB1-CDC29C1114E3}" type="pres">
      <dgm:prSet presAssocID="{2CF028BA-C6BC-4235-A2DA-E22DAAD0C31D}" presName="Child4" presStyleLbl="node1" presStyleIdx="3" presStyleCnt="6">
        <dgm:presLayoutVars>
          <dgm:chMax val="0"/>
          <dgm:chPref val="0"/>
          <dgm:bulletEnabled val="1"/>
        </dgm:presLayoutVars>
      </dgm:prSet>
      <dgm:spPr/>
      <dgm:t>
        <a:bodyPr/>
        <a:lstStyle/>
        <a:p>
          <a:endParaRPr lang="en-US"/>
        </a:p>
      </dgm:t>
    </dgm:pt>
    <dgm:pt modelId="{92221E9C-2724-40C7-98E8-16388B19D6A1}" type="pres">
      <dgm:prSet presAssocID="{0BCAA2F8-2061-4AC5-B328-425A338704B2}" presName="Accent5" presStyleCnt="0"/>
      <dgm:spPr/>
    </dgm:pt>
    <dgm:pt modelId="{C01D83F9-FAE2-4472-9AA2-FB308AA2050A}" type="pres">
      <dgm:prSet presAssocID="{0BCAA2F8-2061-4AC5-B328-425A338704B2}" presName="Accent" presStyleLbl="bgShp" presStyleIdx="4" presStyleCnt="6" custScaleX="1134" custScaleY="1134"/>
      <dgm:spPr/>
    </dgm:pt>
    <dgm:pt modelId="{8D52C5BA-D29F-4760-9F02-A9FFE95DCC61}" type="pres">
      <dgm:prSet presAssocID="{0BCAA2F8-2061-4AC5-B328-425A338704B2}" presName="Child5" presStyleLbl="node1" presStyleIdx="4" presStyleCnt="6">
        <dgm:presLayoutVars>
          <dgm:chMax val="0"/>
          <dgm:chPref val="0"/>
          <dgm:bulletEnabled val="1"/>
        </dgm:presLayoutVars>
      </dgm:prSet>
      <dgm:spPr/>
      <dgm:t>
        <a:bodyPr/>
        <a:lstStyle/>
        <a:p>
          <a:endParaRPr lang="en-US"/>
        </a:p>
      </dgm:t>
    </dgm:pt>
    <dgm:pt modelId="{88BF1864-74AC-4F00-A689-142ABE6B55B9}" type="pres">
      <dgm:prSet presAssocID="{57EA73C7-11E4-40B5-9848-B65066ED11B1}" presName="Accent6" presStyleCnt="0"/>
      <dgm:spPr/>
    </dgm:pt>
    <dgm:pt modelId="{6582FC21-2E2D-479C-A43F-E292678AFA46}" type="pres">
      <dgm:prSet presAssocID="{57EA73C7-11E4-40B5-9848-B65066ED11B1}" presName="Accent" presStyleLbl="bgShp" presStyleIdx="5" presStyleCnt="6" custScaleX="641" custScaleY="641"/>
      <dgm:spPr/>
    </dgm:pt>
    <dgm:pt modelId="{FB560774-FE08-4EAE-9344-BD5AFF962953}" type="pres">
      <dgm:prSet presAssocID="{57EA73C7-11E4-40B5-9848-B65066ED11B1}" presName="Child6" presStyleLbl="node1" presStyleIdx="5" presStyleCnt="6">
        <dgm:presLayoutVars>
          <dgm:chMax val="0"/>
          <dgm:chPref val="0"/>
          <dgm:bulletEnabled val="1"/>
        </dgm:presLayoutVars>
      </dgm:prSet>
      <dgm:spPr/>
      <dgm:t>
        <a:bodyPr/>
        <a:lstStyle/>
        <a:p>
          <a:endParaRPr lang="en-US"/>
        </a:p>
      </dgm:t>
    </dgm:pt>
  </dgm:ptLst>
  <dgm:cxnLst>
    <dgm:cxn modelId="{04484D38-B6EB-409C-A3FA-E8E12CEE0052}" srcId="{A6738030-DDEF-4938-9FF3-90D5EFB6BF65}" destId="{2CF028BA-C6BC-4235-A2DA-E22DAAD0C31D}" srcOrd="3" destOrd="0" parTransId="{0CBA8842-67C9-4214-B71D-B5DD14287DBB}" sibTransId="{60250CB1-9914-4847-BCDF-2592FF81D1FE}"/>
    <dgm:cxn modelId="{C22E989D-1C07-4E55-BEDE-600337D0CB33}" type="presOf" srcId="{9FA282E7-010C-4795-AD46-AABCF29E5A6C}" destId="{D34BD098-99F4-4FEE-8C79-E33E5AB49E4C}" srcOrd="0" destOrd="0" presId="urn:microsoft.com/office/officeart/2011/layout/HexagonRadial"/>
    <dgm:cxn modelId="{5EB8B586-6C26-4FB2-8A68-3CEF7C5A0B11}" type="presOf" srcId="{2CF028BA-C6BC-4235-A2DA-E22DAAD0C31D}" destId="{9E6EB6A7-96A4-46B3-BEB1-CDC29C1114E3}" srcOrd="0" destOrd="0" presId="urn:microsoft.com/office/officeart/2011/layout/HexagonRadial"/>
    <dgm:cxn modelId="{49E1FC05-BDE7-4FE5-A964-9B1B879A1066}" srcId="{A6738030-DDEF-4938-9FF3-90D5EFB6BF65}" destId="{0BCAA2F8-2061-4AC5-B328-425A338704B2}" srcOrd="4" destOrd="0" parTransId="{98EE0A9F-EDB6-46F9-A258-3948A79EA08C}" sibTransId="{8A09FA9E-D555-4907-887E-120F799E8615}"/>
    <dgm:cxn modelId="{C333B960-36FB-4458-9D6A-3B7297BDB156}" srcId="{A6738030-DDEF-4938-9FF3-90D5EFB6BF65}" destId="{9FA282E7-010C-4795-AD46-AABCF29E5A6C}" srcOrd="1" destOrd="0" parTransId="{83641F30-E135-4CA7-BF60-764DD99D9BD1}" sibTransId="{6D90F7EA-8FB1-4F66-B74D-063AC0BFB547}"/>
    <dgm:cxn modelId="{90E788D3-A204-43C3-8756-C67F60F251A9}" type="presOf" srcId="{19DC3A7B-E5DD-42CB-834D-6CC6681A102C}" destId="{6D61C124-2E66-465E-8F67-2636344F3295}" srcOrd="0" destOrd="0" presId="urn:microsoft.com/office/officeart/2011/layout/HexagonRadial"/>
    <dgm:cxn modelId="{F30DEBFC-7716-4578-878A-D221B80FC7AF}" type="presOf" srcId="{5243F192-F075-4687-9023-7A3B6B4080FB}" destId="{C914EF23-95F5-4B67-98E7-806F8E8211D4}" srcOrd="0" destOrd="0" presId="urn:microsoft.com/office/officeart/2011/layout/HexagonRadial"/>
    <dgm:cxn modelId="{3BC7BAB4-D227-4BFF-9D87-0953F9C51562}" type="presOf" srcId="{A6738030-DDEF-4938-9FF3-90D5EFB6BF65}" destId="{CB18AD9F-D978-42E8-9973-0EE0E9150281}" srcOrd="0" destOrd="0" presId="urn:microsoft.com/office/officeart/2011/layout/HexagonRadial"/>
    <dgm:cxn modelId="{E45D1D45-7205-445C-92AF-308E0860E814}" srcId="{5243F192-F075-4687-9023-7A3B6B4080FB}" destId="{A6738030-DDEF-4938-9FF3-90D5EFB6BF65}" srcOrd="0" destOrd="0" parTransId="{0492B4C7-5DD4-4C66-8785-BE661A0F4D78}" sibTransId="{99315A40-E0FA-470F-8457-CCA04A3756B9}"/>
    <dgm:cxn modelId="{5AEF97C8-C933-4331-8D94-24367B331ABB}" srcId="{A6738030-DDEF-4938-9FF3-90D5EFB6BF65}" destId="{3F969792-16B2-48BF-A549-A6B667C3C3B9}" srcOrd="2" destOrd="0" parTransId="{CE682932-E38A-47E4-844A-C5CF63FFB1D7}" sibTransId="{16178DCE-34D7-4831-85B6-489CE23EDC8F}"/>
    <dgm:cxn modelId="{AE976FD1-1B71-4F72-820F-3F9A01B4505F}" type="presOf" srcId="{0BCAA2F8-2061-4AC5-B328-425A338704B2}" destId="{8D52C5BA-D29F-4760-9F02-A9FFE95DCC61}" srcOrd="0" destOrd="0" presId="urn:microsoft.com/office/officeart/2011/layout/HexagonRadial"/>
    <dgm:cxn modelId="{D9614424-1808-4E64-9CE3-9B131047C862}" srcId="{A6738030-DDEF-4938-9FF3-90D5EFB6BF65}" destId="{19DC3A7B-E5DD-42CB-834D-6CC6681A102C}" srcOrd="0" destOrd="0" parTransId="{B1F9F4FF-3648-4259-B5E7-F24561AC8D41}" sibTransId="{C9357CF2-9F79-4519-88E7-56BA9B1188B7}"/>
    <dgm:cxn modelId="{36AB5E0A-1929-4082-9C9E-001FE79169AD}" srcId="{A6738030-DDEF-4938-9FF3-90D5EFB6BF65}" destId="{57EA73C7-11E4-40B5-9848-B65066ED11B1}" srcOrd="5" destOrd="0" parTransId="{6418A530-606C-4795-860C-1748CF9C3D82}" sibTransId="{044B5EF4-843C-4BF7-A55D-E7533584F1B7}"/>
    <dgm:cxn modelId="{D47B2118-D320-4400-8CF7-D258D207A0E4}" type="presOf" srcId="{57EA73C7-11E4-40B5-9848-B65066ED11B1}" destId="{FB560774-FE08-4EAE-9344-BD5AFF962953}" srcOrd="0" destOrd="0" presId="urn:microsoft.com/office/officeart/2011/layout/HexagonRadial"/>
    <dgm:cxn modelId="{4663BC7A-F019-43A8-84D8-A6B0977DD2E8}" type="presOf" srcId="{3F969792-16B2-48BF-A549-A6B667C3C3B9}" destId="{FD06098F-25FD-4D60-9C8D-4FCABDC9CCC1}" srcOrd="0" destOrd="0" presId="urn:microsoft.com/office/officeart/2011/layout/HexagonRadial"/>
    <dgm:cxn modelId="{8BB83F54-54D2-47C0-810B-08B62518321D}" type="presParOf" srcId="{C914EF23-95F5-4B67-98E7-806F8E8211D4}" destId="{CB18AD9F-D978-42E8-9973-0EE0E9150281}" srcOrd="0" destOrd="0" presId="urn:microsoft.com/office/officeart/2011/layout/HexagonRadial"/>
    <dgm:cxn modelId="{E418ECBE-2D7A-4685-BDCD-885A19BEA888}" type="presParOf" srcId="{C914EF23-95F5-4B67-98E7-806F8E8211D4}" destId="{E8ECA085-1364-48B6-93EF-4CA0C5299764}" srcOrd="1" destOrd="0" presId="urn:microsoft.com/office/officeart/2011/layout/HexagonRadial"/>
    <dgm:cxn modelId="{F5750124-0603-4855-B0CC-53E98CB31D25}" type="presParOf" srcId="{E8ECA085-1364-48B6-93EF-4CA0C5299764}" destId="{7366879E-ED35-4CFA-8266-2059BBB87FD9}" srcOrd="0" destOrd="0" presId="urn:microsoft.com/office/officeart/2011/layout/HexagonRadial"/>
    <dgm:cxn modelId="{8C7B32D2-1C09-43F3-8DBC-20C1B48A5C81}" type="presParOf" srcId="{C914EF23-95F5-4B67-98E7-806F8E8211D4}" destId="{6D61C124-2E66-465E-8F67-2636344F3295}" srcOrd="2" destOrd="0" presId="urn:microsoft.com/office/officeart/2011/layout/HexagonRadial"/>
    <dgm:cxn modelId="{262CE183-7784-4576-95AF-8E2497C33052}" type="presParOf" srcId="{C914EF23-95F5-4B67-98E7-806F8E8211D4}" destId="{07F62324-A56E-4314-8C41-8682B006BBD1}" srcOrd="3" destOrd="0" presId="urn:microsoft.com/office/officeart/2011/layout/HexagonRadial"/>
    <dgm:cxn modelId="{3865974F-8BA7-45BA-B953-B35B689794A6}" type="presParOf" srcId="{07F62324-A56E-4314-8C41-8682B006BBD1}" destId="{CAE293E7-8306-4AF3-84A9-17BFAC9FFD32}" srcOrd="0" destOrd="0" presId="urn:microsoft.com/office/officeart/2011/layout/HexagonRadial"/>
    <dgm:cxn modelId="{B338F86B-DAB3-428D-963B-621609A4BDE5}" type="presParOf" srcId="{C914EF23-95F5-4B67-98E7-806F8E8211D4}" destId="{D34BD098-99F4-4FEE-8C79-E33E5AB49E4C}" srcOrd="4" destOrd="0" presId="urn:microsoft.com/office/officeart/2011/layout/HexagonRadial"/>
    <dgm:cxn modelId="{EB701A2A-74B5-4C87-A8DF-715BFBEC7139}" type="presParOf" srcId="{C914EF23-95F5-4B67-98E7-806F8E8211D4}" destId="{01DB01C8-8864-4637-B2D0-307BE58A6E61}" srcOrd="5" destOrd="0" presId="urn:microsoft.com/office/officeart/2011/layout/HexagonRadial"/>
    <dgm:cxn modelId="{6129CD2E-F394-4937-A560-590F5CE04DAB}" type="presParOf" srcId="{01DB01C8-8864-4637-B2D0-307BE58A6E61}" destId="{752A2BD9-FCCB-4093-9C4B-CD092532A9DD}" srcOrd="0" destOrd="0" presId="urn:microsoft.com/office/officeart/2011/layout/HexagonRadial"/>
    <dgm:cxn modelId="{281F10CA-1502-4027-8773-DFAFECFAD6E0}" type="presParOf" srcId="{C914EF23-95F5-4B67-98E7-806F8E8211D4}" destId="{FD06098F-25FD-4D60-9C8D-4FCABDC9CCC1}" srcOrd="6" destOrd="0" presId="urn:microsoft.com/office/officeart/2011/layout/HexagonRadial"/>
    <dgm:cxn modelId="{A0EE4469-8ACD-45F6-AF1A-4CF67F8D5A8A}" type="presParOf" srcId="{C914EF23-95F5-4B67-98E7-806F8E8211D4}" destId="{1CA464A5-29BE-43B3-99EF-3C0E55EAB4A4}" srcOrd="7" destOrd="0" presId="urn:microsoft.com/office/officeart/2011/layout/HexagonRadial"/>
    <dgm:cxn modelId="{BAADEE12-208E-452E-B3A3-317D607FD2D2}" type="presParOf" srcId="{1CA464A5-29BE-43B3-99EF-3C0E55EAB4A4}" destId="{8F3591DA-A8E7-4281-856A-406A916E9537}" srcOrd="0" destOrd="0" presId="urn:microsoft.com/office/officeart/2011/layout/HexagonRadial"/>
    <dgm:cxn modelId="{FB76CF98-2136-491C-95AB-1C7ABC0C63FF}" type="presParOf" srcId="{C914EF23-95F5-4B67-98E7-806F8E8211D4}" destId="{9E6EB6A7-96A4-46B3-BEB1-CDC29C1114E3}" srcOrd="8" destOrd="0" presId="urn:microsoft.com/office/officeart/2011/layout/HexagonRadial"/>
    <dgm:cxn modelId="{8294D196-C869-484F-8C0D-AF844E643B5B}" type="presParOf" srcId="{C914EF23-95F5-4B67-98E7-806F8E8211D4}" destId="{92221E9C-2724-40C7-98E8-16388B19D6A1}" srcOrd="9" destOrd="0" presId="urn:microsoft.com/office/officeart/2011/layout/HexagonRadial"/>
    <dgm:cxn modelId="{315CFC91-2AC2-4C23-B6DF-7597E2216E7F}" type="presParOf" srcId="{92221E9C-2724-40C7-98E8-16388B19D6A1}" destId="{C01D83F9-FAE2-4472-9AA2-FB308AA2050A}" srcOrd="0" destOrd="0" presId="urn:microsoft.com/office/officeart/2011/layout/HexagonRadial"/>
    <dgm:cxn modelId="{239A192D-0781-45B8-AE10-43AA27D70C8D}" type="presParOf" srcId="{C914EF23-95F5-4B67-98E7-806F8E8211D4}" destId="{8D52C5BA-D29F-4760-9F02-A9FFE95DCC61}" srcOrd="10" destOrd="0" presId="urn:microsoft.com/office/officeart/2011/layout/HexagonRadial"/>
    <dgm:cxn modelId="{17E353CF-E34B-4090-9CD2-7C3A89E5F612}" type="presParOf" srcId="{C914EF23-95F5-4B67-98E7-806F8E8211D4}" destId="{88BF1864-74AC-4F00-A689-142ABE6B55B9}" srcOrd="11" destOrd="0" presId="urn:microsoft.com/office/officeart/2011/layout/HexagonRadial"/>
    <dgm:cxn modelId="{F2ACB1F0-9F4E-4D54-A7B1-E4D6B833622B}" type="presParOf" srcId="{88BF1864-74AC-4F00-A689-142ABE6B55B9}" destId="{6582FC21-2E2D-479C-A43F-E292678AFA46}" srcOrd="0" destOrd="0" presId="urn:microsoft.com/office/officeart/2011/layout/HexagonRadial"/>
    <dgm:cxn modelId="{AFA4E2BA-1E85-4329-801A-8314C67546CE}" type="presParOf" srcId="{C914EF23-95F5-4B67-98E7-806F8E8211D4}" destId="{FB560774-FE08-4EAE-9344-BD5AFF96295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8DF47-6CB1-FB4E-90AB-3D174332E8C5}"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8355D3A2-FA9B-3F46-9834-6D14981EBE6D}">
      <dgm:prSet phldrT="[Text]"/>
      <dgm:spPr/>
      <dgm:t>
        <a:bodyPr/>
        <a:lstStyle/>
        <a:p>
          <a:r>
            <a:rPr lang="en-US" dirty="0"/>
            <a:t>Contract received/reviewed for triggers</a:t>
          </a:r>
        </a:p>
      </dgm:t>
    </dgm:pt>
    <dgm:pt modelId="{05FF60C3-CACD-B94B-8491-625EE916C214}" type="parTrans" cxnId="{5A75A65E-B0AD-4A40-A4B7-545B89F0B849}">
      <dgm:prSet/>
      <dgm:spPr/>
      <dgm:t>
        <a:bodyPr/>
        <a:lstStyle/>
        <a:p>
          <a:endParaRPr lang="en-US"/>
        </a:p>
      </dgm:t>
    </dgm:pt>
    <dgm:pt modelId="{34915187-2304-4B45-AFC6-35B43BBF3DA0}" type="sibTrans" cxnId="{5A75A65E-B0AD-4A40-A4B7-545B89F0B849}">
      <dgm:prSet/>
      <dgm:spPr/>
      <dgm:t>
        <a:bodyPr/>
        <a:lstStyle/>
        <a:p>
          <a:endParaRPr lang="en-US"/>
        </a:p>
      </dgm:t>
    </dgm:pt>
    <dgm:pt modelId="{23A8857A-CC4C-D941-A818-59EFB5C9AA96}">
      <dgm:prSet phldrT="[Text]"/>
      <dgm:spPr/>
      <dgm:t>
        <a:bodyPr/>
        <a:lstStyle/>
        <a:p>
          <a:r>
            <a:rPr lang="en-US" dirty="0"/>
            <a:t>Contract Execution</a:t>
          </a:r>
        </a:p>
      </dgm:t>
    </dgm:pt>
    <dgm:pt modelId="{94121CE6-7EE0-6541-B08E-B7C763713879}" type="parTrans" cxnId="{33B74C53-4A6C-7743-90EB-8C03A27C83AC}">
      <dgm:prSet/>
      <dgm:spPr/>
      <dgm:t>
        <a:bodyPr/>
        <a:lstStyle/>
        <a:p>
          <a:endParaRPr lang="en-US"/>
        </a:p>
      </dgm:t>
    </dgm:pt>
    <dgm:pt modelId="{A142E48E-5E9C-8147-9660-06D89AC5719B}" type="sibTrans" cxnId="{33B74C53-4A6C-7743-90EB-8C03A27C83AC}">
      <dgm:prSet/>
      <dgm:spPr/>
      <dgm:t>
        <a:bodyPr/>
        <a:lstStyle/>
        <a:p>
          <a:endParaRPr lang="en-US"/>
        </a:p>
      </dgm:t>
    </dgm:pt>
    <dgm:pt modelId="{16C75D61-8878-384E-A108-1BB5022B9D0F}">
      <dgm:prSet phldrT="[Text]"/>
      <dgm:spPr/>
      <dgm:t>
        <a:bodyPr/>
        <a:lstStyle/>
        <a:p>
          <a:r>
            <a:rPr lang="en-US" dirty="0"/>
            <a:t>Publication approval</a:t>
          </a:r>
        </a:p>
      </dgm:t>
    </dgm:pt>
    <dgm:pt modelId="{4BCF0FBD-2EBA-8A47-B1B1-EB6DE20B3DB4}" type="parTrans" cxnId="{452A499C-B5F5-2646-8B7E-2743A5E3F1C3}">
      <dgm:prSet/>
      <dgm:spPr/>
      <dgm:t>
        <a:bodyPr/>
        <a:lstStyle/>
        <a:p>
          <a:endParaRPr lang="en-US"/>
        </a:p>
      </dgm:t>
    </dgm:pt>
    <dgm:pt modelId="{DE212C76-BE7C-CB42-BAD4-ED1909DE1829}" type="sibTrans" cxnId="{452A499C-B5F5-2646-8B7E-2743A5E3F1C3}">
      <dgm:prSet/>
      <dgm:spPr/>
      <dgm:t>
        <a:bodyPr/>
        <a:lstStyle/>
        <a:p>
          <a:endParaRPr lang="en-US"/>
        </a:p>
      </dgm:t>
    </dgm:pt>
    <dgm:pt modelId="{BE316587-4D87-CE48-B476-F8122791D134}">
      <dgm:prSet phldrT="[Text]"/>
      <dgm:spPr/>
      <dgm:t>
        <a:bodyPr/>
        <a:lstStyle/>
        <a:p>
          <a:r>
            <a:rPr lang="en-US" dirty="0"/>
            <a:t>Restrictions on participants</a:t>
          </a:r>
        </a:p>
      </dgm:t>
    </dgm:pt>
    <dgm:pt modelId="{0D24C791-2B03-244E-872B-82C5FAEE4BF1}" type="parTrans" cxnId="{982D029F-BE8A-8142-855F-60767644EE0E}">
      <dgm:prSet/>
      <dgm:spPr/>
      <dgm:t>
        <a:bodyPr/>
        <a:lstStyle/>
        <a:p>
          <a:endParaRPr lang="en-US"/>
        </a:p>
      </dgm:t>
    </dgm:pt>
    <dgm:pt modelId="{9788F13C-F4CE-C24D-8CA4-98080AC58941}" type="sibTrans" cxnId="{982D029F-BE8A-8142-855F-60767644EE0E}">
      <dgm:prSet/>
      <dgm:spPr/>
      <dgm:t>
        <a:bodyPr/>
        <a:lstStyle/>
        <a:p>
          <a:endParaRPr lang="en-US"/>
        </a:p>
      </dgm:t>
    </dgm:pt>
    <dgm:pt modelId="{D7ECF85D-76C0-484A-AAA9-63B90BCE1724}">
      <dgm:prSet phldrT="[Text]"/>
      <dgm:spPr/>
      <dgm:t>
        <a:bodyPr/>
        <a:lstStyle/>
        <a:p>
          <a:r>
            <a:rPr lang="en-US" dirty="0"/>
            <a:t>Dissemination limits</a:t>
          </a:r>
        </a:p>
      </dgm:t>
    </dgm:pt>
    <dgm:pt modelId="{BDC53551-7868-DA4B-8D1A-51032D4A0730}" type="parTrans" cxnId="{DD2EB9BA-ACFA-7348-913C-17183E981D11}">
      <dgm:prSet/>
      <dgm:spPr/>
      <dgm:t>
        <a:bodyPr/>
        <a:lstStyle/>
        <a:p>
          <a:endParaRPr lang="en-US"/>
        </a:p>
      </dgm:t>
    </dgm:pt>
    <dgm:pt modelId="{737338B7-FEC7-5E46-A747-1E201BE95EDB}" type="sibTrans" cxnId="{DD2EB9BA-ACFA-7348-913C-17183E981D11}">
      <dgm:prSet/>
      <dgm:spPr/>
      <dgm:t>
        <a:bodyPr/>
        <a:lstStyle/>
        <a:p>
          <a:endParaRPr lang="en-US"/>
        </a:p>
      </dgm:t>
    </dgm:pt>
    <dgm:pt modelId="{0443DCF2-28F3-F140-96A8-461590317A01}">
      <dgm:prSet phldrT="[Text]"/>
      <dgm:spPr/>
      <dgm:t>
        <a:bodyPr/>
        <a:lstStyle/>
        <a:p>
          <a:r>
            <a:rPr lang="en-US" dirty="0"/>
            <a:t>Export Control review</a:t>
          </a:r>
        </a:p>
      </dgm:t>
    </dgm:pt>
    <dgm:pt modelId="{E059E31A-47EB-3149-AA7D-70E2075ADB4D}" type="parTrans" cxnId="{89BB1CFC-D3F9-EC4F-80DC-6A271BCF16C1}">
      <dgm:prSet/>
      <dgm:spPr/>
      <dgm:t>
        <a:bodyPr/>
        <a:lstStyle/>
        <a:p>
          <a:endParaRPr lang="en-US"/>
        </a:p>
      </dgm:t>
    </dgm:pt>
    <dgm:pt modelId="{1EFECAF4-D01B-CE4D-9F5F-0210AC863C4B}" type="sibTrans" cxnId="{89BB1CFC-D3F9-EC4F-80DC-6A271BCF16C1}">
      <dgm:prSet/>
      <dgm:spPr/>
      <dgm:t>
        <a:bodyPr/>
        <a:lstStyle/>
        <a:p>
          <a:endParaRPr lang="en-US"/>
        </a:p>
      </dgm:t>
    </dgm:pt>
    <dgm:pt modelId="{CC00C315-70B1-A640-84A8-B9BDEC25493B}">
      <dgm:prSet phldrT="[Text]"/>
      <dgm:spPr/>
      <dgm:t>
        <a:bodyPr/>
        <a:lstStyle/>
        <a:p>
          <a:r>
            <a:rPr lang="en-US" dirty="0"/>
            <a:t>Jurisdiction review (EAR v. ITAR)</a:t>
          </a:r>
        </a:p>
      </dgm:t>
    </dgm:pt>
    <dgm:pt modelId="{3E8C86E2-F3CA-3A4E-8AE9-E36332E64E80}" type="parTrans" cxnId="{A2260759-A8DD-5847-A031-330250A860CE}">
      <dgm:prSet/>
      <dgm:spPr/>
      <dgm:t>
        <a:bodyPr/>
        <a:lstStyle/>
        <a:p>
          <a:endParaRPr lang="en-US"/>
        </a:p>
      </dgm:t>
    </dgm:pt>
    <dgm:pt modelId="{E75F0AC0-B6F5-8244-81E0-503CD90617D3}" type="sibTrans" cxnId="{A2260759-A8DD-5847-A031-330250A860CE}">
      <dgm:prSet/>
      <dgm:spPr/>
      <dgm:t>
        <a:bodyPr/>
        <a:lstStyle/>
        <a:p>
          <a:endParaRPr lang="en-US"/>
        </a:p>
      </dgm:t>
    </dgm:pt>
    <dgm:pt modelId="{72EBF97D-5E15-584A-97F1-92E307CBDA8A}">
      <dgm:prSet phldrT="[Text]"/>
      <dgm:spPr/>
      <dgm:t>
        <a:bodyPr/>
        <a:lstStyle/>
        <a:p>
          <a:r>
            <a:rPr lang="en-US" dirty="0"/>
            <a:t>Lab review </a:t>
          </a:r>
        </a:p>
      </dgm:t>
    </dgm:pt>
    <dgm:pt modelId="{1A14D21F-4F08-5A42-8E58-69117B1A8A84}" type="parTrans" cxnId="{2796F98D-4F4A-084D-A81C-9B9E327C6387}">
      <dgm:prSet/>
      <dgm:spPr/>
      <dgm:t>
        <a:bodyPr/>
        <a:lstStyle/>
        <a:p>
          <a:endParaRPr lang="en-US"/>
        </a:p>
      </dgm:t>
    </dgm:pt>
    <dgm:pt modelId="{A58B74EC-4A58-A246-860B-41005F798AF5}" type="sibTrans" cxnId="{2796F98D-4F4A-084D-A81C-9B9E327C6387}">
      <dgm:prSet/>
      <dgm:spPr/>
      <dgm:t>
        <a:bodyPr/>
        <a:lstStyle/>
        <a:p>
          <a:endParaRPr lang="en-US"/>
        </a:p>
      </dgm:t>
    </dgm:pt>
    <dgm:pt modelId="{B086FE6B-8A91-7A45-825E-8A7BC9144FC3}">
      <dgm:prSet phldrT="[Text]"/>
      <dgm:spPr/>
      <dgm:t>
        <a:bodyPr/>
        <a:lstStyle/>
        <a:p>
          <a:r>
            <a:rPr lang="en-US" dirty="0"/>
            <a:t>Technology Control Plan (if necessary)</a:t>
          </a:r>
        </a:p>
      </dgm:t>
    </dgm:pt>
    <dgm:pt modelId="{7E405601-5593-274C-9279-AA1648E632FD}" type="parTrans" cxnId="{BDCCACCF-A504-A64B-BE49-B6AC8A05CE90}">
      <dgm:prSet/>
      <dgm:spPr/>
      <dgm:t>
        <a:bodyPr/>
        <a:lstStyle/>
        <a:p>
          <a:endParaRPr lang="en-US"/>
        </a:p>
      </dgm:t>
    </dgm:pt>
    <dgm:pt modelId="{88EF4391-7729-334B-B6DF-A073590D502C}" type="sibTrans" cxnId="{BDCCACCF-A504-A64B-BE49-B6AC8A05CE90}">
      <dgm:prSet/>
      <dgm:spPr/>
      <dgm:t>
        <a:bodyPr/>
        <a:lstStyle/>
        <a:p>
          <a:endParaRPr lang="en-US"/>
        </a:p>
      </dgm:t>
    </dgm:pt>
    <dgm:pt modelId="{DBB78910-F306-BF41-92E8-65F5E9272D02}">
      <dgm:prSet phldrT="[Text]"/>
      <dgm:spPr/>
      <dgm:t>
        <a:bodyPr/>
        <a:lstStyle/>
        <a:p>
          <a:r>
            <a:rPr lang="en-US" dirty="0"/>
            <a:t>Includes both physical and digital controls</a:t>
          </a:r>
        </a:p>
      </dgm:t>
    </dgm:pt>
    <dgm:pt modelId="{884511FD-52F8-1D4E-AEA3-A3B36D9B1A10}" type="parTrans" cxnId="{8768FB3D-029E-7243-BBEF-196757E8DA1A}">
      <dgm:prSet/>
      <dgm:spPr/>
      <dgm:t>
        <a:bodyPr/>
        <a:lstStyle/>
        <a:p>
          <a:endParaRPr lang="en-US"/>
        </a:p>
      </dgm:t>
    </dgm:pt>
    <dgm:pt modelId="{FF0AC2B2-4638-9C4F-A38B-0F14A74E797E}" type="sibTrans" cxnId="{8768FB3D-029E-7243-BBEF-196757E8DA1A}">
      <dgm:prSet/>
      <dgm:spPr/>
      <dgm:t>
        <a:bodyPr/>
        <a:lstStyle/>
        <a:p>
          <a:endParaRPr lang="en-US"/>
        </a:p>
      </dgm:t>
    </dgm:pt>
    <dgm:pt modelId="{D521BFCF-2776-D344-9EAC-7241CE56AFB0}">
      <dgm:prSet phldrT="[Text]"/>
      <dgm:spPr/>
      <dgm:t>
        <a:bodyPr/>
        <a:lstStyle/>
        <a:p>
          <a:r>
            <a:rPr lang="en-US" dirty="0"/>
            <a:t>Account establishment</a:t>
          </a:r>
        </a:p>
      </dgm:t>
    </dgm:pt>
    <dgm:pt modelId="{1469E537-3320-944E-874B-A5F8AB27A619}" type="parTrans" cxnId="{553AFF8D-C06B-764A-8F5A-8EA73610137B}">
      <dgm:prSet/>
      <dgm:spPr/>
      <dgm:t>
        <a:bodyPr/>
        <a:lstStyle/>
        <a:p>
          <a:endParaRPr lang="en-US"/>
        </a:p>
      </dgm:t>
    </dgm:pt>
    <dgm:pt modelId="{B1D3FF47-7F25-814C-AF3A-00116D3BB9F5}" type="sibTrans" cxnId="{553AFF8D-C06B-764A-8F5A-8EA73610137B}">
      <dgm:prSet/>
      <dgm:spPr/>
      <dgm:t>
        <a:bodyPr/>
        <a:lstStyle/>
        <a:p>
          <a:endParaRPr lang="en-US"/>
        </a:p>
      </dgm:t>
    </dgm:pt>
    <dgm:pt modelId="{33E48750-C23B-CA45-945B-379B58E29760}">
      <dgm:prSet phldrT="[Text]"/>
      <dgm:spPr/>
      <dgm:t>
        <a:bodyPr/>
        <a:lstStyle/>
        <a:p>
          <a:endParaRPr lang="en-US" dirty="0"/>
        </a:p>
      </dgm:t>
    </dgm:pt>
    <dgm:pt modelId="{079CD1C5-0ECA-ED4D-98EA-306D07E65264}" type="parTrans" cxnId="{155A5060-9983-F64E-A0D5-78D7529645C6}">
      <dgm:prSet/>
      <dgm:spPr/>
      <dgm:t>
        <a:bodyPr/>
        <a:lstStyle/>
        <a:p>
          <a:endParaRPr lang="en-US"/>
        </a:p>
      </dgm:t>
    </dgm:pt>
    <dgm:pt modelId="{9EC94631-C0FE-6842-9E98-8A3E08136853}" type="sibTrans" cxnId="{155A5060-9983-F64E-A0D5-78D7529645C6}">
      <dgm:prSet/>
      <dgm:spPr/>
      <dgm:t>
        <a:bodyPr/>
        <a:lstStyle/>
        <a:p>
          <a:endParaRPr lang="en-US"/>
        </a:p>
      </dgm:t>
    </dgm:pt>
    <dgm:pt modelId="{33E530AE-3AB6-544A-A46A-3764B216E91A}" type="pres">
      <dgm:prSet presAssocID="{B838DF47-6CB1-FB4E-90AB-3D174332E8C5}" presName="Name0" presStyleCnt="0">
        <dgm:presLayoutVars>
          <dgm:dir/>
          <dgm:animLvl val="lvl"/>
          <dgm:resizeHandles val="exact"/>
        </dgm:presLayoutVars>
      </dgm:prSet>
      <dgm:spPr/>
      <dgm:t>
        <a:bodyPr/>
        <a:lstStyle/>
        <a:p>
          <a:endParaRPr lang="en-US"/>
        </a:p>
      </dgm:t>
    </dgm:pt>
    <dgm:pt modelId="{EA2D4D89-65F5-A542-B29B-6A4EC9DAD6BB}" type="pres">
      <dgm:prSet presAssocID="{B838DF47-6CB1-FB4E-90AB-3D174332E8C5}" presName="tSp" presStyleCnt="0"/>
      <dgm:spPr/>
    </dgm:pt>
    <dgm:pt modelId="{A9E6A664-A687-0943-9823-575D20E2E08E}" type="pres">
      <dgm:prSet presAssocID="{B838DF47-6CB1-FB4E-90AB-3D174332E8C5}" presName="bSp" presStyleCnt="0"/>
      <dgm:spPr/>
    </dgm:pt>
    <dgm:pt modelId="{6CE16D99-E80F-8648-A0B0-4D972AD7342E}" type="pres">
      <dgm:prSet presAssocID="{B838DF47-6CB1-FB4E-90AB-3D174332E8C5}" presName="process" presStyleCnt="0"/>
      <dgm:spPr/>
    </dgm:pt>
    <dgm:pt modelId="{F56009F3-DF8D-EC41-A7E0-652CB0722F7B}" type="pres">
      <dgm:prSet presAssocID="{8355D3A2-FA9B-3F46-9834-6D14981EBE6D}" presName="composite1" presStyleCnt="0"/>
      <dgm:spPr/>
    </dgm:pt>
    <dgm:pt modelId="{5D23D4D5-B966-5F47-B1B2-3A33237E2F83}" type="pres">
      <dgm:prSet presAssocID="{8355D3A2-FA9B-3F46-9834-6D14981EBE6D}" presName="dummyNode1" presStyleLbl="node1" presStyleIdx="0" presStyleCnt="4"/>
      <dgm:spPr/>
    </dgm:pt>
    <dgm:pt modelId="{1DC12701-5E73-BB44-8936-10D57F62C039}" type="pres">
      <dgm:prSet presAssocID="{8355D3A2-FA9B-3F46-9834-6D14981EBE6D}" presName="childNode1" presStyleLbl="bgAcc1" presStyleIdx="0" presStyleCnt="4">
        <dgm:presLayoutVars>
          <dgm:bulletEnabled val="1"/>
        </dgm:presLayoutVars>
      </dgm:prSet>
      <dgm:spPr/>
      <dgm:t>
        <a:bodyPr/>
        <a:lstStyle/>
        <a:p>
          <a:endParaRPr lang="en-US"/>
        </a:p>
      </dgm:t>
    </dgm:pt>
    <dgm:pt modelId="{DA908F7E-00EF-274C-B465-0599A53D78BB}" type="pres">
      <dgm:prSet presAssocID="{8355D3A2-FA9B-3F46-9834-6D14981EBE6D}" presName="childNode1tx" presStyleLbl="bgAcc1" presStyleIdx="0" presStyleCnt="4">
        <dgm:presLayoutVars>
          <dgm:bulletEnabled val="1"/>
        </dgm:presLayoutVars>
      </dgm:prSet>
      <dgm:spPr/>
      <dgm:t>
        <a:bodyPr/>
        <a:lstStyle/>
        <a:p>
          <a:endParaRPr lang="en-US"/>
        </a:p>
      </dgm:t>
    </dgm:pt>
    <dgm:pt modelId="{56E5AD83-DBBB-AB4F-AFF0-93A08B34B5F6}" type="pres">
      <dgm:prSet presAssocID="{8355D3A2-FA9B-3F46-9834-6D14981EBE6D}" presName="parentNode1" presStyleLbl="node1" presStyleIdx="0" presStyleCnt="4">
        <dgm:presLayoutVars>
          <dgm:chMax val="1"/>
          <dgm:bulletEnabled val="1"/>
        </dgm:presLayoutVars>
      </dgm:prSet>
      <dgm:spPr/>
      <dgm:t>
        <a:bodyPr/>
        <a:lstStyle/>
        <a:p>
          <a:endParaRPr lang="en-US"/>
        </a:p>
      </dgm:t>
    </dgm:pt>
    <dgm:pt modelId="{E49D651D-D723-314C-963A-C063F8C18058}" type="pres">
      <dgm:prSet presAssocID="{8355D3A2-FA9B-3F46-9834-6D14981EBE6D}" presName="connSite1" presStyleCnt="0"/>
      <dgm:spPr/>
    </dgm:pt>
    <dgm:pt modelId="{D2885201-91B3-2D45-BCB8-8945A4A02B93}" type="pres">
      <dgm:prSet presAssocID="{34915187-2304-4B45-AFC6-35B43BBF3DA0}" presName="Name9" presStyleLbl="sibTrans2D1" presStyleIdx="0" presStyleCnt="3"/>
      <dgm:spPr/>
      <dgm:t>
        <a:bodyPr/>
        <a:lstStyle/>
        <a:p>
          <a:endParaRPr lang="en-US"/>
        </a:p>
      </dgm:t>
    </dgm:pt>
    <dgm:pt modelId="{D981BA2E-DDFE-5542-AEF5-D1A5051D05FA}" type="pres">
      <dgm:prSet presAssocID="{0443DCF2-28F3-F140-96A8-461590317A01}" presName="composite2" presStyleCnt="0"/>
      <dgm:spPr/>
    </dgm:pt>
    <dgm:pt modelId="{5DE9912D-36B8-3544-BBF8-089174963D1B}" type="pres">
      <dgm:prSet presAssocID="{0443DCF2-28F3-F140-96A8-461590317A01}" presName="dummyNode2" presStyleLbl="node1" presStyleIdx="0" presStyleCnt="4"/>
      <dgm:spPr/>
    </dgm:pt>
    <dgm:pt modelId="{B05603B6-77A5-C846-AD41-5206256EC9F9}" type="pres">
      <dgm:prSet presAssocID="{0443DCF2-28F3-F140-96A8-461590317A01}" presName="childNode2" presStyleLbl="bgAcc1" presStyleIdx="1" presStyleCnt="4">
        <dgm:presLayoutVars>
          <dgm:bulletEnabled val="1"/>
        </dgm:presLayoutVars>
      </dgm:prSet>
      <dgm:spPr/>
      <dgm:t>
        <a:bodyPr/>
        <a:lstStyle/>
        <a:p>
          <a:endParaRPr lang="en-US"/>
        </a:p>
      </dgm:t>
    </dgm:pt>
    <dgm:pt modelId="{62A9F697-01F8-3D4C-BDE5-95237C989BEA}" type="pres">
      <dgm:prSet presAssocID="{0443DCF2-28F3-F140-96A8-461590317A01}" presName="childNode2tx" presStyleLbl="bgAcc1" presStyleIdx="1" presStyleCnt="4">
        <dgm:presLayoutVars>
          <dgm:bulletEnabled val="1"/>
        </dgm:presLayoutVars>
      </dgm:prSet>
      <dgm:spPr/>
      <dgm:t>
        <a:bodyPr/>
        <a:lstStyle/>
        <a:p>
          <a:endParaRPr lang="en-US"/>
        </a:p>
      </dgm:t>
    </dgm:pt>
    <dgm:pt modelId="{282ABD85-E356-5746-B39D-F61655979387}" type="pres">
      <dgm:prSet presAssocID="{0443DCF2-28F3-F140-96A8-461590317A01}" presName="parentNode2" presStyleLbl="node1" presStyleIdx="1" presStyleCnt="4">
        <dgm:presLayoutVars>
          <dgm:chMax val="0"/>
          <dgm:bulletEnabled val="1"/>
        </dgm:presLayoutVars>
      </dgm:prSet>
      <dgm:spPr/>
      <dgm:t>
        <a:bodyPr/>
        <a:lstStyle/>
        <a:p>
          <a:endParaRPr lang="en-US"/>
        </a:p>
      </dgm:t>
    </dgm:pt>
    <dgm:pt modelId="{951A9C3C-D1D5-4446-AB1B-10C52AD562EA}" type="pres">
      <dgm:prSet presAssocID="{0443DCF2-28F3-F140-96A8-461590317A01}" presName="connSite2" presStyleCnt="0"/>
      <dgm:spPr/>
    </dgm:pt>
    <dgm:pt modelId="{3180E9CD-DA23-934A-83F8-FC512C51806C}" type="pres">
      <dgm:prSet presAssocID="{1EFECAF4-D01B-CE4D-9F5F-0210AC863C4B}" presName="Name18" presStyleLbl="sibTrans2D1" presStyleIdx="1" presStyleCnt="3"/>
      <dgm:spPr/>
      <dgm:t>
        <a:bodyPr/>
        <a:lstStyle/>
        <a:p>
          <a:endParaRPr lang="en-US"/>
        </a:p>
      </dgm:t>
    </dgm:pt>
    <dgm:pt modelId="{E0B4C0B5-BA7A-A045-B9BD-90CFB1E60D66}" type="pres">
      <dgm:prSet presAssocID="{B086FE6B-8A91-7A45-825E-8A7BC9144FC3}" presName="composite1" presStyleCnt="0"/>
      <dgm:spPr/>
    </dgm:pt>
    <dgm:pt modelId="{54565F1E-6798-1F44-9E7F-B4A03DA0DCB0}" type="pres">
      <dgm:prSet presAssocID="{B086FE6B-8A91-7A45-825E-8A7BC9144FC3}" presName="dummyNode1" presStyleLbl="node1" presStyleIdx="1" presStyleCnt="4"/>
      <dgm:spPr/>
    </dgm:pt>
    <dgm:pt modelId="{B2455496-5462-7E4A-86D4-A56301D38BA3}" type="pres">
      <dgm:prSet presAssocID="{B086FE6B-8A91-7A45-825E-8A7BC9144FC3}" presName="childNode1" presStyleLbl="bgAcc1" presStyleIdx="2" presStyleCnt="4">
        <dgm:presLayoutVars>
          <dgm:bulletEnabled val="1"/>
        </dgm:presLayoutVars>
      </dgm:prSet>
      <dgm:spPr/>
      <dgm:t>
        <a:bodyPr/>
        <a:lstStyle/>
        <a:p>
          <a:endParaRPr lang="en-US"/>
        </a:p>
      </dgm:t>
    </dgm:pt>
    <dgm:pt modelId="{C096D435-DF95-3046-B3C0-E77774AFAF50}" type="pres">
      <dgm:prSet presAssocID="{B086FE6B-8A91-7A45-825E-8A7BC9144FC3}" presName="childNode1tx" presStyleLbl="bgAcc1" presStyleIdx="2" presStyleCnt="4">
        <dgm:presLayoutVars>
          <dgm:bulletEnabled val="1"/>
        </dgm:presLayoutVars>
      </dgm:prSet>
      <dgm:spPr/>
      <dgm:t>
        <a:bodyPr/>
        <a:lstStyle/>
        <a:p>
          <a:endParaRPr lang="en-US"/>
        </a:p>
      </dgm:t>
    </dgm:pt>
    <dgm:pt modelId="{AE30AA14-717E-ED4A-8E3C-0A3277DA6AE7}" type="pres">
      <dgm:prSet presAssocID="{B086FE6B-8A91-7A45-825E-8A7BC9144FC3}" presName="parentNode1" presStyleLbl="node1" presStyleIdx="2" presStyleCnt="4">
        <dgm:presLayoutVars>
          <dgm:chMax val="1"/>
          <dgm:bulletEnabled val="1"/>
        </dgm:presLayoutVars>
      </dgm:prSet>
      <dgm:spPr/>
      <dgm:t>
        <a:bodyPr/>
        <a:lstStyle/>
        <a:p>
          <a:endParaRPr lang="en-US"/>
        </a:p>
      </dgm:t>
    </dgm:pt>
    <dgm:pt modelId="{AAD50FA2-0E05-7744-8B6A-BADAFAFDC493}" type="pres">
      <dgm:prSet presAssocID="{B086FE6B-8A91-7A45-825E-8A7BC9144FC3}" presName="connSite1" presStyleCnt="0"/>
      <dgm:spPr/>
    </dgm:pt>
    <dgm:pt modelId="{2D274B97-2B56-A549-BE3E-2D33E1005B54}" type="pres">
      <dgm:prSet presAssocID="{88EF4391-7729-334B-B6DF-A073590D502C}" presName="Name9" presStyleLbl="sibTrans2D1" presStyleIdx="2" presStyleCnt="3"/>
      <dgm:spPr/>
      <dgm:t>
        <a:bodyPr/>
        <a:lstStyle/>
        <a:p>
          <a:endParaRPr lang="en-US"/>
        </a:p>
      </dgm:t>
    </dgm:pt>
    <dgm:pt modelId="{82973D2B-AA3F-3343-9913-98074712EFB2}" type="pres">
      <dgm:prSet presAssocID="{23A8857A-CC4C-D941-A818-59EFB5C9AA96}" presName="composite2" presStyleCnt="0"/>
      <dgm:spPr/>
    </dgm:pt>
    <dgm:pt modelId="{DE9675C4-1AFF-BB49-89B1-49714ED05B34}" type="pres">
      <dgm:prSet presAssocID="{23A8857A-CC4C-D941-A818-59EFB5C9AA96}" presName="dummyNode2" presStyleLbl="node1" presStyleIdx="2" presStyleCnt="4"/>
      <dgm:spPr/>
    </dgm:pt>
    <dgm:pt modelId="{381CAA09-0CF6-D049-A586-E21B6E5332D6}" type="pres">
      <dgm:prSet presAssocID="{23A8857A-CC4C-D941-A818-59EFB5C9AA96}" presName="childNode2" presStyleLbl="bgAcc1" presStyleIdx="3" presStyleCnt="4">
        <dgm:presLayoutVars>
          <dgm:bulletEnabled val="1"/>
        </dgm:presLayoutVars>
      </dgm:prSet>
      <dgm:spPr/>
      <dgm:t>
        <a:bodyPr/>
        <a:lstStyle/>
        <a:p>
          <a:endParaRPr lang="en-US"/>
        </a:p>
      </dgm:t>
    </dgm:pt>
    <dgm:pt modelId="{6A05A582-372B-3047-B241-E917A5863586}" type="pres">
      <dgm:prSet presAssocID="{23A8857A-CC4C-D941-A818-59EFB5C9AA96}" presName="childNode2tx" presStyleLbl="bgAcc1" presStyleIdx="3" presStyleCnt="4">
        <dgm:presLayoutVars>
          <dgm:bulletEnabled val="1"/>
        </dgm:presLayoutVars>
      </dgm:prSet>
      <dgm:spPr/>
      <dgm:t>
        <a:bodyPr/>
        <a:lstStyle/>
        <a:p>
          <a:endParaRPr lang="en-US"/>
        </a:p>
      </dgm:t>
    </dgm:pt>
    <dgm:pt modelId="{9FF3F738-F626-9140-A831-8AD47FBE6953}" type="pres">
      <dgm:prSet presAssocID="{23A8857A-CC4C-D941-A818-59EFB5C9AA96}" presName="parentNode2" presStyleLbl="node1" presStyleIdx="3" presStyleCnt="4">
        <dgm:presLayoutVars>
          <dgm:chMax val="0"/>
          <dgm:bulletEnabled val="1"/>
        </dgm:presLayoutVars>
      </dgm:prSet>
      <dgm:spPr/>
      <dgm:t>
        <a:bodyPr/>
        <a:lstStyle/>
        <a:p>
          <a:endParaRPr lang="en-US"/>
        </a:p>
      </dgm:t>
    </dgm:pt>
    <dgm:pt modelId="{F73D8D2A-DA71-0E4E-BF5C-AC74FB3B2114}" type="pres">
      <dgm:prSet presAssocID="{23A8857A-CC4C-D941-A818-59EFB5C9AA96}" presName="connSite2" presStyleCnt="0"/>
      <dgm:spPr/>
    </dgm:pt>
  </dgm:ptLst>
  <dgm:cxnLst>
    <dgm:cxn modelId="{CEEE95B8-5F21-7C46-B05F-9A424D52C83B}" type="presOf" srcId="{34915187-2304-4B45-AFC6-35B43BBF3DA0}" destId="{D2885201-91B3-2D45-BCB8-8945A4A02B93}" srcOrd="0" destOrd="0" presId="urn:microsoft.com/office/officeart/2005/8/layout/hProcess4"/>
    <dgm:cxn modelId="{452A499C-B5F5-2646-8B7E-2743A5E3F1C3}" srcId="{8355D3A2-FA9B-3F46-9834-6D14981EBE6D}" destId="{16C75D61-8878-384E-A108-1BB5022B9D0F}" srcOrd="0" destOrd="0" parTransId="{4BCF0FBD-2EBA-8A47-B1B1-EB6DE20B3DB4}" sibTransId="{DE212C76-BE7C-CB42-BAD4-ED1909DE1829}"/>
    <dgm:cxn modelId="{19FB8513-8291-D74C-B04C-3832C3429A60}" type="presOf" srcId="{CC00C315-70B1-A640-84A8-B9BDEC25493B}" destId="{62A9F697-01F8-3D4C-BDE5-95237C989BEA}" srcOrd="1" destOrd="0" presId="urn:microsoft.com/office/officeart/2005/8/layout/hProcess4"/>
    <dgm:cxn modelId="{F1D4D814-8D60-AA4F-90DF-FB428DBC6F0A}" type="presOf" srcId="{D7ECF85D-76C0-484A-AAA9-63B90BCE1724}" destId="{1DC12701-5E73-BB44-8936-10D57F62C039}" srcOrd="0" destOrd="2" presId="urn:microsoft.com/office/officeart/2005/8/layout/hProcess4"/>
    <dgm:cxn modelId="{C1DA82FF-878D-1C4D-92FE-63FD98B9992E}" type="presOf" srcId="{33E48750-C23B-CA45-945B-379B58E29760}" destId="{381CAA09-0CF6-D049-A586-E21B6E5332D6}" srcOrd="0" destOrd="1" presId="urn:microsoft.com/office/officeart/2005/8/layout/hProcess4"/>
    <dgm:cxn modelId="{8768FB3D-029E-7243-BBEF-196757E8DA1A}" srcId="{B086FE6B-8A91-7A45-825E-8A7BC9144FC3}" destId="{DBB78910-F306-BF41-92E8-65F5E9272D02}" srcOrd="0" destOrd="0" parTransId="{884511FD-52F8-1D4E-AEA3-A3B36D9B1A10}" sibTransId="{FF0AC2B2-4638-9C4F-A38B-0F14A74E797E}"/>
    <dgm:cxn modelId="{7DDC7544-DE27-674E-8829-D27A081F3FB1}" type="presOf" srcId="{B838DF47-6CB1-FB4E-90AB-3D174332E8C5}" destId="{33E530AE-3AB6-544A-A46A-3764B216E91A}" srcOrd="0" destOrd="0" presId="urn:microsoft.com/office/officeart/2005/8/layout/hProcess4"/>
    <dgm:cxn modelId="{873AF0D2-0CE5-0746-88AA-93E04C95DEE1}" type="presOf" srcId="{D521BFCF-2776-D344-9EAC-7241CE56AFB0}" destId="{381CAA09-0CF6-D049-A586-E21B6E5332D6}" srcOrd="0" destOrd="0" presId="urn:microsoft.com/office/officeart/2005/8/layout/hProcess4"/>
    <dgm:cxn modelId="{F69753C3-D972-1245-A096-C4E37FFC4006}" type="presOf" srcId="{16C75D61-8878-384E-A108-1BB5022B9D0F}" destId="{DA908F7E-00EF-274C-B465-0599A53D78BB}" srcOrd="1" destOrd="0" presId="urn:microsoft.com/office/officeart/2005/8/layout/hProcess4"/>
    <dgm:cxn modelId="{5A75A65E-B0AD-4A40-A4B7-545B89F0B849}" srcId="{B838DF47-6CB1-FB4E-90AB-3D174332E8C5}" destId="{8355D3A2-FA9B-3F46-9834-6D14981EBE6D}" srcOrd="0" destOrd="0" parTransId="{05FF60C3-CACD-B94B-8491-625EE916C214}" sibTransId="{34915187-2304-4B45-AFC6-35B43BBF3DA0}"/>
    <dgm:cxn modelId="{159A85BB-91E7-7540-A559-E637765AC360}" type="presOf" srcId="{DBB78910-F306-BF41-92E8-65F5E9272D02}" destId="{B2455496-5462-7E4A-86D4-A56301D38BA3}" srcOrd="0" destOrd="0" presId="urn:microsoft.com/office/officeart/2005/8/layout/hProcess4"/>
    <dgm:cxn modelId="{A105B992-707D-D049-A718-F35BD7F0E43D}" type="presOf" srcId="{DBB78910-F306-BF41-92E8-65F5E9272D02}" destId="{C096D435-DF95-3046-B3C0-E77774AFAF50}" srcOrd="1" destOrd="0" presId="urn:microsoft.com/office/officeart/2005/8/layout/hProcess4"/>
    <dgm:cxn modelId="{A2260759-A8DD-5847-A031-330250A860CE}" srcId="{0443DCF2-28F3-F140-96A8-461590317A01}" destId="{CC00C315-70B1-A640-84A8-B9BDEC25493B}" srcOrd="0" destOrd="0" parTransId="{3E8C86E2-F3CA-3A4E-8AE9-E36332E64E80}" sibTransId="{E75F0AC0-B6F5-8244-81E0-503CD90617D3}"/>
    <dgm:cxn modelId="{33B74C53-4A6C-7743-90EB-8C03A27C83AC}" srcId="{B838DF47-6CB1-FB4E-90AB-3D174332E8C5}" destId="{23A8857A-CC4C-D941-A818-59EFB5C9AA96}" srcOrd="3" destOrd="0" parTransId="{94121CE6-7EE0-6541-B08E-B7C763713879}" sibTransId="{A142E48E-5E9C-8147-9660-06D89AC5719B}"/>
    <dgm:cxn modelId="{A3A40C01-4908-5242-A65F-689CDDEEC9D9}" type="presOf" srcId="{BE316587-4D87-CE48-B476-F8122791D134}" destId="{1DC12701-5E73-BB44-8936-10D57F62C039}" srcOrd="0" destOrd="1" presId="urn:microsoft.com/office/officeart/2005/8/layout/hProcess4"/>
    <dgm:cxn modelId="{A9AF0152-DDC6-634C-905A-4BCA42303AF0}" type="presOf" srcId="{72EBF97D-5E15-584A-97F1-92E307CBDA8A}" destId="{B05603B6-77A5-C846-AD41-5206256EC9F9}" srcOrd="0" destOrd="1" presId="urn:microsoft.com/office/officeart/2005/8/layout/hProcess4"/>
    <dgm:cxn modelId="{05FEFEFD-59E3-9A4A-BBDA-4BC254CEE5EF}" type="presOf" srcId="{23A8857A-CC4C-D941-A818-59EFB5C9AA96}" destId="{9FF3F738-F626-9140-A831-8AD47FBE6953}" srcOrd="0" destOrd="0" presId="urn:microsoft.com/office/officeart/2005/8/layout/hProcess4"/>
    <dgm:cxn modelId="{EDDDB4ED-CCC5-4142-9A15-316B4FC70731}" type="presOf" srcId="{D521BFCF-2776-D344-9EAC-7241CE56AFB0}" destId="{6A05A582-372B-3047-B241-E917A5863586}" srcOrd="1" destOrd="0" presId="urn:microsoft.com/office/officeart/2005/8/layout/hProcess4"/>
    <dgm:cxn modelId="{2423D98C-35EE-BD49-9B2E-662E25C7DD52}" type="presOf" srcId="{72EBF97D-5E15-584A-97F1-92E307CBDA8A}" destId="{62A9F697-01F8-3D4C-BDE5-95237C989BEA}" srcOrd="1" destOrd="1" presId="urn:microsoft.com/office/officeart/2005/8/layout/hProcess4"/>
    <dgm:cxn modelId="{1F56ECC2-4FBE-9346-B436-289D2F8624C4}" type="presOf" srcId="{CC00C315-70B1-A640-84A8-B9BDEC25493B}" destId="{B05603B6-77A5-C846-AD41-5206256EC9F9}" srcOrd="0" destOrd="0" presId="urn:microsoft.com/office/officeart/2005/8/layout/hProcess4"/>
    <dgm:cxn modelId="{DD2EB9BA-ACFA-7348-913C-17183E981D11}" srcId="{8355D3A2-FA9B-3F46-9834-6D14981EBE6D}" destId="{D7ECF85D-76C0-484A-AAA9-63B90BCE1724}" srcOrd="2" destOrd="0" parTransId="{BDC53551-7868-DA4B-8D1A-51032D4A0730}" sibTransId="{737338B7-FEC7-5E46-A747-1E201BE95EDB}"/>
    <dgm:cxn modelId="{54BECD72-7203-014D-9647-C1F01848468C}" type="presOf" srcId="{16C75D61-8878-384E-A108-1BB5022B9D0F}" destId="{1DC12701-5E73-BB44-8936-10D57F62C039}" srcOrd="0" destOrd="0" presId="urn:microsoft.com/office/officeart/2005/8/layout/hProcess4"/>
    <dgm:cxn modelId="{57C9DB64-F34B-EF4B-86A5-83205F335F6B}" type="presOf" srcId="{D7ECF85D-76C0-484A-AAA9-63B90BCE1724}" destId="{DA908F7E-00EF-274C-B465-0599A53D78BB}" srcOrd="1" destOrd="2" presId="urn:microsoft.com/office/officeart/2005/8/layout/hProcess4"/>
    <dgm:cxn modelId="{89BB1CFC-D3F9-EC4F-80DC-6A271BCF16C1}" srcId="{B838DF47-6CB1-FB4E-90AB-3D174332E8C5}" destId="{0443DCF2-28F3-F140-96A8-461590317A01}" srcOrd="1" destOrd="0" parTransId="{E059E31A-47EB-3149-AA7D-70E2075ADB4D}" sibTransId="{1EFECAF4-D01B-CE4D-9F5F-0210AC863C4B}"/>
    <dgm:cxn modelId="{BDCCACCF-A504-A64B-BE49-B6AC8A05CE90}" srcId="{B838DF47-6CB1-FB4E-90AB-3D174332E8C5}" destId="{B086FE6B-8A91-7A45-825E-8A7BC9144FC3}" srcOrd="2" destOrd="0" parTransId="{7E405601-5593-274C-9279-AA1648E632FD}" sibTransId="{88EF4391-7729-334B-B6DF-A073590D502C}"/>
    <dgm:cxn modelId="{155A5060-9983-F64E-A0D5-78D7529645C6}" srcId="{23A8857A-CC4C-D941-A818-59EFB5C9AA96}" destId="{33E48750-C23B-CA45-945B-379B58E29760}" srcOrd="1" destOrd="0" parTransId="{079CD1C5-0ECA-ED4D-98EA-306D07E65264}" sibTransId="{9EC94631-C0FE-6842-9E98-8A3E08136853}"/>
    <dgm:cxn modelId="{031F0147-78C3-C341-A2AB-541524D3DAB0}" type="presOf" srcId="{B086FE6B-8A91-7A45-825E-8A7BC9144FC3}" destId="{AE30AA14-717E-ED4A-8E3C-0A3277DA6AE7}" srcOrd="0" destOrd="0" presId="urn:microsoft.com/office/officeart/2005/8/layout/hProcess4"/>
    <dgm:cxn modelId="{553AFF8D-C06B-764A-8F5A-8EA73610137B}" srcId="{23A8857A-CC4C-D941-A818-59EFB5C9AA96}" destId="{D521BFCF-2776-D344-9EAC-7241CE56AFB0}" srcOrd="0" destOrd="0" parTransId="{1469E537-3320-944E-874B-A5F8AB27A619}" sibTransId="{B1D3FF47-7F25-814C-AF3A-00116D3BB9F5}"/>
    <dgm:cxn modelId="{2796F98D-4F4A-084D-A81C-9B9E327C6387}" srcId="{0443DCF2-28F3-F140-96A8-461590317A01}" destId="{72EBF97D-5E15-584A-97F1-92E307CBDA8A}" srcOrd="1" destOrd="0" parTransId="{1A14D21F-4F08-5A42-8E58-69117B1A8A84}" sibTransId="{A58B74EC-4A58-A246-860B-41005F798AF5}"/>
    <dgm:cxn modelId="{5663B68F-285B-BB4B-95EB-FAB13F90EBD4}" type="presOf" srcId="{8355D3A2-FA9B-3F46-9834-6D14981EBE6D}" destId="{56E5AD83-DBBB-AB4F-AFF0-93A08B34B5F6}" srcOrd="0" destOrd="0" presId="urn:microsoft.com/office/officeart/2005/8/layout/hProcess4"/>
    <dgm:cxn modelId="{89C39A8F-232D-A540-96CB-659B42D81BB3}" type="presOf" srcId="{1EFECAF4-D01B-CE4D-9F5F-0210AC863C4B}" destId="{3180E9CD-DA23-934A-83F8-FC512C51806C}" srcOrd="0" destOrd="0" presId="urn:microsoft.com/office/officeart/2005/8/layout/hProcess4"/>
    <dgm:cxn modelId="{99BFB8F8-6E69-E043-816D-C44C32D2839A}" type="presOf" srcId="{88EF4391-7729-334B-B6DF-A073590D502C}" destId="{2D274B97-2B56-A549-BE3E-2D33E1005B54}" srcOrd="0" destOrd="0" presId="urn:microsoft.com/office/officeart/2005/8/layout/hProcess4"/>
    <dgm:cxn modelId="{5E9E1319-1654-1E4F-BC80-6F98228E537C}" type="presOf" srcId="{0443DCF2-28F3-F140-96A8-461590317A01}" destId="{282ABD85-E356-5746-B39D-F61655979387}" srcOrd="0" destOrd="0" presId="urn:microsoft.com/office/officeart/2005/8/layout/hProcess4"/>
    <dgm:cxn modelId="{982D029F-BE8A-8142-855F-60767644EE0E}" srcId="{8355D3A2-FA9B-3F46-9834-6D14981EBE6D}" destId="{BE316587-4D87-CE48-B476-F8122791D134}" srcOrd="1" destOrd="0" parTransId="{0D24C791-2B03-244E-872B-82C5FAEE4BF1}" sibTransId="{9788F13C-F4CE-C24D-8CA4-98080AC58941}"/>
    <dgm:cxn modelId="{707AF18C-25CA-4046-85EF-7E17600611CA}" type="presOf" srcId="{33E48750-C23B-CA45-945B-379B58E29760}" destId="{6A05A582-372B-3047-B241-E917A5863586}" srcOrd="1" destOrd="1" presId="urn:microsoft.com/office/officeart/2005/8/layout/hProcess4"/>
    <dgm:cxn modelId="{0C7135BA-E738-9342-A46B-C56B93AA1D01}" type="presOf" srcId="{BE316587-4D87-CE48-B476-F8122791D134}" destId="{DA908F7E-00EF-274C-B465-0599A53D78BB}" srcOrd="1" destOrd="1" presId="urn:microsoft.com/office/officeart/2005/8/layout/hProcess4"/>
    <dgm:cxn modelId="{82DE945A-72AD-0241-9553-7BC70504A6A6}" type="presParOf" srcId="{33E530AE-3AB6-544A-A46A-3764B216E91A}" destId="{EA2D4D89-65F5-A542-B29B-6A4EC9DAD6BB}" srcOrd="0" destOrd="0" presId="urn:microsoft.com/office/officeart/2005/8/layout/hProcess4"/>
    <dgm:cxn modelId="{CCF226FB-EB43-3F4A-B15C-7757371EF28E}" type="presParOf" srcId="{33E530AE-3AB6-544A-A46A-3764B216E91A}" destId="{A9E6A664-A687-0943-9823-575D20E2E08E}" srcOrd="1" destOrd="0" presId="urn:microsoft.com/office/officeart/2005/8/layout/hProcess4"/>
    <dgm:cxn modelId="{4E87C336-A7A1-F149-A112-27165D7B5427}" type="presParOf" srcId="{33E530AE-3AB6-544A-A46A-3764B216E91A}" destId="{6CE16D99-E80F-8648-A0B0-4D972AD7342E}" srcOrd="2" destOrd="0" presId="urn:microsoft.com/office/officeart/2005/8/layout/hProcess4"/>
    <dgm:cxn modelId="{CB392BD2-6DA3-464C-9CD9-648BA8E54616}" type="presParOf" srcId="{6CE16D99-E80F-8648-A0B0-4D972AD7342E}" destId="{F56009F3-DF8D-EC41-A7E0-652CB0722F7B}" srcOrd="0" destOrd="0" presId="urn:microsoft.com/office/officeart/2005/8/layout/hProcess4"/>
    <dgm:cxn modelId="{F2CEEB98-9745-1C44-A9B8-E54989670E90}" type="presParOf" srcId="{F56009F3-DF8D-EC41-A7E0-652CB0722F7B}" destId="{5D23D4D5-B966-5F47-B1B2-3A33237E2F83}" srcOrd="0" destOrd="0" presId="urn:microsoft.com/office/officeart/2005/8/layout/hProcess4"/>
    <dgm:cxn modelId="{AC350B24-12FF-5F44-93E7-62284B19757D}" type="presParOf" srcId="{F56009F3-DF8D-EC41-A7E0-652CB0722F7B}" destId="{1DC12701-5E73-BB44-8936-10D57F62C039}" srcOrd="1" destOrd="0" presId="urn:microsoft.com/office/officeart/2005/8/layout/hProcess4"/>
    <dgm:cxn modelId="{B1615D48-A216-5843-BF8A-455B74DFE7EC}" type="presParOf" srcId="{F56009F3-DF8D-EC41-A7E0-652CB0722F7B}" destId="{DA908F7E-00EF-274C-B465-0599A53D78BB}" srcOrd="2" destOrd="0" presId="urn:microsoft.com/office/officeart/2005/8/layout/hProcess4"/>
    <dgm:cxn modelId="{C2F9B87A-C839-B84C-BB8F-46439AA9B462}" type="presParOf" srcId="{F56009F3-DF8D-EC41-A7E0-652CB0722F7B}" destId="{56E5AD83-DBBB-AB4F-AFF0-93A08B34B5F6}" srcOrd="3" destOrd="0" presId="urn:microsoft.com/office/officeart/2005/8/layout/hProcess4"/>
    <dgm:cxn modelId="{554EC876-6131-8641-AF22-32DFCD67191B}" type="presParOf" srcId="{F56009F3-DF8D-EC41-A7E0-652CB0722F7B}" destId="{E49D651D-D723-314C-963A-C063F8C18058}" srcOrd="4" destOrd="0" presId="urn:microsoft.com/office/officeart/2005/8/layout/hProcess4"/>
    <dgm:cxn modelId="{8DED48F1-6896-3346-AE06-CA3086A7BB86}" type="presParOf" srcId="{6CE16D99-E80F-8648-A0B0-4D972AD7342E}" destId="{D2885201-91B3-2D45-BCB8-8945A4A02B93}" srcOrd="1" destOrd="0" presId="urn:microsoft.com/office/officeart/2005/8/layout/hProcess4"/>
    <dgm:cxn modelId="{09DF82DF-EC41-2B43-B1AC-F67E4A884A05}" type="presParOf" srcId="{6CE16D99-E80F-8648-A0B0-4D972AD7342E}" destId="{D981BA2E-DDFE-5542-AEF5-D1A5051D05FA}" srcOrd="2" destOrd="0" presId="urn:microsoft.com/office/officeart/2005/8/layout/hProcess4"/>
    <dgm:cxn modelId="{0FBE4863-360E-5C4F-989B-C0C12DA3FB69}" type="presParOf" srcId="{D981BA2E-DDFE-5542-AEF5-D1A5051D05FA}" destId="{5DE9912D-36B8-3544-BBF8-089174963D1B}" srcOrd="0" destOrd="0" presId="urn:microsoft.com/office/officeart/2005/8/layout/hProcess4"/>
    <dgm:cxn modelId="{75E2FBA7-14AA-B84B-A8D2-4733679EDE73}" type="presParOf" srcId="{D981BA2E-DDFE-5542-AEF5-D1A5051D05FA}" destId="{B05603B6-77A5-C846-AD41-5206256EC9F9}" srcOrd="1" destOrd="0" presId="urn:microsoft.com/office/officeart/2005/8/layout/hProcess4"/>
    <dgm:cxn modelId="{3D5EC8D0-EF38-8045-80D7-6CB8458AFCE4}" type="presParOf" srcId="{D981BA2E-DDFE-5542-AEF5-D1A5051D05FA}" destId="{62A9F697-01F8-3D4C-BDE5-95237C989BEA}" srcOrd="2" destOrd="0" presId="urn:microsoft.com/office/officeart/2005/8/layout/hProcess4"/>
    <dgm:cxn modelId="{B507F5AF-72DB-E84C-ACD5-022A00B1A5A2}" type="presParOf" srcId="{D981BA2E-DDFE-5542-AEF5-D1A5051D05FA}" destId="{282ABD85-E356-5746-B39D-F61655979387}" srcOrd="3" destOrd="0" presId="urn:microsoft.com/office/officeart/2005/8/layout/hProcess4"/>
    <dgm:cxn modelId="{3C6B4CAC-FADD-4343-A5FD-143828287C2A}" type="presParOf" srcId="{D981BA2E-DDFE-5542-AEF5-D1A5051D05FA}" destId="{951A9C3C-D1D5-4446-AB1B-10C52AD562EA}" srcOrd="4" destOrd="0" presId="urn:microsoft.com/office/officeart/2005/8/layout/hProcess4"/>
    <dgm:cxn modelId="{493610DB-55C1-7B45-9DA2-B3F11B6ED5EC}" type="presParOf" srcId="{6CE16D99-E80F-8648-A0B0-4D972AD7342E}" destId="{3180E9CD-DA23-934A-83F8-FC512C51806C}" srcOrd="3" destOrd="0" presId="urn:microsoft.com/office/officeart/2005/8/layout/hProcess4"/>
    <dgm:cxn modelId="{54C7F642-FC66-3A4E-A477-07E4583916A5}" type="presParOf" srcId="{6CE16D99-E80F-8648-A0B0-4D972AD7342E}" destId="{E0B4C0B5-BA7A-A045-B9BD-90CFB1E60D66}" srcOrd="4" destOrd="0" presId="urn:microsoft.com/office/officeart/2005/8/layout/hProcess4"/>
    <dgm:cxn modelId="{9AB0F128-01E3-2C48-9585-A7F78D89C863}" type="presParOf" srcId="{E0B4C0B5-BA7A-A045-B9BD-90CFB1E60D66}" destId="{54565F1E-6798-1F44-9E7F-B4A03DA0DCB0}" srcOrd="0" destOrd="0" presId="urn:microsoft.com/office/officeart/2005/8/layout/hProcess4"/>
    <dgm:cxn modelId="{A2970069-3908-F543-936E-12C2AE25BC3C}" type="presParOf" srcId="{E0B4C0B5-BA7A-A045-B9BD-90CFB1E60D66}" destId="{B2455496-5462-7E4A-86D4-A56301D38BA3}" srcOrd="1" destOrd="0" presId="urn:microsoft.com/office/officeart/2005/8/layout/hProcess4"/>
    <dgm:cxn modelId="{63B6D01F-40AA-FB4A-AD78-8042F1C34BE5}" type="presParOf" srcId="{E0B4C0B5-BA7A-A045-B9BD-90CFB1E60D66}" destId="{C096D435-DF95-3046-B3C0-E77774AFAF50}" srcOrd="2" destOrd="0" presId="urn:microsoft.com/office/officeart/2005/8/layout/hProcess4"/>
    <dgm:cxn modelId="{CC2C9572-5BFE-3244-B9B0-1A30F007305A}" type="presParOf" srcId="{E0B4C0B5-BA7A-A045-B9BD-90CFB1E60D66}" destId="{AE30AA14-717E-ED4A-8E3C-0A3277DA6AE7}" srcOrd="3" destOrd="0" presId="urn:microsoft.com/office/officeart/2005/8/layout/hProcess4"/>
    <dgm:cxn modelId="{89D70E30-0785-8A47-A63E-D6F3DEAC4124}" type="presParOf" srcId="{E0B4C0B5-BA7A-A045-B9BD-90CFB1E60D66}" destId="{AAD50FA2-0E05-7744-8B6A-BADAFAFDC493}" srcOrd="4" destOrd="0" presId="urn:microsoft.com/office/officeart/2005/8/layout/hProcess4"/>
    <dgm:cxn modelId="{5DD9AD32-76F4-3749-AB19-3E3BEAA97173}" type="presParOf" srcId="{6CE16D99-E80F-8648-A0B0-4D972AD7342E}" destId="{2D274B97-2B56-A549-BE3E-2D33E1005B54}" srcOrd="5" destOrd="0" presId="urn:microsoft.com/office/officeart/2005/8/layout/hProcess4"/>
    <dgm:cxn modelId="{B1034987-3C8D-4B4F-AB58-ABA4D0F08535}" type="presParOf" srcId="{6CE16D99-E80F-8648-A0B0-4D972AD7342E}" destId="{82973D2B-AA3F-3343-9913-98074712EFB2}" srcOrd="6" destOrd="0" presId="urn:microsoft.com/office/officeart/2005/8/layout/hProcess4"/>
    <dgm:cxn modelId="{29A397E5-E2B3-CD4C-B4CF-3A54AB5C49C5}" type="presParOf" srcId="{82973D2B-AA3F-3343-9913-98074712EFB2}" destId="{DE9675C4-1AFF-BB49-89B1-49714ED05B34}" srcOrd="0" destOrd="0" presId="urn:microsoft.com/office/officeart/2005/8/layout/hProcess4"/>
    <dgm:cxn modelId="{8B0456F0-9E5A-BB40-B86B-E112FC90E8F4}" type="presParOf" srcId="{82973D2B-AA3F-3343-9913-98074712EFB2}" destId="{381CAA09-0CF6-D049-A586-E21B6E5332D6}" srcOrd="1" destOrd="0" presId="urn:microsoft.com/office/officeart/2005/8/layout/hProcess4"/>
    <dgm:cxn modelId="{BC56F757-D8E3-9145-93CE-A25B867D091B}" type="presParOf" srcId="{82973D2B-AA3F-3343-9913-98074712EFB2}" destId="{6A05A582-372B-3047-B241-E917A5863586}" srcOrd="2" destOrd="0" presId="urn:microsoft.com/office/officeart/2005/8/layout/hProcess4"/>
    <dgm:cxn modelId="{36D4D7B2-DB8B-3A46-B5C0-35290E0CC333}" type="presParOf" srcId="{82973D2B-AA3F-3343-9913-98074712EFB2}" destId="{9FF3F738-F626-9140-A831-8AD47FBE6953}" srcOrd="3" destOrd="0" presId="urn:microsoft.com/office/officeart/2005/8/layout/hProcess4"/>
    <dgm:cxn modelId="{6E34BBB4-9F89-D142-8F81-52F0D75DA594}" type="presParOf" srcId="{82973D2B-AA3F-3343-9913-98074712EFB2}" destId="{F73D8D2A-DA71-0E4E-BF5C-AC74FB3B211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8AD9F-D978-42E8-9973-0EE0E9150281}">
      <dsp:nvSpPr>
        <dsp:cNvPr id="0" name=""/>
        <dsp:cNvSpPr/>
      </dsp:nvSpPr>
      <dsp:spPr>
        <a:xfrm>
          <a:off x="3208135" y="1502154"/>
          <a:ext cx="1909304" cy="165162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Principal Investigator</a:t>
          </a:r>
          <a:endParaRPr lang="en-US" sz="1600" kern="1200" dirty="0"/>
        </a:p>
      </dsp:txBody>
      <dsp:txXfrm>
        <a:off x="3524533" y="1775851"/>
        <a:ext cx="1276508" cy="1104231"/>
      </dsp:txXfrm>
    </dsp:sp>
    <dsp:sp modelId="{CAE293E7-8306-4AF3-84A9-17BFAC9FFD32}">
      <dsp:nvSpPr>
        <dsp:cNvPr id="0" name=""/>
        <dsp:cNvSpPr/>
      </dsp:nvSpPr>
      <dsp:spPr>
        <a:xfrm>
          <a:off x="4762336" y="1020953"/>
          <a:ext cx="3155" cy="27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1C124-2E66-465E-8F67-2636344F3295}">
      <dsp:nvSpPr>
        <dsp:cNvPr id="0" name=""/>
        <dsp:cNvSpPr/>
      </dsp:nvSpPr>
      <dsp:spPr>
        <a:xfrm>
          <a:off x="3384009" y="0"/>
          <a:ext cx="1564661" cy="135361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Sponsor</a:t>
          </a:r>
          <a:endParaRPr lang="en-US" sz="1600" kern="1200" dirty="0"/>
        </a:p>
      </dsp:txBody>
      <dsp:txXfrm>
        <a:off x="3643307" y="224323"/>
        <a:ext cx="1046065" cy="904969"/>
      </dsp:txXfrm>
    </dsp:sp>
    <dsp:sp modelId="{752A2BD9-FCCB-4093-9C4B-CD092532A9DD}">
      <dsp:nvSpPr>
        <dsp:cNvPr id="0" name=""/>
        <dsp:cNvSpPr/>
      </dsp:nvSpPr>
      <dsp:spPr>
        <a:xfrm>
          <a:off x="5602108" y="2180500"/>
          <a:ext cx="5078" cy="43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BD098-99F4-4FEE-8C79-E33E5AB49E4C}">
      <dsp:nvSpPr>
        <dsp:cNvPr id="0" name=""/>
        <dsp:cNvSpPr/>
      </dsp:nvSpPr>
      <dsp:spPr>
        <a:xfrm>
          <a:off x="4818985" y="832564"/>
          <a:ext cx="1564661" cy="135361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Business Office</a:t>
          </a:r>
          <a:endParaRPr lang="en-US" sz="1600" kern="1200" dirty="0"/>
        </a:p>
      </dsp:txBody>
      <dsp:txXfrm>
        <a:off x="5078283" y="1056887"/>
        <a:ext cx="1046065" cy="904969"/>
      </dsp:txXfrm>
    </dsp:sp>
    <dsp:sp modelId="{8F3591DA-A8E7-4281-856A-406A916E9537}">
      <dsp:nvSpPr>
        <dsp:cNvPr id="0" name=""/>
        <dsp:cNvSpPr/>
      </dsp:nvSpPr>
      <dsp:spPr>
        <a:xfrm>
          <a:off x="5016535" y="3489014"/>
          <a:ext cx="8169" cy="70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6098F-25FD-4D60-9C8D-4FCABDC9CCC1}">
      <dsp:nvSpPr>
        <dsp:cNvPr id="0" name=""/>
        <dsp:cNvSpPr/>
      </dsp:nvSpPr>
      <dsp:spPr>
        <a:xfrm>
          <a:off x="4818985" y="2469289"/>
          <a:ext cx="1564661" cy="135361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Research Professional Staff</a:t>
          </a:r>
          <a:endParaRPr lang="en-US" sz="1600" kern="1200" dirty="0"/>
        </a:p>
      </dsp:txBody>
      <dsp:txXfrm>
        <a:off x="5078283" y="2693612"/>
        <a:ext cx="1046065" cy="904969"/>
      </dsp:txXfrm>
    </dsp:sp>
    <dsp:sp modelId="{C01D83F9-FAE2-4472-9AA2-FB308AA2050A}">
      <dsp:nvSpPr>
        <dsp:cNvPr id="0" name=""/>
        <dsp:cNvSpPr/>
      </dsp:nvSpPr>
      <dsp:spPr>
        <a:xfrm>
          <a:off x="3567791" y="3624981"/>
          <a:ext cx="8169" cy="70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EB6A7-96A4-46B3-BEB1-CDC29C1114E3}">
      <dsp:nvSpPr>
        <dsp:cNvPr id="0" name=""/>
        <dsp:cNvSpPr/>
      </dsp:nvSpPr>
      <dsp:spPr>
        <a:xfrm>
          <a:off x="3384009" y="3302785"/>
          <a:ext cx="1564661" cy="135361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SPS Post Award</a:t>
          </a:r>
          <a:endParaRPr lang="en-US" sz="1600" kern="1200" dirty="0"/>
        </a:p>
      </dsp:txBody>
      <dsp:txXfrm>
        <a:off x="3643307" y="3527108"/>
        <a:ext cx="1046065" cy="904969"/>
      </dsp:txXfrm>
    </dsp:sp>
    <dsp:sp modelId="{6582FC21-2E2D-479C-A43F-E292678AFA46}">
      <dsp:nvSpPr>
        <dsp:cNvPr id="0" name=""/>
        <dsp:cNvSpPr/>
      </dsp:nvSpPr>
      <dsp:spPr>
        <a:xfrm>
          <a:off x="2715065" y="2466601"/>
          <a:ext cx="4617" cy="397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2C5BA-D29F-4760-9F02-A9FFE95DCC61}">
      <dsp:nvSpPr>
        <dsp:cNvPr id="0" name=""/>
        <dsp:cNvSpPr/>
      </dsp:nvSpPr>
      <dsp:spPr>
        <a:xfrm>
          <a:off x="1942371" y="2470220"/>
          <a:ext cx="1564661" cy="135361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Pre-Award</a:t>
          </a:r>
          <a:endParaRPr lang="en-US" sz="1600" kern="1200" dirty="0"/>
        </a:p>
      </dsp:txBody>
      <dsp:txXfrm>
        <a:off x="2201669" y="2694543"/>
        <a:ext cx="1046065" cy="904969"/>
      </dsp:txXfrm>
    </dsp:sp>
    <dsp:sp modelId="{FB560774-FE08-4EAE-9344-BD5AFF962953}">
      <dsp:nvSpPr>
        <dsp:cNvPr id="0" name=""/>
        <dsp:cNvSpPr/>
      </dsp:nvSpPr>
      <dsp:spPr>
        <a:xfrm>
          <a:off x="1942371" y="830701"/>
          <a:ext cx="1564661" cy="1353615"/>
        </a:xfrm>
        <a:prstGeom prst="hexagon">
          <a:avLst>
            <a:gd name="adj" fmla="val 28570"/>
            <a:gd name="vf" fmla="val 115470"/>
          </a:avLst>
        </a:prstGeom>
        <a:solidFill>
          <a:srgbClr val="756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SPS Contracting</a:t>
          </a:r>
          <a:endParaRPr lang="en-US" sz="1600" kern="1200" dirty="0"/>
        </a:p>
      </dsp:txBody>
      <dsp:txXfrm>
        <a:off x="2201669" y="1055024"/>
        <a:ext cx="1046065" cy="904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2701-5E73-BB44-8936-10D57F62C039}">
      <dsp:nvSpPr>
        <dsp:cNvPr id="0" name=""/>
        <dsp:cNvSpPr/>
      </dsp:nvSpPr>
      <dsp:spPr>
        <a:xfrm>
          <a:off x="810" y="1664656"/>
          <a:ext cx="1718390" cy="1417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Publication approval</a:t>
          </a:r>
        </a:p>
        <a:p>
          <a:pPr marL="114300" lvl="1" indent="-114300" algn="l" defTabSz="622300">
            <a:lnSpc>
              <a:spcPct val="90000"/>
            </a:lnSpc>
            <a:spcBef>
              <a:spcPct val="0"/>
            </a:spcBef>
            <a:spcAft>
              <a:spcPct val="15000"/>
            </a:spcAft>
            <a:buChar char="••"/>
          </a:pPr>
          <a:r>
            <a:rPr lang="en-US" sz="1400" kern="1200" dirty="0"/>
            <a:t>Restrictions on participants</a:t>
          </a:r>
        </a:p>
        <a:p>
          <a:pPr marL="114300" lvl="1" indent="-114300" algn="l" defTabSz="622300">
            <a:lnSpc>
              <a:spcPct val="90000"/>
            </a:lnSpc>
            <a:spcBef>
              <a:spcPct val="0"/>
            </a:spcBef>
            <a:spcAft>
              <a:spcPct val="15000"/>
            </a:spcAft>
            <a:buChar char="••"/>
          </a:pPr>
          <a:r>
            <a:rPr lang="en-US" sz="1400" kern="1200" dirty="0"/>
            <a:t>Dissemination limits</a:t>
          </a:r>
        </a:p>
      </dsp:txBody>
      <dsp:txXfrm>
        <a:off x="33426" y="1697272"/>
        <a:ext cx="1653158" cy="1048370"/>
      </dsp:txXfrm>
    </dsp:sp>
    <dsp:sp modelId="{D2885201-91B3-2D45-BCB8-8945A4A02B93}">
      <dsp:nvSpPr>
        <dsp:cNvPr id="0" name=""/>
        <dsp:cNvSpPr/>
      </dsp:nvSpPr>
      <dsp:spPr>
        <a:xfrm>
          <a:off x="975119" y="2033169"/>
          <a:ext cx="1849338" cy="1849338"/>
        </a:xfrm>
        <a:prstGeom prst="leftCircularArrow">
          <a:avLst>
            <a:gd name="adj1" fmla="val 2909"/>
            <a:gd name="adj2" fmla="val 355908"/>
            <a:gd name="adj3" fmla="val 2131419"/>
            <a:gd name="adj4" fmla="val 9024489"/>
            <a:gd name="adj5" fmla="val 3394"/>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6E5AD83-DBBB-AB4F-AFF0-93A08B34B5F6}">
      <dsp:nvSpPr>
        <dsp:cNvPr id="0" name=""/>
        <dsp:cNvSpPr/>
      </dsp:nvSpPr>
      <dsp:spPr>
        <a:xfrm>
          <a:off x="382675" y="2778258"/>
          <a:ext cx="1527457" cy="60741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Contract received/reviewed for triggers</a:t>
          </a:r>
        </a:p>
      </dsp:txBody>
      <dsp:txXfrm>
        <a:off x="400466" y="2796049"/>
        <a:ext cx="1491875" cy="571837"/>
      </dsp:txXfrm>
    </dsp:sp>
    <dsp:sp modelId="{B05603B6-77A5-C846-AD41-5206256EC9F9}">
      <dsp:nvSpPr>
        <dsp:cNvPr id="0" name=""/>
        <dsp:cNvSpPr/>
      </dsp:nvSpPr>
      <dsp:spPr>
        <a:xfrm>
          <a:off x="2166296" y="1664656"/>
          <a:ext cx="1718390" cy="1417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Jurisdiction review (EAR v. ITAR)</a:t>
          </a:r>
        </a:p>
        <a:p>
          <a:pPr marL="114300" lvl="1" indent="-114300" algn="l" defTabSz="622300">
            <a:lnSpc>
              <a:spcPct val="90000"/>
            </a:lnSpc>
            <a:spcBef>
              <a:spcPct val="0"/>
            </a:spcBef>
            <a:spcAft>
              <a:spcPct val="15000"/>
            </a:spcAft>
            <a:buChar char="••"/>
          </a:pPr>
          <a:r>
            <a:rPr lang="en-US" sz="1400" kern="1200" dirty="0"/>
            <a:t>Lab review </a:t>
          </a:r>
        </a:p>
      </dsp:txBody>
      <dsp:txXfrm>
        <a:off x="2198912" y="2000982"/>
        <a:ext cx="1653158" cy="1048370"/>
      </dsp:txXfrm>
    </dsp:sp>
    <dsp:sp modelId="{3180E9CD-DA23-934A-83F8-FC512C51806C}">
      <dsp:nvSpPr>
        <dsp:cNvPr id="0" name=""/>
        <dsp:cNvSpPr/>
      </dsp:nvSpPr>
      <dsp:spPr>
        <a:xfrm>
          <a:off x="3126284" y="808545"/>
          <a:ext cx="2068910" cy="2068910"/>
        </a:xfrm>
        <a:prstGeom prst="circularArrow">
          <a:avLst>
            <a:gd name="adj1" fmla="val 2600"/>
            <a:gd name="adj2" fmla="val 315851"/>
            <a:gd name="adj3" fmla="val 19508639"/>
            <a:gd name="adj4" fmla="val 12575511"/>
            <a:gd name="adj5" fmla="val 3033"/>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82ABD85-E356-5746-B39D-F61655979387}">
      <dsp:nvSpPr>
        <dsp:cNvPr id="0" name=""/>
        <dsp:cNvSpPr/>
      </dsp:nvSpPr>
      <dsp:spPr>
        <a:xfrm>
          <a:off x="2548160" y="1360946"/>
          <a:ext cx="1527457" cy="60741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Export Control review</a:t>
          </a:r>
        </a:p>
      </dsp:txBody>
      <dsp:txXfrm>
        <a:off x="2565951" y="1378737"/>
        <a:ext cx="1491875" cy="571837"/>
      </dsp:txXfrm>
    </dsp:sp>
    <dsp:sp modelId="{B2455496-5462-7E4A-86D4-A56301D38BA3}">
      <dsp:nvSpPr>
        <dsp:cNvPr id="0" name=""/>
        <dsp:cNvSpPr/>
      </dsp:nvSpPr>
      <dsp:spPr>
        <a:xfrm>
          <a:off x="4331781" y="1664656"/>
          <a:ext cx="1718390" cy="1417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Includes both physical and digital controls</a:t>
          </a:r>
        </a:p>
      </dsp:txBody>
      <dsp:txXfrm>
        <a:off x="4364397" y="1697272"/>
        <a:ext cx="1653158" cy="1048370"/>
      </dsp:txXfrm>
    </dsp:sp>
    <dsp:sp modelId="{2D274B97-2B56-A549-BE3E-2D33E1005B54}">
      <dsp:nvSpPr>
        <dsp:cNvPr id="0" name=""/>
        <dsp:cNvSpPr/>
      </dsp:nvSpPr>
      <dsp:spPr>
        <a:xfrm>
          <a:off x="5306090" y="2033169"/>
          <a:ext cx="1849338" cy="1849338"/>
        </a:xfrm>
        <a:prstGeom prst="leftCircularArrow">
          <a:avLst>
            <a:gd name="adj1" fmla="val 2909"/>
            <a:gd name="adj2" fmla="val 355908"/>
            <a:gd name="adj3" fmla="val 2131419"/>
            <a:gd name="adj4" fmla="val 9024489"/>
            <a:gd name="adj5" fmla="val 3394"/>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E30AA14-717E-ED4A-8E3C-0A3277DA6AE7}">
      <dsp:nvSpPr>
        <dsp:cNvPr id="0" name=""/>
        <dsp:cNvSpPr/>
      </dsp:nvSpPr>
      <dsp:spPr>
        <a:xfrm>
          <a:off x="4713645" y="2778258"/>
          <a:ext cx="1527457" cy="60741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Technology Control Plan (if necessary)</a:t>
          </a:r>
        </a:p>
      </dsp:txBody>
      <dsp:txXfrm>
        <a:off x="4731436" y="2796049"/>
        <a:ext cx="1491875" cy="571837"/>
      </dsp:txXfrm>
    </dsp:sp>
    <dsp:sp modelId="{381CAA09-0CF6-D049-A586-E21B6E5332D6}">
      <dsp:nvSpPr>
        <dsp:cNvPr id="0" name=""/>
        <dsp:cNvSpPr/>
      </dsp:nvSpPr>
      <dsp:spPr>
        <a:xfrm>
          <a:off x="6497266" y="1664656"/>
          <a:ext cx="1718390" cy="1417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Account establishment</a:t>
          </a:r>
        </a:p>
        <a:p>
          <a:pPr marL="114300" lvl="1" indent="-114300" algn="l" defTabSz="622300">
            <a:lnSpc>
              <a:spcPct val="90000"/>
            </a:lnSpc>
            <a:spcBef>
              <a:spcPct val="0"/>
            </a:spcBef>
            <a:spcAft>
              <a:spcPct val="15000"/>
            </a:spcAft>
            <a:buChar char="••"/>
          </a:pPr>
          <a:endParaRPr lang="en-US" sz="1400" kern="1200" dirty="0"/>
        </a:p>
      </dsp:txBody>
      <dsp:txXfrm>
        <a:off x="6529882" y="2000982"/>
        <a:ext cx="1653158" cy="1048370"/>
      </dsp:txXfrm>
    </dsp:sp>
    <dsp:sp modelId="{9FF3F738-F626-9140-A831-8AD47FBE6953}">
      <dsp:nvSpPr>
        <dsp:cNvPr id="0" name=""/>
        <dsp:cNvSpPr/>
      </dsp:nvSpPr>
      <dsp:spPr>
        <a:xfrm>
          <a:off x="6879131" y="1360946"/>
          <a:ext cx="1527457" cy="60741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Contract Execution</a:t>
          </a:r>
        </a:p>
      </dsp:txBody>
      <dsp:txXfrm>
        <a:off x="6896922" y="1378737"/>
        <a:ext cx="1491875" cy="57183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AE9AF-5B02-A343-87BA-BF97CE0E58AE}" type="datetimeFigureOut">
              <a:rPr lang="en-US" smtClean="0"/>
              <a:t>4/18/2019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awards@purdue.ed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20638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business office will be your first point of contact for hiring new staff, paying existing staff and/or students from the project as well as assisting with purchasing, travel and account management (projections).</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12</a:t>
            </a:fld>
            <a:endParaRPr lang="en-US"/>
          </a:p>
        </p:txBody>
      </p:sp>
    </p:spTree>
    <p:extLst>
      <p:ext uri="{BB962C8B-B14F-4D97-AF65-F5344CB8AC3E}">
        <p14:creationId xmlns:p14="http://schemas.microsoft.com/office/powerpoint/2010/main" val="252478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 award may be divided internally within Purdue’s system to allow for more effective management.  The grant can have multiple Sponsored Programs/Internal Orders for various reasons, such as those listed.</a:t>
            </a:r>
          </a:p>
          <a:p>
            <a:endParaRPr lang="en-US" sz="1400" dirty="0"/>
          </a:p>
          <a:p>
            <a:r>
              <a:rPr lang="en-US" sz="1400" dirty="0"/>
              <a:t>PIs and Business Offices are notified via email from Post Award when accounts are completely established.</a:t>
            </a:r>
          </a:p>
        </p:txBody>
      </p:sp>
      <p:sp>
        <p:nvSpPr>
          <p:cNvPr id="4" name="Slide Number Placeholder 3"/>
          <p:cNvSpPr>
            <a:spLocks noGrp="1"/>
          </p:cNvSpPr>
          <p:nvPr>
            <p:ph type="sldNum" sz="quarter" idx="10"/>
          </p:nvPr>
        </p:nvSpPr>
        <p:spPr/>
        <p:txBody>
          <a:bodyPr/>
          <a:lstStyle/>
          <a:p>
            <a:fld id="{3C696C59-4C62-F748-9189-0658811B1DC6}" type="slidenum">
              <a:rPr lang="en-US" smtClean="0"/>
              <a:t>13</a:t>
            </a:fld>
            <a:endParaRPr lang="en-US"/>
          </a:p>
        </p:txBody>
      </p:sp>
    </p:spTree>
    <p:extLst>
      <p:ext uri="{BB962C8B-B14F-4D97-AF65-F5344CB8AC3E}">
        <p14:creationId xmlns:p14="http://schemas.microsoft.com/office/powerpoint/2010/main" val="337505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Allowable? </a:t>
            </a:r>
            <a:r>
              <a:rPr lang="en-US" sz="1400" dirty="0" smtClean="0"/>
              <a:t>Business </a:t>
            </a:r>
            <a:r>
              <a:rPr lang="en-US" sz="1400" dirty="0"/>
              <a:t>Offices and Post Award can assist with this determination.</a:t>
            </a:r>
          </a:p>
          <a:p>
            <a:r>
              <a:rPr lang="en-US" sz="1400" dirty="0"/>
              <a:t>Allocable?  Is the cost beneficial to the project…you and your staff assist with this determination</a:t>
            </a:r>
          </a:p>
          <a:p>
            <a:r>
              <a:rPr lang="en-US" sz="1400" dirty="0"/>
              <a:t>Reasonable?  Proper </a:t>
            </a:r>
            <a:r>
              <a:rPr lang="en-US" sz="1400" dirty="0" smtClean="0"/>
              <a:t>stewardship</a:t>
            </a:r>
          </a:p>
          <a:p>
            <a:r>
              <a:rPr lang="en-US" sz="1400" dirty="0" smtClean="0"/>
              <a:t>If the cost is allocated across multiple funding sources, is it easy to understand the allocation method?</a:t>
            </a:r>
            <a:endParaRPr lang="en-US" sz="1400" dirty="0"/>
          </a:p>
        </p:txBody>
      </p:sp>
      <p:sp>
        <p:nvSpPr>
          <p:cNvPr id="4" name="Slide Number Placeholder 3"/>
          <p:cNvSpPr>
            <a:spLocks noGrp="1"/>
          </p:cNvSpPr>
          <p:nvPr>
            <p:ph type="sldNum" sz="quarter" idx="10"/>
          </p:nvPr>
        </p:nvSpPr>
        <p:spPr/>
        <p:txBody>
          <a:bodyPr/>
          <a:lstStyle/>
          <a:p>
            <a:fld id="{3C696C59-4C62-F748-9189-0658811B1DC6}" type="slidenum">
              <a:rPr lang="en-US" smtClean="0"/>
              <a:t>14</a:t>
            </a:fld>
            <a:endParaRPr lang="en-US"/>
          </a:p>
        </p:txBody>
      </p:sp>
    </p:spTree>
    <p:extLst>
      <p:ext uri="{BB962C8B-B14F-4D97-AF65-F5344CB8AC3E}">
        <p14:creationId xmlns:p14="http://schemas.microsoft.com/office/powerpoint/2010/main" val="9602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Changes to what was originally proposed may require sponsor approval.  Let your Business Office or Post Award AM know if there is a change at award time.</a:t>
            </a:r>
          </a:p>
        </p:txBody>
      </p:sp>
      <p:sp>
        <p:nvSpPr>
          <p:cNvPr id="4" name="Slide Number Placeholder 3"/>
          <p:cNvSpPr>
            <a:spLocks noGrp="1"/>
          </p:cNvSpPr>
          <p:nvPr>
            <p:ph type="sldNum" sz="quarter" idx="10"/>
          </p:nvPr>
        </p:nvSpPr>
        <p:spPr/>
        <p:txBody>
          <a:bodyPr/>
          <a:lstStyle/>
          <a:p>
            <a:fld id="{3C696C59-4C62-F748-9189-0658811B1DC6}" type="slidenum">
              <a:rPr lang="en-US" smtClean="0"/>
              <a:t>15</a:t>
            </a:fld>
            <a:endParaRPr lang="en-US"/>
          </a:p>
        </p:txBody>
      </p:sp>
    </p:spTree>
    <p:extLst>
      <p:ext uri="{BB962C8B-B14F-4D97-AF65-F5344CB8AC3E}">
        <p14:creationId xmlns:p14="http://schemas.microsoft.com/office/powerpoint/2010/main" val="274892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Prior Approval requirements vary by sponsor and also by type of agreement (grant v. contract)</a:t>
            </a:r>
          </a:p>
          <a:p>
            <a:r>
              <a:rPr lang="en-US" sz="1400" dirty="0"/>
              <a:t>Business Office and Post Award </a:t>
            </a:r>
            <a:r>
              <a:rPr lang="en-US" sz="1400" dirty="0" smtClean="0"/>
              <a:t>can </a:t>
            </a:r>
            <a:r>
              <a:rPr lang="en-US" sz="1400" dirty="0"/>
              <a:t>assist you with determining if any of these changes require sponsor prior approval.</a:t>
            </a:r>
          </a:p>
        </p:txBody>
      </p:sp>
      <p:sp>
        <p:nvSpPr>
          <p:cNvPr id="4" name="Slide Number Placeholder 3"/>
          <p:cNvSpPr>
            <a:spLocks noGrp="1"/>
          </p:cNvSpPr>
          <p:nvPr>
            <p:ph type="sldNum" sz="quarter" idx="10"/>
          </p:nvPr>
        </p:nvSpPr>
        <p:spPr/>
        <p:txBody>
          <a:bodyPr/>
          <a:lstStyle/>
          <a:p>
            <a:fld id="{3C696C59-4C62-F748-9189-0658811B1DC6}" type="slidenum">
              <a:rPr lang="en-US" smtClean="0"/>
              <a:t>16</a:t>
            </a:fld>
            <a:endParaRPr lang="en-US"/>
          </a:p>
        </p:txBody>
      </p:sp>
    </p:spTree>
    <p:extLst>
      <p:ext uri="{BB962C8B-B14F-4D97-AF65-F5344CB8AC3E}">
        <p14:creationId xmlns:p14="http://schemas.microsoft.com/office/powerpoint/2010/main" val="156788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Will address GM AIMS in following slides</a:t>
            </a:r>
          </a:p>
          <a:p>
            <a:r>
              <a:rPr lang="en-US" sz="1400" dirty="0"/>
              <a:t>Incremental/future funding for yourself and others at Purdue is dependent on timely submission of reports</a:t>
            </a:r>
          </a:p>
        </p:txBody>
      </p:sp>
      <p:sp>
        <p:nvSpPr>
          <p:cNvPr id="4" name="Slide Number Placeholder 3"/>
          <p:cNvSpPr>
            <a:spLocks noGrp="1"/>
          </p:cNvSpPr>
          <p:nvPr>
            <p:ph type="sldNum" sz="quarter" idx="10"/>
          </p:nvPr>
        </p:nvSpPr>
        <p:spPr/>
        <p:txBody>
          <a:bodyPr/>
          <a:lstStyle/>
          <a:p>
            <a:fld id="{3C696C59-4C62-F748-9189-0658811B1DC6}" type="slidenum">
              <a:rPr lang="en-US" smtClean="0"/>
              <a:t>17</a:t>
            </a:fld>
            <a:endParaRPr lang="en-US"/>
          </a:p>
        </p:txBody>
      </p:sp>
    </p:spTree>
    <p:extLst>
      <p:ext uri="{BB962C8B-B14F-4D97-AF65-F5344CB8AC3E}">
        <p14:creationId xmlns:p14="http://schemas.microsoft.com/office/powerpoint/2010/main" val="333500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400" dirty="0"/>
              <a:t>AIMS (Acct Info Mgmt System)</a:t>
            </a:r>
          </a:p>
          <a:p>
            <a:pPr defTabSz="465887">
              <a:buFont typeface="Arial" pitchFamily="34" charset="0"/>
              <a:buChar char="•"/>
              <a:defRPr/>
            </a:pPr>
            <a:r>
              <a:rPr lang="en-US" sz="1400" dirty="0"/>
              <a:t>Web-based application tool that provides faculty with a set of tools to assist in financially managing grant funds</a:t>
            </a:r>
          </a:p>
          <a:p>
            <a:pPr lvl="1">
              <a:buFont typeface="Arial" pitchFamily="34" charset="0"/>
              <a:buChar char="•"/>
            </a:pPr>
            <a:r>
              <a:rPr lang="en-US" sz="1400" dirty="0" smtClean="0"/>
              <a:t>Will </a:t>
            </a:r>
            <a:r>
              <a:rPr lang="en-US" sz="1400" dirty="0"/>
              <a:t>provide DAILY updates</a:t>
            </a:r>
          </a:p>
          <a:p>
            <a:pPr lvl="1">
              <a:buFont typeface="Arial" pitchFamily="34" charset="0"/>
              <a:buChar char="•"/>
            </a:pPr>
            <a:r>
              <a:rPr lang="en-US" sz="1400" dirty="0"/>
              <a:t>Will include all due dates of technical reports for projects where you are the </a:t>
            </a:r>
            <a:r>
              <a:rPr lang="en-US" sz="1400" dirty="0" smtClean="0"/>
              <a:t>PI</a:t>
            </a:r>
          </a:p>
          <a:p>
            <a:pPr lvl="1">
              <a:buFont typeface="Arial" pitchFamily="34" charset="0"/>
              <a:buChar char="•"/>
            </a:pPr>
            <a:r>
              <a:rPr lang="en-US" sz="1400" dirty="0" smtClean="0"/>
              <a:t>Will provide budget/expenditure/balance information on accounts where you are listed as the co-PI</a:t>
            </a:r>
          </a:p>
          <a:p>
            <a:pPr lvl="1">
              <a:buFont typeface="Arial" pitchFamily="34" charset="0"/>
              <a:buChar char="•"/>
            </a:pPr>
            <a:r>
              <a:rPr lang="en-US" sz="1400" dirty="0" smtClean="0"/>
              <a:t>You can request that other staff who work for you also get access to your grants in AIMS.</a:t>
            </a:r>
            <a:endParaRPr lang="en-US" sz="1400" dirty="0"/>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18</a:t>
            </a:fld>
            <a:endParaRPr lang="en-US"/>
          </a:p>
        </p:txBody>
      </p:sp>
    </p:spTree>
    <p:extLst>
      <p:ext uri="{BB962C8B-B14F-4D97-AF65-F5344CB8AC3E}">
        <p14:creationId xmlns:p14="http://schemas.microsoft.com/office/powerpoint/2010/main" val="203508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always a chance that your project could be chosen for an audit.  In the case of an audit, your responsibility as a PI is to maintain:</a:t>
            </a:r>
          </a:p>
          <a:p>
            <a:endParaRPr lang="en-US" dirty="0" smtClean="0"/>
          </a:p>
          <a:p>
            <a:pPr marL="1200150" lvl="1" indent="-457200">
              <a:buFont typeface="Arial" pitchFamily="34" charset="0"/>
              <a:buChar char="•"/>
            </a:pPr>
            <a:r>
              <a:rPr lang="en-US" sz="1050" dirty="0" smtClean="0">
                <a:latin typeface="Arial" pitchFamily="34" charset="0"/>
                <a:cs typeface="Arial" pitchFamily="34" charset="0"/>
              </a:rPr>
              <a:t>Scientific records and data</a:t>
            </a:r>
          </a:p>
          <a:p>
            <a:pPr marL="1200150" lvl="1" indent="-457200">
              <a:buFont typeface="Arial" pitchFamily="34" charset="0"/>
              <a:buChar char="•"/>
            </a:pPr>
            <a:r>
              <a:rPr lang="en-US" sz="1050" dirty="0" smtClean="0">
                <a:latin typeface="Arial" pitchFamily="34" charset="0"/>
                <a:cs typeface="Arial" pitchFamily="34" charset="0"/>
              </a:rPr>
              <a:t>Regulatory material (if applicable)</a:t>
            </a:r>
          </a:p>
          <a:p>
            <a:pPr marL="1200150" lvl="1" indent="-457200">
              <a:buFont typeface="Arial" pitchFamily="34" charset="0"/>
              <a:buChar char="•"/>
            </a:pPr>
            <a:r>
              <a:rPr lang="en-US" sz="1050" dirty="0" smtClean="0">
                <a:latin typeface="Arial" pitchFamily="34" charset="0"/>
                <a:cs typeface="Arial" pitchFamily="34" charset="0"/>
              </a:rPr>
              <a:t>Maintain for THREE years after completion/submission of final report</a:t>
            </a:r>
          </a:p>
          <a:p>
            <a:pPr marL="1200150" lvl="1" indent="-457200">
              <a:buFont typeface="Arial" pitchFamily="34" charset="0"/>
              <a:buChar char="•"/>
            </a:pPr>
            <a:r>
              <a:rPr lang="en-US" sz="1050" dirty="0" smtClean="0">
                <a:latin typeface="Arial" pitchFamily="34" charset="0"/>
                <a:cs typeface="Arial" pitchFamily="34" charset="0"/>
              </a:rPr>
              <a:t>May be contacted by auditors regarding certification of effort and other items</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19</a:t>
            </a:fld>
            <a:endParaRPr lang="en-US"/>
          </a:p>
        </p:txBody>
      </p:sp>
    </p:spTree>
    <p:extLst>
      <p:ext uri="{BB962C8B-B14F-4D97-AF65-F5344CB8AC3E}">
        <p14:creationId xmlns:p14="http://schemas.microsoft.com/office/powerpoint/2010/main" val="267455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20</a:t>
            </a:fld>
            <a:endParaRPr lang="en-US" dirty="0"/>
          </a:p>
        </p:txBody>
      </p:sp>
    </p:spTree>
    <p:extLst>
      <p:ext uri="{BB962C8B-B14F-4D97-AF65-F5344CB8AC3E}">
        <p14:creationId xmlns:p14="http://schemas.microsoft.com/office/powerpoint/2010/main" val="261478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complexity of EC rules stems from a long evolution and multiple federal jurisdictions.  There is a harmonization project underway, but that has been a 5 year process to date, and we aren’t fully there yet.  </a:t>
            </a:r>
          </a:p>
          <a:p>
            <a:endParaRPr lang="en-US" dirty="0"/>
          </a:p>
          <a:p>
            <a:r>
              <a:rPr lang="en-US" dirty="0"/>
              <a:t>In many cases, these Acts built on previous Acts and have been significantly modified by amendments and Executive Orders</a:t>
            </a:r>
          </a:p>
          <a:p>
            <a:endParaRPr lang="en-US" dirty="0"/>
          </a:p>
          <a:p>
            <a:r>
              <a:rPr lang="en-US" dirty="0"/>
              <a:t>ITAR</a:t>
            </a:r>
          </a:p>
          <a:p>
            <a:r>
              <a:rPr lang="en-US" dirty="0"/>
              <a:t>EAR (more to follow about ECCNs Export Control Classification Numbers)</a:t>
            </a:r>
          </a:p>
          <a:p>
            <a:r>
              <a:rPr lang="en-US" dirty="0"/>
              <a:t>OFAC</a:t>
            </a:r>
          </a:p>
          <a:p>
            <a:endParaRPr lang="en-US" dirty="0"/>
          </a:p>
          <a:p>
            <a:r>
              <a:rPr lang="en-US" dirty="0"/>
              <a:t>If you have followed the Evolution of our Cuba relations, the announcement of changes happened, following a Presidential action, about 6 months before the regulations caught up.  (and then we have had several iterations of regulatory updates </a:t>
            </a:r>
          </a:p>
          <a:p>
            <a:endParaRPr lang="en-US" dirty="0"/>
          </a:p>
          <a:p>
            <a:r>
              <a:rPr lang="en-US" b="1" dirty="0"/>
              <a:t> (impacted both OFAC regulations and EAR)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A2B2E-F079-5B47-9E09-1376EEBF6C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89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Award activities are divided into sponsor specific areas.  </a:t>
            </a:r>
          </a:p>
          <a:p>
            <a:endParaRPr lang="en-US" dirty="0"/>
          </a:p>
          <a:p>
            <a:r>
              <a:rPr lang="en-US" dirty="0" smtClean="0"/>
              <a:t>Ag Field Office handles most international grants as well as several major projects that were awarded within the College of Agriculture.</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a:t>
            </a:fld>
            <a:endParaRPr lang="en-US"/>
          </a:p>
        </p:txBody>
      </p:sp>
    </p:spTree>
    <p:extLst>
      <p:ext uri="{BB962C8B-B14F-4D97-AF65-F5344CB8AC3E}">
        <p14:creationId xmlns:p14="http://schemas.microsoft.com/office/powerpoint/2010/main" val="5056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Note about the ITAR – the funding source doesn’t determine if something is subject to the ITAR or subject to the EAR.  It is the technology and its capability.  </a:t>
            </a:r>
            <a:endParaRPr lang="en-US" dirty="0"/>
          </a:p>
          <a:p>
            <a:endParaRPr lang="en-US" dirty="0"/>
          </a:p>
          <a:p>
            <a:r>
              <a:rPr lang="en-US" dirty="0"/>
              <a:t>Note about OFAC – </a:t>
            </a:r>
            <a:r>
              <a:rPr lang="en-US" sz="1600" b="1" dirty="0"/>
              <a:t>think Vladimir Putin and the Ukraine/Russia related sanctions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A2B2E-F079-5B47-9E09-1376EEBF6C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062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intention is not discrimination, but compliance.  These are federal regulations.</a:t>
            </a:r>
          </a:p>
          <a:p>
            <a:endParaRPr lang="en-US" baseline="0" dirty="0"/>
          </a:p>
          <a:p>
            <a:r>
              <a:rPr lang="en-US" dirty="0"/>
              <a:t>When a foreign</a:t>
            </a:r>
            <a:r>
              <a:rPr lang="en-US" baseline="0" dirty="0"/>
              <a:t> person gains permanent residency, they are become fully a US person</a:t>
            </a:r>
            <a:endParaRPr lang="en-US" dirty="0"/>
          </a:p>
          <a:p>
            <a:r>
              <a:rPr lang="en-US" dirty="0"/>
              <a:t>To better under the regulations, there are a few key definitions you need to know first.</a:t>
            </a:r>
          </a:p>
          <a:p>
            <a:r>
              <a:rPr lang="en-US" dirty="0"/>
              <a:t>In order to get through this training and give you what you need, I will be somewhat simplifying this by using terms technology for both technology (EAR) and technical data (ITAR). </a:t>
            </a:r>
          </a:p>
          <a:p>
            <a:endParaRPr lang="en-US" dirty="0"/>
          </a:p>
          <a:p>
            <a:r>
              <a:rPr lang="en-US" dirty="0"/>
              <a:t> If you hear something that seems off, please ask.  I want to add to your current knowledge, not confuse you further.</a:t>
            </a:r>
          </a:p>
          <a:p>
            <a:endParaRPr lang="en-US" dirty="0"/>
          </a:p>
          <a:p>
            <a:endParaRPr lang="en-US" dirty="0"/>
          </a:p>
          <a:p>
            <a:r>
              <a:rPr lang="en-US" dirty="0"/>
              <a:t>Technology is both the thing and the information necessary to build, maintain, repair the thing.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A2B2E-F079-5B47-9E09-1376EEBF6C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63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Once a proposal is chosen for funding, the granting agency will forward to award notice to SPS.  Sometimes it is sent directly to a faculty member so if you receive a notice directly from the agency, please forward to </a:t>
            </a:r>
            <a:r>
              <a:rPr lang="en-US" sz="1400" dirty="0" smtClean="0">
                <a:hlinkClick r:id="rId3"/>
              </a:rPr>
              <a:t>awards@purdue.edu</a:t>
            </a:r>
            <a:endParaRPr lang="en-US" sz="1400" dirty="0" smtClean="0"/>
          </a:p>
          <a:p>
            <a:endParaRPr lang="en-US" sz="1400" dirty="0"/>
          </a:p>
          <a:p>
            <a:r>
              <a:rPr lang="en-US" sz="1400" dirty="0" smtClean="0"/>
              <a:t>An NTP can be established if the financial officer at the agency/company can confirm the project period and dollar amount of the project.  </a:t>
            </a:r>
          </a:p>
          <a:p>
            <a:endParaRPr lang="en-US" sz="1400" dirty="0"/>
          </a:p>
          <a:p>
            <a:r>
              <a:rPr lang="en-US" sz="1400" dirty="0" smtClean="0"/>
              <a:t>Human/Animal </a:t>
            </a:r>
            <a:r>
              <a:rPr lang="en-US" sz="1400" dirty="0"/>
              <a:t>Subject Approval</a:t>
            </a:r>
          </a:p>
          <a:p>
            <a:r>
              <a:rPr lang="en-US" sz="1400" dirty="0"/>
              <a:t>FCOI certification for all sponsors must be complete</a:t>
            </a:r>
          </a:p>
          <a:p>
            <a:r>
              <a:rPr lang="en-US" sz="1400" dirty="0"/>
              <a:t>FCOI certification and training must be complete for PHS (Public Health Service), which includes DHHS (NIH)</a:t>
            </a:r>
          </a:p>
        </p:txBody>
      </p:sp>
      <p:sp>
        <p:nvSpPr>
          <p:cNvPr id="4" name="Slide Number Placeholder 3"/>
          <p:cNvSpPr>
            <a:spLocks noGrp="1"/>
          </p:cNvSpPr>
          <p:nvPr>
            <p:ph type="sldNum" sz="quarter" idx="10"/>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148424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5</a:t>
            </a:fld>
            <a:endParaRPr lang="en-US"/>
          </a:p>
        </p:txBody>
      </p:sp>
    </p:spTree>
    <p:extLst>
      <p:ext uri="{BB962C8B-B14F-4D97-AF65-F5344CB8AC3E}">
        <p14:creationId xmlns:p14="http://schemas.microsoft.com/office/powerpoint/2010/main" val="213075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spectrum of sponsor influence on sponsored activity ranges from a gift where there is no expectation of deliverables through a contract where a sponsor will be very specific about what they must receive and the milestones for receiving the information.</a:t>
            </a:r>
          </a:p>
          <a:p>
            <a:endParaRPr lang="en-US" sz="1400" dirty="0"/>
          </a:p>
          <a:p>
            <a:r>
              <a:rPr lang="en-US" sz="1400" dirty="0" smtClean="0"/>
              <a:t>Grants </a:t>
            </a:r>
            <a:r>
              <a:rPr lang="en-US" sz="1400" dirty="0"/>
              <a:t>and Cooperative Agreements typically have standard terms and conditions </a:t>
            </a:r>
          </a:p>
          <a:p>
            <a:endParaRPr lang="en-US" sz="1400" dirty="0" smtClean="0"/>
          </a:p>
          <a:p>
            <a:r>
              <a:rPr lang="en-US" sz="1400" dirty="0" smtClean="0"/>
              <a:t>Contract </a:t>
            </a:r>
            <a:r>
              <a:rPr lang="en-US" sz="1400" dirty="0"/>
              <a:t>has specific terms &amp; conditions (along with deliverable) which don’t allow for much flexibility and it may take time to negotiate if there are items in the Contract which the University cannot agree to….IP rights and Licensing royalty rights</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6</a:t>
            </a:fld>
            <a:endParaRPr lang="en-US"/>
          </a:p>
        </p:txBody>
      </p:sp>
    </p:spTree>
    <p:extLst>
      <p:ext uri="{BB962C8B-B14F-4D97-AF65-F5344CB8AC3E}">
        <p14:creationId xmlns:p14="http://schemas.microsoft.com/office/powerpoint/2010/main" val="164790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Signature delegation for signing sponsored contracts is limited to staff in SPS Contracting.  They will review all contracts and awards that require an official University signature.</a:t>
            </a:r>
          </a:p>
          <a:p>
            <a:endParaRPr lang="en-US" sz="1400" dirty="0"/>
          </a:p>
          <a:p>
            <a:r>
              <a:rPr lang="en-US" sz="1400" dirty="0" smtClean="0"/>
              <a:t>Contracting </a:t>
            </a:r>
            <a:r>
              <a:rPr lang="en-US" sz="1400" dirty="0"/>
              <a:t>staff will also be involved with all awards that include a subcontract.</a:t>
            </a:r>
          </a:p>
        </p:txBody>
      </p:sp>
      <p:sp>
        <p:nvSpPr>
          <p:cNvPr id="4" name="Slide Number Placeholder 3"/>
          <p:cNvSpPr>
            <a:spLocks noGrp="1"/>
          </p:cNvSpPr>
          <p:nvPr>
            <p:ph type="sldNum" sz="quarter" idx="10"/>
          </p:nvPr>
        </p:nvSpPr>
        <p:spPr/>
        <p:txBody>
          <a:bodyPr/>
          <a:lstStyle/>
          <a:p>
            <a:fld id="{3C696C59-4C62-F748-9189-0658811B1DC6}" type="slidenum">
              <a:rPr lang="en-US" smtClean="0"/>
              <a:t>7</a:t>
            </a:fld>
            <a:endParaRPr lang="en-US"/>
          </a:p>
        </p:txBody>
      </p:sp>
    </p:spTree>
    <p:extLst>
      <p:ext uri="{BB962C8B-B14F-4D97-AF65-F5344CB8AC3E}">
        <p14:creationId xmlns:p14="http://schemas.microsoft.com/office/powerpoint/2010/main" val="25698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award document will outline requirements Purdue and the sponsoring agency have agreed to such as project period, award amount, approved budget, etc.  Most of these details will have been initiated through the pre-award process, however, other terms and conditions included in the contract such as special restrictions/conditions, limitations on spending, prior approvals, required reports, IP, Licensing Royalty Rights and Publication Rights will also be included in the final contract.  Contracting will work with faculty members on any unique terms and conditions included in the final contract before fully executing the agreement.</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8</a:t>
            </a:fld>
            <a:endParaRPr lang="en-US"/>
          </a:p>
        </p:txBody>
      </p:sp>
    </p:spTree>
    <p:extLst>
      <p:ext uri="{BB962C8B-B14F-4D97-AF65-F5344CB8AC3E}">
        <p14:creationId xmlns:p14="http://schemas.microsoft.com/office/powerpoint/2010/main" val="12832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Many staff interact throughout the life of the project.  Pre-award will work with the faculty member to submit the award, contracting will assist with fully executing contracts, your business office and research professional staff will work with SPS Post Award to establish accounts and answer questions throughout the life of the project. </a:t>
            </a:r>
          </a:p>
          <a:p>
            <a:endParaRPr lang="en-US" sz="1400" dirty="0"/>
          </a:p>
        </p:txBody>
      </p:sp>
      <p:sp>
        <p:nvSpPr>
          <p:cNvPr id="4" name="Slide Number Placeholder 3"/>
          <p:cNvSpPr>
            <a:spLocks noGrp="1"/>
          </p:cNvSpPr>
          <p:nvPr>
            <p:ph type="sldNum" sz="quarter" idx="10"/>
          </p:nvPr>
        </p:nvSpPr>
        <p:spPr/>
        <p:txBody>
          <a:bodyPr/>
          <a:lstStyle/>
          <a:p>
            <a:fld id="{3C696C59-4C62-F748-9189-0658811B1DC6}" type="slidenum">
              <a:rPr lang="en-US" smtClean="0"/>
              <a:t>9</a:t>
            </a:fld>
            <a:endParaRPr lang="en-US"/>
          </a:p>
        </p:txBody>
      </p:sp>
    </p:spTree>
    <p:extLst>
      <p:ext uri="{BB962C8B-B14F-4D97-AF65-F5344CB8AC3E}">
        <p14:creationId xmlns:p14="http://schemas.microsoft.com/office/powerpoint/2010/main" val="337505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11</a:t>
            </a:fld>
            <a:endParaRPr lang="en-US"/>
          </a:p>
        </p:txBody>
      </p:sp>
    </p:spTree>
    <p:extLst>
      <p:ext uri="{BB962C8B-B14F-4D97-AF65-F5344CB8AC3E}">
        <p14:creationId xmlns:p14="http://schemas.microsoft.com/office/powerpoint/2010/main" val="3633913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dirty="0"/>
          </a:p>
        </p:txBody>
      </p:sp>
      <p:pic>
        <p:nvPicPr>
          <p:cNvPr id="7" name="Picture 6" descr="Lines_7404.pdf"/>
          <p:cNvPicPr>
            <a:picLocks noChangeAspect="1"/>
          </p:cNvPicPr>
          <p:nvPr userDrawn="1"/>
        </p:nvPicPr>
        <p:blipFill rotWithShape="1">
          <a:blip r:embed="rId2">
            <a:extLst>
              <a:ext uri="{28A0092B-C50C-407E-A947-70E740481C1C}">
                <a14:useLocalDpi xmlns:a14="http://schemas.microsoft.com/office/drawing/2010/main" val="0"/>
              </a:ext>
            </a:extLst>
          </a:blip>
          <a:srcRect r="85206" b="61897"/>
          <a:stretch/>
        </p:blipFill>
        <p:spPr>
          <a:xfrm>
            <a:off x="0" y="1582260"/>
            <a:ext cx="774095" cy="1960372"/>
          </a:xfrm>
          <a:prstGeom prst="rect">
            <a:avLst/>
          </a:prstGeom>
        </p:spPr>
      </p:pic>
      <p:pic>
        <p:nvPicPr>
          <p:cNvPr id="8" name="Picture 7" descr="Lines_blk.pdf"/>
          <p:cNvPicPr>
            <a:picLocks noChangeAspect="1"/>
          </p:cNvPicPr>
          <p:nvPr userDrawn="1"/>
        </p:nvPicPr>
        <p:blipFill rotWithShape="1">
          <a:blip r:embed="rId3">
            <a:extLst>
              <a:ext uri="{28A0092B-C50C-407E-A947-70E740481C1C}">
                <a14:useLocalDpi xmlns:a14="http://schemas.microsoft.com/office/drawing/2010/main" val="0"/>
              </a:ext>
            </a:extLst>
          </a:blip>
          <a:srcRect l="9555" t="6478" b="22982"/>
          <a:stretch/>
        </p:blipFill>
        <p:spPr>
          <a:xfrm>
            <a:off x="873677" y="1582260"/>
            <a:ext cx="8270323" cy="1960372"/>
          </a:xfrm>
          <a:prstGeom prst="rect">
            <a:avLst/>
          </a:prstGeom>
        </p:spPr>
      </p:pic>
      <p:pic>
        <p:nvPicPr>
          <p:cNvPr id="13" name="Picture 12" descr="PU_sigtab.eps"/>
          <p:cNvPicPr>
            <a:picLocks noChangeAspect="1"/>
          </p:cNvPicPr>
          <p:nvPr userDrawn="1"/>
        </p:nvPicPr>
        <p:blipFill rotWithShape="1">
          <a:blip r:embed="rId4">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14" name="Rectangle 13"/>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p:ph type="title" hasCustomPrompt="1"/>
          </p:nvPr>
        </p:nvSpPr>
        <p:spPr>
          <a:xfrm>
            <a:off x="1362779" y="1474647"/>
            <a:ext cx="7515071" cy="748782"/>
          </a:xfrm>
        </p:spPr>
        <p:txBody>
          <a:bodyPr anchor="t">
            <a:noAutofit/>
          </a:bodyPr>
          <a:lstStyle>
            <a:lvl1pPr>
              <a:lnSpc>
                <a:spcPct val="90000"/>
              </a:lnSpc>
              <a:defRPr sz="5200" cap="all">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62777" y="2182940"/>
            <a:ext cx="7515073" cy="1460826"/>
          </a:xfrm>
        </p:spPr>
        <p:txBody>
          <a:bodyPr anchor="t">
            <a:noAutofit/>
          </a:bodyPr>
          <a:lstStyle>
            <a:lvl1pPr marL="0" indent="0" algn="l">
              <a:lnSpc>
                <a:spcPct val="90000"/>
              </a:lnSpc>
              <a:spcBef>
                <a:spcPts val="0"/>
              </a:spcBef>
              <a:buNone/>
              <a:defRPr sz="5200" cap="all" baseline="0">
                <a:solidFill>
                  <a:srgbClr val="A3792C"/>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 Line</a:t>
            </a:r>
            <a:br>
              <a:rPr lang="en-US" dirty="0" smtClean="0"/>
            </a:br>
            <a:r>
              <a:rPr lang="en-US" dirty="0" smtClean="0"/>
              <a:t>Third Line</a:t>
            </a:r>
            <a:endParaRPr lang="en-US" dirty="0"/>
          </a:p>
        </p:txBody>
      </p:sp>
      <p:sp>
        <p:nvSpPr>
          <p:cNvPr id="18" name="Text Placeholder 17"/>
          <p:cNvSpPr>
            <a:spLocks noGrp="1"/>
          </p:cNvSpPr>
          <p:nvPr>
            <p:ph type="body" sz="quarter" idx="13" hasCustomPrompt="1"/>
          </p:nvPr>
        </p:nvSpPr>
        <p:spPr>
          <a:xfrm>
            <a:off x="1371600" y="3876545"/>
            <a:ext cx="7505700" cy="954143"/>
          </a:xfrm>
        </p:spPr>
        <p:txBody>
          <a:bodyPr>
            <a:noAutofit/>
          </a:bodyPr>
          <a:lstStyle>
            <a:lvl1pPr>
              <a:defRPr sz="2400" cap="all">
                <a:solidFill>
                  <a:schemeClr val="tx1">
                    <a:lumMod val="50000"/>
                    <a:lumOff val="50000"/>
                  </a:schemeClr>
                </a:solidFill>
                <a:latin typeface="Impact"/>
                <a:cs typeface="Impact"/>
              </a:defRPr>
            </a:lvl1pPr>
          </a:lstStyle>
          <a:p>
            <a:pPr lvl="0"/>
            <a:r>
              <a:rPr lang="en-US" dirty="0" smtClean="0"/>
              <a:t>Single-line Subtitle</a:t>
            </a:r>
            <a:endParaRPr lang="en-US" dirty="0"/>
          </a:p>
        </p:txBody>
      </p:sp>
      <p:sp>
        <p:nvSpPr>
          <p:cNvPr id="20" name="Text Placeholder 19"/>
          <p:cNvSpPr>
            <a:spLocks noGrp="1"/>
          </p:cNvSpPr>
          <p:nvPr>
            <p:ph type="body" sz="quarter" idx="14" hasCustomPrompt="1"/>
          </p:nvPr>
        </p:nvSpPr>
        <p:spPr>
          <a:xfrm>
            <a:off x="1362776" y="5008928"/>
            <a:ext cx="7514523" cy="311740"/>
          </a:xfrm>
        </p:spPr>
        <p:txBody>
          <a:bodyPr>
            <a:noAutofit/>
          </a:bodyPr>
          <a:lstStyle>
            <a:lvl1pPr>
              <a:defRPr sz="1800" b="1">
                <a:solidFill>
                  <a:schemeClr val="bg1">
                    <a:lumMod val="50000"/>
                  </a:schemeClr>
                </a:solidFill>
              </a:defRPr>
            </a:lvl1pPr>
          </a:lstStyle>
          <a:p>
            <a:pPr lvl="0"/>
            <a:r>
              <a:rPr lang="en-US" dirty="0" smtClean="0"/>
              <a:t>Presenter Name</a:t>
            </a:r>
            <a:endParaRPr lang="en-US" dirty="0"/>
          </a:p>
        </p:txBody>
      </p:sp>
      <p:sp>
        <p:nvSpPr>
          <p:cNvPr id="22" name="Text Placeholder 21"/>
          <p:cNvSpPr>
            <a:spLocks noGrp="1"/>
          </p:cNvSpPr>
          <p:nvPr>
            <p:ph type="body" sz="quarter" idx="15" hasCustomPrompt="1"/>
          </p:nvPr>
        </p:nvSpPr>
        <p:spPr>
          <a:xfrm>
            <a:off x="1362776" y="5287650"/>
            <a:ext cx="7514524" cy="501116"/>
          </a:xfrm>
        </p:spPr>
        <p:txBody>
          <a:bodyPr anchor="t">
            <a:noAutofit/>
          </a:bodyPr>
          <a:lstStyle>
            <a:lvl1pPr>
              <a:lnSpc>
                <a:spcPct val="90000"/>
              </a:lnSpc>
              <a:defRPr sz="1300">
                <a:solidFill>
                  <a:schemeClr val="bg1">
                    <a:lumMod val="50000"/>
                  </a:schemeClr>
                </a:solidFill>
              </a:defRPr>
            </a:lvl1pPr>
          </a:lstStyle>
          <a:p>
            <a:pPr lvl="0"/>
            <a:r>
              <a:rPr lang="en-US" dirty="0" smtClean="0"/>
              <a:t>Presenter title</a:t>
            </a:r>
            <a:endParaRPr lang="en-US" dirty="0"/>
          </a:p>
        </p:txBody>
      </p:sp>
      <p:sp>
        <p:nvSpPr>
          <p:cNvPr id="9" name="Date Placeholder 6"/>
          <p:cNvSpPr>
            <a:spLocks noGrp="1"/>
          </p:cNvSpPr>
          <p:nvPr>
            <p:ph type="dt" sz="half" idx="10"/>
          </p:nvPr>
        </p:nvSpPr>
        <p:spPr>
          <a:xfrm>
            <a:off x="1362779" y="6356350"/>
            <a:ext cx="2085790" cy="365125"/>
          </a:xfrm>
          <a:prstGeom prst="rect">
            <a:avLst/>
          </a:prstGeom>
        </p:spPr>
        <p:txBody>
          <a:bodyPr/>
          <a:lstStyle>
            <a:lvl1pPr>
              <a:defRPr>
                <a:solidFill>
                  <a:srgbClr val="A3792C"/>
                </a:solidFill>
              </a:defRPr>
            </a:lvl1pPr>
          </a:lstStyle>
          <a:p>
            <a:r>
              <a:rPr lang="en-US" sz="1400" b="1" dirty="0" smtClean="0">
                <a:latin typeface="Arial"/>
                <a:cs typeface="Arial"/>
              </a:rPr>
              <a:t>Month day, year</a:t>
            </a:r>
            <a:endParaRPr lang="en-US" sz="1400" b="1" dirty="0">
              <a:latin typeface="Arial"/>
              <a:cs typeface="Arial"/>
            </a:endParaRPr>
          </a:p>
        </p:txBody>
      </p:sp>
    </p:spTree>
    <p:extLst>
      <p:ext uri="{BB962C8B-B14F-4D97-AF65-F5344CB8AC3E}">
        <p14:creationId xmlns:p14="http://schemas.microsoft.com/office/powerpoint/2010/main" val="1960982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E3002-E943-4873-A793-A3BA1D6DECF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91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272696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E3002-E943-4873-A793-A3BA1D6DECF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944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46856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389475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390890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167557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B8DDA51-45E7-47CD-B15F-8E2F8B04578C}" type="datetimeFigureOut">
              <a:rPr lang="en-US" smtClean="0"/>
              <a:t>4/18/2019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8E3002-E943-4873-A793-A3BA1D6DECF9}" type="slidenum">
              <a:rPr lang="en-US" smtClean="0"/>
              <a:t>‹#›</a:t>
            </a:fld>
            <a:endParaRPr lang="en-US" dirty="0"/>
          </a:p>
        </p:txBody>
      </p:sp>
    </p:spTree>
    <p:extLst>
      <p:ext uri="{BB962C8B-B14F-4D97-AF65-F5344CB8AC3E}">
        <p14:creationId xmlns:p14="http://schemas.microsoft.com/office/powerpoint/2010/main" val="172222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351775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362081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212273" y="1905000"/>
            <a:ext cx="7931727" cy="2295144"/>
          </a:xfrm>
          <a:prstGeom prst="rect">
            <a:avLst/>
          </a:prstGeom>
          <a:solidFill>
            <a:srgbClr val="756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nes_blk.70.pdf"/>
          <p:cNvPicPr>
            <a:picLocks noChangeAspect="1"/>
          </p:cNvPicPr>
          <p:nvPr userDrawn="1"/>
        </p:nvPicPr>
        <p:blipFill rotWithShape="1">
          <a:blip r:embed="rId2">
            <a:extLst>
              <a:ext uri="{28A0092B-C50C-407E-A947-70E740481C1C}">
                <a14:useLocalDpi xmlns:a14="http://schemas.microsoft.com/office/drawing/2010/main" val="0"/>
              </a:ext>
            </a:extLst>
          </a:blip>
          <a:srcRect t="37250" r="87164" b="-1"/>
          <a:stretch/>
        </p:blipFill>
        <p:spPr>
          <a:xfrm>
            <a:off x="0" y="1905000"/>
            <a:ext cx="1119909" cy="2295144"/>
          </a:xfrm>
          <a:prstGeom prst="rect">
            <a:avLst/>
          </a:prstGeom>
        </p:spPr>
      </p:pic>
      <p:pic>
        <p:nvPicPr>
          <p:cNvPr id="10" name="Picture 9" descr="PU_sigtab.eps"/>
          <p:cNvPicPr>
            <a:picLocks noChangeAspect="1"/>
          </p:cNvPicPr>
          <p:nvPr userDrawn="1"/>
        </p:nvPicPr>
        <p:blipFill rotWithShape="1">
          <a:blip r:embed="rId3">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2" name="Title 1"/>
          <p:cNvSpPr>
            <a:spLocks noGrp="1"/>
          </p:cNvSpPr>
          <p:nvPr>
            <p:ph type="title" hasCustomPrompt="1"/>
          </p:nvPr>
        </p:nvSpPr>
        <p:spPr>
          <a:xfrm>
            <a:off x="1371600" y="2003092"/>
            <a:ext cx="7772400" cy="744258"/>
          </a:xfrm>
        </p:spPr>
        <p:txBody>
          <a:bodyPr anchor="t">
            <a:noAutofit/>
          </a:bodyPr>
          <a:lstStyle>
            <a:lvl1pPr marL="0" marR="0" indent="0" algn="l" defTabSz="457200" rtl="0" eaLnBrk="1" fontAlgn="auto" latinLnBrk="0" hangingPunct="1">
              <a:lnSpc>
                <a:spcPct val="80000"/>
              </a:lnSpc>
              <a:spcBef>
                <a:spcPct val="0"/>
              </a:spcBef>
              <a:spcAft>
                <a:spcPts val="0"/>
              </a:spcAft>
              <a:buClrTx/>
              <a:buSzTx/>
              <a:buFontTx/>
              <a:buNone/>
              <a:tabLst/>
              <a:defRPr sz="5800" b="0" i="0" cap="all">
                <a:solidFill>
                  <a:srgbClr val="D19B23"/>
                </a:solidFill>
              </a:defRPr>
            </a:lvl1pPr>
          </a:lstStyle>
          <a:p>
            <a:pPr>
              <a:lnSpc>
                <a:spcPct val="80000"/>
              </a:lnSpc>
            </a:pPr>
            <a:r>
              <a:rPr lang="en-US" sz="5800" dirty="0" smtClean="0">
                <a:solidFill>
                  <a:srgbClr val="D19B23"/>
                </a:solidFill>
                <a:latin typeface="Impact"/>
                <a:cs typeface="Impact"/>
              </a:rPr>
              <a:t>SECTION TITLE</a:t>
            </a:r>
            <a:endParaRPr lang="en-US" sz="5800" dirty="0">
              <a:solidFill>
                <a:srgbClr val="FFFFFF"/>
              </a:solidFill>
              <a:latin typeface="Impact"/>
              <a:cs typeface="Impact"/>
            </a:endParaRPr>
          </a:p>
        </p:txBody>
      </p:sp>
      <p:sp>
        <p:nvSpPr>
          <p:cNvPr id="3" name="Text Placeholder 2"/>
          <p:cNvSpPr>
            <a:spLocks noGrp="1"/>
          </p:cNvSpPr>
          <p:nvPr>
            <p:ph type="body" idx="1" hasCustomPrompt="1"/>
          </p:nvPr>
        </p:nvSpPr>
        <p:spPr>
          <a:xfrm>
            <a:off x="1371600" y="2718002"/>
            <a:ext cx="7772400" cy="1482142"/>
          </a:xfrm>
        </p:spPr>
        <p:txBody>
          <a:bodyPr anchor="t">
            <a:noAutofit/>
          </a:bodyPr>
          <a:lstStyle>
            <a:lvl1pPr marL="0" indent="0" algn="l">
              <a:lnSpc>
                <a:spcPct val="80000"/>
              </a:lnSpc>
              <a:buNone/>
              <a:defRPr sz="5800" b="0" i="0" cap="all">
                <a:solidFill>
                  <a:schemeClr val="bg1">
                    <a:lumMod val="95000"/>
                  </a:schemeClr>
                </a:solidFill>
                <a:latin typeface="Impact"/>
                <a:cs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80000"/>
              </a:lnSpc>
            </a:pPr>
            <a:r>
              <a:rPr lang="en-US" sz="5800" dirty="0" smtClean="0">
                <a:solidFill>
                  <a:srgbClr val="FFFFFF"/>
                </a:solidFill>
                <a:latin typeface="Impact"/>
                <a:cs typeface="Impact"/>
              </a:rPr>
              <a:t>SECOND LINE</a:t>
            </a:r>
            <a:br>
              <a:rPr lang="en-US" sz="5800" dirty="0" smtClean="0">
                <a:solidFill>
                  <a:srgbClr val="FFFFFF"/>
                </a:solidFill>
                <a:latin typeface="Impact"/>
                <a:cs typeface="Impact"/>
              </a:rPr>
            </a:br>
            <a:r>
              <a:rPr lang="en-US" sz="5800" dirty="0" smtClean="0">
                <a:solidFill>
                  <a:srgbClr val="FFFFFF"/>
                </a:solidFill>
                <a:latin typeface="Impact"/>
                <a:cs typeface="Impact"/>
              </a:rPr>
              <a:t>THIRD LINE</a:t>
            </a:r>
            <a:endParaRPr lang="en-US" sz="5800" dirty="0">
              <a:solidFill>
                <a:srgbClr val="FFFFFF"/>
              </a:solidFill>
              <a:latin typeface="Impact"/>
              <a:cs typeface="Impact"/>
            </a:endParaRPr>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
        <p:nvSpPr>
          <p:cNvPr id="11" name="Rectangle 10"/>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sz="half" idx="13"/>
          </p:nvPr>
        </p:nvSpPr>
        <p:spPr>
          <a:xfrm>
            <a:off x="1466850" y="4365879"/>
            <a:ext cx="7506250" cy="1361225"/>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0697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8DDA51-45E7-47CD-B15F-8E2F8B04578C}"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E3002-E943-4873-A793-A3BA1D6DECF9}" type="slidenum">
              <a:rPr lang="en-US" smtClean="0"/>
              <a:t>‹#›</a:t>
            </a:fld>
            <a:endParaRPr lang="en-US" dirty="0"/>
          </a:p>
        </p:txBody>
      </p:sp>
    </p:spTree>
    <p:extLst>
      <p:ext uri="{BB962C8B-B14F-4D97-AF65-F5344CB8AC3E}">
        <p14:creationId xmlns:p14="http://schemas.microsoft.com/office/powerpoint/2010/main" val="3110034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August 21, 2012</a:t>
            </a:r>
          </a:p>
        </p:txBody>
      </p:sp>
      <p:sp>
        <p:nvSpPr>
          <p:cNvPr id="5" name="Footer Placeholder 4"/>
          <p:cNvSpPr>
            <a:spLocks noGrp="1"/>
          </p:cNvSpPr>
          <p:nvPr>
            <p:ph type="ftr" sz="quarter" idx="11"/>
          </p:nvPr>
        </p:nvSpPr>
        <p:spPr/>
        <p:txBody>
          <a:bodyPr/>
          <a:lstStyle/>
          <a:p>
            <a:pPr>
              <a:defRPr/>
            </a:pPr>
            <a:r>
              <a:rPr lang="en-US"/>
              <a:t>Research Integrity and Regulatory Requirements</a:t>
            </a:r>
          </a:p>
        </p:txBody>
      </p:sp>
      <p:sp>
        <p:nvSpPr>
          <p:cNvPr id="6" name="Slide Number Placeholder 5"/>
          <p:cNvSpPr>
            <a:spLocks noGrp="1"/>
          </p:cNvSpPr>
          <p:nvPr>
            <p:ph type="sldNum" sz="quarter" idx="12"/>
          </p:nvPr>
        </p:nvSpPr>
        <p:spPr/>
        <p:txBody>
          <a:bodyPr/>
          <a:lstStyle/>
          <a:p>
            <a:pPr>
              <a:defRPr/>
            </a:pPr>
            <a:fld id="{8B252717-4CC4-4969-8821-3FEB48495E6A}"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372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August 21, 2012</a:t>
            </a:r>
          </a:p>
        </p:txBody>
      </p:sp>
      <p:sp>
        <p:nvSpPr>
          <p:cNvPr id="5" name="Footer Placeholder 4"/>
          <p:cNvSpPr>
            <a:spLocks noGrp="1"/>
          </p:cNvSpPr>
          <p:nvPr>
            <p:ph type="ftr" sz="quarter" idx="11"/>
          </p:nvPr>
        </p:nvSpPr>
        <p:spPr/>
        <p:txBody>
          <a:bodyPr/>
          <a:lstStyle/>
          <a:p>
            <a:pPr>
              <a:defRPr/>
            </a:pPr>
            <a:r>
              <a:rPr lang="en-US"/>
              <a:t>Research Integrity and Regulatory Requirements</a:t>
            </a:r>
          </a:p>
        </p:txBody>
      </p:sp>
      <p:sp>
        <p:nvSpPr>
          <p:cNvPr id="6" name="Slide Number Placeholder 5"/>
          <p:cNvSpPr>
            <a:spLocks noGrp="1"/>
          </p:cNvSpPr>
          <p:nvPr>
            <p:ph type="sldNum" sz="quarter" idx="12"/>
          </p:nvPr>
        </p:nvSpPr>
        <p:spPr/>
        <p:txBody>
          <a:bodyPr/>
          <a:lstStyle/>
          <a:p>
            <a:pPr>
              <a:defRPr/>
            </a:pPr>
            <a:fld id="{998A7EE0-E5E4-4151-A830-2A56C6F2714D}" type="slidenum">
              <a:rPr lang="en-US" smtClean="0"/>
              <a:pPr>
                <a:defRPr/>
              </a:pPr>
              <a:t>‹#›</a:t>
            </a:fld>
            <a:endParaRPr lang="en-US"/>
          </a:p>
        </p:txBody>
      </p:sp>
    </p:spTree>
    <p:extLst>
      <p:ext uri="{BB962C8B-B14F-4D97-AF65-F5344CB8AC3E}">
        <p14:creationId xmlns:p14="http://schemas.microsoft.com/office/powerpoint/2010/main" val="156099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r>
              <a:rPr lang="en-US"/>
              <a:t>August 21, 2012</a:t>
            </a:r>
          </a:p>
        </p:txBody>
      </p:sp>
      <p:sp>
        <p:nvSpPr>
          <p:cNvPr id="5" name="Footer Placeholder 4"/>
          <p:cNvSpPr>
            <a:spLocks noGrp="1"/>
          </p:cNvSpPr>
          <p:nvPr>
            <p:ph type="ftr" sz="quarter" idx="11"/>
          </p:nvPr>
        </p:nvSpPr>
        <p:spPr/>
        <p:txBody>
          <a:bodyPr/>
          <a:lstStyle/>
          <a:p>
            <a:pPr>
              <a:defRPr/>
            </a:pPr>
            <a:r>
              <a:rPr lang="en-US"/>
              <a:t>Research Integrity and Regulatory Requirements</a:t>
            </a:r>
          </a:p>
        </p:txBody>
      </p:sp>
      <p:sp>
        <p:nvSpPr>
          <p:cNvPr id="6" name="Slide Number Placeholder 5"/>
          <p:cNvSpPr>
            <a:spLocks noGrp="1"/>
          </p:cNvSpPr>
          <p:nvPr>
            <p:ph type="sldNum" sz="quarter" idx="12"/>
          </p:nvPr>
        </p:nvSpPr>
        <p:spPr/>
        <p:txBody>
          <a:bodyPr/>
          <a:lstStyle/>
          <a:p>
            <a:pPr>
              <a:defRPr/>
            </a:pPr>
            <a:fld id="{B68219A9-27DF-4844-8201-3E15A772F6D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6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August 21, 2012</a:t>
            </a:r>
          </a:p>
        </p:txBody>
      </p:sp>
      <p:sp>
        <p:nvSpPr>
          <p:cNvPr id="6" name="Footer Placeholder 5"/>
          <p:cNvSpPr>
            <a:spLocks noGrp="1"/>
          </p:cNvSpPr>
          <p:nvPr>
            <p:ph type="ftr" sz="quarter" idx="11"/>
          </p:nvPr>
        </p:nvSpPr>
        <p:spPr/>
        <p:txBody>
          <a:bodyPr/>
          <a:lstStyle/>
          <a:p>
            <a:pPr>
              <a:defRPr/>
            </a:pPr>
            <a:r>
              <a:rPr lang="en-US"/>
              <a:t>Research Integrity and Regulatory Requirements</a:t>
            </a:r>
          </a:p>
        </p:txBody>
      </p:sp>
      <p:sp>
        <p:nvSpPr>
          <p:cNvPr id="7" name="Slide Number Placeholder 6"/>
          <p:cNvSpPr>
            <a:spLocks noGrp="1"/>
          </p:cNvSpPr>
          <p:nvPr>
            <p:ph type="sldNum" sz="quarter" idx="12"/>
          </p:nvPr>
        </p:nvSpPr>
        <p:spPr/>
        <p:txBody>
          <a:bodyPr/>
          <a:lstStyle/>
          <a:p>
            <a:pPr>
              <a:defRPr/>
            </a:pPr>
            <a:fld id="{F95D8555-9D03-44BA-86D4-56112004C4A6}" type="slidenum">
              <a:rPr lang="en-US" smtClean="0"/>
              <a:pPr>
                <a:defRPr/>
              </a:pPr>
              <a:t>‹#›</a:t>
            </a:fld>
            <a:endParaRPr lang="en-US"/>
          </a:p>
        </p:txBody>
      </p:sp>
    </p:spTree>
    <p:extLst>
      <p:ext uri="{BB962C8B-B14F-4D97-AF65-F5344CB8AC3E}">
        <p14:creationId xmlns:p14="http://schemas.microsoft.com/office/powerpoint/2010/main" val="2424479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August 21, 2012</a:t>
            </a:r>
          </a:p>
        </p:txBody>
      </p:sp>
      <p:sp>
        <p:nvSpPr>
          <p:cNvPr id="8" name="Footer Placeholder 7"/>
          <p:cNvSpPr>
            <a:spLocks noGrp="1"/>
          </p:cNvSpPr>
          <p:nvPr>
            <p:ph type="ftr" sz="quarter" idx="11"/>
          </p:nvPr>
        </p:nvSpPr>
        <p:spPr/>
        <p:txBody>
          <a:bodyPr/>
          <a:lstStyle/>
          <a:p>
            <a:pPr>
              <a:defRPr/>
            </a:pPr>
            <a:r>
              <a:rPr lang="en-US"/>
              <a:t>Research Integrity and Regulatory Requirements</a:t>
            </a:r>
          </a:p>
        </p:txBody>
      </p:sp>
      <p:sp>
        <p:nvSpPr>
          <p:cNvPr id="9" name="Slide Number Placeholder 8"/>
          <p:cNvSpPr>
            <a:spLocks noGrp="1"/>
          </p:cNvSpPr>
          <p:nvPr>
            <p:ph type="sldNum" sz="quarter" idx="12"/>
          </p:nvPr>
        </p:nvSpPr>
        <p:spPr/>
        <p:txBody>
          <a:bodyPr/>
          <a:lstStyle/>
          <a:p>
            <a:pPr>
              <a:defRPr/>
            </a:pPr>
            <a:fld id="{AA8B83AB-1F3E-403F-8944-E52EB3626A5D}" type="slidenum">
              <a:rPr lang="en-US" smtClean="0"/>
              <a:pPr>
                <a:defRPr/>
              </a:pPr>
              <a:t>‹#›</a:t>
            </a:fld>
            <a:endParaRPr lang="en-US"/>
          </a:p>
        </p:txBody>
      </p:sp>
    </p:spTree>
    <p:extLst>
      <p:ext uri="{BB962C8B-B14F-4D97-AF65-F5344CB8AC3E}">
        <p14:creationId xmlns:p14="http://schemas.microsoft.com/office/powerpoint/2010/main" val="467822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August 21, 2012</a:t>
            </a:r>
          </a:p>
        </p:txBody>
      </p:sp>
      <p:sp>
        <p:nvSpPr>
          <p:cNvPr id="4" name="Footer Placeholder 3"/>
          <p:cNvSpPr>
            <a:spLocks noGrp="1"/>
          </p:cNvSpPr>
          <p:nvPr>
            <p:ph type="ftr" sz="quarter" idx="11"/>
          </p:nvPr>
        </p:nvSpPr>
        <p:spPr/>
        <p:txBody>
          <a:bodyPr/>
          <a:lstStyle/>
          <a:p>
            <a:pPr>
              <a:defRPr/>
            </a:pPr>
            <a:r>
              <a:rPr lang="en-US"/>
              <a:t>Research Integrity and Regulatory Requirements</a:t>
            </a:r>
          </a:p>
        </p:txBody>
      </p:sp>
      <p:sp>
        <p:nvSpPr>
          <p:cNvPr id="5" name="Slide Number Placeholder 4"/>
          <p:cNvSpPr>
            <a:spLocks noGrp="1"/>
          </p:cNvSpPr>
          <p:nvPr>
            <p:ph type="sldNum" sz="quarter" idx="12"/>
          </p:nvPr>
        </p:nvSpPr>
        <p:spPr/>
        <p:txBody>
          <a:bodyPr/>
          <a:lstStyle/>
          <a:p>
            <a:pPr>
              <a:defRPr/>
            </a:pPr>
            <a:fld id="{7D7B5DE0-67D0-40A0-AA92-32DD65839F48}" type="slidenum">
              <a:rPr lang="en-US" smtClean="0"/>
              <a:pPr>
                <a:defRPr/>
              </a:pPr>
              <a:t>‹#›</a:t>
            </a:fld>
            <a:endParaRPr lang="en-US"/>
          </a:p>
        </p:txBody>
      </p:sp>
    </p:spTree>
    <p:extLst>
      <p:ext uri="{BB962C8B-B14F-4D97-AF65-F5344CB8AC3E}">
        <p14:creationId xmlns:p14="http://schemas.microsoft.com/office/powerpoint/2010/main" val="3100794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r>
              <a:rPr lang="en-US"/>
              <a:t>August 21, 2012</a:t>
            </a: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Research Integrity and Regulatory Requirements</a:t>
            </a:r>
          </a:p>
        </p:txBody>
      </p:sp>
      <p:sp>
        <p:nvSpPr>
          <p:cNvPr id="9" name="Slide Number Placeholder 8"/>
          <p:cNvSpPr>
            <a:spLocks noGrp="1"/>
          </p:cNvSpPr>
          <p:nvPr>
            <p:ph type="sldNum" sz="quarter" idx="12"/>
          </p:nvPr>
        </p:nvSpPr>
        <p:spPr/>
        <p:txBody>
          <a:bodyPr/>
          <a:lstStyle/>
          <a:p>
            <a:pPr>
              <a:defRPr/>
            </a:pPr>
            <a:fld id="{7FA72753-CA95-459D-BFED-D0F1B69EEF03}" type="slidenum">
              <a:rPr lang="en-US" smtClean="0"/>
              <a:pPr>
                <a:defRPr/>
              </a:pPr>
              <a:t>‹#›</a:t>
            </a:fld>
            <a:endParaRPr lang="en-US"/>
          </a:p>
        </p:txBody>
      </p:sp>
    </p:spTree>
    <p:extLst>
      <p:ext uri="{BB962C8B-B14F-4D97-AF65-F5344CB8AC3E}">
        <p14:creationId xmlns:p14="http://schemas.microsoft.com/office/powerpoint/2010/main" val="253520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r>
              <a:rPr lang="en-US"/>
              <a:t>August 21, 2012</a:t>
            </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Research Integrity and Regulatory Requirements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F671EC0-CF78-403B-9E0F-826F23DE64C1}" type="slidenum">
              <a:rPr lang="en-US" smtClean="0"/>
              <a:pPr>
                <a:defRPr/>
              </a:pPr>
              <a:t>‹#›</a:t>
            </a:fld>
            <a:endParaRPr lang="en-US"/>
          </a:p>
        </p:txBody>
      </p:sp>
    </p:spTree>
    <p:extLst>
      <p:ext uri="{BB962C8B-B14F-4D97-AF65-F5344CB8AC3E}">
        <p14:creationId xmlns:p14="http://schemas.microsoft.com/office/powerpoint/2010/main" val="1140352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August 21, 2012</a:t>
            </a:r>
          </a:p>
        </p:txBody>
      </p:sp>
      <p:sp>
        <p:nvSpPr>
          <p:cNvPr id="6" name="Footer Placeholder 5"/>
          <p:cNvSpPr>
            <a:spLocks noGrp="1"/>
          </p:cNvSpPr>
          <p:nvPr>
            <p:ph type="ftr" sz="quarter" idx="11"/>
          </p:nvPr>
        </p:nvSpPr>
        <p:spPr/>
        <p:txBody>
          <a:bodyPr/>
          <a:lstStyle/>
          <a:p>
            <a:pPr>
              <a:defRPr/>
            </a:pPr>
            <a:r>
              <a:rPr lang="en-US"/>
              <a:t>Research Integrity and Regulatory Requirements</a:t>
            </a:r>
          </a:p>
        </p:txBody>
      </p:sp>
      <p:sp>
        <p:nvSpPr>
          <p:cNvPr id="7" name="Slide Number Placeholder 6"/>
          <p:cNvSpPr>
            <a:spLocks noGrp="1"/>
          </p:cNvSpPr>
          <p:nvPr>
            <p:ph type="sldNum" sz="quarter" idx="12"/>
          </p:nvPr>
        </p:nvSpPr>
        <p:spPr/>
        <p:txBody>
          <a:bodyPr/>
          <a:lstStyle/>
          <a:p>
            <a:pPr>
              <a:defRPr/>
            </a:pPr>
            <a:fld id="{629C3519-D8F7-4AB3-A580-02682377C3F7}" type="slidenum">
              <a:rPr lang="en-US" smtClean="0"/>
              <a:pPr>
                <a:defRPr/>
              </a:pPr>
              <a:t>‹#›</a:t>
            </a:fld>
            <a:endParaRPr lang="en-US"/>
          </a:p>
        </p:txBody>
      </p:sp>
    </p:spTree>
    <p:extLst>
      <p:ext uri="{BB962C8B-B14F-4D97-AF65-F5344CB8AC3E}">
        <p14:creationId xmlns:p14="http://schemas.microsoft.com/office/powerpoint/2010/main" val="72607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6"/>
          <p:cNvSpPr>
            <a:spLocks noGrp="1"/>
          </p:cNvSpPr>
          <p:nvPr>
            <p:ph type="body" idx="12"/>
          </p:nvPr>
        </p:nvSpPr>
        <p:spPr>
          <a:xfrm>
            <a:off x="367130" y="1608139"/>
            <a:ext cx="8326019" cy="44592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00243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August 21, 2012</a:t>
            </a:r>
          </a:p>
        </p:txBody>
      </p:sp>
      <p:sp>
        <p:nvSpPr>
          <p:cNvPr id="5" name="Footer Placeholder 4"/>
          <p:cNvSpPr>
            <a:spLocks noGrp="1"/>
          </p:cNvSpPr>
          <p:nvPr>
            <p:ph type="ftr" sz="quarter" idx="11"/>
          </p:nvPr>
        </p:nvSpPr>
        <p:spPr/>
        <p:txBody>
          <a:bodyPr/>
          <a:lstStyle/>
          <a:p>
            <a:pPr>
              <a:defRPr/>
            </a:pPr>
            <a:r>
              <a:rPr lang="en-US"/>
              <a:t>Research Integrity and Regulatory Requirements</a:t>
            </a:r>
          </a:p>
        </p:txBody>
      </p:sp>
      <p:sp>
        <p:nvSpPr>
          <p:cNvPr id="6" name="Slide Number Placeholder 5"/>
          <p:cNvSpPr>
            <a:spLocks noGrp="1"/>
          </p:cNvSpPr>
          <p:nvPr>
            <p:ph type="sldNum" sz="quarter" idx="12"/>
          </p:nvPr>
        </p:nvSpPr>
        <p:spPr/>
        <p:txBody>
          <a:bodyPr/>
          <a:lstStyle/>
          <a:p>
            <a:pPr>
              <a:defRPr/>
            </a:pPr>
            <a:fld id="{05D7F6FB-F844-4628-86FB-76303995ED7C}" type="slidenum">
              <a:rPr lang="en-US" smtClean="0"/>
              <a:pPr>
                <a:defRPr/>
              </a:pPr>
              <a:t>‹#›</a:t>
            </a:fld>
            <a:endParaRPr lang="en-US"/>
          </a:p>
        </p:txBody>
      </p:sp>
    </p:spTree>
    <p:extLst>
      <p:ext uri="{BB962C8B-B14F-4D97-AF65-F5344CB8AC3E}">
        <p14:creationId xmlns:p14="http://schemas.microsoft.com/office/powerpoint/2010/main" val="2731166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August 21, 2012</a:t>
            </a:r>
          </a:p>
        </p:txBody>
      </p:sp>
      <p:sp>
        <p:nvSpPr>
          <p:cNvPr id="5" name="Footer Placeholder 4"/>
          <p:cNvSpPr>
            <a:spLocks noGrp="1"/>
          </p:cNvSpPr>
          <p:nvPr>
            <p:ph type="ftr" sz="quarter" idx="11"/>
          </p:nvPr>
        </p:nvSpPr>
        <p:spPr/>
        <p:txBody>
          <a:bodyPr/>
          <a:lstStyle/>
          <a:p>
            <a:pPr>
              <a:defRPr/>
            </a:pPr>
            <a:r>
              <a:rPr lang="en-US"/>
              <a:t>Research Integrity and Regulatory Requirements</a:t>
            </a:r>
          </a:p>
        </p:txBody>
      </p:sp>
      <p:sp>
        <p:nvSpPr>
          <p:cNvPr id="6" name="Slide Number Placeholder 5"/>
          <p:cNvSpPr>
            <a:spLocks noGrp="1"/>
          </p:cNvSpPr>
          <p:nvPr>
            <p:ph type="sldNum" sz="quarter" idx="12"/>
          </p:nvPr>
        </p:nvSpPr>
        <p:spPr/>
        <p:txBody>
          <a:bodyPr/>
          <a:lstStyle/>
          <a:p>
            <a:pPr>
              <a:defRPr/>
            </a:pPr>
            <a:fld id="{62E18A73-ADFD-4E80-8F6D-746416B98380}" type="slidenum">
              <a:rPr lang="en-US" smtClean="0"/>
              <a:pPr>
                <a:defRPr/>
              </a:pPr>
              <a:t>‹#›</a:t>
            </a:fld>
            <a:endParaRPr lang="en-US"/>
          </a:p>
        </p:txBody>
      </p:sp>
    </p:spTree>
    <p:extLst>
      <p:ext uri="{BB962C8B-B14F-4D97-AF65-F5344CB8AC3E}">
        <p14:creationId xmlns:p14="http://schemas.microsoft.com/office/powerpoint/2010/main" val="247393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Picture Placeholder 5"/>
          <p:cNvSpPr>
            <a:spLocks noGrp="1"/>
          </p:cNvSpPr>
          <p:nvPr>
            <p:ph type="pic" sz="quarter" idx="14"/>
          </p:nvPr>
        </p:nvSpPr>
        <p:spPr>
          <a:xfrm>
            <a:off x="4671604" y="1600373"/>
            <a:ext cx="4015195" cy="4525790"/>
          </a:xfrm>
        </p:spPr>
        <p:txBody>
          <a:bodyPr/>
          <a:lstStyle/>
          <a:p>
            <a:endParaRPr lang="en-US"/>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6"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680091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3347" y="6356350"/>
            <a:ext cx="2895600" cy="365125"/>
          </a:xfrm>
          <a:prstGeom prst="rect">
            <a:avLst/>
          </a:prstGeom>
        </p:spPr>
        <p:txBody>
          <a:bodyPr/>
          <a:lstStyle>
            <a:lvl1pPr>
              <a:defRPr sz="1200">
                <a:solidFill>
                  <a:srgbClr val="756C66"/>
                </a:solidFill>
                <a:latin typeface="Arial"/>
                <a:cs typeface="Arial"/>
              </a:defRPr>
            </a:lvl1pPr>
          </a:lstStyle>
          <a:p>
            <a:fld id="{AB80C8F5-D920-BB4B-933F-7F3EB43C8215}" type="slidenum">
              <a:rPr lang="en-US" smtClean="0"/>
              <a:pPr/>
              <a:t>‹#›</a:t>
            </a:fld>
            <a:endParaRPr lang="en-US" dirty="0" smtClean="0"/>
          </a:p>
        </p:txBody>
      </p:sp>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dirty="0"/>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71152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2_lines_white.pdf"/>
          <p:cNvPicPr>
            <a:picLocks noChangeAspect="1"/>
          </p:cNvPicPr>
          <p:nvPr userDrawn="1"/>
        </p:nvPicPr>
        <p:blipFill rotWithShape="1">
          <a:blip r:embed="rId11">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12" name="Rectangle 11"/>
          <p:cNvSpPr/>
          <p:nvPr userDrawn="1"/>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U_sig132.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2" name="Title Placeholder 1"/>
          <p:cNvSpPr>
            <a:spLocks noGrp="1"/>
          </p:cNvSpPr>
          <p:nvPr>
            <p:ph type="title"/>
          </p:nvPr>
        </p:nvSpPr>
        <p:spPr>
          <a:xfrm>
            <a:off x="367130" y="265631"/>
            <a:ext cx="832602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713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 id="2147483658" r:id="rId9"/>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B8DDA51-45E7-47CD-B15F-8E2F8B04578C}" type="datetimeFigureOut">
              <a:rPr lang="en-US" smtClean="0"/>
              <a:t>4/18/2019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A8E3002-E943-4873-A793-A3BA1D6DECF9}"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742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August 21, 2012</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Research Integrity and Regulatory Requirements</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787112F-5B2F-4A95-AC3F-9DF5AB225FC4}"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0165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rdue.edu/apps/account/cas/login?service=https%3A%2F%2Fwww.purdue.edu%2Fapps%2Faccount%2Fcasclient%2Flogi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sandel@purdue.edu"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mailto:sipleb@purdue.edu" TargetMode="External"/><Relationship Id="rId5" Type="http://schemas.openxmlformats.org/officeDocument/2006/relationships/hyperlink" Target="mailto:postawd@purdue.edu" TargetMode="External"/><Relationship Id="rId4" Type="http://schemas.openxmlformats.org/officeDocument/2006/relationships/hyperlink" Target="mailto:jkanable@purdue.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urdue.edu/research/publications-data/infographics/pdfs/citi%20program.pdf"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rb.purdue.ed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www.purdue.edu/research/publications-data/discovery-dimensions.php"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rwgolden@purdue.edu" TargetMode="External"/><Relationship Id="rId2" Type="http://schemas.openxmlformats.org/officeDocument/2006/relationships/hyperlink" Target="https://www.purdue.edu/research/regulatory-affairs/" TargetMode="External"/><Relationship Id="rId1" Type="http://schemas.openxmlformats.org/officeDocument/2006/relationships/slideLayout" Target="../slideLayouts/slideLayout11.xml"/><Relationship Id="rId5" Type="http://schemas.openxmlformats.org/officeDocument/2006/relationships/hyperlink" Target="https://www.purdue.edu/ehps/rem/" TargetMode="External"/><Relationship Id="rId4" Type="http://schemas.openxmlformats.org/officeDocument/2006/relationships/hyperlink" Target="mailto:ldsnider@purdue.ed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mailto:spscontr@purdue.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v.www.purdue.edu/research/regulatory-affairs/export-controls-and-research-information-assurance/" TargetMode="Externa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hyperlink" Target="mailto:exportcontrols@purdue.edu"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93" y="1474647"/>
            <a:ext cx="8135007" cy="748782"/>
          </a:xfrm>
        </p:spPr>
        <p:txBody>
          <a:bodyPr/>
          <a:lstStyle/>
          <a:p>
            <a:r>
              <a:rPr lang="en-US" cap="none" dirty="0" smtClean="0"/>
              <a:t>Sponsored Program Services</a:t>
            </a:r>
            <a:endParaRPr lang="en-US" cap="none" dirty="0"/>
          </a:p>
        </p:txBody>
      </p:sp>
      <p:sp>
        <p:nvSpPr>
          <p:cNvPr id="3" name="Subtitle 2"/>
          <p:cNvSpPr>
            <a:spLocks noGrp="1"/>
          </p:cNvSpPr>
          <p:nvPr>
            <p:ph type="subTitle" idx="1"/>
          </p:nvPr>
        </p:nvSpPr>
        <p:spPr>
          <a:xfrm>
            <a:off x="1008993" y="2182940"/>
            <a:ext cx="7868857" cy="1460826"/>
          </a:xfrm>
        </p:spPr>
        <p:txBody>
          <a:bodyPr/>
          <a:lstStyle/>
          <a:p>
            <a:r>
              <a:rPr lang="en-US" cap="none" dirty="0" smtClean="0"/>
              <a:t>POST AWARD</a:t>
            </a:r>
            <a:endParaRPr lang="en-US" cap="none" dirty="0"/>
          </a:p>
        </p:txBody>
      </p:sp>
      <p:sp>
        <p:nvSpPr>
          <p:cNvPr id="10" name="Text Placeholder 9"/>
          <p:cNvSpPr>
            <a:spLocks noGrp="1"/>
          </p:cNvSpPr>
          <p:nvPr>
            <p:ph type="body" sz="quarter" idx="14"/>
          </p:nvPr>
        </p:nvSpPr>
        <p:spPr>
          <a:xfrm>
            <a:off x="1362776" y="4862286"/>
            <a:ext cx="7514523" cy="458382"/>
          </a:xfrm>
        </p:spPr>
        <p:txBody>
          <a:bodyPr/>
          <a:lstStyle/>
          <a:p>
            <a:r>
              <a:rPr lang="en-US" dirty="0" smtClean="0"/>
              <a:t>Susan Corwin	</a:t>
            </a:r>
            <a:endParaRPr lang="en-US" dirty="0"/>
          </a:p>
        </p:txBody>
      </p:sp>
      <p:sp>
        <p:nvSpPr>
          <p:cNvPr id="11" name="Text Placeholder 10"/>
          <p:cNvSpPr>
            <a:spLocks noGrp="1"/>
          </p:cNvSpPr>
          <p:nvPr>
            <p:ph type="body" sz="quarter" idx="15"/>
          </p:nvPr>
        </p:nvSpPr>
        <p:spPr>
          <a:xfrm>
            <a:off x="1362776" y="5167086"/>
            <a:ext cx="7514524" cy="621680"/>
          </a:xfrm>
        </p:spPr>
        <p:txBody>
          <a:bodyPr/>
          <a:lstStyle/>
          <a:p>
            <a:r>
              <a:rPr lang="en-US" dirty="0" smtClean="0"/>
              <a:t>Director, Post Award</a:t>
            </a:r>
          </a:p>
          <a:p>
            <a:r>
              <a:rPr lang="en-US" dirty="0" smtClean="0"/>
              <a:t>Sponsored Program Services</a:t>
            </a:r>
          </a:p>
          <a:p>
            <a:endParaRPr lang="en-US" dirty="0"/>
          </a:p>
          <a:p>
            <a:endParaRPr lang="en-US" dirty="0" smtClean="0"/>
          </a:p>
          <a:p>
            <a:r>
              <a:rPr lang="en-US" dirty="0" smtClean="0"/>
              <a:t>November 13, 2018</a:t>
            </a:r>
          </a:p>
        </p:txBody>
      </p:sp>
    </p:spTree>
    <p:extLst>
      <p:ext uri="{BB962C8B-B14F-4D97-AF65-F5344CB8AC3E}">
        <p14:creationId xmlns:p14="http://schemas.microsoft.com/office/powerpoint/2010/main" val="1824535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1"/>
          </p:nvPr>
        </p:nvSpPr>
        <p:spPr/>
        <p:txBody>
          <a:bodyPr/>
          <a:lstStyle/>
          <a:p>
            <a:endParaRPr lang="en-US"/>
          </a:p>
        </p:txBody>
      </p:sp>
      <p:sp>
        <p:nvSpPr>
          <p:cNvPr id="4" name="Text Placeholder 3"/>
          <p:cNvSpPr>
            <a:spLocks noGrp="1"/>
          </p:cNvSpPr>
          <p:nvPr>
            <p:ph type="body" idx="12"/>
          </p:nvPr>
        </p:nvSpPr>
        <p:spPr/>
        <p:txBody>
          <a:bodyPr/>
          <a:lstStyle/>
          <a:p>
            <a:endParaRPr lang="en-US"/>
          </a:p>
        </p:txBody>
      </p:sp>
      <p:pic>
        <p:nvPicPr>
          <p:cNvPr id="5" name="Picture 4"/>
          <p:cNvPicPr>
            <a:picLocks noChangeAspect="1"/>
          </p:cNvPicPr>
          <p:nvPr/>
        </p:nvPicPr>
        <p:blipFill>
          <a:blip r:embed="rId2"/>
          <a:stretch>
            <a:fillRect/>
          </a:stretch>
        </p:blipFill>
        <p:spPr>
          <a:xfrm>
            <a:off x="-1524000" y="-762000"/>
            <a:ext cx="12192000" cy="9753600"/>
          </a:xfrm>
          <a:prstGeom prst="rect">
            <a:avLst/>
          </a:prstGeom>
        </p:spPr>
      </p:pic>
      <p:sp>
        <p:nvSpPr>
          <p:cNvPr id="7" name="Rectangle 6"/>
          <p:cNvSpPr/>
          <p:nvPr/>
        </p:nvSpPr>
        <p:spPr>
          <a:xfrm>
            <a:off x="1828800" y="1754406"/>
            <a:ext cx="6797374" cy="369332"/>
          </a:xfrm>
          <a:prstGeom prst="rect">
            <a:avLst/>
          </a:prstGeom>
        </p:spPr>
        <p:txBody>
          <a:bodyPr wrap="none">
            <a:spAutoFit/>
          </a:bodyPr>
          <a:lstStyle/>
          <a:p>
            <a:r>
              <a:rPr lang="en-US" dirty="0">
                <a:solidFill>
                  <a:schemeClr val="bg1"/>
                </a:solidFill>
              </a:rPr>
              <a:t>https://www.purdue.edu/business/sps/postaward/faculty/index.html</a:t>
            </a:r>
            <a:r>
              <a:rPr lang="en-US" dirty="0" smtClean="0"/>
              <a:t>/</a:t>
            </a:r>
            <a:endParaRPr lang="en-US" dirty="0"/>
          </a:p>
        </p:txBody>
      </p:sp>
    </p:spTree>
    <p:extLst>
      <p:ext uri="{BB962C8B-B14F-4D97-AF65-F5344CB8AC3E}">
        <p14:creationId xmlns:p14="http://schemas.microsoft.com/office/powerpoint/2010/main" val="12730391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1"/>
          </p:nvPr>
        </p:nvSpPr>
        <p:spPr>
          <a:xfrm>
            <a:off x="304800" y="817686"/>
            <a:ext cx="8229600" cy="316522"/>
          </a:xfrm>
        </p:spPr>
        <p:txBody>
          <a:bodyPr/>
          <a:lstStyle/>
          <a:p>
            <a:r>
              <a:rPr lang="en-US" cap="none" dirty="0" smtClean="0"/>
              <a:t>Post Award</a:t>
            </a:r>
            <a:endParaRPr lang="en-US" cap="none" dirty="0"/>
          </a:p>
        </p:txBody>
      </p:sp>
      <p:sp>
        <p:nvSpPr>
          <p:cNvPr id="13" name="Text Placeholder 12"/>
          <p:cNvSpPr>
            <a:spLocks noGrp="1"/>
          </p:cNvSpPr>
          <p:nvPr>
            <p:ph type="body" idx="12"/>
          </p:nvPr>
        </p:nvSpPr>
        <p:spPr>
          <a:xfrm>
            <a:off x="105508" y="1134209"/>
            <a:ext cx="9038492" cy="5723792"/>
          </a:xfrm>
        </p:spPr>
        <p:txBody>
          <a:bodyPr>
            <a:noAutofit/>
          </a:bodyPr>
          <a:lstStyle/>
          <a:p>
            <a:r>
              <a:rPr lang="en-US" sz="2000" b="1" dirty="0" smtClean="0">
                <a:latin typeface="+mn-lt"/>
              </a:rPr>
              <a:t>Support is provided through sponsor specific areas which include:  NSF/DHHS, Other Federal, and Non-Federal</a:t>
            </a:r>
            <a:endParaRPr lang="en-US" sz="2000" b="1" dirty="0">
              <a:latin typeface="+mn-lt"/>
            </a:endParaRPr>
          </a:p>
          <a:p>
            <a:r>
              <a:rPr lang="en-US" sz="2000" u="sng" dirty="0" smtClean="0">
                <a:latin typeface="+mn-lt"/>
              </a:rPr>
              <a:t>Services include, but are not limited to</a:t>
            </a:r>
            <a:r>
              <a:rPr lang="en-US" sz="2000" dirty="0" smtClean="0">
                <a:latin typeface="+mn-lt"/>
              </a:rPr>
              <a:t>:</a:t>
            </a:r>
          </a:p>
          <a:p>
            <a:pPr marL="342900" lvl="0" indent="-342900">
              <a:buFont typeface="Arial" panose="020B0604020202020204" pitchFamily="34" charset="0"/>
              <a:buChar char="•"/>
            </a:pPr>
            <a:r>
              <a:rPr lang="en-US" sz="2000" dirty="0">
                <a:latin typeface="+mn-lt"/>
              </a:rPr>
              <a:t>Award establishment, management, and closeout</a:t>
            </a:r>
          </a:p>
          <a:p>
            <a:pPr marL="342900" lvl="0" indent="-342900">
              <a:buFont typeface="Arial" panose="020B0604020202020204" pitchFamily="34" charset="0"/>
              <a:buChar char="•"/>
            </a:pPr>
            <a:r>
              <a:rPr lang="en-US" sz="2000" dirty="0">
                <a:latin typeface="+mn-lt"/>
              </a:rPr>
              <a:t>Serve as </a:t>
            </a:r>
            <a:r>
              <a:rPr lang="en-US" sz="2000" dirty="0" smtClean="0">
                <a:latin typeface="+mn-lt"/>
              </a:rPr>
              <a:t>resource </a:t>
            </a:r>
            <a:r>
              <a:rPr lang="en-US" sz="2000" dirty="0">
                <a:latin typeface="+mn-lt"/>
              </a:rPr>
              <a:t>for faculty, researchers, and business offices</a:t>
            </a:r>
          </a:p>
          <a:p>
            <a:pPr marL="342900" lvl="0" indent="-342900">
              <a:buFont typeface="Arial" panose="020B0604020202020204" pitchFamily="34" charset="0"/>
              <a:buChar char="•"/>
            </a:pPr>
            <a:r>
              <a:rPr lang="en-US" sz="2000" dirty="0">
                <a:latin typeface="+mn-lt"/>
              </a:rPr>
              <a:t>Provide guidance on sponsor specific guidelines and regulations</a:t>
            </a:r>
          </a:p>
          <a:p>
            <a:pPr marL="342900" lvl="0" indent="-342900">
              <a:buFont typeface="Arial" panose="020B0604020202020204" pitchFamily="34" charset="0"/>
              <a:buChar char="•"/>
            </a:pPr>
            <a:r>
              <a:rPr lang="en-US" sz="2000" dirty="0" smtClean="0">
                <a:latin typeface="+mn-lt"/>
              </a:rPr>
              <a:t>Ensure </a:t>
            </a:r>
            <a:r>
              <a:rPr lang="en-US" sz="2000" dirty="0">
                <a:latin typeface="+mn-lt"/>
              </a:rPr>
              <a:t>all regulatory requirements and export control issues are identified and contain appropriate disclosures and approvals</a:t>
            </a:r>
          </a:p>
          <a:p>
            <a:pPr marL="342900" lvl="0" indent="-342900">
              <a:buFont typeface="Arial" panose="020B0604020202020204" pitchFamily="34" charset="0"/>
              <a:buChar char="•"/>
            </a:pPr>
            <a:r>
              <a:rPr lang="en-US" sz="2000" dirty="0">
                <a:latin typeface="+mn-lt"/>
              </a:rPr>
              <a:t>Review award document for requirements and highlight key issues for faculty and business offices</a:t>
            </a:r>
          </a:p>
          <a:p>
            <a:pPr marL="342900" lvl="0" indent="-342900">
              <a:buFont typeface="Arial" panose="020B0604020202020204" pitchFamily="34" charset="0"/>
              <a:buChar char="•"/>
            </a:pPr>
            <a:r>
              <a:rPr lang="en-US" sz="2000" dirty="0" smtClean="0">
                <a:latin typeface="+mn-lt"/>
              </a:rPr>
              <a:t>Work with partnering institutions to secure all subcontract documentation</a:t>
            </a:r>
          </a:p>
          <a:p>
            <a:pPr marL="342900" lvl="0" indent="-342900">
              <a:buFont typeface="Arial" panose="020B0604020202020204" pitchFamily="34" charset="0"/>
              <a:buChar char="•"/>
            </a:pPr>
            <a:r>
              <a:rPr lang="en-US" sz="2000" dirty="0" smtClean="0">
                <a:latin typeface="+mn-lt"/>
              </a:rPr>
              <a:t>Facilitate </a:t>
            </a:r>
            <a:r>
              <a:rPr lang="en-US" sz="2000" dirty="0">
                <a:latin typeface="+mn-lt"/>
              </a:rPr>
              <a:t>the establishment of agreements with and the payment of </a:t>
            </a:r>
            <a:r>
              <a:rPr lang="en-US" sz="2000" dirty="0" smtClean="0">
                <a:latin typeface="+mn-lt"/>
              </a:rPr>
              <a:t>sub recipients</a:t>
            </a:r>
          </a:p>
          <a:p>
            <a:pPr marL="342900" lvl="0" indent="-342900">
              <a:buFont typeface="Arial" panose="020B0604020202020204" pitchFamily="34" charset="0"/>
              <a:buChar char="•"/>
            </a:pPr>
            <a:r>
              <a:rPr lang="en-US" sz="2000" dirty="0" smtClean="0">
                <a:latin typeface="+mn-lt"/>
              </a:rPr>
              <a:t>Manage </a:t>
            </a:r>
            <a:r>
              <a:rPr lang="en-US" sz="2000" dirty="0">
                <a:latin typeface="+mn-lt"/>
              </a:rPr>
              <a:t>collection of sponsor income, including draws under the federal letters of </a:t>
            </a:r>
            <a:r>
              <a:rPr lang="en-US" sz="2000" dirty="0" smtClean="0">
                <a:latin typeface="+mn-lt"/>
              </a:rPr>
              <a:t>credit</a:t>
            </a:r>
            <a:endParaRPr lang="en-US" sz="2000" dirty="0">
              <a:latin typeface="+mn-lt"/>
            </a:endParaRPr>
          </a:p>
          <a:p>
            <a:pPr marL="342900" lvl="0" indent="-342900">
              <a:buFont typeface="Arial" panose="020B0604020202020204" pitchFamily="34" charset="0"/>
              <a:buChar char="•"/>
            </a:pPr>
            <a:r>
              <a:rPr lang="en-US" sz="2000" dirty="0" smtClean="0">
                <a:latin typeface="+mn-lt"/>
              </a:rPr>
              <a:t>Prepare </a:t>
            </a:r>
            <a:r>
              <a:rPr lang="en-US" sz="2000" dirty="0">
                <a:latin typeface="+mn-lt"/>
              </a:rPr>
              <a:t>and submit financial and property reports</a:t>
            </a:r>
          </a:p>
          <a:p>
            <a:pPr marL="342900" lvl="0" indent="-342900">
              <a:buFont typeface="Arial" panose="020B0604020202020204" pitchFamily="34" charset="0"/>
              <a:buChar char="•"/>
            </a:pPr>
            <a:r>
              <a:rPr lang="en-US" sz="2000" dirty="0">
                <a:latin typeface="+mn-lt"/>
              </a:rPr>
              <a:t>Assist with electronic submission of technical reports</a:t>
            </a:r>
          </a:p>
          <a:p>
            <a:pPr lvl="0"/>
            <a:r>
              <a:rPr lang="en-US" sz="2000" dirty="0" smtClean="0">
                <a:latin typeface="+mn-lt"/>
              </a:rPr>
              <a:t> </a:t>
            </a:r>
            <a:endParaRPr lang="en-US" sz="2000" dirty="0">
              <a:latin typeface="+mn-lt"/>
            </a:endParaRPr>
          </a:p>
          <a:p>
            <a:pPr marL="800100" lvl="1" indent="-342900">
              <a:buFont typeface="Arial" panose="020B0604020202020204" pitchFamily="34" charset="0"/>
              <a:buChar char="•"/>
            </a:pPr>
            <a:endParaRPr lang="en-US" sz="2000" dirty="0" smtClean="0"/>
          </a:p>
          <a:p>
            <a:pPr marL="1028700" lvl="1">
              <a:buFont typeface="Arial" pitchFamily="34" charset="0"/>
              <a:buChar char="•"/>
            </a:pPr>
            <a:endParaRPr lang="en-US" sz="2000" dirty="0" smtClean="0"/>
          </a:p>
          <a:p>
            <a:pPr marL="1028700" lvl="1">
              <a:buFont typeface="Arial" pitchFamily="34" charset="0"/>
              <a:buChar char="•"/>
            </a:pPr>
            <a:endParaRPr lang="en-US" sz="2000" dirty="0"/>
          </a:p>
          <a:p>
            <a:pPr marL="457200" indent="-457200">
              <a:buFont typeface="Arial" panose="020B0604020202020204" pitchFamily="34" charset="0"/>
              <a:buChar char="•"/>
            </a:pPr>
            <a:endParaRPr lang="en-US" sz="3000" dirty="0"/>
          </a:p>
        </p:txBody>
      </p:sp>
      <p:sp>
        <p:nvSpPr>
          <p:cNvPr id="6" name="Title 1"/>
          <p:cNvSpPr>
            <a:spLocks noGrp="1"/>
          </p:cNvSpPr>
          <p:nvPr>
            <p:ph type="title"/>
          </p:nvPr>
        </p:nvSpPr>
        <p:spPr>
          <a:xfrm>
            <a:off x="214769" y="152400"/>
            <a:ext cx="8382000" cy="738664"/>
          </a:xfrm>
        </p:spPr>
        <p:txBody>
          <a:bodyPr wrap="square" lIns="0" tIns="0" rIns="0" bIns="0">
            <a:spAutoFit/>
          </a:bodyPr>
          <a:lstStyle/>
          <a:p>
            <a:r>
              <a:rPr lang="en-US" sz="4800" b="0" cap="none" dirty="0" smtClean="0">
                <a:solidFill>
                  <a:schemeClr val="bg1"/>
                </a:solidFill>
              </a:rPr>
              <a:t>Sponsored Program Services</a:t>
            </a:r>
            <a:endParaRPr lang="en-US" sz="4800" b="0" cap="none" dirty="0">
              <a:solidFill>
                <a:schemeClr val="bg1"/>
              </a:solidFill>
            </a:endParaRPr>
          </a:p>
        </p:txBody>
      </p:sp>
    </p:spTree>
    <p:extLst>
      <p:ext uri="{BB962C8B-B14F-4D97-AF65-F5344CB8AC3E}">
        <p14:creationId xmlns:p14="http://schemas.microsoft.com/office/powerpoint/2010/main" val="888075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Cost Allocation			</a:t>
            </a:r>
            <a:endParaRPr lang="en-US" cap="none" dirty="0"/>
          </a:p>
        </p:txBody>
      </p:sp>
      <p:sp>
        <p:nvSpPr>
          <p:cNvPr id="12" name="Text Placeholder 11"/>
          <p:cNvSpPr>
            <a:spLocks noGrp="1"/>
          </p:cNvSpPr>
          <p:nvPr>
            <p:ph type="body" idx="11"/>
          </p:nvPr>
        </p:nvSpPr>
        <p:spPr/>
        <p:txBody>
          <a:bodyPr/>
          <a:lstStyle/>
          <a:p>
            <a:r>
              <a:rPr lang="en-US" cap="none" dirty="0" smtClean="0"/>
              <a:t>Time to start spending!</a:t>
            </a:r>
            <a:endParaRPr lang="en-US" cap="none" dirty="0"/>
          </a:p>
        </p:txBody>
      </p:sp>
      <p:sp>
        <p:nvSpPr>
          <p:cNvPr id="13" name="Text Placeholder 12"/>
          <p:cNvSpPr>
            <a:spLocks noGrp="1"/>
          </p:cNvSpPr>
          <p:nvPr>
            <p:ph type="body" idx="12"/>
          </p:nvPr>
        </p:nvSpPr>
        <p:spPr/>
        <p:txBody>
          <a:bodyPr>
            <a:noAutofit/>
          </a:bodyPr>
          <a:lstStyle/>
          <a:p>
            <a:pPr>
              <a:spcBef>
                <a:spcPts val="0"/>
              </a:spcBef>
            </a:pPr>
            <a:r>
              <a:rPr lang="en-US" sz="3000" dirty="0" smtClean="0">
                <a:effectLst>
                  <a:outerShdw blurRad="38100" dist="38100" dir="2700000" algn="tl">
                    <a:srgbClr val="000000">
                      <a:alpha val="43137"/>
                    </a:srgbClr>
                  </a:outerShdw>
                </a:effectLst>
                <a:latin typeface="Arial" pitchFamily="34" charset="0"/>
                <a:cs typeface="Arial" pitchFamily="34" charset="0"/>
              </a:rPr>
              <a:t>First Point of Contact:  </a:t>
            </a:r>
          </a:p>
          <a:p>
            <a:pPr>
              <a:spcBef>
                <a:spcPts val="0"/>
              </a:spcBef>
            </a:pPr>
            <a:r>
              <a:rPr lang="en-US" sz="3000" dirty="0" smtClean="0">
                <a:effectLst>
                  <a:outerShdw blurRad="38100" dist="38100" dir="2700000" algn="tl">
                    <a:srgbClr val="000000">
                      <a:alpha val="43137"/>
                    </a:srgbClr>
                  </a:outerShdw>
                </a:effectLst>
                <a:latin typeface="Arial" pitchFamily="34" charset="0"/>
                <a:cs typeface="Arial" pitchFamily="34" charset="0"/>
              </a:rPr>
              <a:t>Departmental Business Office</a:t>
            </a:r>
            <a:endParaRPr lang="en-US" sz="3000" dirty="0" smtClean="0">
              <a:latin typeface="Arial" pitchFamily="34" charset="0"/>
              <a:cs typeface="Arial" pitchFamily="34" charset="0"/>
            </a:endParaRPr>
          </a:p>
          <a:p>
            <a:pPr marL="1200150" lvl="1" indent="-457200">
              <a:spcBef>
                <a:spcPts val="0"/>
              </a:spcBef>
              <a:buFont typeface="Arial" pitchFamily="34" charset="0"/>
              <a:buChar char="•"/>
            </a:pPr>
            <a:endParaRPr lang="en-US" sz="2200" dirty="0">
              <a:latin typeface="Arial" pitchFamily="34" charset="0"/>
              <a:cs typeface="Arial" pitchFamily="34" charset="0"/>
            </a:endParaRPr>
          </a:p>
          <a:p>
            <a:pPr marL="1200150" lvl="1" indent="-457200">
              <a:lnSpc>
                <a:spcPct val="150000"/>
              </a:lnSpc>
              <a:spcBef>
                <a:spcPts val="0"/>
              </a:spcBef>
              <a:buFont typeface="Arial" pitchFamily="34" charset="0"/>
              <a:buChar char="•"/>
            </a:pPr>
            <a:r>
              <a:rPr lang="en-US" sz="2200" dirty="0" smtClean="0">
                <a:latin typeface="Arial" pitchFamily="34" charset="0"/>
                <a:cs typeface="Arial" pitchFamily="34" charset="0"/>
              </a:rPr>
              <a:t>Human Resources</a:t>
            </a:r>
          </a:p>
          <a:p>
            <a:pPr marL="1200150" lvl="1" indent="-457200">
              <a:lnSpc>
                <a:spcPct val="150000"/>
              </a:lnSpc>
              <a:spcBef>
                <a:spcPts val="0"/>
              </a:spcBef>
              <a:buFont typeface="Arial" pitchFamily="34" charset="0"/>
              <a:buChar char="•"/>
            </a:pPr>
            <a:r>
              <a:rPr lang="en-US" sz="2200" dirty="0" smtClean="0">
                <a:latin typeface="Arial" pitchFamily="34" charset="0"/>
                <a:cs typeface="Arial" pitchFamily="34" charset="0"/>
              </a:rPr>
              <a:t>Purchasing</a:t>
            </a:r>
          </a:p>
          <a:p>
            <a:pPr marL="1200150" lvl="1" indent="-457200">
              <a:lnSpc>
                <a:spcPct val="150000"/>
              </a:lnSpc>
              <a:spcBef>
                <a:spcPts val="0"/>
              </a:spcBef>
              <a:buFont typeface="Arial" pitchFamily="34" charset="0"/>
              <a:buChar char="•"/>
            </a:pPr>
            <a:r>
              <a:rPr lang="en-US" sz="2200" dirty="0" smtClean="0">
                <a:latin typeface="Arial" pitchFamily="34" charset="0"/>
                <a:cs typeface="Arial" pitchFamily="34" charset="0"/>
              </a:rPr>
              <a:t>Account Numbers (Startup/Discretionary funds)</a:t>
            </a:r>
          </a:p>
          <a:p>
            <a:pPr marL="1200150" lvl="1" indent="-457200">
              <a:lnSpc>
                <a:spcPct val="150000"/>
              </a:lnSpc>
              <a:spcBef>
                <a:spcPts val="0"/>
              </a:spcBef>
              <a:buFont typeface="Arial" pitchFamily="34" charset="0"/>
              <a:buChar char="•"/>
            </a:pPr>
            <a:r>
              <a:rPr lang="en-US" sz="2200" dirty="0" smtClean="0">
                <a:latin typeface="Arial" pitchFamily="34" charset="0"/>
                <a:cs typeface="Arial" pitchFamily="34" charset="0"/>
              </a:rPr>
              <a:t>Travel</a:t>
            </a:r>
          </a:p>
          <a:p>
            <a:pPr marL="1200150" lvl="1" indent="-457200">
              <a:lnSpc>
                <a:spcPct val="150000"/>
              </a:lnSpc>
              <a:spcBef>
                <a:spcPts val="0"/>
              </a:spcBef>
              <a:buFont typeface="Arial" pitchFamily="34" charset="0"/>
              <a:buChar char="•"/>
            </a:pPr>
            <a:r>
              <a:rPr lang="en-US" sz="2200" dirty="0" smtClean="0">
                <a:latin typeface="Arial" pitchFamily="34" charset="0"/>
                <a:cs typeface="Arial" pitchFamily="34" charset="0"/>
              </a:rPr>
              <a:t>Account Management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284982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Award Establishment			</a:t>
            </a:r>
            <a:endParaRPr lang="en-US" cap="none" dirty="0"/>
          </a:p>
        </p:txBody>
      </p:sp>
      <p:sp>
        <p:nvSpPr>
          <p:cNvPr id="12" name="Text Placeholder 11"/>
          <p:cNvSpPr>
            <a:spLocks noGrp="1"/>
          </p:cNvSpPr>
          <p:nvPr>
            <p:ph type="body" idx="11"/>
          </p:nvPr>
        </p:nvSpPr>
        <p:spPr/>
        <p:txBody>
          <a:bodyPr/>
          <a:lstStyle/>
          <a:p>
            <a:r>
              <a:rPr lang="en-US" cap="none" dirty="0"/>
              <a:t>Post Award</a:t>
            </a:r>
          </a:p>
          <a:p>
            <a:endParaRPr lang="en-US" cap="none" dirty="0"/>
          </a:p>
        </p:txBody>
      </p:sp>
      <p:sp>
        <p:nvSpPr>
          <p:cNvPr id="13" name="Text Placeholder 12"/>
          <p:cNvSpPr>
            <a:spLocks noGrp="1"/>
          </p:cNvSpPr>
          <p:nvPr>
            <p:ph type="body" idx="12"/>
          </p:nvPr>
        </p:nvSpPr>
        <p:spPr>
          <a:xfrm>
            <a:off x="367130" y="1450109"/>
            <a:ext cx="8326019" cy="4701310"/>
          </a:xfrm>
        </p:spPr>
        <p:txBody>
          <a:bodyPr>
            <a:noAutofit/>
          </a:bodyPr>
          <a:lstStyle/>
          <a:p>
            <a:r>
              <a:rPr lang="en-US" sz="3000" dirty="0" smtClean="0">
                <a:latin typeface="+mn-lt"/>
              </a:rPr>
              <a:t>Awarded budget may be divided internally into multiple sponsored program accounts:</a:t>
            </a:r>
          </a:p>
          <a:p>
            <a:pPr marL="1085850" lvl="1" indent="-342900">
              <a:buFont typeface="Arial" pitchFamily="34" charset="0"/>
              <a:buChar char="•"/>
            </a:pPr>
            <a:r>
              <a:rPr lang="en-US" sz="2200" dirty="0" smtClean="0">
                <a:latin typeface="+mn-lt"/>
              </a:rPr>
              <a:t>Multiple Investigators</a:t>
            </a:r>
          </a:p>
          <a:p>
            <a:pPr marL="1085850" lvl="1" indent="-342900">
              <a:buFont typeface="Arial" pitchFamily="34" charset="0"/>
              <a:buChar char="•"/>
            </a:pPr>
            <a:r>
              <a:rPr lang="en-US" sz="2200" dirty="0" smtClean="0">
                <a:latin typeface="+mn-lt"/>
              </a:rPr>
              <a:t>Unique categories (tasks, projects, sub-projects) &amp; reporting requirements</a:t>
            </a:r>
          </a:p>
          <a:p>
            <a:pPr marL="1085850" lvl="1" indent="-342900">
              <a:buFont typeface="Arial" pitchFamily="34" charset="0"/>
              <a:buChar char="•"/>
            </a:pPr>
            <a:r>
              <a:rPr lang="en-US" sz="2200" dirty="0" smtClean="0">
                <a:latin typeface="+mn-lt"/>
              </a:rPr>
              <a:t>Incremental funding</a:t>
            </a:r>
          </a:p>
          <a:p>
            <a:pPr marL="1085850" lvl="1" indent="-342900">
              <a:buFont typeface="Arial" pitchFamily="34" charset="0"/>
              <a:buChar char="•"/>
            </a:pPr>
            <a:r>
              <a:rPr lang="en-US" sz="2200" dirty="0" smtClean="0">
                <a:latin typeface="+mn-lt"/>
              </a:rPr>
              <a:t>Specific budgetary restrictions</a:t>
            </a:r>
          </a:p>
          <a:p>
            <a:pPr marL="1085850" lvl="1" indent="-342900">
              <a:buFont typeface="Arial" pitchFamily="34" charset="0"/>
              <a:buChar char="•"/>
            </a:pPr>
            <a:r>
              <a:rPr lang="en-US" sz="2200" dirty="0" smtClean="0">
                <a:latin typeface="+mn-lt"/>
              </a:rPr>
              <a:t>Cost share</a:t>
            </a:r>
          </a:p>
        </p:txBody>
      </p:sp>
    </p:spTree>
    <p:extLst>
      <p:ext uri="{BB962C8B-B14F-4D97-AF65-F5344CB8AC3E}">
        <p14:creationId xmlns:p14="http://schemas.microsoft.com/office/powerpoint/2010/main" val="9673258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Cost Allocation 			</a:t>
            </a:r>
            <a:endParaRPr lang="en-US" cap="none" dirty="0"/>
          </a:p>
        </p:txBody>
      </p:sp>
      <p:sp>
        <p:nvSpPr>
          <p:cNvPr id="12" name="Text Placeholder 11"/>
          <p:cNvSpPr>
            <a:spLocks noGrp="1"/>
          </p:cNvSpPr>
          <p:nvPr>
            <p:ph type="body" idx="11"/>
          </p:nvPr>
        </p:nvSpPr>
        <p:spPr/>
        <p:txBody>
          <a:bodyPr/>
          <a:lstStyle/>
          <a:p>
            <a:r>
              <a:rPr lang="en-US" cap="none" dirty="0" smtClean="0"/>
              <a:t>Roles of the Principal Investigator</a:t>
            </a:r>
            <a:endParaRPr lang="en-US" cap="none" dirty="0"/>
          </a:p>
        </p:txBody>
      </p:sp>
      <p:sp>
        <p:nvSpPr>
          <p:cNvPr id="13" name="Text Placeholder 12"/>
          <p:cNvSpPr>
            <a:spLocks noGrp="1"/>
          </p:cNvSpPr>
          <p:nvPr>
            <p:ph type="body" idx="12"/>
          </p:nvPr>
        </p:nvSpPr>
        <p:spPr/>
        <p:txBody>
          <a:bodyPr>
            <a:noAutofit/>
          </a:bodyPr>
          <a:lstStyle/>
          <a:p>
            <a:r>
              <a:rPr lang="en-US" sz="3000" dirty="0" smtClean="0"/>
              <a:t>As PI, what is my role in allocating costs?</a:t>
            </a:r>
          </a:p>
          <a:p>
            <a:pPr marL="1085850" lvl="1" indent="-342900">
              <a:buFont typeface="Arial" pitchFamily="34" charset="0"/>
              <a:buChar char="•"/>
            </a:pPr>
            <a:endParaRPr lang="en-US" sz="2200" dirty="0"/>
          </a:p>
          <a:p>
            <a:pPr marL="1085850" lvl="1" indent="-342900">
              <a:lnSpc>
                <a:spcPct val="150000"/>
              </a:lnSpc>
              <a:buFont typeface="Arial" pitchFamily="34" charset="0"/>
              <a:buChar char="•"/>
            </a:pPr>
            <a:r>
              <a:rPr lang="en-US" sz="2800" dirty="0" smtClean="0"/>
              <a:t>Must assure charge is:</a:t>
            </a:r>
          </a:p>
          <a:p>
            <a:pPr marL="1485900" lvl="2" indent="-342900">
              <a:lnSpc>
                <a:spcPct val="150000"/>
              </a:lnSpc>
              <a:buFont typeface="Arial" pitchFamily="34" charset="0"/>
              <a:buChar char="•"/>
            </a:pPr>
            <a:r>
              <a:rPr lang="en-US" sz="2200" dirty="0" smtClean="0"/>
              <a:t>Reasonable and necessary</a:t>
            </a:r>
          </a:p>
          <a:p>
            <a:pPr marL="1485900" lvl="2" indent="-342900">
              <a:lnSpc>
                <a:spcPct val="150000"/>
              </a:lnSpc>
              <a:buFont typeface="Arial" pitchFamily="34" charset="0"/>
              <a:buChar char="•"/>
            </a:pPr>
            <a:r>
              <a:rPr lang="en-US" sz="2200" dirty="0" smtClean="0"/>
              <a:t>Incurred within the project period</a:t>
            </a:r>
          </a:p>
          <a:p>
            <a:pPr marL="1485900" lvl="2" indent="-342900">
              <a:lnSpc>
                <a:spcPct val="150000"/>
              </a:lnSpc>
              <a:buFont typeface="Arial" pitchFamily="34" charset="0"/>
              <a:buChar char="•"/>
            </a:pPr>
            <a:r>
              <a:rPr lang="en-US" sz="2200" dirty="0" smtClean="0"/>
              <a:t>Allowable in accordance with sponsor guidelines</a:t>
            </a:r>
          </a:p>
          <a:p>
            <a:pPr marL="1485900" lvl="2" indent="-342900">
              <a:lnSpc>
                <a:spcPct val="150000"/>
              </a:lnSpc>
              <a:buFont typeface="Arial" pitchFamily="34" charset="0"/>
              <a:buChar char="•"/>
            </a:pPr>
            <a:r>
              <a:rPr lang="en-US" sz="2200" dirty="0" smtClean="0"/>
              <a:t>Allocated on the basis of benefit to the project</a:t>
            </a:r>
          </a:p>
          <a:p>
            <a:pPr marL="1085850" lvl="1" indent="-342900">
              <a:buFont typeface="Arial" pitchFamily="34" charset="0"/>
              <a:buChar char="•"/>
            </a:pPr>
            <a:endParaRPr lang="en-US" sz="2200" dirty="0"/>
          </a:p>
        </p:txBody>
      </p:sp>
    </p:spTree>
    <p:extLst>
      <p:ext uri="{BB962C8B-B14F-4D97-AF65-F5344CB8AC3E}">
        <p14:creationId xmlns:p14="http://schemas.microsoft.com/office/powerpoint/2010/main" val="3067513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Managing the Award		</a:t>
            </a:r>
            <a:endParaRPr lang="en-US" cap="none" dirty="0"/>
          </a:p>
        </p:txBody>
      </p:sp>
      <p:sp>
        <p:nvSpPr>
          <p:cNvPr id="12" name="Text Placeholder 11"/>
          <p:cNvSpPr>
            <a:spLocks noGrp="1"/>
          </p:cNvSpPr>
          <p:nvPr>
            <p:ph type="body" idx="11"/>
          </p:nvPr>
        </p:nvSpPr>
        <p:spPr/>
        <p:txBody>
          <a:bodyPr/>
          <a:lstStyle/>
          <a:p>
            <a:r>
              <a:rPr lang="en-US" cap="none" dirty="0" smtClean="0"/>
              <a:t>Roles of the Principal Investigator	</a:t>
            </a:r>
            <a:endParaRPr lang="en-US" cap="none" dirty="0"/>
          </a:p>
        </p:txBody>
      </p:sp>
      <p:sp>
        <p:nvSpPr>
          <p:cNvPr id="13" name="Text Placeholder 12"/>
          <p:cNvSpPr>
            <a:spLocks noGrp="1"/>
          </p:cNvSpPr>
          <p:nvPr>
            <p:ph type="body" idx="12"/>
          </p:nvPr>
        </p:nvSpPr>
        <p:spPr/>
        <p:txBody>
          <a:bodyPr>
            <a:noAutofit/>
          </a:bodyPr>
          <a:lstStyle/>
          <a:p>
            <a:pPr marL="457200" indent="-457200">
              <a:buFont typeface="Arial" pitchFamily="34" charset="0"/>
              <a:buChar char="•"/>
            </a:pPr>
            <a:r>
              <a:rPr lang="en-US" sz="3000" dirty="0" smtClean="0"/>
              <a:t>Direct the work</a:t>
            </a:r>
          </a:p>
          <a:p>
            <a:pPr marL="1200150" lvl="1" indent="-457200">
              <a:buFont typeface="Arial" pitchFamily="34" charset="0"/>
              <a:buChar char="•"/>
            </a:pPr>
            <a:r>
              <a:rPr lang="en-US" sz="2200" dirty="0" smtClean="0"/>
              <a:t>Within project period</a:t>
            </a:r>
          </a:p>
          <a:p>
            <a:pPr marL="1200150" lvl="1" indent="-457200">
              <a:buFont typeface="Arial" pitchFamily="34" charset="0"/>
              <a:buChar char="•"/>
            </a:pPr>
            <a:r>
              <a:rPr lang="en-US" sz="2200" dirty="0" smtClean="0"/>
              <a:t>Within budget authorized by sponsor</a:t>
            </a:r>
          </a:p>
          <a:p>
            <a:pPr marL="457200" indent="-457200">
              <a:buFont typeface="Arial" pitchFamily="34" charset="0"/>
              <a:buChar char="•"/>
            </a:pPr>
            <a:r>
              <a:rPr lang="en-US" sz="3000" dirty="0" smtClean="0"/>
              <a:t>Determine Staffing</a:t>
            </a:r>
          </a:p>
          <a:p>
            <a:pPr marL="1200150" lvl="1" indent="-457200">
              <a:buFont typeface="Arial" pitchFamily="34" charset="0"/>
              <a:buChar char="•"/>
            </a:pPr>
            <a:r>
              <a:rPr lang="en-US" sz="2200" dirty="0" smtClean="0"/>
              <a:t>Project should be staffed according to budget unless something has changed</a:t>
            </a:r>
          </a:p>
          <a:p>
            <a:pPr marL="457200" indent="-457200">
              <a:buFont typeface="Arial" pitchFamily="34" charset="0"/>
              <a:buChar char="•"/>
            </a:pPr>
            <a:r>
              <a:rPr lang="en-US" sz="3000" dirty="0" smtClean="0"/>
              <a:t>Communicate with Business Office</a:t>
            </a:r>
          </a:p>
          <a:p>
            <a:pPr marL="1200150" lvl="1" indent="-457200">
              <a:buFont typeface="Arial" pitchFamily="34" charset="0"/>
              <a:buChar char="•"/>
            </a:pPr>
            <a:r>
              <a:rPr lang="en-US" sz="2200" dirty="0" smtClean="0"/>
              <a:t>Work closely with business office if changes to budget categories are needed; sponsor prior approval may be required</a:t>
            </a:r>
          </a:p>
          <a:p>
            <a:endParaRPr lang="en-US" sz="3000" dirty="0"/>
          </a:p>
        </p:txBody>
      </p:sp>
    </p:spTree>
    <p:extLst>
      <p:ext uri="{BB962C8B-B14F-4D97-AF65-F5344CB8AC3E}">
        <p14:creationId xmlns:p14="http://schemas.microsoft.com/office/powerpoint/2010/main" val="3067513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Managing the Award			</a:t>
            </a:r>
            <a:endParaRPr lang="en-US" cap="none" dirty="0"/>
          </a:p>
        </p:txBody>
      </p:sp>
      <p:sp>
        <p:nvSpPr>
          <p:cNvPr id="12" name="Text Placeholder 11"/>
          <p:cNvSpPr>
            <a:spLocks noGrp="1"/>
          </p:cNvSpPr>
          <p:nvPr>
            <p:ph type="body" idx="11"/>
          </p:nvPr>
        </p:nvSpPr>
        <p:spPr/>
        <p:txBody>
          <a:bodyPr/>
          <a:lstStyle/>
          <a:p>
            <a:r>
              <a:rPr lang="en-US" cap="none" dirty="0" smtClean="0"/>
              <a:t>Prior Approval</a:t>
            </a:r>
            <a:endParaRPr lang="en-US" cap="none" dirty="0"/>
          </a:p>
        </p:txBody>
      </p:sp>
      <p:sp>
        <p:nvSpPr>
          <p:cNvPr id="13" name="Text Placeholder 12"/>
          <p:cNvSpPr>
            <a:spLocks noGrp="1"/>
          </p:cNvSpPr>
          <p:nvPr>
            <p:ph type="body" idx="12"/>
          </p:nvPr>
        </p:nvSpPr>
        <p:spPr/>
        <p:txBody>
          <a:bodyPr>
            <a:noAutofit/>
          </a:bodyPr>
          <a:lstStyle/>
          <a:p>
            <a:r>
              <a:rPr lang="en-US" sz="3000" dirty="0" smtClean="0"/>
              <a:t>Items that may require prior approval:</a:t>
            </a:r>
          </a:p>
          <a:p>
            <a:pPr lvl="1" indent="0">
              <a:buNone/>
            </a:pPr>
            <a:endParaRPr lang="en-US" sz="2200" dirty="0" smtClean="0"/>
          </a:p>
          <a:p>
            <a:pPr marL="1085850" lvl="1" indent="-342900">
              <a:buFont typeface="Arial" pitchFamily="34" charset="0"/>
              <a:buChar char="•"/>
            </a:pPr>
            <a:r>
              <a:rPr lang="en-US" sz="2200" dirty="0" smtClean="0"/>
              <a:t>Change in Scope</a:t>
            </a:r>
          </a:p>
          <a:p>
            <a:pPr marL="1085850" lvl="1" indent="-342900">
              <a:buFont typeface="Arial" pitchFamily="34" charset="0"/>
              <a:buChar char="•"/>
            </a:pPr>
            <a:r>
              <a:rPr lang="en-US" sz="2200" dirty="0" smtClean="0"/>
              <a:t>Changes in Key Personnel</a:t>
            </a:r>
          </a:p>
          <a:p>
            <a:pPr marL="1085850" lvl="1" indent="-342900">
              <a:buFont typeface="Arial" pitchFamily="34" charset="0"/>
              <a:buChar char="•"/>
            </a:pPr>
            <a:r>
              <a:rPr lang="en-US" sz="2200" dirty="0" smtClean="0"/>
              <a:t>New/Additional Subcontracts</a:t>
            </a:r>
          </a:p>
          <a:p>
            <a:pPr marL="1085850" lvl="1" indent="-342900">
              <a:buFont typeface="Arial" pitchFamily="34" charset="0"/>
              <a:buChar char="•"/>
            </a:pPr>
            <a:r>
              <a:rPr lang="en-US" sz="2200" dirty="0" smtClean="0"/>
              <a:t>Foreign Travel </a:t>
            </a:r>
          </a:p>
          <a:p>
            <a:pPr marL="1085850" lvl="1" indent="-342900">
              <a:buFont typeface="Arial" pitchFamily="34" charset="0"/>
              <a:buChar char="•"/>
            </a:pPr>
            <a:r>
              <a:rPr lang="en-US" sz="2200" dirty="0" smtClean="0"/>
              <a:t>Capital Equipment</a:t>
            </a:r>
          </a:p>
          <a:p>
            <a:pPr marL="1085850" lvl="1" indent="-342900">
              <a:buFont typeface="Arial" pitchFamily="34" charset="0"/>
              <a:buChar char="•"/>
            </a:pPr>
            <a:r>
              <a:rPr lang="en-US" sz="2200" dirty="0" smtClean="0"/>
              <a:t>PI absence exceeding 3 months</a:t>
            </a:r>
          </a:p>
          <a:p>
            <a:pPr marL="1085850" lvl="1" indent="-342900">
              <a:buFont typeface="Arial" pitchFamily="34" charset="0"/>
              <a:buChar char="•"/>
            </a:pPr>
            <a:r>
              <a:rPr lang="en-US" sz="2200" dirty="0" smtClean="0"/>
              <a:t>PI reduction of effort exceeding 25%</a:t>
            </a:r>
          </a:p>
          <a:p>
            <a:pPr marL="1085850" lvl="1" indent="-342900">
              <a:buFont typeface="Arial" pitchFamily="34" charset="0"/>
              <a:buChar char="•"/>
            </a:pPr>
            <a:r>
              <a:rPr lang="en-US" sz="2200" dirty="0" smtClean="0"/>
              <a:t>Extension of time</a:t>
            </a:r>
            <a:endParaRPr lang="en-US" sz="2200" dirty="0"/>
          </a:p>
        </p:txBody>
      </p:sp>
    </p:spTree>
    <p:extLst>
      <p:ext uri="{BB962C8B-B14F-4D97-AF65-F5344CB8AC3E}">
        <p14:creationId xmlns:p14="http://schemas.microsoft.com/office/powerpoint/2010/main" val="3067513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Managing the Award		</a:t>
            </a:r>
            <a:endParaRPr lang="en-US" cap="none" dirty="0"/>
          </a:p>
        </p:txBody>
      </p:sp>
      <p:sp>
        <p:nvSpPr>
          <p:cNvPr id="12" name="Text Placeholder 11"/>
          <p:cNvSpPr>
            <a:spLocks noGrp="1"/>
          </p:cNvSpPr>
          <p:nvPr>
            <p:ph type="body" idx="11"/>
          </p:nvPr>
        </p:nvSpPr>
        <p:spPr/>
        <p:txBody>
          <a:bodyPr/>
          <a:lstStyle/>
          <a:p>
            <a:r>
              <a:rPr lang="en-US" cap="none" dirty="0" smtClean="0"/>
              <a:t>Technical Reports	</a:t>
            </a:r>
            <a:endParaRPr lang="en-US" cap="none" dirty="0"/>
          </a:p>
        </p:txBody>
      </p:sp>
      <p:sp>
        <p:nvSpPr>
          <p:cNvPr id="13" name="Text Placeholder 12"/>
          <p:cNvSpPr>
            <a:spLocks noGrp="1"/>
          </p:cNvSpPr>
          <p:nvPr>
            <p:ph type="body" idx="12"/>
          </p:nvPr>
        </p:nvSpPr>
        <p:spPr/>
        <p:txBody>
          <a:bodyPr>
            <a:noAutofit/>
          </a:bodyPr>
          <a:lstStyle/>
          <a:p>
            <a:r>
              <a:rPr lang="en-US" sz="3000" dirty="0" smtClean="0"/>
              <a:t>Principal Investigators are responsible for the timely submission of all technical reports</a:t>
            </a:r>
          </a:p>
          <a:p>
            <a:pPr marL="1200150" lvl="1" indent="-457200">
              <a:buFont typeface="Arial" pitchFamily="34" charset="0"/>
              <a:buChar char="•"/>
            </a:pPr>
            <a:r>
              <a:rPr lang="en-US" sz="2200" dirty="0" smtClean="0"/>
              <a:t>Due dates are in award document</a:t>
            </a:r>
          </a:p>
          <a:p>
            <a:pPr marL="1200150" lvl="1" indent="-457200">
              <a:buFont typeface="Arial" pitchFamily="34" charset="0"/>
              <a:buChar char="•"/>
            </a:pPr>
            <a:r>
              <a:rPr lang="en-US" sz="2200" dirty="0" smtClean="0"/>
              <a:t>Information available in Grants Management (GM) Account Information Management System (AIMS)</a:t>
            </a:r>
          </a:p>
          <a:p>
            <a:pPr marL="1200150" lvl="1" indent="-457200">
              <a:buFont typeface="Arial" pitchFamily="34" charset="0"/>
              <a:buChar char="•"/>
            </a:pPr>
            <a:r>
              <a:rPr lang="en-US" sz="2200" dirty="0" smtClean="0"/>
              <a:t>Contact SPS Research Administration Specialist with questions</a:t>
            </a:r>
          </a:p>
          <a:p>
            <a:r>
              <a:rPr lang="en-US" sz="3000" dirty="0" smtClean="0"/>
              <a:t>Why be timely?</a:t>
            </a:r>
          </a:p>
          <a:p>
            <a:pPr marL="1085850" lvl="1" indent="-342900">
              <a:buFont typeface="Arial" pitchFamily="34" charset="0"/>
              <a:buChar char="•"/>
            </a:pPr>
            <a:r>
              <a:rPr lang="en-US" sz="2200" dirty="0" smtClean="0"/>
              <a:t>Proper stewardship</a:t>
            </a:r>
          </a:p>
          <a:p>
            <a:pPr marL="1085850" lvl="1" indent="-342900">
              <a:buFont typeface="Arial" pitchFamily="34" charset="0"/>
              <a:buChar char="•"/>
            </a:pPr>
            <a:r>
              <a:rPr lang="en-US" sz="2200" dirty="0" smtClean="0"/>
              <a:t>Requirement (as part of terms &amp; conditions)</a:t>
            </a:r>
          </a:p>
          <a:p>
            <a:pPr marL="1085850" lvl="1" indent="-342900">
              <a:buFont typeface="Arial" pitchFamily="34" charset="0"/>
              <a:buChar char="•"/>
            </a:pPr>
            <a:r>
              <a:rPr lang="en-US" sz="2200" dirty="0" smtClean="0"/>
              <a:t>Incremental or future funding may depend upon receipt of the report</a:t>
            </a:r>
            <a:endParaRPr lang="en-US" sz="2200" dirty="0"/>
          </a:p>
        </p:txBody>
      </p:sp>
    </p:spTree>
    <p:extLst>
      <p:ext uri="{BB962C8B-B14F-4D97-AF65-F5344CB8AC3E}">
        <p14:creationId xmlns:p14="http://schemas.microsoft.com/office/powerpoint/2010/main" val="31028526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Managing the Award		</a:t>
            </a:r>
            <a:endParaRPr lang="en-US" cap="none" dirty="0"/>
          </a:p>
        </p:txBody>
      </p:sp>
      <p:sp>
        <p:nvSpPr>
          <p:cNvPr id="12" name="Text Placeholder 11"/>
          <p:cNvSpPr>
            <a:spLocks noGrp="1"/>
          </p:cNvSpPr>
          <p:nvPr>
            <p:ph type="body" idx="11"/>
          </p:nvPr>
        </p:nvSpPr>
        <p:spPr/>
        <p:txBody>
          <a:bodyPr/>
          <a:lstStyle/>
          <a:p>
            <a:r>
              <a:rPr lang="en-US" cap="none" dirty="0" smtClean="0"/>
              <a:t>Financial Reports</a:t>
            </a:r>
            <a:endParaRPr lang="en-US" cap="none" dirty="0"/>
          </a:p>
        </p:txBody>
      </p:sp>
      <p:sp>
        <p:nvSpPr>
          <p:cNvPr id="13" name="Text Placeholder 12"/>
          <p:cNvSpPr>
            <a:spLocks noGrp="1"/>
          </p:cNvSpPr>
          <p:nvPr>
            <p:ph type="body" idx="12"/>
          </p:nvPr>
        </p:nvSpPr>
        <p:spPr/>
        <p:txBody>
          <a:bodyPr>
            <a:noAutofit/>
          </a:bodyPr>
          <a:lstStyle/>
          <a:p>
            <a:r>
              <a:rPr lang="en-US" sz="3000" dirty="0" smtClean="0"/>
              <a:t>GM AIMS provides:</a:t>
            </a:r>
          </a:p>
          <a:p>
            <a:pPr marL="1085850" lvl="1" indent="-342900">
              <a:buFont typeface="Arial" pitchFamily="34" charset="0"/>
              <a:buChar char="•"/>
            </a:pPr>
            <a:r>
              <a:rPr lang="en-US" sz="2200" dirty="0" smtClean="0"/>
              <a:t>Real-time tracking of grant budgets and expenditures</a:t>
            </a:r>
          </a:p>
          <a:p>
            <a:pPr marL="1085850" lvl="1" indent="-342900">
              <a:buFont typeface="Arial" pitchFamily="34" charset="0"/>
              <a:buChar char="•"/>
            </a:pPr>
            <a:r>
              <a:rPr lang="en-US" sz="2200" dirty="0" smtClean="0"/>
              <a:t>Expenditure details such as PO numbers, vendors and item descriptions</a:t>
            </a:r>
          </a:p>
          <a:p>
            <a:pPr marL="1085850" lvl="1" indent="-342900">
              <a:buFont typeface="Arial" pitchFamily="34" charset="0"/>
              <a:buChar char="•"/>
            </a:pPr>
            <a:r>
              <a:rPr lang="en-US" sz="2200" dirty="0" smtClean="0"/>
              <a:t>Information on technical reports</a:t>
            </a:r>
          </a:p>
          <a:p>
            <a:pPr marL="1485900" lvl="2" indent="-342900">
              <a:buFont typeface="Arial" pitchFamily="34" charset="0"/>
              <a:buChar char="•"/>
            </a:pPr>
            <a:r>
              <a:rPr lang="en-US" sz="2200" dirty="0" smtClean="0"/>
              <a:t>When due</a:t>
            </a:r>
          </a:p>
          <a:p>
            <a:pPr marL="1485900" lvl="2" indent="-342900">
              <a:buFont typeface="Arial" pitchFamily="34" charset="0"/>
              <a:buChar char="•"/>
            </a:pPr>
            <a:r>
              <a:rPr lang="en-US" sz="2200" dirty="0" smtClean="0"/>
              <a:t>Where &amp; how to send</a:t>
            </a:r>
            <a:endParaRPr lang="en-US" sz="2200" dirty="0"/>
          </a:p>
          <a:p>
            <a:pPr marL="1085850" lvl="1" indent="-342900">
              <a:buFont typeface="Arial" pitchFamily="34" charset="0"/>
              <a:buChar char="•"/>
            </a:pPr>
            <a:r>
              <a:rPr lang="en-US" sz="2200" dirty="0" smtClean="0"/>
              <a:t>Balance trends charts</a:t>
            </a:r>
          </a:p>
          <a:p>
            <a:pPr marL="1085850" lvl="1" indent="-342900">
              <a:buFont typeface="Arial" pitchFamily="34" charset="0"/>
              <a:buChar char="•"/>
            </a:pPr>
            <a:r>
              <a:rPr lang="en-US" sz="2200" dirty="0" smtClean="0"/>
              <a:t>Projection tool to estimate future balances</a:t>
            </a:r>
          </a:p>
          <a:p>
            <a:pPr marL="1085850" lvl="1" indent="-342900">
              <a:buFont typeface="Arial" pitchFamily="34" charset="0"/>
              <a:buChar char="•"/>
            </a:pPr>
            <a:r>
              <a:rPr lang="en-US" sz="2200" dirty="0"/>
              <a:t>GM AIMS is accessible via the GM AIMS Faculty Portal </a:t>
            </a:r>
            <a:r>
              <a:rPr lang="en-US" sz="1400" dirty="0">
                <a:hlinkClick r:id="rId3"/>
              </a:rPr>
              <a:t>https://www.purdue.edu/apps/account/cas/login?service=https%3A%2F%2Fwww.purdue.edu%2Fapps%2Faccount%2Fcasclient%2Flogin</a:t>
            </a:r>
            <a:r>
              <a:rPr lang="en-US" sz="1400" dirty="0"/>
              <a:t> </a:t>
            </a:r>
          </a:p>
          <a:p>
            <a:pPr marL="1085850" lvl="1" indent="-342900">
              <a:buFont typeface="Arial" pitchFamily="34" charset="0"/>
              <a:buChar char="•"/>
            </a:pPr>
            <a:endParaRPr lang="en-US" sz="2200" dirty="0" smtClean="0"/>
          </a:p>
        </p:txBody>
      </p:sp>
    </p:spTree>
    <p:extLst>
      <p:ext uri="{BB962C8B-B14F-4D97-AF65-F5344CB8AC3E}">
        <p14:creationId xmlns:p14="http://schemas.microsoft.com/office/powerpoint/2010/main" val="1284982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After Close-Out of Award		</a:t>
            </a:r>
            <a:endParaRPr lang="en-US" cap="none" dirty="0"/>
          </a:p>
        </p:txBody>
      </p:sp>
      <p:sp>
        <p:nvSpPr>
          <p:cNvPr id="12" name="Text Placeholder 11"/>
          <p:cNvSpPr>
            <a:spLocks noGrp="1"/>
          </p:cNvSpPr>
          <p:nvPr>
            <p:ph type="body" idx="11"/>
          </p:nvPr>
        </p:nvSpPr>
        <p:spPr/>
        <p:txBody>
          <a:bodyPr/>
          <a:lstStyle/>
          <a:p>
            <a:r>
              <a:rPr lang="en-US" cap="none" dirty="0" smtClean="0"/>
              <a:t>Record Retention</a:t>
            </a:r>
            <a:endParaRPr lang="en-US" cap="none" dirty="0"/>
          </a:p>
        </p:txBody>
      </p:sp>
      <p:sp>
        <p:nvSpPr>
          <p:cNvPr id="13" name="Text Placeholder 12"/>
          <p:cNvSpPr>
            <a:spLocks noGrp="1"/>
          </p:cNvSpPr>
          <p:nvPr>
            <p:ph type="body" idx="12"/>
          </p:nvPr>
        </p:nvSpPr>
        <p:spPr>
          <a:xfrm>
            <a:off x="367130" y="1368562"/>
            <a:ext cx="8326019" cy="4459272"/>
          </a:xfrm>
        </p:spPr>
        <p:txBody>
          <a:bodyPr>
            <a:noAutofit/>
          </a:bodyPr>
          <a:lstStyle/>
          <a:p>
            <a:r>
              <a:rPr lang="en-US" sz="3000" dirty="0" smtClean="0">
                <a:effectLst>
                  <a:outerShdw blurRad="38100" dist="38100" dir="2700000" algn="tl">
                    <a:srgbClr val="000000">
                      <a:alpha val="43137"/>
                    </a:srgbClr>
                  </a:outerShdw>
                </a:effectLst>
                <a:latin typeface="Arial Narrow" pitchFamily="34" charset="0"/>
              </a:rPr>
              <a:t>Terms and Conditions of Award allow auditors the right of access to all University records associated with a project</a:t>
            </a:r>
          </a:p>
          <a:p>
            <a:endParaRPr lang="en-US" sz="3000" dirty="0">
              <a:latin typeface="Arial" pitchFamily="34" charset="0"/>
              <a:cs typeface="Arial" pitchFamily="34" charset="0"/>
            </a:endParaRPr>
          </a:p>
          <a:p>
            <a:r>
              <a:rPr lang="en-US" sz="3000" dirty="0" smtClean="0">
                <a:latin typeface="Arial" pitchFamily="34" charset="0"/>
                <a:cs typeface="Arial" pitchFamily="34" charset="0"/>
              </a:rPr>
              <a:t>PI Responsibilities:</a:t>
            </a:r>
          </a:p>
          <a:p>
            <a:pPr marL="1200150" lvl="1" indent="-457200">
              <a:buFont typeface="Arial" pitchFamily="34" charset="0"/>
              <a:buChar char="•"/>
            </a:pPr>
            <a:r>
              <a:rPr lang="en-US" sz="2200" dirty="0" smtClean="0">
                <a:latin typeface="Arial" pitchFamily="34" charset="0"/>
                <a:cs typeface="Arial" pitchFamily="34" charset="0"/>
              </a:rPr>
              <a:t>Scientific records and data</a:t>
            </a:r>
          </a:p>
          <a:p>
            <a:pPr marL="1200150" lvl="1" indent="-457200">
              <a:buFont typeface="Arial" pitchFamily="34" charset="0"/>
              <a:buChar char="•"/>
            </a:pPr>
            <a:r>
              <a:rPr lang="en-US" sz="2200" dirty="0" smtClean="0">
                <a:latin typeface="Arial" pitchFamily="34" charset="0"/>
                <a:cs typeface="Arial" pitchFamily="34" charset="0"/>
              </a:rPr>
              <a:t>Regulatory material (if applicable)</a:t>
            </a:r>
          </a:p>
          <a:p>
            <a:pPr marL="1200150" lvl="1" indent="-457200">
              <a:buFont typeface="Arial" pitchFamily="34" charset="0"/>
              <a:buChar char="•"/>
            </a:pPr>
            <a:r>
              <a:rPr lang="en-US" sz="2200" dirty="0" smtClean="0">
                <a:latin typeface="Arial" pitchFamily="34" charset="0"/>
                <a:cs typeface="Arial" pitchFamily="34" charset="0"/>
              </a:rPr>
              <a:t>Maintain for THREE years after completion/submission of final report</a:t>
            </a:r>
          </a:p>
          <a:p>
            <a:pPr marL="1200150" lvl="1" indent="-457200">
              <a:buFont typeface="Arial" pitchFamily="34" charset="0"/>
              <a:buChar char="•"/>
            </a:pPr>
            <a:r>
              <a:rPr lang="en-US" sz="2200" dirty="0" smtClean="0">
                <a:latin typeface="Arial" pitchFamily="34" charset="0"/>
                <a:cs typeface="Arial" pitchFamily="34" charset="0"/>
              </a:rPr>
              <a:t>May be contacted by auditors regarding certification of effort and other items</a:t>
            </a:r>
          </a:p>
        </p:txBody>
      </p:sp>
    </p:spTree>
    <p:extLst>
      <p:ext uri="{BB962C8B-B14F-4D97-AF65-F5344CB8AC3E}">
        <p14:creationId xmlns:p14="http://schemas.microsoft.com/office/powerpoint/2010/main" val="31028526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SPONSORED PROGRAM SERVICES		</a:t>
            </a:r>
            <a:endParaRPr lang="en-US" cap="none" dirty="0"/>
          </a:p>
        </p:txBody>
      </p:sp>
      <p:sp>
        <p:nvSpPr>
          <p:cNvPr id="12" name="Text Placeholder 11"/>
          <p:cNvSpPr>
            <a:spLocks noGrp="1"/>
          </p:cNvSpPr>
          <p:nvPr>
            <p:ph type="body" idx="11"/>
          </p:nvPr>
        </p:nvSpPr>
        <p:spPr/>
        <p:txBody>
          <a:bodyPr/>
          <a:lstStyle/>
          <a:p>
            <a:r>
              <a:rPr lang="en-US" cap="none" dirty="0" smtClean="0"/>
              <a:t>POST AWARD</a:t>
            </a:r>
            <a:endParaRPr lang="en-US" cap="none" dirty="0"/>
          </a:p>
        </p:txBody>
      </p:sp>
      <p:sp>
        <p:nvSpPr>
          <p:cNvPr id="13" name="Text Placeholder 12"/>
          <p:cNvSpPr>
            <a:spLocks noGrp="1"/>
          </p:cNvSpPr>
          <p:nvPr>
            <p:ph type="body" idx="12"/>
          </p:nvPr>
        </p:nvSpPr>
        <p:spPr/>
        <p:txBody>
          <a:bodyPr>
            <a:noAutofit/>
          </a:bodyPr>
          <a:lstStyle/>
          <a:p>
            <a:pPr marL="285750" indent="-285750">
              <a:buFont typeface="Arial" pitchFamily="34" charset="0"/>
              <a:buChar char="•"/>
            </a:pPr>
            <a:endParaRPr lang="en-US" sz="3000" dirty="0" smtClean="0"/>
          </a:p>
          <a:p>
            <a:pPr marL="285750" indent="-285750">
              <a:buFont typeface="Arial" pitchFamily="34" charset="0"/>
              <a:buChar char="•"/>
            </a:pPr>
            <a:r>
              <a:rPr lang="en-US" sz="3000" dirty="0" smtClean="0"/>
              <a:t>Sponsor Specific Areas</a:t>
            </a:r>
          </a:p>
          <a:p>
            <a:pPr marL="1028700" lvl="1">
              <a:buFont typeface="Arial" pitchFamily="34" charset="0"/>
              <a:buChar char="•"/>
            </a:pPr>
            <a:r>
              <a:rPr lang="en-US" sz="3000" dirty="0" smtClean="0"/>
              <a:t>NSF/DHHS</a:t>
            </a:r>
          </a:p>
          <a:p>
            <a:pPr marL="1028700" lvl="1">
              <a:buFont typeface="Arial" pitchFamily="34" charset="0"/>
              <a:buChar char="•"/>
            </a:pPr>
            <a:r>
              <a:rPr lang="en-US" sz="3000" dirty="0" smtClean="0"/>
              <a:t>Other Federal</a:t>
            </a:r>
          </a:p>
          <a:p>
            <a:pPr marL="1028700" lvl="1">
              <a:buFont typeface="Arial" pitchFamily="34" charset="0"/>
              <a:buChar char="•"/>
            </a:pPr>
            <a:r>
              <a:rPr lang="en-US" sz="3000" dirty="0" smtClean="0"/>
              <a:t>Non-Federal</a:t>
            </a:r>
          </a:p>
          <a:p>
            <a:pPr marL="1028700" lvl="1">
              <a:buFont typeface="Arial" pitchFamily="34" charset="0"/>
              <a:buChar char="•"/>
            </a:pPr>
            <a:r>
              <a:rPr lang="en-US" sz="3000" dirty="0" smtClean="0"/>
              <a:t>Ag Field Office</a:t>
            </a:r>
          </a:p>
        </p:txBody>
      </p:sp>
    </p:spTree>
    <p:extLst>
      <p:ext uri="{BB962C8B-B14F-4D97-AF65-F5344CB8AC3E}">
        <p14:creationId xmlns:p14="http://schemas.microsoft.com/office/powerpoint/2010/main" val="2939910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34492" y="256142"/>
            <a:ext cx="8675014" cy="1477328"/>
          </a:xfrm>
        </p:spPr>
        <p:txBody>
          <a:bodyPr/>
          <a:lstStyle/>
          <a:p>
            <a:r>
              <a:rPr lang="en-US" b="0" cap="none" dirty="0" smtClean="0">
                <a:solidFill>
                  <a:schemeClr val="bg1"/>
                </a:solidFill>
              </a:rPr>
              <a:t>Sponsored Program Services		</a:t>
            </a:r>
            <a:r>
              <a:rPr lang="en-US" cap="none" dirty="0" smtClean="0"/>
              <a:t>	</a:t>
            </a:r>
            <a:endParaRPr lang="en-US" cap="none" dirty="0"/>
          </a:p>
        </p:txBody>
      </p:sp>
      <p:sp>
        <p:nvSpPr>
          <p:cNvPr id="13" name="Text Placeholder 12"/>
          <p:cNvSpPr>
            <a:spLocks noGrp="1"/>
          </p:cNvSpPr>
          <p:nvPr>
            <p:ph sz="half" idx="1"/>
          </p:nvPr>
        </p:nvSpPr>
        <p:spPr>
          <a:xfrm>
            <a:off x="304800" y="1518083"/>
            <a:ext cx="3841072" cy="4909094"/>
          </a:xfrm>
        </p:spPr>
        <p:txBody>
          <a:bodyPr>
            <a:noAutofit/>
          </a:bodyPr>
          <a:lstStyle/>
          <a:p>
            <a:pPr>
              <a:spcBef>
                <a:spcPts val="0"/>
              </a:spcBef>
            </a:pPr>
            <a:r>
              <a:rPr lang="en-US" sz="2000" b="1" dirty="0" smtClean="0">
                <a:latin typeface="+mn-lt"/>
              </a:rPr>
              <a:t>Ken Sandel</a:t>
            </a:r>
          </a:p>
          <a:p>
            <a:pPr>
              <a:spcBef>
                <a:spcPts val="0"/>
              </a:spcBef>
            </a:pPr>
            <a:r>
              <a:rPr lang="en-US" sz="2000" dirty="0" smtClean="0">
                <a:latin typeface="+mn-lt"/>
              </a:rPr>
              <a:t>Senior Director, SPS</a:t>
            </a:r>
          </a:p>
          <a:p>
            <a:pPr>
              <a:spcBef>
                <a:spcPts val="0"/>
              </a:spcBef>
            </a:pPr>
            <a:r>
              <a:rPr lang="en-US" sz="2000" dirty="0" smtClean="0">
                <a:latin typeface="+mn-lt"/>
              </a:rPr>
              <a:t>49-41063</a:t>
            </a:r>
          </a:p>
          <a:p>
            <a:pPr>
              <a:spcBef>
                <a:spcPts val="0"/>
              </a:spcBef>
            </a:pPr>
            <a:r>
              <a:rPr lang="en-US" sz="2000" dirty="0" smtClean="0">
                <a:latin typeface="+mn-lt"/>
                <a:hlinkClick r:id="rId3"/>
              </a:rPr>
              <a:t>sandel@purdue.edu</a:t>
            </a:r>
            <a:endParaRPr lang="en-US" sz="2000" dirty="0" smtClean="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r>
              <a:rPr lang="en-US" sz="2000" b="1" dirty="0" smtClean="0">
                <a:latin typeface="+mn-lt"/>
              </a:rPr>
              <a:t>Earl Knight, III</a:t>
            </a:r>
          </a:p>
          <a:p>
            <a:pPr>
              <a:spcBef>
                <a:spcPts val="0"/>
              </a:spcBef>
            </a:pPr>
            <a:r>
              <a:rPr lang="en-US" sz="2000" dirty="0" smtClean="0">
                <a:latin typeface="+mn-lt"/>
              </a:rPr>
              <a:t>Director, Contracting</a:t>
            </a:r>
          </a:p>
          <a:p>
            <a:pPr>
              <a:spcBef>
                <a:spcPts val="0"/>
              </a:spcBef>
            </a:pPr>
            <a:r>
              <a:rPr lang="en-US" sz="2000" dirty="0" smtClean="0">
                <a:latin typeface="+mn-lt"/>
              </a:rPr>
              <a:t>49-41059</a:t>
            </a:r>
          </a:p>
          <a:p>
            <a:pPr>
              <a:spcBef>
                <a:spcPts val="0"/>
              </a:spcBef>
            </a:pPr>
            <a:r>
              <a:rPr lang="en-US" sz="2000" dirty="0" smtClean="0">
                <a:latin typeface="+mn-lt"/>
                <a:hlinkClick r:id="rId4"/>
              </a:rPr>
              <a:t>knight79@purdue.edu</a:t>
            </a:r>
            <a:endParaRPr lang="en-US" sz="2000" dirty="0" smtClean="0">
              <a:latin typeface="+mn-lt"/>
            </a:endParaRPr>
          </a:p>
          <a:p>
            <a:pPr>
              <a:spcBef>
                <a:spcPts val="0"/>
              </a:spcBef>
            </a:pPr>
            <a:endParaRPr lang="en-US" sz="2000" dirty="0">
              <a:latin typeface="+mn-lt"/>
            </a:endParaRPr>
          </a:p>
          <a:p>
            <a:endParaRPr lang="en-US" sz="3600" dirty="0" smtClean="0"/>
          </a:p>
          <a:p>
            <a:endParaRPr lang="en-US" sz="3600" dirty="0"/>
          </a:p>
        </p:txBody>
      </p:sp>
      <p:sp>
        <p:nvSpPr>
          <p:cNvPr id="2" name="Content Placeholder 1"/>
          <p:cNvSpPr>
            <a:spLocks noGrp="1"/>
          </p:cNvSpPr>
          <p:nvPr>
            <p:ph sz="half" idx="2"/>
          </p:nvPr>
        </p:nvSpPr>
        <p:spPr>
          <a:xfrm>
            <a:off x="4216180" y="1435315"/>
            <a:ext cx="4693326" cy="5173462"/>
          </a:xfrm>
        </p:spPr>
        <p:txBody>
          <a:bodyPr>
            <a:normAutofit/>
          </a:bodyPr>
          <a:lstStyle/>
          <a:p>
            <a:pPr>
              <a:spcBef>
                <a:spcPts val="0"/>
              </a:spcBef>
            </a:pPr>
            <a:r>
              <a:rPr lang="en-US" sz="2000" b="1" dirty="0" smtClean="0">
                <a:latin typeface="+mn-lt"/>
              </a:rPr>
              <a:t>Susan Corwin</a:t>
            </a:r>
            <a:endParaRPr lang="en-US" sz="2000" b="1" dirty="0">
              <a:latin typeface="+mn-lt"/>
            </a:endParaRPr>
          </a:p>
          <a:p>
            <a:pPr>
              <a:spcBef>
                <a:spcPts val="0"/>
              </a:spcBef>
            </a:pPr>
            <a:r>
              <a:rPr lang="en-US" sz="2000" dirty="0" smtClean="0">
                <a:latin typeface="+mn-lt"/>
              </a:rPr>
              <a:t>Director</a:t>
            </a:r>
            <a:r>
              <a:rPr lang="en-US" sz="2000" dirty="0">
                <a:latin typeface="+mn-lt"/>
              </a:rPr>
              <a:t>, </a:t>
            </a:r>
            <a:r>
              <a:rPr lang="en-US" sz="2000" dirty="0" smtClean="0">
                <a:latin typeface="+mn-lt"/>
              </a:rPr>
              <a:t>Post Award</a:t>
            </a:r>
            <a:endParaRPr lang="en-US" sz="2000" dirty="0">
              <a:latin typeface="+mn-lt"/>
            </a:endParaRPr>
          </a:p>
          <a:p>
            <a:pPr>
              <a:spcBef>
                <a:spcPts val="0"/>
              </a:spcBef>
            </a:pPr>
            <a:r>
              <a:rPr lang="en-US" sz="2000" dirty="0" smtClean="0">
                <a:latin typeface="+mn-lt"/>
              </a:rPr>
              <a:t>49-41052</a:t>
            </a:r>
            <a:endParaRPr lang="en-US" sz="2000" dirty="0">
              <a:latin typeface="+mn-lt"/>
            </a:endParaRPr>
          </a:p>
          <a:p>
            <a:r>
              <a:rPr lang="en-US" sz="2000" dirty="0" smtClean="0">
                <a:latin typeface="+mn-lt"/>
                <a:hlinkClick r:id="rId5"/>
              </a:rPr>
              <a:t>postawd@purdue.edu</a:t>
            </a:r>
            <a:endParaRPr lang="en-US" sz="2000" dirty="0">
              <a:latin typeface="+mn-lt"/>
            </a:endParaRPr>
          </a:p>
          <a:p>
            <a:endParaRPr lang="en-US" sz="2000" dirty="0" smtClean="0">
              <a:latin typeface="+mn-lt"/>
            </a:endParaRPr>
          </a:p>
          <a:p>
            <a:pPr>
              <a:spcBef>
                <a:spcPts val="0"/>
              </a:spcBef>
            </a:pPr>
            <a:endParaRPr lang="en-US" sz="2000" b="1" dirty="0" smtClean="0">
              <a:latin typeface="+mn-lt"/>
            </a:endParaRPr>
          </a:p>
          <a:p>
            <a:pPr>
              <a:spcBef>
                <a:spcPts val="0"/>
              </a:spcBef>
            </a:pPr>
            <a:r>
              <a:rPr lang="en-US" sz="2000" b="1" dirty="0" smtClean="0">
                <a:latin typeface="+mn-lt"/>
              </a:rPr>
              <a:t>Beth Siple</a:t>
            </a:r>
            <a:endParaRPr lang="en-US" sz="2000" b="1" dirty="0">
              <a:latin typeface="+mn-lt"/>
            </a:endParaRPr>
          </a:p>
          <a:p>
            <a:pPr>
              <a:spcBef>
                <a:spcPts val="0"/>
              </a:spcBef>
            </a:pPr>
            <a:r>
              <a:rPr lang="en-US" sz="2000" dirty="0" smtClean="0">
                <a:latin typeface="+mn-lt"/>
              </a:rPr>
              <a:t>Assistant Director</a:t>
            </a:r>
            <a:r>
              <a:rPr lang="en-US" sz="2000" dirty="0">
                <a:latin typeface="+mn-lt"/>
              </a:rPr>
              <a:t>, </a:t>
            </a:r>
            <a:r>
              <a:rPr lang="en-US" sz="2000" dirty="0" smtClean="0">
                <a:latin typeface="+mn-lt"/>
              </a:rPr>
              <a:t>Ag Sponsored Programs</a:t>
            </a:r>
            <a:endParaRPr lang="en-US" sz="2000" dirty="0">
              <a:latin typeface="+mn-lt"/>
            </a:endParaRPr>
          </a:p>
          <a:p>
            <a:pPr>
              <a:spcBef>
                <a:spcPts val="0"/>
              </a:spcBef>
            </a:pPr>
            <a:r>
              <a:rPr lang="en-US" sz="2000" dirty="0">
                <a:latin typeface="+mn-lt"/>
              </a:rPr>
              <a:t>49-48464</a:t>
            </a:r>
          </a:p>
          <a:p>
            <a:pPr>
              <a:spcBef>
                <a:spcPts val="0"/>
              </a:spcBef>
            </a:pPr>
            <a:r>
              <a:rPr lang="en-US" sz="2000" dirty="0">
                <a:latin typeface="+mn-lt"/>
                <a:hlinkClick r:id="rId6"/>
              </a:rPr>
              <a:t>sipleb@purdue.edu</a:t>
            </a:r>
            <a:endParaRPr lang="en-US" sz="2000" dirty="0">
              <a:latin typeface="+mn-lt"/>
            </a:endParaRPr>
          </a:p>
          <a:p>
            <a:endParaRPr lang="en-US" sz="2000" dirty="0" smtClean="0">
              <a:latin typeface="+mn-lt"/>
            </a:endParaRPr>
          </a:p>
        </p:txBody>
      </p:sp>
      <p:sp>
        <p:nvSpPr>
          <p:cNvPr id="12" name="Text Placeholder 11"/>
          <p:cNvSpPr>
            <a:spLocks noGrp="1"/>
          </p:cNvSpPr>
          <p:nvPr>
            <p:ph type="body" idx="13"/>
          </p:nvPr>
        </p:nvSpPr>
        <p:spPr/>
        <p:txBody>
          <a:bodyPr wrap="square" lIns="0" tIns="0" rIns="0" bIns="0" anchor="t">
            <a:noAutofit/>
          </a:bodyPr>
          <a:lstStyle/>
          <a:p>
            <a:r>
              <a:rPr lang="en-US" b="0" cap="none" dirty="0">
                <a:solidFill>
                  <a:schemeClr val="tx1"/>
                </a:solidFill>
              </a:rPr>
              <a:t>Contact Information </a:t>
            </a:r>
            <a:r>
              <a:rPr lang="en-US" b="0" cap="none" dirty="0">
                <a:solidFill>
                  <a:srgbClr val="E3AE24"/>
                </a:solidFill>
              </a:rPr>
              <a:t>	</a:t>
            </a:r>
          </a:p>
        </p:txBody>
      </p:sp>
    </p:spTree>
    <p:extLst>
      <p:ext uri="{BB962C8B-B14F-4D97-AF65-F5344CB8AC3E}">
        <p14:creationId xmlns:p14="http://schemas.microsoft.com/office/powerpoint/2010/main" val="13780076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09600" y="609600"/>
            <a:ext cx="7086600" cy="3048000"/>
          </a:xfrm>
        </p:spPr>
        <p:txBody>
          <a:bodyPr>
            <a:normAutofit fontScale="90000"/>
          </a:bodyPr>
          <a:lstStyle/>
          <a:p>
            <a:pPr algn="l"/>
            <a:r>
              <a:rPr lang="en-US" dirty="0" smtClean="0"/>
              <a:t>Managing Your Award: Research Regulatory Affairs</a:t>
            </a:r>
          </a:p>
        </p:txBody>
      </p:sp>
      <p:sp>
        <p:nvSpPr>
          <p:cNvPr id="5" name="Subtitle 4"/>
          <p:cNvSpPr>
            <a:spLocks noGrp="1"/>
          </p:cNvSpPr>
          <p:nvPr>
            <p:ph type="subTitle" idx="1"/>
          </p:nvPr>
        </p:nvSpPr>
        <p:spPr>
          <a:xfrm>
            <a:off x="3276600" y="5105400"/>
            <a:ext cx="5181600" cy="914400"/>
          </a:xfrm>
        </p:spPr>
        <p:txBody>
          <a:bodyPr rtlCol="0">
            <a:normAutofit fontScale="62500" lnSpcReduction="20000"/>
          </a:bodyPr>
          <a:lstStyle/>
          <a:p>
            <a:pPr algn="l" fontAlgn="auto">
              <a:spcAft>
                <a:spcPts val="0"/>
              </a:spcAft>
              <a:buFont typeface="Arial" pitchFamily="34" charset="0"/>
              <a:buNone/>
              <a:defRPr/>
            </a:pPr>
            <a:r>
              <a:rPr lang="en-US" i="1" dirty="0" smtClean="0"/>
              <a:t> Ianthe “Cookie” Bryant-Gawthrop</a:t>
            </a:r>
          </a:p>
          <a:p>
            <a:pPr algn="l" fontAlgn="auto">
              <a:spcAft>
                <a:spcPts val="0"/>
              </a:spcAft>
              <a:buFont typeface="Arial" pitchFamily="34" charset="0"/>
              <a:buNone/>
              <a:defRPr/>
            </a:pPr>
            <a:r>
              <a:rPr lang="en-US" i="1" dirty="0" smtClean="0"/>
              <a:t>Director, Research Regulatory Affairs and Human Research Protection Program</a:t>
            </a:r>
            <a:endParaRPr lang="en-US" i="1" dirty="0"/>
          </a:p>
        </p:txBody>
      </p:sp>
    </p:spTree>
    <p:extLst>
      <p:ext uri="{BB962C8B-B14F-4D97-AF65-F5344CB8AC3E}">
        <p14:creationId xmlns:p14="http://schemas.microsoft.com/office/powerpoint/2010/main" val="697702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8134350" cy="1325563"/>
          </a:xfrm>
        </p:spPr>
        <p:txBody>
          <a:bodyPr>
            <a:normAutofit/>
          </a:bodyPr>
          <a:lstStyle/>
          <a:p>
            <a:r>
              <a:rPr lang="en-US" sz="4000" b="1" dirty="0" smtClean="0"/>
              <a:t>PIs Have Many Regulatory Responsibilities </a:t>
            </a:r>
            <a:endParaRPr lang="en-US" sz="4000" b="1" dirty="0"/>
          </a:p>
        </p:txBody>
      </p:sp>
      <p:sp>
        <p:nvSpPr>
          <p:cNvPr id="7" name="Content Placeholder 6"/>
          <p:cNvSpPr>
            <a:spLocks noGrp="1"/>
          </p:cNvSpPr>
          <p:nvPr>
            <p:ph idx="1"/>
          </p:nvPr>
        </p:nvSpPr>
        <p:spPr>
          <a:xfrm>
            <a:off x="628650" y="1825625"/>
            <a:ext cx="7886700" cy="4340044"/>
          </a:xfrm>
        </p:spPr>
        <p:txBody>
          <a:bodyPr>
            <a:normAutofit/>
          </a:bodyPr>
          <a:lstStyle/>
          <a:p>
            <a:r>
              <a:rPr lang="en-US" dirty="0" smtClean="0"/>
              <a:t>Keep up with sponsor-specific human/animal/rDNA/RCR requirements</a:t>
            </a:r>
          </a:p>
          <a:p>
            <a:r>
              <a:rPr lang="en-US" dirty="0" smtClean="0"/>
              <a:t>Apply to committees applicable to your research</a:t>
            </a:r>
          </a:p>
          <a:p>
            <a:r>
              <a:rPr lang="en-US" dirty="0" smtClean="0"/>
              <a:t>Train staff and keep records of training	</a:t>
            </a:r>
          </a:p>
          <a:p>
            <a:r>
              <a:rPr lang="en-US" dirty="0" smtClean="0"/>
              <a:t>Develop strategies that allow your research team to fulfill regulatory requirements</a:t>
            </a:r>
          </a:p>
          <a:p>
            <a:r>
              <a:rPr lang="en-US" dirty="0" smtClean="0"/>
              <a:t>As a PI, you are responsible for the research study from its design through its implementation, and the maintenance of study data and records. </a:t>
            </a:r>
          </a:p>
          <a:p>
            <a:r>
              <a:rPr lang="en-US" dirty="0" smtClean="0"/>
              <a:t>The Regulatory Affairs staff can assist you with the right path. Today, we will briefly cover regulatory requirements and how they relate to your proposals and awards for sponsored funds. </a:t>
            </a:r>
          </a:p>
        </p:txBody>
      </p:sp>
    </p:spTree>
    <p:extLst>
      <p:ext uri="{BB962C8B-B14F-4D97-AF65-F5344CB8AC3E}">
        <p14:creationId xmlns:p14="http://schemas.microsoft.com/office/powerpoint/2010/main" val="3562848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normAutofit/>
          </a:bodyPr>
          <a:lstStyle/>
          <a:p>
            <a:pPr eaLnBrk="1" hangingPunct="1"/>
            <a:r>
              <a:rPr lang="en-US" altLang="en-US" sz="4000" b="1" dirty="0" smtClean="0"/>
              <a:t>Regulatory Acronyms</a:t>
            </a:r>
          </a:p>
        </p:txBody>
      </p:sp>
      <p:sp>
        <p:nvSpPr>
          <p:cNvPr id="8195" name="Rectangle 3"/>
          <p:cNvSpPr>
            <a:spLocks noGrp="1" noRot="1" noChangeArrowheads="1"/>
          </p:cNvSpPr>
          <p:nvPr>
            <p:ph idx="1"/>
          </p:nvPr>
        </p:nvSpPr>
        <p:spPr>
          <a:xfrm>
            <a:off x="381000" y="1981200"/>
            <a:ext cx="8229600" cy="4114800"/>
          </a:xfrm>
        </p:spPr>
        <p:txBody>
          <a:bodyPr>
            <a:normAutofit/>
          </a:bodyPr>
          <a:lstStyle/>
          <a:p>
            <a:pPr eaLnBrk="1" hangingPunct="1"/>
            <a:r>
              <a:rPr lang="en-US" altLang="en-US" dirty="0" smtClean="0"/>
              <a:t>IBC-Institutional </a:t>
            </a:r>
            <a:r>
              <a:rPr lang="en-US" altLang="en-US" u="sng" dirty="0" smtClean="0"/>
              <a:t>Biosafety</a:t>
            </a:r>
            <a:r>
              <a:rPr lang="en-US" altLang="en-US" dirty="0" smtClean="0"/>
              <a:t> Committee</a:t>
            </a:r>
          </a:p>
          <a:p>
            <a:pPr lvl="1" eaLnBrk="1" hangingPunct="1"/>
            <a:r>
              <a:rPr lang="en-US" altLang="en-US" dirty="0" smtClean="0"/>
              <a:t>rDNA, unfixed human blood</a:t>
            </a:r>
          </a:p>
          <a:p>
            <a:pPr eaLnBrk="1" hangingPunct="1"/>
            <a:r>
              <a:rPr lang="en-US" altLang="en-US" dirty="0" smtClean="0"/>
              <a:t>IRB- Institutional Review Board</a:t>
            </a:r>
          </a:p>
          <a:p>
            <a:pPr lvl="1" eaLnBrk="1" hangingPunct="1"/>
            <a:r>
              <a:rPr lang="en-US" altLang="en-US" dirty="0" smtClean="0"/>
              <a:t>Human subjects, surveys, existing datasets,</a:t>
            </a:r>
          </a:p>
          <a:p>
            <a:pPr eaLnBrk="1" hangingPunct="1"/>
            <a:r>
              <a:rPr lang="en-US" altLang="en-US" dirty="0" smtClean="0"/>
              <a:t>P(I)ACUC-Purdue (Institutional) Animal Care and Use Committee</a:t>
            </a:r>
          </a:p>
          <a:p>
            <a:pPr lvl="1" eaLnBrk="1" hangingPunct="1"/>
            <a:r>
              <a:rPr lang="en-US" altLang="en-US" dirty="0" smtClean="0"/>
              <a:t>Vertebrate Animals</a:t>
            </a:r>
          </a:p>
          <a:p>
            <a:pPr eaLnBrk="1" hangingPunct="1"/>
            <a:r>
              <a:rPr lang="en-US" altLang="en-US" dirty="0" smtClean="0"/>
              <a:t>RCR - Responsible Conduct of Research </a:t>
            </a:r>
          </a:p>
          <a:p>
            <a:pPr lvl="1"/>
            <a:r>
              <a:rPr lang="en-US" altLang="en-US" dirty="0" smtClean="0"/>
              <a:t>RCR Training is required by some federal sponsors</a:t>
            </a:r>
          </a:p>
          <a:p>
            <a:pPr eaLnBrk="1" hangingPunct="1"/>
            <a:r>
              <a:rPr lang="en-US" altLang="en-US" dirty="0" smtClean="0"/>
              <a:t>FCoI - Financial Conflict of Interest</a:t>
            </a:r>
          </a:p>
          <a:p>
            <a:pPr lvl="1" eaLnBrk="1" hangingPunct="1"/>
            <a:endParaRPr lang="en-US" altLang="en-US" dirty="0" smtClean="0"/>
          </a:p>
        </p:txBody>
      </p:sp>
    </p:spTree>
    <p:custDataLst>
      <p:tags r:id="rId1"/>
    </p:custDataLst>
    <p:extLst>
      <p:ext uri="{BB962C8B-B14F-4D97-AF65-F5344CB8AC3E}">
        <p14:creationId xmlns:p14="http://schemas.microsoft.com/office/powerpoint/2010/main" val="1760147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Regulatory Training</a:t>
            </a:r>
            <a:endParaRPr lang="en-US" sz="4000" b="1" dirty="0"/>
          </a:p>
        </p:txBody>
      </p:sp>
      <p:sp>
        <p:nvSpPr>
          <p:cNvPr id="3" name="Content Placeholder 2"/>
          <p:cNvSpPr>
            <a:spLocks noGrp="1"/>
          </p:cNvSpPr>
          <p:nvPr>
            <p:ph idx="1"/>
          </p:nvPr>
        </p:nvSpPr>
        <p:spPr>
          <a:xfrm>
            <a:off x="822959" y="1845734"/>
            <a:ext cx="7543801" cy="4555066"/>
          </a:xfrm>
        </p:spPr>
        <p:txBody>
          <a:bodyPr>
            <a:normAutofit lnSpcReduction="10000"/>
          </a:bodyPr>
          <a:lstStyle/>
          <a:p>
            <a:r>
              <a:rPr lang="en-US" dirty="0" smtClean="0"/>
              <a:t>Each area requires relevant training prior to approval of a research protocol</a:t>
            </a:r>
          </a:p>
          <a:p>
            <a:r>
              <a:rPr lang="en-US" dirty="0" smtClean="0"/>
              <a:t>Most areas require training through the CITI Program (CITI), external to Purdue</a:t>
            </a:r>
          </a:p>
          <a:p>
            <a:endParaRPr lang="en-US" dirty="0"/>
          </a:p>
          <a:p>
            <a:endParaRPr lang="en-US" dirty="0" smtClean="0"/>
          </a:p>
          <a:p>
            <a:endParaRPr lang="en-US" dirty="0" smtClean="0"/>
          </a:p>
          <a:p>
            <a:r>
              <a:rPr lang="en-US" dirty="0" smtClean="0"/>
              <a:t>CITI refers to the name of the program, several courses are offered in topics like Human Subjects research, Biosafety, etc.  You and/or your research team may need to take more than one course to complete the correct requirement.</a:t>
            </a:r>
          </a:p>
          <a:p>
            <a:r>
              <a:rPr lang="en-US" dirty="0"/>
              <a:t>See </a:t>
            </a:r>
            <a:r>
              <a:rPr lang="en-US" dirty="0">
                <a:hlinkClick r:id="rId2"/>
              </a:rPr>
              <a:t>https://</a:t>
            </a:r>
            <a:r>
              <a:rPr lang="en-US" dirty="0" smtClean="0">
                <a:hlinkClick r:id="rId2"/>
              </a:rPr>
              <a:t>www.purdue.edu/research/publications-data/infographics/pdfs/citi%20program.pdf</a:t>
            </a:r>
            <a:r>
              <a:rPr lang="en-US" dirty="0" smtClean="0"/>
              <a:t> </a:t>
            </a:r>
          </a:p>
          <a:p>
            <a:endParaRPr lang="en-US" dirty="0"/>
          </a:p>
        </p:txBody>
      </p:sp>
      <p:pic>
        <p:nvPicPr>
          <p:cNvPr id="4" name="Picture 3"/>
          <p:cNvPicPr>
            <a:picLocks noChangeAspect="1"/>
          </p:cNvPicPr>
          <p:nvPr/>
        </p:nvPicPr>
        <p:blipFill>
          <a:blip r:embed="rId3"/>
          <a:stretch>
            <a:fillRect/>
          </a:stretch>
        </p:blipFill>
        <p:spPr>
          <a:xfrm>
            <a:off x="3276600" y="3124200"/>
            <a:ext cx="2414587" cy="1152582"/>
          </a:xfrm>
          <a:prstGeom prst="rect">
            <a:avLst/>
          </a:prstGeom>
        </p:spPr>
      </p:pic>
    </p:spTree>
    <p:extLst>
      <p:ext uri="{BB962C8B-B14F-4D97-AF65-F5344CB8AC3E}">
        <p14:creationId xmlns:p14="http://schemas.microsoft.com/office/powerpoint/2010/main" val="772248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10368"/>
            <a:ext cx="8115300" cy="1325563"/>
          </a:xfrm>
        </p:spPr>
        <p:txBody>
          <a:bodyPr>
            <a:noAutofit/>
          </a:bodyPr>
          <a:lstStyle/>
          <a:p>
            <a:r>
              <a:rPr lang="en-US" sz="4000" b="1" dirty="0" smtClean="0"/>
              <a:t>Sponsor Specific Training--</a:t>
            </a:r>
            <a:br>
              <a:rPr lang="en-US" sz="4000" b="1" dirty="0" smtClean="0"/>
            </a:br>
            <a:r>
              <a:rPr lang="en-US" sz="4000" b="1" dirty="0" smtClean="0"/>
              <a:t>Responsible Conduct of Research (RCR)</a:t>
            </a:r>
            <a:endParaRPr lang="en-US" sz="4000" b="1" dirty="0"/>
          </a:p>
        </p:txBody>
      </p:sp>
      <p:sp>
        <p:nvSpPr>
          <p:cNvPr id="3" name="Content Placeholder 2"/>
          <p:cNvSpPr>
            <a:spLocks noGrp="1"/>
          </p:cNvSpPr>
          <p:nvPr>
            <p:ph idx="1"/>
          </p:nvPr>
        </p:nvSpPr>
        <p:spPr/>
        <p:txBody>
          <a:bodyPr>
            <a:normAutofit/>
          </a:bodyPr>
          <a:lstStyle/>
          <a:p>
            <a:r>
              <a:rPr lang="en-US" dirty="0" smtClean="0"/>
              <a:t>Certain federal sponsors require RCR training (NSF, NIFA/USDA, some NIH) Requirements differ between agencies</a:t>
            </a:r>
          </a:p>
          <a:p>
            <a:r>
              <a:rPr lang="en-US" dirty="0" smtClean="0"/>
              <a:t>Consists of online training course and may include discussion based learning (seminar, course, etc.)</a:t>
            </a:r>
          </a:p>
          <a:p>
            <a:r>
              <a:rPr lang="en-US" dirty="0" smtClean="0"/>
              <a:t>NSF requires all trainees (postdoctoral fellows, graduate students and undergraduate students) to have training in RCR matters. </a:t>
            </a:r>
          </a:p>
          <a:p>
            <a:r>
              <a:rPr lang="en-US" dirty="0" smtClean="0"/>
              <a:t>NIFA (USDA) requires all research personnel, including PIs and research staff to complete training.</a:t>
            </a:r>
          </a:p>
          <a:p>
            <a:r>
              <a:rPr lang="en-US" dirty="0" smtClean="0"/>
              <a:t>Some NIH fellowship programs also require training in RCR matters.</a:t>
            </a:r>
          </a:p>
          <a:p>
            <a:endParaRPr lang="en-US" dirty="0"/>
          </a:p>
        </p:txBody>
      </p:sp>
    </p:spTree>
    <p:extLst>
      <p:ext uri="{BB962C8B-B14F-4D97-AF65-F5344CB8AC3E}">
        <p14:creationId xmlns:p14="http://schemas.microsoft.com/office/powerpoint/2010/main" val="1358693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Financial Conflict of Interest</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a:t>A Conflict of Interest(COI) is any interest, financial or professional that would bias, or appear to bias, objectivity in research, scholarship, and other professional activities. </a:t>
            </a:r>
          </a:p>
          <a:p>
            <a:r>
              <a:rPr lang="en-US" dirty="0"/>
              <a:t>Financial COI: Occurs when an individual's financial interest influences their professional actions, decisions, or judgment, in pursuing research, scholarship, other professional activities.</a:t>
            </a:r>
          </a:p>
          <a:p>
            <a:r>
              <a:rPr lang="en-US" dirty="0" smtClean="0"/>
              <a:t>The EVPRP Office, through its FCoI staff assists and helps researchers manage research-related FCoI.  </a:t>
            </a:r>
          </a:p>
          <a:p>
            <a:r>
              <a:rPr lang="en-US" dirty="0" smtClean="0"/>
              <a:t>If necessary, the FCoI staff will assist the investigator in preparing a management plan. </a:t>
            </a:r>
          </a:p>
          <a:p>
            <a:r>
              <a:rPr lang="en-US" dirty="0" smtClean="0"/>
              <a:t>The process is dependent on investigator disclosure of any interests at the time of proposal submission.  Investigators answer questions from the online Proposal Disclosure Database (PDD). </a:t>
            </a:r>
          </a:p>
          <a:p>
            <a:endParaRPr lang="en-US" dirty="0"/>
          </a:p>
        </p:txBody>
      </p:sp>
    </p:spTree>
    <p:extLst>
      <p:ext uri="{BB962C8B-B14F-4D97-AF65-F5344CB8AC3E}">
        <p14:creationId xmlns:p14="http://schemas.microsoft.com/office/powerpoint/2010/main" val="3551090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Research with Human Subjects</a:t>
            </a:r>
            <a:endParaRPr lang="en-US" sz="4000" b="1" dirty="0"/>
          </a:p>
        </p:txBody>
      </p:sp>
      <p:sp>
        <p:nvSpPr>
          <p:cNvPr id="3" name="Content Placeholder 2"/>
          <p:cNvSpPr>
            <a:spLocks noGrp="1"/>
          </p:cNvSpPr>
          <p:nvPr>
            <p:ph idx="1"/>
          </p:nvPr>
        </p:nvSpPr>
        <p:spPr>
          <a:xfrm>
            <a:off x="682534" y="1828800"/>
            <a:ext cx="7886700" cy="4648200"/>
          </a:xfrm>
        </p:spPr>
        <p:txBody>
          <a:bodyPr>
            <a:normAutofit lnSpcReduction="10000"/>
          </a:bodyPr>
          <a:lstStyle/>
          <a:p>
            <a:r>
              <a:rPr lang="en-US" dirty="0" smtClean="0"/>
              <a:t>The Human Research Protection Program implements Purdue’s commitment to protect participants in research. </a:t>
            </a:r>
          </a:p>
          <a:p>
            <a:r>
              <a:rPr lang="en-US" b="0" dirty="0" smtClean="0"/>
              <a:t>An IRB is a committee that performs ethical review of proposed research with human subjects. </a:t>
            </a:r>
          </a:p>
          <a:p>
            <a:pPr lvl="1"/>
            <a:r>
              <a:rPr lang="en-US" b="0" dirty="0" smtClean="0"/>
              <a:t>An IRB must have at least five members, with varying backgrounds to promote complete and adequate review of research activities commonly conducted by the institution. </a:t>
            </a:r>
          </a:p>
          <a:p>
            <a:pPr lvl="1"/>
            <a:r>
              <a:rPr lang="en-US" dirty="0" smtClean="0"/>
              <a:t>There are three types of review conducted based on risk to the participant. Exempt, Expedited and Full Board.</a:t>
            </a:r>
            <a:endParaRPr lang="en-US" b="0" dirty="0" smtClean="0"/>
          </a:p>
          <a:p>
            <a:r>
              <a:rPr lang="en-US" dirty="0" smtClean="0"/>
              <a:t>Purdue has two Institutional Review Boards who review based on research area</a:t>
            </a:r>
          </a:p>
          <a:p>
            <a:pPr lvl="1"/>
            <a:r>
              <a:rPr lang="en-US" dirty="0" smtClean="0"/>
              <a:t>Social Science</a:t>
            </a:r>
          </a:p>
          <a:p>
            <a:pPr lvl="1"/>
            <a:r>
              <a:rPr lang="en-US" dirty="0" smtClean="0"/>
              <a:t>Biomedical IRB</a:t>
            </a:r>
            <a:endParaRPr lang="en-US" dirty="0"/>
          </a:p>
          <a:p>
            <a:pPr lvl="0"/>
            <a:r>
              <a:rPr lang="en-US" dirty="0">
                <a:solidFill>
                  <a:prstClr val="black"/>
                </a:solidFill>
              </a:rPr>
              <a:t>Sponsors of research </a:t>
            </a:r>
            <a:r>
              <a:rPr lang="en-US" dirty="0" smtClean="0">
                <a:solidFill>
                  <a:prstClr val="black"/>
                </a:solidFill>
              </a:rPr>
              <a:t>involving human subjects will </a:t>
            </a:r>
            <a:r>
              <a:rPr lang="en-US" dirty="0">
                <a:solidFill>
                  <a:prstClr val="black"/>
                </a:solidFill>
              </a:rPr>
              <a:t>require documentation of IRB approval at some point prior to an award. </a:t>
            </a:r>
          </a:p>
          <a:p>
            <a:pPr lvl="1"/>
            <a:endParaRPr lang="en-US" dirty="0" smtClean="0"/>
          </a:p>
        </p:txBody>
      </p:sp>
    </p:spTree>
    <p:extLst>
      <p:ext uri="{BB962C8B-B14F-4D97-AF65-F5344CB8AC3E}">
        <p14:creationId xmlns:p14="http://schemas.microsoft.com/office/powerpoint/2010/main" val="2491108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4" y="120060"/>
            <a:ext cx="7886700" cy="1325563"/>
          </a:xfrm>
        </p:spPr>
        <p:txBody>
          <a:bodyPr>
            <a:normAutofit/>
          </a:bodyPr>
          <a:lstStyle/>
          <a:p>
            <a:r>
              <a:rPr lang="en-US" sz="4000" b="1" dirty="0" smtClean="0"/>
              <a:t>Questions to Help Begin the IRB Review Process</a:t>
            </a:r>
            <a:endParaRPr lang="en-US" sz="4000" b="1" dirty="0"/>
          </a:p>
        </p:txBody>
      </p:sp>
      <p:sp>
        <p:nvSpPr>
          <p:cNvPr id="3" name="Content Placeholder 2"/>
          <p:cNvSpPr>
            <a:spLocks noGrp="1"/>
          </p:cNvSpPr>
          <p:nvPr>
            <p:ph idx="1"/>
          </p:nvPr>
        </p:nvSpPr>
        <p:spPr>
          <a:xfrm>
            <a:off x="568234" y="1789530"/>
            <a:ext cx="7886700" cy="5032375"/>
          </a:xfrm>
        </p:spPr>
        <p:txBody>
          <a:bodyPr>
            <a:normAutofit/>
          </a:bodyPr>
          <a:lstStyle/>
          <a:p>
            <a:pPr marL="457200" indent="-457200"/>
            <a:r>
              <a:rPr lang="en-US" b="0" dirty="0" smtClean="0"/>
              <a:t>Is it Human Subject Research?</a:t>
            </a:r>
            <a:endParaRPr lang="en-US" sz="1100" i="1" dirty="0" smtClean="0"/>
          </a:p>
          <a:p>
            <a:pPr marL="457200" indent="-457200"/>
            <a:r>
              <a:rPr lang="en-US" b="0" dirty="0" smtClean="0"/>
              <a:t>Is it eligible for exemption through PROPEL? (Common category- examples) </a:t>
            </a:r>
          </a:p>
          <a:p>
            <a:pPr marL="1200150" lvl="1" indent="-457200"/>
            <a:r>
              <a:rPr lang="en-US" b="0" dirty="0" smtClean="0"/>
              <a:t>Exempt 2, surveys, interviews, observation of public behavior</a:t>
            </a:r>
          </a:p>
          <a:p>
            <a:pPr marL="1200150" lvl="1" indent="-457200"/>
            <a:r>
              <a:rPr lang="en-US" b="0" dirty="0" smtClean="0"/>
              <a:t>Exempt 4, pre-existing data</a:t>
            </a:r>
          </a:p>
          <a:p>
            <a:pPr marL="457200" indent="-457200"/>
            <a:r>
              <a:rPr lang="en-US" b="0" dirty="0" smtClean="0"/>
              <a:t>Does it qualify for Expedited review? (no greater than minimal risk). </a:t>
            </a:r>
          </a:p>
          <a:p>
            <a:pPr marL="1143000" lvl="2" indent="-457200"/>
            <a:r>
              <a:rPr lang="en-US" sz="1800" dirty="0" smtClean="0"/>
              <a:t>Data collected by non-invasive procedures</a:t>
            </a:r>
          </a:p>
          <a:p>
            <a:pPr marL="1143000" lvl="2" indent="-457200"/>
            <a:r>
              <a:rPr lang="en-US" sz="1800" b="0" dirty="0" smtClean="0"/>
              <a:t>Collection of data from voice, video, digital , or image recordings</a:t>
            </a:r>
          </a:p>
          <a:p>
            <a:pPr marL="457200" indent="-457200"/>
            <a:r>
              <a:rPr lang="en-US" b="0" dirty="0" smtClean="0"/>
              <a:t>Does the potential risk to the participant require that the entire IRB meet and review the study?</a:t>
            </a:r>
          </a:p>
          <a:p>
            <a:pPr marL="1200150" lvl="1" indent="-457200"/>
            <a:r>
              <a:rPr lang="en-US" b="0" dirty="0" smtClean="0"/>
              <a:t>Full board meets monthly, submission deadline 2 weeks before meeting.</a:t>
            </a:r>
          </a:p>
          <a:p>
            <a:pPr marL="1200150" lvl="1" indent="-457200"/>
            <a:r>
              <a:rPr lang="en-US" dirty="0" smtClean="0"/>
              <a:t>New to Purdue IRB Pre-Review project coming soon. </a:t>
            </a:r>
            <a:endParaRPr lang="en-US" b="0" dirty="0" smtClean="0"/>
          </a:p>
          <a:p>
            <a:endParaRPr lang="en-US" dirty="0"/>
          </a:p>
        </p:txBody>
      </p:sp>
    </p:spTree>
    <p:extLst>
      <p:ext uri="{BB962C8B-B14F-4D97-AF65-F5344CB8AC3E}">
        <p14:creationId xmlns:p14="http://schemas.microsoft.com/office/powerpoint/2010/main" val="1090453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Submitting Documents to the IRB</a:t>
            </a:r>
            <a:endParaRPr lang="en-US" sz="4000" b="1" dirty="0"/>
          </a:p>
        </p:txBody>
      </p:sp>
      <p:sp>
        <p:nvSpPr>
          <p:cNvPr id="5" name="TextBox 4"/>
          <p:cNvSpPr txBox="1"/>
          <p:nvPr/>
        </p:nvSpPr>
        <p:spPr>
          <a:xfrm>
            <a:off x="533400" y="2286000"/>
            <a:ext cx="28956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C00000"/>
                </a:solidFill>
                <a:effectLst/>
                <a:uLnTx/>
                <a:uFillTx/>
                <a:latin typeface="Calibri" panose="020F0502020204030204"/>
                <a:ea typeface="+mn-ea"/>
                <a:cs typeface="+mn-cs"/>
              </a:rPr>
              <a:t>A step by step walk through of the forms and considerations to make when designing your IRB submission. </a:t>
            </a:r>
            <a:endPar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extBox 5"/>
          <p:cNvSpPr txBox="1"/>
          <p:nvPr/>
        </p:nvSpPr>
        <p:spPr>
          <a:xfrm>
            <a:off x="3048000" y="4890652"/>
            <a:ext cx="3429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C00000"/>
                </a:solidFill>
                <a:effectLst/>
                <a:uLnTx/>
                <a:uFillTx/>
                <a:latin typeface="Calibri" panose="020F0502020204030204"/>
                <a:ea typeface="+mn-ea"/>
                <a:cs typeface="+mn-cs"/>
              </a:rPr>
              <a:t>A link to the submission portal. Enter your Purdue Career Account to access. Then follow the directions to attach forms and submit directly to the IRB/HRPP staff.</a:t>
            </a:r>
            <a:endPar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7" name="TextBox 6"/>
          <p:cNvSpPr txBox="1"/>
          <p:nvPr/>
        </p:nvSpPr>
        <p:spPr>
          <a:xfrm>
            <a:off x="5791200" y="2286000"/>
            <a:ext cx="28956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C00000"/>
                </a:solidFill>
                <a:effectLst/>
                <a:uLnTx/>
                <a:uFillTx/>
                <a:latin typeface="Calibri" panose="020F0502020204030204"/>
                <a:ea typeface="+mn-ea"/>
                <a:cs typeface="+mn-cs"/>
              </a:rPr>
              <a:t>Forms and instructions to use after your study is approved by the IRB</a:t>
            </a:r>
            <a:r>
              <a:rPr kumimoji="0" lang="en-US" sz="16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p:cNvSpPr txBox="1"/>
          <p:nvPr/>
        </p:nvSpPr>
        <p:spPr>
          <a:xfrm>
            <a:off x="1524000" y="1779982"/>
            <a:ext cx="61722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a:ea typeface="+mn-ea"/>
                <a:cs typeface="+mn-cs"/>
                <a:hlinkClick r:id="rId2"/>
              </a:rPr>
              <a:t>www.irb.purdue.edu</a:t>
            </a: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lstStyle/>
          <a:p>
            <a:endParaRPr lang="en-US" dirty="0"/>
          </a:p>
        </p:txBody>
      </p:sp>
      <p:pic>
        <p:nvPicPr>
          <p:cNvPr id="9" name="Picture 8"/>
          <p:cNvPicPr>
            <a:picLocks noChangeAspect="1"/>
          </p:cNvPicPr>
          <p:nvPr/>
        </p:nvPicPr>
        <p:blipFill>
          <a:blip r:embed="rId3"/>
          <a:stretch>
            <a:fillRect/>
          </a:stretch>
        </p:blipFill>
        <p:spPr>
          <a:xfrm>
            <a:off x="1981200" y="3264795"/>
            <a:ext cx="5949213" cy="1738537"/>
          </a:xfrm>
          <a:prstGeom prst="rect">
            <a:avLst/>
          </a:prstGeom>
        </p:spPr>
      </p:pic>
    </p:spTree>
    <p:extLst>
      <p:ext uri="{BB962C8B-B14F-4D97-AF65-F5344CB8AC3E}">
        <p14:creationId xmlns:p14="http://schemas.microsoft.com/office/powerpoint/2010/main" val="24383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Proposal is Submitted	 - What Now?</a:t>
            </a:r>
            <a:endParaRPr lang="en-US" cap="none" dirty="0"/>
          </a:p>
        </p:txBody>
      </p:sp>
      <p:sp>
        <p:nvSpPr>
          <p:cNvPr id="12" name="Text Placeholder 11"/>
          <p:cNvSpPr>
            <a:spLocks noGrp="1"/>
          </p:cNvSpPr>
          <p:nvPr>
            <p:ph type="body" idx="11"/>
          </p:nvPr>
        </p:nvSpPr>
        <p:spPr/>
        <p:txBody>
          <a:bodyPr/>
          <a:lstStyle/>
          <a:p>
            <a:endParaRPr lang="en-US" cap="none" dirty="0"/>
          </a:p>
        </p:txBody>
      </p:sp>
      <p:sp>
        <p:nvSpPr>
          <p:cNvPr id="13" name="Text Placeholder 12"/>
          <p:cNvSpPr>
            <a:spLocks noGrp="1"/>
          </p:cNvSpPr>
          <p:nvPr>
            <p:ph type="body" idx="12"/>
          </p:nvPr>
        </p:nvSpPr>
        <p:spPr>
          <a:xfrm>
            <a:off x="367130" y="1608139"/>
            <a:ext cx="8326019" cy="4916948"/>
          </a:xfrm>
        </p:spPr>
        <p:txBody>
          <a:bodyPr>
            <a:normAutofit lnSpcReduction="10000"/>
          </a:bodyPr>
          <a:lstStyle/>
          <a:p>
            <a:pPr marL="91440"/>
            <a:r>
              <a:rPr lang="en-US" sz="3200" dirty="0" smtClean="0"/>
              <a:t>Agency sends Notice of Award</a:t>
            </a:r>
          </a:p>
          <a:p>
            <a:pPr marL="1028700" lvl="1">
              <a:buFont typeface="Arial" pitchFamily="34" charset="0"/>
              <a:buChar char="•"/>
            </a:pPr>
            <a:r>
              <a:rPr lang="en-US" sz="2400" dirty="0" smtClean="0"/>
              <a:t>Directly to SPS</a:t>
            </a:r>
          </a:p>
          <a:p>
            <a:pPr marL="1028700" lvl="1">
              <a:buFont typeface="Arial" pitchFamily="34" charset="0"/>
              <a:buChar char="•"/>
            </a:pPr>
            <a:r>
              <a:rPr lang="en-US" sz="2400" dirty="0" smtClean="0"/>
              <a:t>Directly to Faculty</a:t>
            </a:r>
            <a:endParaRPr lang="en-US" sz="2400" dirty="0"/>
          </a:p>
          <a:p>
            <a:pPr marL="91440"/>
            <a:r>
              <a:rPr lang="en-US" sz="3200" dirty="0" smtClean="0"/>
              <a:t>Notice to Proceed (NTP) will allow you to start research before award is received.</a:t>
            </a:r>
          </a:p>
          <a:p>
            <a:pPr marL="1028700" lvl="1">
              <a:buFont typeface="Arial" pitchFamily="34" charset="0"/>
              <a:buChar char="•"/>
            </a:pPr>
            <a:r>
              <a:rPr lang="en-US" sz="2400" dirty="0" smtClean="0"/>
              <a:t>NTP is a line of credit established to allow a project to begin prior to receipt of a fully executed award</a:t>
            </a:r>
          </a:p>
          <a:p>
            <a:pPr marL="1028700" lvl="1">
              <a:buFont typeface="Arial" pitchFamily="34" charset="0"/>
              <a:buChar char="•"/>
            </a:pPr>
            <a:r>
              <a:rPr lang="en-US" sz="2400" dirty="0" smtClean="0"/>
              <a:t>Business Office will work with SPS to get you an account number</a:t>
            </a:r>
          </a:p>
          <a:p>
            <a:pPr marL="1428750" lvl="2">
              <a:buFont typeface="Arial" pitchFamily="34" charset="0"/>
              <a:buChar char="•"/>
            </a:pPr>
            <a:r>
              <a:rPr lang="en-US" sz="2400" i="1" dirty="0" smtClean="0"/>
              <a:t>IMPORTANT:  Regulatory approvals and Conflict of Interest (COI) disclosures must typically be in order prior to start of research</a:t>
            </a:r>
            <a:r>
              <a:rPr lang="en-US" sz="2400" dirty="0" smtClean="0"/>
              <a:t>.</a:t>
            </a:r>
            <a:endParaRPr lang="en-US" sz="2400" dirty="0"/>
          </a:p>
          <a:p>
            <a:pPr marL="1028700" lvl="1">
              <a:buFont typeface="Arial" pitchFamily="34" charset="0"/>
              <a:buChar char="•"/>
            </a:pPr>
            <a:endParaRPr lang="en-US" dirty="0" smtClean="0"/>
          </a:p>
          <a:p>
            <a:pPr marL="1028700" lvl="1">
              <a:buFont typeface="Arial" pitchFamily="34" charset="0"/>
              <a:buChar char="•"/>
            </a:pPr>
            <a:endParaRPr lang="en-US" dirty="0"/>
          </a:p>
          <a:p>
            <a:pPr marL="285750">
              <a:buFont typeface="Arial" pitchFamily="34" charset="0"/>
              <a:buChar char="•"/>
            </a:pPr>
            <a:endParaRPr lang="en-US" dirty="0" smtClean="0"/>
          </a:p>
        </p:txBody>
      </p:sp>
    </p:spTree>
    <p:extLst>
      <p:ext uri="{BB962C8B-B14F-4D97-AF65-F5344CB8AC3E}">
        <p14:creationId xmlns:p14="http://schemas.microsoft.com/office/powerpoint/2010/main" val="1519358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Clinical Trials</a:t>
            </a:r>
            <a:endParaRPr lang="en-US" sz="4000" b="1" dirty="0"/>
          </a:p>
        </p:txBody>
      </p:sp>
      <p:sp>
        <p:nvSpPr>
          <p:cNvPr id="3" name="Content Placeholder 2"/>
          <p:cNvSpPr>
            <a:spLocks noGrp="1"/>
          </p:cNvSpPr>
          <p:nvPr>
            <p:ph idx="1"/>
          </p:nvPr>
        </p:nvSpPr>
        <p:spPr/>
        <p:txBody>
          <a:bodyPr>
            <a:normAutofit fontScale="92500" lnSpcReduction="20000"/>
          </a:bodyPr>
          <a:lstStyle/>
          <a:p>
            <a:r>
              <a:rPr lang="en-US" dirty="0" smtClean="0"/>
              <a:t>Some research with human subjects may be considered a clinical trial under recently revised definitions. </a:t>
            </a:r>
          </a:p>
          <a:p>
            <a:r>
              <a:rPr lang="en-US" dirty="0" smtClean="0"/>
              <a:t>Trials funded by NIH require registration and updated results to be submitted to Clinicaltrials.gov</a:t>
            </a:r>
          </a:p>
          <a:p>
            <a:r>
              <a:rPr lang="en-US" dirty="0" smtClean="0"/>
              <a:t>If your study could potentially be considered a clinical trial under this definition, additional training and record management requirements will apply. </a:t>
            </a:r>
          </a:p>
          <a:p>
            <a:endParaRPr lang="en-US" dirty="0" smtClean="0"/>
          </a:p>
          <a:p>
            <a:pPr lvl="1"/>
            <a:r>
              <a:rPr lang="en-US" sz="2000" b="1" i="1" dirty="0" smtClean="0">
                <a:solidFill>
                  <a:srgbClr val="C00000"/>
                </a:solidFill>
              </a:rPr>
              <a:t>“A research study in which one or more human subjects are prospectively assigned to one or more interventions (which may include placebo or other control) to evaluate the effects of those interventions on health-related biomedical or behavioral outcomes.”</a:t>
            </a:r>
            <a:endParaRPr lang="en-US" dirty="0"/>
          </a:p>
          <a:p>
            <a:pPr marL="0" indent="0">
              <a:buNone/>
            </a:pPr>
            <a:r>
              <a:rPr lang="en-US" dirty="0" smtClean="0"/>
              <a:t>*Note- this applies to behavioral interventions, not just those of a biomedical nature.*</a:t>
            </a:r>
            <a:endParaRPr lang="en-US" dirty="0"/>
          </a:p>
        </p:txBody>
      </p:sp>
    </p:spTree>
    <p:extLst>
      <p:ext uri="{BB962C8B-B14F-4D97-AF65-F5344CB8AC3E}">
        <p14:creationId xmlns:p14="http://schemas.microsoft.com/office/powerpoint/2010/main" val="1616357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Research with Vertebrate Animals</a:t>
            </a:r>
            <a:endParaRPr lang="en-US" sz="4000" b="1" dirty="0"/>
          </a:p>
        </p:txBody>
      </p:sp>
      <p:sp>
        <p:nvSpPr>
          <p:cNvPr id="3" name="Content Placeholder 2"/>
          <p:cNvSpPr>
            <a:spLocks noGrp="1"/>
          </p:cNvSpPr>
          <p:nvPr>
            <p:ph idx="1"/>
          </p:nvPr>
        </p:nvSpPr>
        <p:spPr>
          <a:xfrm>
            <a:off x="822959" y="1676400"/>
            <a:ext cx="7543801" cy="4707466"/>
          </a:xfrm>
        </p:spPr>
        <p:txBody>
          <a:bodyPr>
            <a:normAutofit/>
          </a:bodyPr>
          <a:lstStyle/>
          <a:p>
            <a:r>
              <a:rPr lang="en-US" dirty="0" smtClean="0"/>
              <a:t>The Purdue Animal Care and Use Committee (PACUC) oversees all review of research conducted with vertebrate animals as required by the US Dept. of Health &amp; Human Services Office of Laboratory Animal Welfare (OLAW). </a:t>
            </a:r>
          </a:p>
          <a:p>
            <a:r>
              <a:rPr lang="en-US" dirty="0" smtClean="0"/>
              <a:t>In addition, the Purdue Laboratory Animal Program (LAP) provides veterinary care, housing, and other required practices to ensure animal well being in research, testing and teaching. </a:t>
            </a:r>
          </a:p>
          <a:p>
            <a:r>
              <a:rPr lang="en-US" dirty="0" smtClean="0"/>
              <a:t>PACUC applications are submitted through the COEUS system.  Proper qualifications and training are required prior to authorization to conduct research with vertebrate animals. </a:t>
            </a:r>
          </a:p>
          <a:p>
            <a:r>
              <a:rPr lang="en-US" dirty="0" smtClean="0"/>
              <a:t>There are two types of review conducted by the PACUC based on risk. (Designated or Full Board)</a:t>
            </a:r>
          </a:p>
          <a:p>
            <a:r>
              <a:rPr lang="en-US" dirty="0">
                <a:solidFill>
                  <a:prstClr val="black"/>
                </a:solidFill>
              </a:rPr>
              <a:t>Sponsors of research </a:t>
            </a:r>
            <a:r>
              <a:rPr lang="en-US" dirty="0" smtClean="0">
                <a:solidFill>
                  <a:prstClr val="black"/>
                </a:solidFill>
              </a:rPr>
              <a:t>involving vertebrate animals will </a:t>
            </a:r>
            <a:r>
              <a:rPr lang="en-US" dirty="0">
                <a:solidFill>
                  <a:prstClr val="black"/>
                </a:solidFill>
              </a:rPr>
              <a:t>require documentation of </a:t>
            </a:r>
            <a:r>
              <a:rPr lang="en-US" dirty="0" smtClean="0">
                <a:solidFill>
                  <a:prstClr val="black"/>
                </a:solidFill>
              </a:rPr>
              <a:t>IACUC approval </a:t>
            </a:r>
            <a:r>
              <a:rPr lang="en-US" dirty="0">
                <a:solidFill>
                  <a:prstClr val="black"/>
                </a:solidFill>
              </a:rPr>
              <a:t>at some point prior to an award. </a:t>
            </a:r>
          </a:p>
          <a:p>
            <a:endParaRPr lang="en-US" dirty="0"/>
          </a:p>
        </p:txBody>
      </p:sp>
    </p:spTree>
    <p:extLst>
      <p:ext uri="{BB962C8B-B14F-4D97-AF65-F5344CB8AC3E}">
        <p14:creationId xmlns:p14="http://schemas.microsoft.com/office/powerpoint/2010/main" val="2980874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Research with Biohazards, Synthetic or Recombinant Nucleic Acids</a:t>
            </a:r>
            <a:endParaRPr lang="en-US" sz="4000" b="1" dirty="0"/>
          </a:p>
        </p:txBody>
      </p:sp>
      <p:sp>
        <p:nvSpPr>
          <p:cNvPr id="3" name="Content Placeholder 2"/>
          <p:cNvSpPr>
            <a:spLocks noGrp="1"/>
          </p:cNvSpPr>
          <p:nvPr>
            <p:ph idx="1"/>
          </p:nvPr>
        </p:nvSpPr>
        <p:spPr/>
        <p:txBody>
          <a:bodyPr>
            <a:normAutofit/>
          </a:bodyPr>
          <a:lstStyle/>
          <a:p>
            <a:r>
              <a:rPr lang="en-US" dirty="0" smtClean="0"/>
              <a:t>Research involving any of the biohazardous materials or those regulated by the NIH Guidelines requires review by the Institutional Biosafety Committee (IBC). </a:t>
            </a:r>
          </a:p>
          <a:p>
            <a:r>
              <a:rPr lang="en-US" dirty="0" smtClean="0"/>
              <a:t>An IBC protocol requires a PI to detail the use, personnel, containment, and disposal procedures to protect the safety of the research team and surrounding community. </a:t>
            </a:r>
          </a:p>
          <a:p>
            <a:r>
              <a:rPr lang="en-US" dirty="0" smtClean="0"/>
              <a:t>Apply to the IBC early.  Training and lab inspections are required prior to a protocol approval. </a:t>
            </a:r>
          </a:p>
          <a:p>
            <a:r>
              <a:rPr lang="en-US" dirty="0" smtClean="0"/>
              <a:t>Sponsored </a:t>
            </a:r>
            <a:r>
              <a:rPr lang="en-US" dirty="0"/>
              <a:t>r</a:t>
            </a:r>
            <a:r>
              <a:rPr lang="en-US" dirty="0" smtClean="0"/>
              <a:t>esearch awards related to biohazards or rDNA research are not accessible until the IBC approval is complete. </a:t>
            </a:r>
            <a:endParaRPr lang="en-US" dirty="0"/>
          </a:p>
        </p:txBody>
      </p:sp>
    </p:spTree>
    <p:extLst>
      <p:ext uri="{BB962C8B-B14F-4D97-AF65-F5344CB8AC3E}">
        <p14:creationId xmlns:p14="http://schemas.microsoft.com/office/powerpoint/2010/main" val="2299609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228600" y="4960759"/>
            <a:ext cx="2971800" cy="1200329"/>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Protocol application describes specific elements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of </a:t>
            </a: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research with humans/animals/ rDNA</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171" name="TextBox 4"/>
          <p:cNvSpPr txBox="1">
            <a:spLocks noChangeArrowheads="1"/>
          </p:cNvSpPr>
          <p:nvPr/>
        </p:nvSpPr>
        <p:spPr bwMode="auto">
          <a:xfrm>
            <a:off x="5791200" y="5133757"/>
            <a:ext cx="2971800" cy="646331"/>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Committee </a:t>
            </a: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provides determination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172" name="TextBox 7"/>
          <p:cNvSpPr txBox="1">
            <a:spLocks noChangeArrowheads="1"/>
          </p:cNvSpPr>
          <p:nvPr/>
        </p:nvSpPr>
        <p:spPr bwMode="auto">
          <a:xfrm>
            <a:off x="381000" y="2672080"/>
            <a:ext cx="2514600" cy="369332"/>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Proposal submitted</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p:cNvSpPr txBox="1"/>
          <p:nvPr/>
        </p:nvSpPr>
        <p:spPr>
          <a:xfrm>
            <a:off x="3124200" y="2173069"/>
            <a:ext cx="20574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Sponsor (NIH, NSF, I/F, etc). </a:t>
            </a:r>
          </a:p>
        </p:txBody>
      </p:sp>
      <p:cxnSp>
        <p:nvCxnSpPr>
          <p:cNvPr id="17" name="Straight Connector 16"/>
          <p:cNvCxnSpPr/>
          <p:nvPr/>
        </p:nvCxnSpPr>
        <p:spPr>
          <a:xfrm>
            <a:off x="0" y="41148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43200" y="2895600"/>
            <a:ext cx="2971800"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178" name="TextBox 24"/>
          <p:cNvSpPr txBox="1">
            <a:spLocks noChangeArrowheads="1"/>
          </p:cNvSpPr>
          <p:nvPr/>
        </p:nvSpPr>
        <p:spPr bwMode="auto">
          <a:xfrm>
            <a:off x="685800" y="4267200"/>
            <a:ext cx="1676400" cy="369888"/>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PROTOCOL</a:t>
            </a:r>
          </a:p>
        </p:txBody>
      </p:sp>
      <p:sp>
        <p:nvSpPr>
          <p:cNvPr id="7179" name="TextBox 25"/>
          <p:cNvSpPr txBox="1">
            <a:spLocks noChangeArrowheads="1"/>
          </p:cNvSpPr>
          <p:nvPr/>
        </p:nvSpPr>
        <p:spPr bwMode="auto">
          <a:xfrm>
            <a:off x="457200" y="1839912"/>
            <a:ext cx="2286000" cy="369888"/>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GRANT/AWARD</a:t>
            </a:r>
          </a:p>
        </p:txBody>
      </p:sp>
      <p:sp>
        <p:nvSpPr>
          <p:cNvPr id="27" name="TextBox 26"/>
          <p:cNvSpPr txBox="1"/>
          <p:nvPr/>
        </p:nvSpPr>
        <p:spPr>
          <a:xfrm>
            <a:off x="3352800" y="4905157"/>
            <a:ext cx="25146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a:ea typeface="+mn-ea"/>
                <a:cs typeface="+mn-cs"/>
              </a:rPr>
              <a:t>Campus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Committee (IRB, IACUC, IBC</a:t>
            </a:r>
            <a:r>
              <a:rPr kumimoji="0" lang="en-US" sz="1800" b="1" i="0" u="none" strike="noStrike" kern="1200" cap="none" spc="0" normalizeH="0" baseline="0" noProof="0" dirty="0" smtClean="0">
                <a:ln>
                  <a:noFill/>
                </a:ln>
                <a:solidFill>
                  <a:srgbClr val="000000"/>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181" name="TextBox 27"/>
          <p:cNvSpPr txBox="1">
            <a:spLocks noChangeArrowheads="1"/>
          </p:cNvSpPr>
          <p:nvPr/>
        </p:nvSpPr>
        <p:spPr bwMode="auto">
          <a:xfrm>
            <a:off x="5562600" y="2678668"/>
            <a:ext cx="29718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Sponsor </a:t>
            </a: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funds activity</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6" name="Group 25"/>
          <p:cNvGrpSpPr/>
          <p:nvPr/>
        </p:nvGrpSpPr>
        <p:grpSpPr>
          <a:xfrm>
            <a:off x="5181600" y="3124200"/>
            <a:ext cx="2667000" cy="1905000"/>
            <a:chOff x="5181600" y="3124200"/>
            <a:chExt cx="2667000" cy="1905000"/>
          </a:xfrm>
        </p:grpSpPr>
        <p:cxnSp>
          <p:nvCxnSpPr>
            <p:cNvPr id="23" name="Straight Arrow Connector 22"/>
            <p:cNvCxnSpPr/>
            <p:nvPr/>
          </p:nvCxnSpPr>
          <p:spPr>
            <a:xfrm>
              <a:off x="7848600" y="3124200"/>
              <a:ext cx="0" cy="19050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84" name="TextBox 32"/>
            <p:cNvSpPr txBox="1">
              <a:spLocks noChangeArrowheads="1"/>
            </p:cNvSpPr>
            <p:nvPr/>
          </p:nvSpPr>
          <p:spPr bwMode="auto">
            <a:xfrm>
              <a:off x="5181600" y="3657600"/>
              <a:ext cx="2667000" cy="923330"/>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We review and document that these two items are congruent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cxnSp>
        <p:nvCxnSpPr>
          <p:cNvPr id="28" name="Straight Arrow Connector 27"/>
          <p:cNvCxnSpPr/>
          <p:nvPr/>
        </p:nvCxnSpPr>
        <p:spPr>
          <a:xfrm>
            <a:off x="3124200" y="5551488"/>
            <a:ext cx="2971800"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p:nvPr>
        </p:nvSpPr>
        <p:spPr/>
        <p:txBody>
          <a:bodyPr>
            <a:normAutofit/>
          </a:bodyPr>
          <a:lstStyle/>
          <a:p>
            <a:r>
              <a:rPr lang="en-US" sz="4000" b="1" dirty="0" smtClean="0"/>
              <a:t>Grant to Protocol Review Process</a:t>
            </a:r>
            <a:endParaRPr lang="en-US" sz="4000" b="1" dirty="0"/>
          </a:p>
        </p:txBody>
      </p:sp>
    </p:spTree>
    <p:custDataLst>
      <p:tags r:id="rId1"/>
    </p:custDataLst>
    <p:extLst>
      <p:ext uri="{BB962C8B-B14F-4D97-AF65-F5344CB8AC3E}">
        <p14:creationId xmlns:p14="http://schemas.microsoft.com/office/powerpoint/2010/main" val="3129508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2" grpId="0"/>
      <p:bldP spid="10" grpId="0"/>
      <p:bldP spid="7178" grpId="0"/>
      <p:bldP spid="7179" grpId="0"/>
      <p:bldP spid="27" grpId="0"/>
      <p:bldP spid="71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61" y="76200"/>
            <a:ext cx="8951272" cy="1344003"/>
          </a:xfrm>
        </p:spPr>
        <p:txBody>
          <a:bodyPr>
            <a:noAutofit/>
          </a:bodyPr>
          <a:lstStyle/>
          <a:p>
            <a:r>
              <a:rPr lang="en-US" sz="4000" b="1" dirty="0" smtClean="0"/>
              <a:t>Regulatory Check Points Occur at Various Stages in the Lifetime of an Award</a:t>
            </a:r>
            <a:endParaRPr lang="en-US" sz="4000" b="1" dirty="0"/>
          </a:p>
        </p:txBody>
      </p:sp>
      <p:sp>
        <p:nvSpPr>
          <p:cNvPr id="3" name="Content Placeholder 2"/>
          <p:cNvSpPr>
            <a:spLocks noGrp="1"/>
          </p:cNvSpPr>
          <p:nvPr>
            <p:ph idx="1"/>
          </p:nvPr>
        </p:nvSpPr>
        <p:spPr>
          <a:xfrm>
            <a:off x="207595" y="1849330"/>
            <a:ext cx="6283643" cy="4074851"/>
          </a:xfrm>
        </p:spPr>
        <p:txBody>
          <a:bodyPr>
            <a:normAutofit fontScale="77500" lnSpcReduction="20000"/>
          </a:bodyPr>
          <a:lstStyle/>
          <a:p>
            <a:r>
              <a:rPr lang="en-US" dirty="0" smtClean="0"/>
              <a:t>JIT- (Just In Time) Prior to Award Determination</a:t>
            </a:r>
          </a:p>
          <a:p>
            <a:pPr lvl="1"/>
            <a:r>
              <a:rPr lang="en-US" dirty="0" smtClean="0"/>
              <a:t>Is the sponsor asking for IRB/IACUC or approvals training certs</a:t>
            </a:r>
          </a:p>
          <a:p>
            <a:r>
              <a:rPr lang="en-US" dirty="0" smtClean="0"/>
              <a:t>Contract Terms</a:t>
            </a:r>
          </a:p>
          <a:p>
            <a:pPr lvl="1"/>
            <a:r>
              <a:rPr lang="en-US" dirty="0" smtClean="0"/>
              <a:t>Is a sponsor trying to bind us to non-standard terms?</a:t>
            </a:r>
          </a:p>
          <a:p>
            <a:pPr lvl="2"/>
            <a:r>
              <a:rPr lang="en-US" dirty="0" smtClean="0"/>
              <a:t>approving a protocol or mandating a date where a protocol must be approved  </a:t>
            </a:r>
          </a:p>
          <a:p>
            <a:pPr lvl="2"/>
            <a:r>
              <a:rPr lang="en-US" dirty="0" smtClean="0"/>
              <a:t>accepting alternate protections outside US protections (45 CFR 46, “Common Rule”, DHHS regs, etc.)</a:t>
            </a:r>
          </a:p>
          <a:p>
            <a:pPr lvl="2"/>
            <a:r>
              <a:rPr lang="en-US" dirty="0" smtClean="0"/>
              <a:t>Protect human research data in a particular prescribed manner</a:t>
            </a:r>
          </a:p>
          <a:p>
            <a:r>
              <a:rPr lang="en-US" dirty="0" smtClean="0"/>
              <a:t>Notices To Proceed (NTP) </a:t>
            </a:r>
          </a:p>
          <a:p>
            <a:r>
              <a:rPr lang="en-US" dirty="0" smtClean="0"/>
              <a:t>Account Set-Up</a:t>
            </a:r>
          </a:p>
          <a:p>
            <a:r>
              <a:rPr lang="en-US" dirty="0" smtClean="0"/>
              <a:t>Incremental fund distribution, Increase/Decrease</a:t>
            </a:r>
          </a:p>
          <a:p>
            <a:pPr lvl="1"/>
            <a:r>
              <a:rPr lang="en-US" dirty="0" smtClean="0"/>
              <a:t>Verify work in progress reports or changes to procedures. </a:t>
            </a:r>
          </a:p>
          <a:p>
            <a:r>
              <a:rPr lang="en-US" dirty="0" smtClean="0"/>
              <a:t>Changes in Scope or PI</a:t>
            </a:r>
          </a:p>
          <a:p>
            <a:r>
              <a:rPr lang="en-US" dirty="0" smtClean="0"/>
              <a:t>No-Cost Extensions</a:t>
            </a:r>
          </a:p>
          <a:p>
            <a:r>
              <a:rPr lang="en-US" dirty="0" smtClean="0"/>
              <a:t>Unanticipated Human or Animal Charges</a:t>
            </a:r>
            <a:endParaRPr lang="en-US" dirty="0"/>
          </a:p>
        </p:txBody>
      </p:sp>
      <p:grpSp>
        <p:nvGrpSpPr>
          <p:cNvPr id="22" name="Group 21"/>
          <p:cNvGrpSpPr/>
          <p:nvPr/>
        </p:nvGrpSpPr>
        <p:grpSpPr>
          <a:xfrm>
            <a:off x="6011287" y="1842671"/>
            <a:ext cx="2970698" cy="4074851"/>
            <a:chOff x="8015048" y="1313895"/>
            <a:chExt cx="3960930" cy="5433134"/>
          </a:xfrm>
        </p:grpSpPr>
        <p:cxnSp>
          <p:nvCxnSpPr>
            <p:cNvPr id="5" name="Straight Arrow Connector 4"/>
            <p:cNvCxnSpPr/>
            <p:nvPr/>
          </p:nvCxnSpPr>
          <p:spPr>
            <a:xfrm flipH="1">
              <a:off x="9294920" y="1322773"/>
              <a:ext cx="53266" cy="54242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330427" y="4972947"/>
              <a:ext cx="2539013"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Award Management</a:t>
              </a:r>
            </a:p>
          </p:txBody>
        </p:sp>
        <p:sp>
          <p:nvSpPr>
            <p:cNvPr id="8" name="TextBox 7"/>
            <p:cNvSpPr txBox="1"/>
            <p:nvPr/>
          </p:nvSpPr>
          <p:spPr>
            <a:xfrm>
              <a:off x="9348187" y="2856969"/>
              <a:ext cx="2627791"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Award Negotiation/Acceptance</a:t>
              </a:r>
            </a:p>
          </p:txBody>
        </p:sp>
        <p:cxnSp>
          <p:nvCxnSpPr>
            <p:cNvPr id="11" name="Straight Connector 10"/>
            <p:cNvCxnSpPr/>
            <p:nvPr/>
          </p:nvCxnSpPr>
          <p:spPr>
            <a:xfrm flipV="1">
              <a:off x="8495930" y="2414727"/>
              <a:ext cx="2139519" cy="1"/>
            </a:xfrm>
            <a:prstGeom prst="line">
              <a:avLst/>
            </a:prstGeom>
            <a:ln w="571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88529" y="4262760"/>
              <a:ext cx="2139519" cy="1"/>
            </a:xfrm>
            <a:prstGeom prst="line">
              <a:avLst/>
            </a:prstGeom>
            <a:ln w="571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61895" y="6242481"/>
              <a:ext cx="2139519" cy="1"/>
            </a:xfrm>
            <a:prstGeom prst="line">
              <a:avLst/>
            </a:prstGeom>
            <a:ln w="57150">
              <a:solidFill>
                <a:srgbClr val="CC99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76294" y="6211669"/>
              <a:ext cx="2077376"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Award Closeout</a:t>
              </a:r>
            </a:p>
          </p:txBody>
        </p:sp>
        <p:sp>
          <p:nvSpPr>
            <p:cNvPr id="16" name="TextBox 15"/>
            <p:cNvSpPr txBox="1"/>
            <p:nvPr/>
          </p:nvSpPr>
          <p:spPr>
            <a:xfrm>
              <a:off x="9321553" y="1419472"/>
              <a:ext cx="2627790"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Proposal Submission</a:t>
              </a:r>
            </a:p>
          </p:txBody>
        </p:sp>
        <p:cxnSp>
          <p:nvCxnSpPr>
            <p:cNvPr id="18" name="Straight Connector 17"/>
            <p:cNvCxnSpPr/>
            <p:nvPr/>
          </p:nvCxnSpPr>
          <p:spPr>
            <a:xfrm>
              <a:off x="9152877" y="1313895"/>
              <a:ext cx="387655"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2451" y="1820936"/>
              <a:ext cx="1441146"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Pre-Award</a:t>
              </a:r>
            </a:p>
          </p:txBody>
        </p:sp>
        <p:sp>
          <p:nvSpPr>
            <p:cNvPr id="20" name="TextBox 19"/>
            <p:cNvSpPr txBox="1"/>
            <p:nvPr/>
          </p:nvSpPr>
          <p:spPr>
            <a:xfrm>
              <a:off x="8032803" y="3260601"/>
              <a:ext cx="1441146"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Contracting</a:t>
              </a:r>
            </a:p>
          </p:txBody>
        </p:sp>
        <p:sp>
          <p:nvSpPr>
            <p:cNvPr id="21" name="TextBox 20"/>
            <p:cNvSpPr txBox="1"/>
            <p:nvPr/>
          </p:nvSpPr>
          <p:spPr>
            <a:xfrm>
              <a:off x="8015048" y="5373491"/>
              <a:ext cx="1441146"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Post-Award</a:t>
              </a:r>
            </a:p>
          </p:txBody>
        </p:sp>
      </p:grpSp>
      <p:sp>
        <p:nvSpPr>
          <p:cNvPr id="4" name="Oval 3"/>
          <p:cNvSpPr/>
          <p:nvPr/>
        </p:nvSpPr>
        <p:spPr>
          <a:xfrm>
            <a:off x="5540771" y="3626406"/>
            <a:ext cx="3102750" cy="24594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04800"/>
            <a:ext cx="7543800" cy="822961"/>
          </a:xfrm>
        </p:spPr>
        <p:txBody>
          <a:bodyPr>
            <a:normAutofit/>
          </a:bodyPr>
          <a:lstStyle/>
          <a:p>
            <a:r>
              <a:rPr lang="en-US" sz="4000" b="1" dirty="0" smtClean="0"/>
              <a:t>Tips</a:t>
            </a:r>
            <a:endParaRPr lang="en-US" sz="4000" b="1" dirty="0"/>
          </a:p>
        </p:txBody>
      </p:sp>
      <p:sp>
        <p:nvSpPr>
          <p:cNvPr id="3" name="Content Placeholder 2"/>
          <p:cNvSpPr>
            <a:spLocks noGrp="1"/>
          </p:cNvSpPr>
          <p:nvPr>
            <p:ph idx="1"/>
          </p:nvPr>
        </p:nvSpPr>
        <p:spPr>
          <a:xfrm>
            <a:off x="822959" y="1845734"/>
            <a:ext cx="7543801" cy="4402666"/>
          </a:xfrm>
        </p:spPr>
        <p:txBody>
          <a:bodyPr>
            <a:normAutofit fontScale="92500" lnSpcReduction="10000"/>
          </a:bodyPr>
          <a:lstStyle/>
          <a:p>
            <a:r>
              <a:rPr lang="en-US" dirty="0" smtClean="0"/>
              <a:t>Read the request for proposal (RFP) and note the requirements for your IRB, IACUC or other regulatory affairs commitments.</a:t>
            </a:r>
          </a:p>
          <a:p>
            <a:r>
              <a:rPr lang="en-US" dirty="0" smtClean="0"/>
              <a:t>Review the terms of a contract or award. </a:t>
            </a:r>
          </a:p>
          <a:p>
            <a:r>
              <a:rPr lang="en-US" dirty="0" smtClean="0"/>
              <a:t>Prepare regulatory submissions early! Federal Sponsors use “Just in Time” practices to collect regulatory information. Many now require protections of human subjects/ vertebrate animals to be part of the proposal. </a:t>
            </a:r>
          </a:p>
          <a:p>
            <a:r>
              <a:rPr lang="en-US" dirty="0" smtClean="0"/>
              <a:t>Answer all questions about your proposal with your Pre-Award center</a:t>
            </a:r>
          </a:p>
          <a:p>
            <a:r>
              <a:rPr lang="en-US" dirty="0" smtClean="0"/>
              <a:t>Consider building time within the project period to acquire all regulatory approvals</a:t>
            </a:r>
            <a:r>
              <a:rPr lang="en-US" dirty="0"/>
              <a:t> </a:t>
            </a:r>
            <a:r>
              <a:rPr lang="en-US" dirty="0" smtClean="0"/>
              <a:t>and funds within the budget to cover regulatory considerations</a:t>
            </a:r>
          </a:p>
          <a:p>
            <a:r>
              <a:rPr lang="en-US" dirty="0" smtClean="0"/>
              <a:t>Many sponsors require titles of IRB/IACUC protocols to match the award </a:t>
            </a:r>
            <a:r>
              <a:rPr lang="en-US" u="sng" dirty="0" smtClean="0"/>
              <a:t>exactly</a:t>
            </a:r>
            <a:r>
              <a:rPr lang="en-US" dirty="0" smtClean="0"/>
              <a:t>. </a:t>
            </a:r>
          </a:p>
          <a:p>
            <a:r>
              <a:rPr lang="en-US" dirty="0" smtClean="0"/>
              <a:t>Subscribe to and read the EVPRP Dimensions of </a:t>
            </a:r>
            <a:r>
              <a:rPr lang="en-US" dirty="0"/>
              <a:t>Discovery </a:t>
            </a:r>
            <a:r>
              <a:rPr lang="en-US" dirty="0" smtClean="0"/>
              <a:t>publication. </a:t>
            </a:r>
            <a:r>
              <a:rPr lang="en-US" dirty="0">
                <a:hlinkClick r:id="rId2"/>
              </a:rPr>
              <a:t>https://</a:t>
            </a:r>
            <a:r>
              <a:rPr lang="en-US" dirty="0" smtClean="0">
                <a:hlinkClick r:id="rId2"/>
              </a:rPr>
              <a:t>www.purdue.edu/research/publications-data/discovery-dimensions.php</a:t>
            </a:r>
            <a:r>
              <a:rPr lang="en-US" dirty="0" smtClean="0"/>
              <a:t> </a:t>
            </a:r>
            <a:endParaRPr lang="en-US" dirty="0"/>
          </a:p>
        </p:txBody>
      </p:sp>
    </p:spTree>
    <p:extLst>
      <p:ext uri="{BB962C8B-B14F-4D97-AF65-F5344CB8AC3E}">
        <p14:creationId xmlns:p14="http://schemas.microsoft.com/office/powerpoint/2010/main" val="3836814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543800" cy="746761"/>
          </a:xfrm>
        </p:spPr>
        <p:txBody>
          <a:bodyPr>
            <a:normAutofit/>
          </a:bodyPr>
          <a:lstStyle/>
          <a:p>
            <a:r>
              <a:rPr lang="en-US" sz="4000" b="1" dirty="0" smtClean="0"/>
              <a:t>Helpful Links and Contacts</a:t>
            </a:r>
            <a:endParaRPr lang="en-US" sz="4000" b="1" dirty="0"/>
          </a:p>
        </p:txBody>
      </p:sp>
      <p:graphicFrame>
        <p:nvGraphicFramePr>
          <p:cNvPr id="5" name="Content Placeholder 4"/>
          <p:cNvGraphicFramePr>
            <a:graphicFrameLocks noGrp="1"/>
          </p:cNvGraphicFramePr>
          <p:nvPr>
            <p:ph idx="1"/>
            <p:extLst/>
          </p:nvPr>
        </p:nvGraphicFramePr>
        <p:xfrm>
          <a:off x="228600" y="822961"/>
          <a:ext cx="8763000" cy="5123641"/>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729300646"/>
                    </a:ext>
                  </a:extLst>
                </a:gridCol>
                <a:gridCol w="5562600">
                  <a:extLst>
                    <a:ext uri="{9D8B030D-6E8A-4147-A177-3AD203B41FA5}">
                      <a16:colId xmlns:a16="http://schemas.microsoft.com/office/drawing/2014/main" val="3616302157"/>
                    </a:ext>
                  </a:extLst>
                </a:gridCol>
              </a:tblGrid>
              <a:tr h="929639">
                <a:tc>
                  <a:txBody>
                    <a:bodyPr/>
                    <a:lstStyle/>
                    <a:p>
                      <a:r>
                        <a:rPr lang="en-US" dirty="0" smtClean="0"/>
                        <a:t>Research </a:t>
                      </a:r>
                      <a:r>
                        <a:rPr lang="en-US" baseline="0" dirty="0" smtClean="0"/>
                        <a:t>Regulatory Affairs Area</a:t>
                      </a:r>
                      <a:endParaRPr lang="en-US" dirty="0"/>
                    </a:p>
                  </a:txBody>
                  <a:tcPr/>
                </a:tc>
                <a:tc>
                  <a:txBody>
                    <a:bodyPr/>
                    <a:lstStyle/>
                    <a:p>
                      <a:r>
                        <a:rPr lang="en-US" dirty="0" smtClean="0"/>
                        <a:t>Contact</a:t>
                      </a:r>
                      <a:r>
                        <a:rPr lang="en-US" baseline="0" dirty="0" smtClean="0"/>
                        <a:t> </a:t>
                      </a:r>
                    </a:p>
                    <a:p>
                      <a:r>
                        <a:rPr lang="en-US" baseline="0" dirty="0" smtClean="0"/>
                        <a:t>See (</a:t>
                      </a:r>
                      <a:r>
                        <a:rPr lang="en-US" baseline="0" dirty="0" smtClean="0">
                          <a:hlinkClick r:id="rId2"/>
                        </a:rPr>
                        <a:t>https://www.purdue.edu/research/regulatory-affairs/</a:t>
                      </a:r>
                      <a:r>
                        <a:rPr lang="en-US" baseline="0" dirty="0" smtClean="0"/>
                        <a:t>) </a:t>
                      </a:r>
                      <a:endParaRPr lang="en-US" dirty="0"/>
                    </a:p>
                  </a:txBody>
                  <a:tcPr/>
                </a:tc>
                <a:extLst>
                  <a:ext uri="{0D108BD9-81ED-4DB2-BD59-A6C34878D82A}">
                    <a16:rowId xmlns:a16="http://schemas.microsoft.com/office/drawing/2014/main" val="461149393"/>
                  </a:ext>
                </a:extLst>
              </a:tr>
              <a:tr h="571789">
                <a:tc>
                  <a:txBody>
                    <a:bodyPr/>
                    <a:lstStyle/>
                    <a:p>
                      <a:r>
                        <a:rPr lang="en-US" dirty="0" smtClean="0"/>
                        <a:t>Human Research</a:t>
                      </a:r>
                      <a:r>
                        <a:rPr lang="en-US" baseline="0" dirty="0" smtClean="0"/>
                        <a:t> Protection Program/IRB</a:t>
                      </a:r>
                      <a:endParaRPr lang="en-US" dirty="0"/>
                    </a:p>
                  </a:txBody>
                  <a:tcPr/>
                </a:tc>
                <a:tc>
                  <a:txBody>
                    <a:bodyPr/>
                    <a:lstStyle/>
                    <a:p>
                      <a:r>
                        <a:rPr lang="en-US" dirty="0" smtClean="0"/>
                        <a:t>irb@purdue.edu</a:t>
                      </a:r>
                      <a:endParaRPr lang="en-US" dirty="0"/>
                    </a:p>
                  </a:txBody>
                  <a:tcPr/>
                </a:tc>
                <a:extLst>
                  <a:ext uri="{0D108BD9-81ED-4DB2-BD59-A6C34878D82A}">
                    <a16:rowId xmlns:a16="http://schemas.microsoft.com/office/drawing/2014/main" val="530672157"/>
                  </a:ext>
                </a:extLst>
              </a:tr>
              <a:tr h="816841">
                <a:tc>
                  <a:txBody>
                    <a:bodyPr/>
                    <a:lstStyle/>
                    <a:p>
                      <a:r>
                        <a:rPr lang="en-US" dirty="0" smtClean="0"/>
                        <a:t>Biosafety,</a:t>
                      </a:r>
                      <a:r>
                        <a:rPr lang="en-US" baseline="0" dirty="0" smtClean="0"/>
                        <a:t> Recombinant DNA</a:t>
                      </a:r>
                      <a:endParaRPr lang="en-US" dirty="0"/>
                    </a:p>
                  </a:txBody>
                  <a:tcPr/>
                </a:tc>
                <a:tc>
                  <a:txBody>
                    <a:bodyPr/>
                    <a:lstStyle/>
                    <a:p>
                      <a:r>
                        <a:rPr lang="en-US" dirty="0" smtClean="0">
                          <a:hlinkClick r:id="rId3"/>
                        </a:rPr>
                        <a:t>rwgolden@purdue.edu</a:t>
                      </a:r>
                      <a:endParaRPr lang="en-US" dirty="0" smtClean="0"/>
                    </a:p>
                    <a:p>
                      <a:r>
                        <a:rPr lang="en-US" dirty="0" smtClean="0"/>
                        <a:t>Robert</a:t>
                      </a:r>
                      <a:r>
                        <a:rPr lang="en-US" baseline="0" dirty="0" smtClean="0"/>
                        <a:t> Golden, Biosafety Officer</a:t>
                      </a:r>
                      <a:endParaRPr lang="en-US" dirty="0"/>
                    </a:p>
                  </a:txBody>
                  <a:tcPr/>
                </a:tc>
                <a:extLst>
                  <a:ext uri="{0D108BD9-81ED-4DB2-BD59-A6C34878D82A}">
                    <a16:rowId xmlns:a16="http://schemas.microsoft.com/office/drawing/2014/main" val="298491885"/>
                  </a:ext>
                </a:extLst>
              </a:tr>
              <a:tr h="571789">
                <a:tc>
                  <a:txBody>
                    <a:bodyPr/>
                    <a:lstStyle/>
                    <a:p>
                      <a:r>
                        <a:rPr lang="en-US" dirty="0" smtClean="0"/>
                        <a:t>Vertebrate</a:t>
                      </a:r>
                      <a:r>
                        <a:rPr lang="en-US" baseline="0" dirty="0" smtClean="0"/>
                        <a:t> Animals</a:t>
                      </a:r>
                      <a:endParaRPr lang="en-US" dirty="0"/>
                    </a:p>
                  </a:txBody>
                  <a:tcPr/>
                </a:tc>
                <a:tc>
                  <a:txBody>
                    <a:bodyPr/>
                    <a:lstStyle/>
                    <a:p>
                      <a:r>
                        <a:rPr lang="en-US" dirty="0" smtClean="0">
                          <a:hlinkClick r:id="rId4"/>
                        </a:rPr>
                        <a:t>ldsnider@purdue.edu</a:t>
                      </a:r>
                      <a:endParaRPr lang="en-US" dirty="0" smtClean="0"/>
                    </a:p>
                    <a:p>
                      <a:r>
                        <a:rPr lang="en-US" dirty="0" smtClean="0"/>
                        <a:t>Lisa Snider, PACUC Administrator</a:t>
                      </a:r>
                      <a:endParaRPr lang="en-US" dirty="0"/>
                    </a:p>
                  </a:txBody>
                  <a:tcPr/>
                </a:tc>
                <a:extLst>
                  <a:ext uri="{0D108BD9-81ED-4DB2-BD59-A6C34878D82A}">
                    <a16:rowId xmlns:a16="http://schemas.microsoft.com/office/drawing/2014/main" val="2260786400"/>
                  </a:ext>
                </a:extLst>
              </a:tr>
              <a:tr h="571789">
                <a:tc>
                  <a:txBody>
                    <a:bodyPr/>
                    <a:lstStyle/>
                    <a:p>
                      <a:r>
                        <a:rPr lang="en-US" dirty="0" smtClean="0"/>
                        <a:t>Research</a:t>
                      </a:r>
                      <a:r>
                        <a:rPr lang="en-US" baseline="0" dirty="0" smtClean="0"/>
                        <a:t>-Related Conflicts of Interest</a:t>
                      </a:r>
                      <a:endParaRPr lang="en-US" dirty="0"/>
                    </a:p>
                  </a:txBody>
                  <a:tcPr/>
                </a:tc>
                <a:tc>
                  <a:txBody>
                    <a:bodyPr/>
                    <a:lstStyle/>
                    <a:p>
                      <a:r>
                        <a:rPr lang="en-US" dirty="0" smtClean="0"/>
                        <a:t>fcoi@purdue.edu</a:t>
                      </a:r>
                      <a:endParaRPr lang="en-US" dirty="0"/>
                    </a:p>
                  </a:txBody>
                  <a:tcPr/>
                </a:tc>
                <a:extLst>
                  <a:ext uri="{0D108BD9-81ED-4DB2-BD59-A6C34878D82A}">
                    <a16:rowId xmlns:a16="http://schemas.microsoft.com/office/drawing/2014/main" val="1009093307"/>
                  </a:ext>
                </a:extLst>
              </a:tr>
              <a:tr h="571789">
                <a:tc>
                  <a:txBody>
                    <a:bodyPr/>
                    <a:lstStyle/>
                    <a:p>
                      <a:r>
                        <a:rPr lang="en-US" dirty="0" smtClean="0"/>
                        <a:t>Clinicaltrials.gov</a:t>
                      </a:r>
                      <a:r>
                        <a:rPr lang="en-US" baseline="0" dirty="0" smtClean="0"/>
                        <a:t> Registration or Grant to Protocol Review </a:t>
                      </a:r>
                      <a:endParaRPr lang="en-US" dirty="0"/>
                    </a:p>
                  </a:txBody>
                  <a:tcPr/>
                </a:tc>
                <a:tc>
                  <a:txBody>
                    <a:bodyPr/>
                    <a:lstStyle/>
                    <a:p>
                      <a:r>
                        <a:rPr lang="en-US" dirty="0" smtClean="0"/>
                        <a:t>evprpregulatory@purdue.edu</a:t>
                      </a:r>
                      <a:endParaRPr lang="en-US" dirty="0"/>
                    </a:p>
                  </a:txBody>
                  <a:tcPr/>
                </a:tc>
                <a:extLst>
                  <a:ext uri="{0D108BD9-81ED-4DB2-BD59-A6C34878D82A}">
                    <a16:rowId xmlns:a16="http://schemas.microsoft.com/office/drawing/2014/main" val="3310171305"/>
                  </a:ext>
                </a:extLst>
              </a:tr>
              <a:tr h="816841">
                <a:tc>
                  <a:txBody>
                    <a:bodyPr/>
                    <a:lstStyle/>
                    <a:p>
                      <a:r>
                        <a:rPr lang="en-US" dirty="0" smtClean="0"/>
                        <a:t>Radiological and Environmental</a:t>
                      </a:r>
                      <a:r>
                        <a:rPr lang="en-US" baseline="0" dirty="0" smtClean="0"/>
                        <a:t> Management (REM)</a:t>
                      </a:r>
                      <a:endParaRPr lang="en-US" dirty="0"/>
                    </a:p>
                  </a:txBody>
                  <a:tcPr/>
                </a:tc>
                <a:tc>
                  <a:txBody>
                    <a:bodyPr/>
                    <a:lstStyle/>
                    <a:p>
                      <a:r>
                        <a:rPr lang="en-US" dirty="0" smtClean="0">
                          <a:hlinkClick r:id="rId5"/>
                        </a:rPr>
                        <a:t>https://www.purdue.edu/ehps/rem/</a:t>
                      </a:r>
                      <a:r>
                        <a:rPr lang="en-US" dirty="0" smtClean="0"/>
                        <a:t> </a:t>
                      </a:r>
                    </a:p>
                    <a:p>
                      <a:r>
                        <a:rPr lang="en-US" dirty="0" smtClean="0"/>
                        <a:t>(Many</a:t>
                      </a:r>
                      <a:r>
                        <a:rPr lang="en-US" baseline="0" dirty="0" smtClean="0"/>
                        <a:t> areas fall under this single department)</a:t>
                      </a:r>
                      <a:endParaRPr lang="en-US" dirty="0"/>
                    </a:p>
                  </a:txBody>
                  <a:tcPr/>
                </a:tc>
                <a:extLst>
                  <a:ext uri="{0D108BD9-81ED-4DB2-BD59-A6C34878D82A}">
                    <a16:rowId xmlns:a16="http://schemas.microsoft.com/office/drawing/2014/main" val="941081299"/>
                  </a:ext>
                </a:extLst>
              </a:tr>
            </a:tbl>
          </a:graphicData>
        </a:graphic>
      </p:graphicFrame>
    </p:spTree>
    <p:extLst>
      <p:ext uri="{BB962C8B-B14F-4D97-AF65-F5344CB8AC3E}">
        <p14:creationId xmlns:p14="http://schemas.microsoft.com/office/powerpoint/2010/main" val="2712706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09600" y="609600"/>
            <a:ext cx="6299512" cy="2667000"/>
          </a:xfrm>
        </p:spPr>
        <p:txBody>
          <a:bodyPr>
            <a:noAutofit/>
          </a:bodyPr>
          <a:lstStyle/>
          <a:p>
            <a:pPr algn="l"/>
            <a:r>
              <a:rPr lang="en-US" sz="5400" dirty="0"/>
              <a:t>Research Information Assurance and Export Control Regulations</a:t>
            </a:r>
          </a:p>
        </p:txBody>
      </p:sp>
      <p:sp>
        <p:nvSpPr>
          <p:cNvPr id="5" name="Subtitle 4"/>
          <p:cNvSpPr>
            <a:spLocks noGrp="1"/>
          </p:cNvSpPr>
          <p:nvPr>
            <p:ph type="subTitle" idx="1"/>
          </p:nvPr>
        </p:nvSpPr>
        <p:spPr>
          <a:xfrm>
            <a:off x="3276600" y="5105400"/>
            <a:ext cx="5181600" cy="914400"/>
          </a:xfrm>
        </p:spPr>
        <p:txBody>
          <a:bodyPr rtlCol="0">
            <a:normAutofit fontScale="85000" lnSpcReduction="20000"/>
          </a:bodyPr>
          <a:lstStyle/>
          <a:p>
            <a:pPr algn="l" fontAlgn="auto">
              <a:spcAft>
                <a:spcPts val="0"/>
              </a:spcAft>
              <a:buFont typeface="Arial" pitchFamily="34" charset="0"/>
              <a:buNone/>
              <a:defRPr/>
            </a:pPr>
            <a:r>
              <a:rPr lang="en-US" i="1" dirty="0"/>
              <a:t> Mary Duarte Millsaps</a:t>
            </a:r>
          </a:p>
          <a:p>
            <a:pPr algn="l" fontAlgn="auto">
              <a:spcAft>
                <a:spcPts val="0"/>
              </a:spcAft>
              <a:buFont typeface="Arial" pitchFamily="34" charset="0"/>
              <a:buNone/>
              <a:defRPr/>
            </a:pPr>
            <a:r>
              <a:rPr lang="en-US" i="1" dirty="0"/>
              <a:t>Research Information Assurance Officer</a:t>
            </a:r>
          </a:p>
        </p:txBody>
      </p:sp>
    </p:spTree>
    <p:extLst>
      <p:ext uri="{BB962C8B-B14F-4D97-AF65-F5344CB8AC3E}">
        <p14:creationId xmlns:p14="http://schemas.microsoft.com/office/powerpoint/2010/main" val="3607560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Inherent Conflict</a:t>
            </a:r>
          </a:p>
        </p:txBody>
      </p:sp>
      <p:sp>
        <p:nvSpPr>
          <p:cNvPr id="4" name="Text Placeholder 3"/>
          <p:cNvSpPr>
            <a:spLocks noGrp="1"/>
          </p:cNvSpPr>
          <p:nvPr>
            <p:ph type="body" idx="1"/>
          </p:nvPr>
        </p:nvSpPr>
        <p:spPr/>
        <p:txBody>
          <a:bodyPr/>
          <a:lstStyle/>
          <a:p>
            <a:r>
              <a:rPr lang="en-US" dirty="0"/>
              <a:t>Purpose of Research</a:t>
            </a:r>
          </a:p>
        </p:txBody>
      </p:sp>
      <p:sp>
        <p:nvSpPr>
          <p:cNvPr id="3" name="Content Placeholder 2"/>
          <p:cNvSpPr>
            <a:spLocks noGrp="1"/>
          </p:cNvSpPr>
          <p:nvPr>
            <p:ph sz="half" idx="2"/>
          </p:nvPr>
        </p:nvSpPr>
        <p:spPr/>
        <p:txBody>
          <a:bodyPr>
            <a:normAutofit/>
          </a:bodyPr>
          <a:lstStyle/>
          <a:p>
            <a:pPr marL="27432" indent="0">
              <a:buNone/>
            </a:pPr>
            <a:r>
              <a:rPr lang="en-US" dirty="0"/>
              <a:t>“The creation, </a:t>
            </a:r>
            <a:r>
              <a:rPr lang="en-US" b="1" u="sng" dirty="0"/>
              <a:t>dissemination</a:t>
            </a:r>
            <a:r>
              <a:rPr lang="en-US" dirty="0"/>
              <a:t>, preservation and application of knowledge for the betterment of our global society”  -</a:t>
            </a:r>
          </a:p>
          <a:p>
            <a:pPr marL="27432" indent="0">
              <a:buNone/>
            </a:pPr>
            <a:r>
              <a:rPr lang="en-US" dirty="0"/>
              <a:t>	- pulled from the mission statement of   				UCLA</a:t>
            </a:r>
          </a:p>
          <a:p>
            <a:pPr marL="27432" indent="0">
              <a:buNone/>
            </a:pPr>
            <a:endParaRPr lang="en-US" dirty="0"/>
          </a:p>
        </p:txBody>
      </p:sp>
      <p:sp>
        <p:nvSpPr>
          <p:cNvPr id="5" name="Text Placeholder 4"/>
          <p:cNvSpPr>
            <a:spLocks noGrp="1"/>
          </p:cNvSpPr>
          <p:nvPr>
            <p:ph type="body" sz="quarter" idx="3"/>
          </p:nvPr>
        </p:nvSpPr>
        <p:spPr/>
        <p:txBody>
          <a:bodyPr/>
          <a:lstStyle/>
          <a:p>
            <a:r>
              <a:rPr lang="en-US" dirty="0"/>
              <a:t>Intent of the Export Control Regulations</a:t>
            </a:r>
          </a:p>
        </p:txBody>
      </p:sp>
      <p:sp>
        <p:nvSpPr>
          <p:cNvPr id="7" name="Content Placeholder 6"/>
          <p:cNvSpPr>
            <a:spLocks noGrp="1"/>
          </p:cNvSpPr>
          <p:nvPr>
            <p:ph sz="quarter" idx="4"/>
          </p:nvPr>
        </p:nvSpPr>
        <p:spPr/>
        <p:txBody>
          <a:bodyPr>
            <a:normAutofit lnSpcReduction="10000"/>
          </a:bodyPr>
          <a:lstStyle/>
          <a:p>
            <a:r>
              <a:rPr lang="en-US" sz="1650" dirty="0"/>
              <a:t>U.S. Government  </a:t>
            </a:r>
            <a:r>
              <a:rPr lang="en-US" sz="1650" b="1" u="sng" dirty="0"/>
              <a:t>controls</a:t>
            </a:r>
            <a:r>
              <a:rPr lang="en-US" sz="1650" dirty="0"/>
              <a:t> export of sensitive equipment, software and technology to promote:</a:t>
            </a:r>
          </a:p>
          <a:p>
            <a:pPr lvl="1"/>
            <a:r>
              <a:rPr lang="en-US" sz="1650" dirty="0"/>
              <a:t>National Security Interests</a:t>
            </a:r>
          </a:p>
          <a:p>
            <a:pPr lvl="1"/>
            <a:r>
              <a:rPr lang="en-US" sz="1650" dirty="0"/>
              <a:t>Foreign Policy Objectives</a:t>
            </a:r>
          </a:p>
          <a:p>
            <a:pPr lvl="2"/>
            <a:r>
              <a:rPr lang="en-US" sz="1650" dirty="0"/>
              <a:t>Regional Stability</a:t>
            </a:r>
          </a:p>
          <a:p>
            <a:pPr lvl="2"/>
            <a:r>
              <a:rPr lang="en-US" sz="1650" dirty="0"/>
              <a:t>Human Rights considerations</a:t>
            </a:r>
          </a:p>
          <a:p>
            <a:pPr lvl="2"/>
            <a:r>
              <a:rPr lang="en-US" sz="1650" dirty="0"/>
              <a:t>Prevent Proliferation of weapons and technology to sponsors of international terrorism</a:t>
            </a:r>
          </a:p>
          <a:p>
            <a:pPr lvl="2"/>
            <a:r>
              <a:rPr lang="en-US" sz="1650" dirty="0"/>
              <a:t>Comply with International Commitments</a:t>
            </a:r>
          </a:p>
          <a:p>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7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happens when there are limits on dissemination?</a:t>
            </a:r>
          </a:p>
        </p:txBody>
      </p:sp>
      <p:sp>
        <p:nvSpPr>
          <p:cNvPr id="3" name="Content Placeholder 2"/>
          <p:cNvSpPr>
            <a:spLocks noGrp="1"/>
          </p:cNvSpPr>
          <p:nvPr>
            <p:ph idx="1"/>
          </p:nvPr>
        </p:nvSpPr>
        <p:spPr/>
        <p:txBody>
          <a:bodyPr>
            <a:normAutofit/>
          </a:bodyPr>
          <a:lstStyle/>
          <a:p>
            <a:pPr marL="36576" indent="0">
              <a:buNone/>
            </a:pPr>
            <a:r>
              <a:rPr lang="en-US" sz="2400" dirty="0"/>
              <a:t>Examples:</a:t>
            </a:r>
          </a:p>
          <a:p>
            <a:r>
              <a:rPr lang="en-US" sz="2400" dirty="0"/>
              <a:t>Inputs received from third parties – industry (through a Non-Disclosure Agreement or project agreement)</a:t>
            </a:r>
          </a:p>
          <a:p>
            <a:r>
              <a:rPr lang="en-US" sz="2400" dirty="0"/>
              <a:t>Controlled information from the federal government</a:t>
            </a:r>
          </a:p>
          <a:p>
            <a:r>
              <a:rPr lang="en-US" sz="2400" dirty="0"/>
              <a:t>Project Agreements with dissemination limitation and publication restrictions</a:t>
            </a:r>
          </a:p>
          <a:p>
            <a:r>
              <a:rPr lang="en-US" sz="2400" dirty="0"/>
              <a:t>Results of industry research with unique Intellectual Property ownership or publication approval terms</a:t>
            </a:r>
          </a:p>
          <a:p>
            <a:endParaRPr lang="en-US" sz="24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2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3575" y="-38100"/>
            <a:ext cx="13011150" cy="6934200"/>
          </a:xfrm>
          <a:prstGeom prst="rect">
            <a:avLst/>
          </a:prstGeom>
        </p:spPr>
      </p:pic>
      <p:sp>
        <p:nvSpPr>
          <p:cNvPr id="4" name="Rectangle 3"/>
          <p:cNvSpPr/>
          <p:nvPr/>
        </p:nvSpPr>
        <p:spPr>
          <a:xfrm>
            <a:off x="1828800" y="2209800"/>
            <a:ext cx="6414769" cy="369332"/>
          </a:xfrm>
          <a:prstGeom prst="rect">
            <a:avLst/>
          </a:prstGeom>
        </p:spPr>
        <p:txBody>
          <a:bodyPr wrap="none">
            <a:spAutoFit/>
          </a:bodyPr>
          <a:lstStyle/>
          <a:p>
            <a:r>
              <a:rPr lang="en-US" dirty="0">
                <a:solidFill>
                  <a:schemeClr val="bg1"/>
                </a:solidFill>
              </a:rPr>
              <a:t>https://www.purdue.edu/business/sps/contractmgmt/index.html</a:t>
            </a:r>
            <a:r>
              <a:rPr lang="en-US" dirty="0" smtClean="0"/>
              <a:t>/</a:t>
            </a:r>
            <a:endParaRPr lang="en-US" dirty="0"/>
          </a:p>
        </p:txBody>
      </p:sp>
    </p:spTree>
    <p:extLst>
      <p:ext uri="{BB962C8B-B14F-4D97-AF65-F5344CB8AC3E}">
        <p14:creationId xmlns:p14="http://schemas.microsoft.com/office/powerpoint/2010/main" val="10532851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Assurance Considerations</a:t>
            </a:r>
          </a:p>
        </p:txBody>
      </p:sp>
      <p:sp>
        <p:nvSpPr>
          <p:cNvPr id="3" name="Content Placeholder 2"/>
          <p:cNvSpPr>
            <a:spLocks noGrp="1"/>
          </p:cNvSpPr>
          <p:nvPr>
            <p:ph idx="1"/>
          </p:nvPr>
        </p:nvSpPr>
        <p:spPr/>
        <p:txBody>
          <a:bodyPr/>
          <a:lstStyle/>
          <a:p>
            <a:r>
              <a:rPr lang="en-US" sz="2800" dirty="0"/>
              <a:t>Safeguarding access and use of such information </a:t>
            </a:r>
          </a:p>
          <a:p>
            <a:pPr lvl="1"/>
            <a:r>
              <a:rPr lang="en-US" sz="2400" dirty="0"/>
              <a:t>Good rule of thumb:  Need to Know</a:t>
            </a:r>
          </a:p>
          <a:p>
            <a:pPr lvl="1"/>
            <a:r>
              <a:rPr lang="en-US" sz="2400" dirty="0"/>
              <a:t>Consider digital controls </a:t>
            </a:r>
          </a:p>
          <a:p>
            <a:r>
              <a:rPr lang="en-US" sz="2800" dirty="0"/>
              <a:t>Impact of Export Control Regulations</a:t>
            </a:r>
          </a:p>
          <a:p>
            <a:pPr marL="448056" lvl="1"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86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Confidential Information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p:cNvSpPr txBox="1"/>
          <p:nvPr/>
        </p:nvSpPr>
        <p:spPr>
          <a:xfrm>
            <a:off x="685800" y="1864816"/>
            <a:ext cx="7848600" cy="360098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Starts with a Contractual Obligation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An Institutional Obligation – Purdue is the legal party</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Nondisclosure Agreement (Confidentiality Agreement)</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Industrial Contract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Responsibility of compliance is delegated to the </a:t>
            </a:r>
            <a:r>
              <a:rPr kumimoji="0" lang="en-US" sz="2400" b="0" i="0" u="sng" strike="noStrike" kern="1200" cap="none" spc="0" normalizeH="0" baseline="0" noProof="0" dirty="0">
                <a:ln>
                  <a:noFill/>
                </a:ln>
                <a:solidFill>
                  <a:srgbClr val="000000"/>
                </a:solidFill>
                <a:effectLst/>
                <a:uLnTx/>
                <a:uFillTx/>
                <a:latin typeface="Calibri" panose="020F0502020204030204"/>
                <a:ea typeface="+mn-ea"/>
                <a:cs typeface="+mn-cs"/>
              </a:rPr>
              <a:t>responsible person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(most cases a principal investigator)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592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4"/>
            <a:ext cx="7543800" cy="1450757"/>
          </a:xfrm>
        </p:spPr>
        <p:txBody>
          <a:bodyPr/>
          <a:lstStyle/>
          <a:p>
            <a:r>
              <a:rPr lang="en-US" dirty="0"/>
              <a:t>Confidential Information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nvPr>
        </p:nvGraphicFramePr>
        <p:xfrm>
          <a:off x="304800" y="1600201"/>
          <a:ext cx="8610600" cy="426825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332045">
                <a:tc gridSpan="2">
                  <a:txBody>
                    <a:bodyPr/>
                    <a:lstStyle/>
                    <a:p>
                      <a:pPr algn="ctr"/>
                      <a:r>
                        <a:rPr lang="en-US" dirty="0"/>
                        <a:t>Key Points</a:t>
                      </a:r>
                    </a:p>
                  </a:txBody>
                  <a:tcPr>
                    <a:solidFill>
                      <a:schemeClr val="accent2">
                        <a:lumMod val="75000"/>
                      </a:schemeClr>
                    </a:solidFill>
                  </a:tcPr>
                </a:tc>
                <a:tc hMerge="1">
                  <a:txBody>
                    <a:bodyPr/>
                    <a:lstStyle/>
                    <a:p>
                      <a:endParaRPr lang="en-US" dirty="0"/>
                    </a:p>
                  </a:txBody>
                  <a:tcPr/>
                </a:tc>
                <a:extLst>
                  <a:ext uri="{0D108BD9-81ED-4DB2-BD59-A6C34878D82A}">
                    <a16:rowId xmlns:a16="http://schemas.microsoft.com/office/drawing/2014/main" val="10000"/>
                  </a:ext>
                </a:extLst>
              </a:tr>
              <a:tr h="566592">
                <a:tc>
                  <a:txBody>
                    <a:bodyPr/>
                    <a:lstStyle/>
                    <a:p>
                      <a:r>
                        <a:rPr lang="en-US" dirty="0"/>
                        <a:t>Who</a:t>
                      </a:r>
                    </a:p>
                  </a:txBody>
                  <a:tcPr/>
                </a:tc>
                <a:tc>
                  <a:txBody>
                    <a:bodyPr/>
                    <a:lstStyle/>
                    <a:p>
                      <a:pPr marL="0" indent="0">
                        <a:buFont typeface="Arial" panose="020B0604020202020204" pitchFamily="34" charset="0"/>
                        <a:buNone/>
                      </a:pPr>
                      <a:r>
                        <a:rPr lang="en-US" sz="1800" dirty="0"/>
                        <a:t>Determination of </a:t>
                      </a:r>
                      <a:r>
                        <a:rPr lang="en-US" sz="1800" b="1" dirty="0"/>
                        <a:t>who will have access</a:t>
                      </a:r>
                    </a:p>
                    <a:p>
                      <a:pPr marL="742950" lvl="1" indent="-285750">
                        <a:buFont typeface="Arial" panose="020B0604020202020204" pitchFamily="34" charset="0"/>
                        <a:buChar char="•"/>
                      </a:pPr>
                      <a:r>
                        <a:rPr lang="en-US" sz="1800" dirty="0"/>
                        <a:t>Limit to those who truly have a </a:t>
                      </a:r>
                      <a:r>
                        <a:rPr lang="en-US" sz="1800" b="1" u="sng" dirty="0"/>
                        <a:t>need to know</a:t>
                      </a:r>
                    </a:p>
                    <a:p>
                      <a:pPr marL="742950" lvl="1" indent="-285750">
                        <a:buFont typeface="Arial" panose="020B0604020202020204" pitchFamily="34" charset="0"/>
                        <a:buChar char="•"/>
                      </a:pPr>
                      <a:r>
                        <a:rPr lang="en-US" sz="1800" dirty="0"/>
                        <a:t>Keep track </a:t>
                      </a:r>
                    </a:p>
                    <a:p>
                      <a:pPr marL="742950" lvl="1" indent="-285750">
                        <a:buFont typeface="Arial" panose="020B0604020202020204" pitchFamily="34" charset="0"/>
                        <a:buChar char="•"/>
                      </a:pPr>
                      <a:r>
                        <a:rPr lang="en-US" sz="1800" dirty="0"/>
                        <a:t>Make sure all with access understand the requirements</a:t>
                      </a:r>
                    </a:p>
                  </a:txBody>
                  <a:tcPr/>
                </a:tc>
                <a:extLst>
                  <a:ext uri="{0D108BD9-81ED-4DB2-BD59-A6C34878D82A}">
                    <a16:rowId xmlns:a16="http://schemas.microsoft.com/office/drawing/2014/main" val="1119564896"/>
                  </a:ext>
                </a:extLst>
              </a:tr>
              <a:tr h="566592">
                <a:tc>
                  <a:txBody>
                    <a:bodyPr/>
                    <a:lstStyle/>
                    <a:p>
                      <a:r>
                        <a:rPr lang="en-US" dirty="0"/>
                        <a:t>What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Identification</a:t>
                      </a:r>
                      <a:r>
                        <a:rPr lang="en-US" sz="1800" dirty="0"/>
                        <a:t> of what is confidential </a:t>
                      </a:r>
                    </a:p>
                    <a:p>
                      <a:r>
                        <a:rPr lang="en-US" dirty="0"/>
                        <a:t> - BE CLEAR! (e.g.</a:t>
                      </a:r>
                      <a:r>
                        <a:rPr lang="en-US" baseline="0" dirty="0"/>
                        <a:t> technical specifications, business plans)</a:t>
                      </a:r>
                      <a:endParaRPr lang="en-US" dirty="0"/>
                    </a:p>
                  </a:txBody>
                  <a:tcPr/>
                </a:tc>
                <a:extLst>
                  <a:ext uri="{0D108BD9-81ED-4DB2-BD59-A6C34878D82A}">
                    <a16:rowId xmlns:a16="http://schemas.microsoft.com/office/drawing/2014/main" val="10001"/>
                  </a:ext>
                </a:extLst>
              </a:tr>
              <a:tr h="577526">
                <a:tc>
                  <a:txBody>
                    <a:bodyPr/>
                    <a:lstStyle/>
                    <a:p>
                      <a:r>
                        <a:rPr lang="en-US" dirty="0"/>
                        <a:t>Why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Identification of the </a:t>
                      </a:r>
                      <a:r>
                        <a:rPr lang="en-US" sz="1800" b="1" dirty="0"/>
                        <a:t>purpose or reason </a:t>
                      </a:r>
                      <a:r>
                        <a:rPr lang="en-US" sz="1800" dirty="0"/>
                        <a:t>it is being shared </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t>Limit use to</a:t>
                      </a:r>
                      <a:r>
                        <a:rPr lang="en-US" sz="1800" baseline="0" dirty="0"/>
                        <a:t> the purpose, and nothing else</a:t>
                      </a:r>
                      <a:endParaRPr lang="en-US" sz="1800" dirty="0"/>
                    </a:p>
                  </a:txBody>
                  <a:tcPr/>
                </a:tc>
                <a:extLst>
                  <a:ext uri="{0D108BD9-81ED-4DB2-BD59-A6C34878D82A}">
                    <a16:rowId xmlns:a16="http://schemas.microsoft.com/office/drawing/2014/main" val="10002"/>
                  </a:ext>
                </a:extLst>
              </a:tr>
              <a:tr h="1433618">
                <a:tc>
                  <a:txBody>
                    <a:bodyPr/>
                    <a:lstStyle/>
                    <a:p>
                      <a:r>
                        <a:rPr lang="en-US" dirty="0"/>
                        <a:t>How</a:t>
                      </a:r>
                    </a:p>
                  </a:txBody>
                  <a:tcPr/>
                </a:tc>
                <a:tc>
                  <a:txBody>
                    <a:bodyPr/>
                    <a:lstStyle/>
                    <a:p>
                      <a:r>
                        <a:rPr lang="en-US" sz="1800" kern="1200" dirty="0">
                          <a:solidFill>
                            <a:schemeClr val="dk1"/>
                          </a:solidFill>
                          <a:latin typeface="+mn-lt"/>
                          <a:ea typeface="+mn-ea"/>
                          <a:cs typeface="+mn-cs"/>
                        </a:rPr>
                        <a:t>Proper Handling and Safeguarding of Confidential Information</a:t>
                      </a:r>
                    </a:p>
                    <a:p>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461472644"/>
                  </a:ext>
                </a:extLst>
              </a:tr>
            </a:tbl>
          </a:graphicData>
        </a:graphic>
      </p:graphicFrame>
    </p:spTree>
    <p:extLst>
      <p:ext uri="{BB962C8B-B14F-4D97-AF65-F5344CB8AC3E}">
        <p14:creationId xmlns:p14="http://schemas.microsoft.com/office/powerpoint/2010/main" val="3661976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Export Control Regulations</a:t>
            </a:r>
          </a:p>
        </p:txBody>
      </p:sp>
      <p:sp>
        <p:nvSpPr>
          <p:cNvPr id="15363" name="Rectangle 3"/>
          <p:cNvSpPr>
            <a:spLocks noGrp="1" noChangeArrowheads="1"/>
          </p:cNvSpPr>
          <p:nvPr>
            <p:ph idx="1"/>
          </p:nvPr>
        </p:nvSpPr>
        <p:spPr>
          <a:xfrm>
            <a:off x="990600" y="2209800"/>
            <a:ext cx="7376160" cy="3124200"/>
          </a:xfrm>
        </p:spPr>
        <p:txBody>
          <a:bodyPr/>
          <a:lstStyle/>
          <a:p>
            <a:pPr>
              <a:lnSpc>
                <a:spcPct val="90000"/>
              </a:lnSpc>
            </a:pPr>
            <a:r>
              <a:rPr lang="en-US" sz="2400" b="1" dirty="0"/>
              <a:t>U.S. laws that regulate the export of strategically important products, software, services, and technical data to </a:t>
            </a:r>
            <a:r>
              <a:rPr lang="en-US" sz="2400" b="1" u="sng" dirty="0"/>
              <a:t>foreign persons </a:t>
            </a:r>
            <a:r>
              <a:rPr lang="en-US" sz="2400" b="1" dirty="0"/>
              <a:t>and </a:t>
            </a:r>
            <a:r>
              <a:rPr lang="en-US" sz="2400" b="1" u="sng" dirty="0"/>
              <a:t>foreign countries </a:t>
            </a:r>
            <a:r>
              <a:rPr lang="en-US" sz="2400" b="1" dirty="0"/>
              <a:t>for reasons of foreign policy and national security. </a:t>
            </a:r>
          </a:p>
          <a:p>
            <a:pPr>
              <a:lnSpc>
                <a:spcPct val="90000"/>
              </a:lnSpc>
            </a:pPr>
            <a:endParaRPr lang="en-US" sz="2400" b="1" dirty="0"/>
          </a:p>
          <a:p>
            <a:pPr>
              <a:lnSpc>
                <a:spcPct val="90000"/>
              </a:lnSpc>
            </a:pPr>
            <a:r>
              <a:rPr lang="en-US" sz="2400" b="1" i="1" dirty="0"/>
              <a:t>Affects physical export and sharing of information (technical data or technical information about controlled technology)</a:t>
            </a:r>
          </a:p>
          <a:p>
            <a:pPr>
              <a:lnSpc>
                <a:spcPct val="90000"/>
              </a:lnSpc>
            </a:pPr>
            <a:endParaRPr lang="en-US" dirty="0"/>
          </a:p>
          <a:p>
            <a:pPr>
              <a:lnSpc>
                <a:spcPct val="90000"/>
              </a:lnSpc>
            </a:pPr>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B24053-C023-4325-9883-4F9498C93AE8}"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86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Export Control Compliance</a:t>
            </a:r>
            <a:br>
              <a:rPr lang="en-US" dirty="0"/>
            </a:br>
            <a:r>
              <a:rPr lang="en-US" dirty="0"/>
              <a:t>	</a:t>
            </a:r>
            <a:r>
              <a:rPr lang="en-US" sz="2100" dirty="0"/>
              <a:t>Legal/Regulatory Basis for Controls</a:t>
            </a:r>
          </a:p>
        </p:txBody>
      </p:sp>
      <p:graphicFrame>
        <p:nvGraphicFramePr>
          <p:cNvPr id="4" name="Content Placeholder 3"/>
          <p:cNvGraphicFramePr>
            <a:graphicFrameLocks noGrp="1"/>
          </p:cNvGraphicFramePr>
          <p:nvPr>
            <p:ph idx="1"/>
            <p:extLst/>
          </p:nvPr>
        </p:nvGraphicFramePr>
        <p:xfrm>
          <a:off x="789825" y="1828800"/>
          <a:ext cx="7366438" cy="3474720"/>
        </p:xfrm>
        <a:graphic>
          <a:graphicData uri="http://schemas.openxmlformats.org/drawingml/2006/table">
            <a:tbl>
              <a:tblPr firstRow="1" bandRow="1">
                <a:tableStyleId>{5C22544A-7EE6-4342-B048-85BDC9FD1C3A}</a:tableStyleId>
              </a:tblPr>
              <a:tblGrid>
                <a:gridCol w="1338012">
                  <a:extLst>
                    <a:ext uri="{9D8B030D-6E8A-4147-A177-3AD203B41FA5}">
                      <a16:colId xmlns:a16="http://schemas.microsoft.com/office/drawing/2014/main" val="20000"/>
                    </a:ext>
                  </a:extLst>
                </a:gridCol>
                <a:gridCol w="1976863">
                  <a:extLst>
                    <a:ext uri="{9D8B030D-6E8A-4147-A177-3AD203B41FA5}">
                      <a16:colId xmlns:a16="http://schemas.microsoft.com/office/drawing/2014/main" val="20001"/>
                    </a:ext>
                  </a:extLst>
                </a:gridCol>
                <a:gridCol w="2322646">
                  <a:extLst>
                    <a:ext uri="{9D8B030D-6E8A-4147-A177-3AD203B41FA5}">
                      <a16:colId xmlns:a16="http://schemas.microsoft.com/office/drawing/2014/main" val="20002"/>
                    </a:ext>
                  </a:extLst>
                </a:gridCol>
                <a:gridCol w="1728917">
                  <a:extLst>
                    <a:ext uri="{9D8B030D-6E8A-4147-A177-3AD203B41FA5}">
                      <a16:colId xmlns:a16="http://schemas.microsoft.com/office/drawing/2014/main" val="20003"/>
                    </a:ext>
                  </a:extLst>
                </a:gridCol>
              </a:tblGrid>
              <a:tr h="486377">
                <a:tc>
                  <a:txBody>
                    <a:bodyPr/>
                    <a:lstStyle/>
                    <a:p>
                      <a:r>
                        <a:rPr lang="en-US" sz="1400" dirty="0"/>
                        <a:t>Legal</a:t>
                      </a:r>
                      <a:r>
                        <a:rPr lang="en-US" sz="1400" baseline="0" dirty="0"/>
                        <a:t> Basis</a:t>
                      </a:r>
                      <a:endParaRPr lang="en-US" sz="1400" dirty="0"/>
                    </a:p>
                  </a:txBody>
                  <a:tcPr marL="68580" marR="68580" marT="34290" marB="34290"/>
                </a:tc>
                <a:tc>
                  <a:txBody>
                    <a:bodyPr/>
                    <a:lstStyle/>
                    <a:p>
                      <a:r>
                        <a:rPr lang="en-US" sz="1400" dirty="0"/>
                        <a:t>Regulations</a:t>
                      </a:r>
                    </a:p>
                  </a:txBody>
                  <a:tcPr marL="68580" marR="68580" marT="34290" marB="34290"/>
                </a:tc>
                <a:tc>
                  <a:txBody>
                    <a:bodyPr/>
                    <a:lstStyle/>
                    <a:p>
                      <a:r>
                        <a:rPr lang="en-US" sz="1400" dirty="0"/>
                        <a:t>Cognizant</a:t>
                      </a:r>
                      <a:r>
                        <a:rPr lang="en-US" sz="1400" baseline="0" dirty="0"/>
                        <a:t> Agency</a:t>
                      </a:r>
                      <a:endParaRPr lang="en-US" sz="1400" dirty="0"/>
                    </a:p>
                  </a:txBody>
                  <a:tcPr marL="68580" marR="68580" marT="34290" marB="34290"/>
                </a:tc>
                <a:tc>
                  <a:txBody>
                    <a:bodyPr/>
                    <a:lstStyle/>
                    <a:p>
                      <a:r>
                        <a:rPr lang="en-US" sz="1400" dirty="0"/>
                        <a:t>Identification</a:t>
                      </a:r>
                      <a:r>
                        <a:rPr lang="en-US" sz="1400" baseline="0" dirty="0"/>
                        <a:t> of controls</a:t>
                      </a:r>
                      <a:endParaRPr lang="en-US" sz="1400" dirty="0"/>
                    </a:p>
                  </a:txBody>
                  <a:tcPr marL="68580" marR="68580" marT="34290" marB="34290"/>
                </a:tc>
                <a:extLst>
                  <a:ext uri="{0D108BD9-81ED-4DB2-BD59-A6C34878D82A}">
                    <a16:rowId xmlns:a16="http://schemas.microsoft.com/office/drawing/2014/main" val="10000"/>
                  </a:ext>
                </a:extLst>
              </a:tr>
              <a:tr h="903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Arms Export Control Act (AECA) 1976</a:t>
                      </a:r>
                    </a:p>
                    <a:p>
                      <a:endParaRPr lang="en-US" sz="1400" dirty="0"/>
                    </a:p>
                  </a:txBody>
                  <a:tcPr marL="68580" marR="68580" marT="34290" marB="34290"/>
                </a:tc>
                <a:tc>
                  <a:txBody>
                    <a:bodyPr/>
                    <a:lstStyle/>
                    <a:p>
                      <a:r>
                        <a:rPr lang="en-US" sz="1400" kern="1200" dirty="0">
                          <a:solidFill>
                            <a:schemeClr val="dk1"/>
                          </a:solidFill>
                          <a:effectLst/>
                          <a:latin typeface="+mn-lt"/>
                          <a:ea typeface="+mn-ea"/>
                          <a:cs typeface="+mn-cs"/>
                        </a:rPr>
                        <a:t>International Traffic in Arms Regulations (</a:t>
                      </a:r>
                      <a:r>
                        <a:rPr lang="en-US" sz="1400" b="1" u="sng" kern="1200" dirty="0">
                          <a:solidFill>
                            <a:schemeClr val="dk1"/>
                          </a:solidFill>
                          <a:effectLst/>
                          <a:latin typeface="+mn-lt"/>
                          <a:ea typeface="+mn-ea"/>
                          <a:cs typeface="+mn-cs"/>
                        </a:rPr>
                        <a:t>ITAR</a:t>
                      </a:r>
                      <a:r>
                        <a:rPr lang="en-US" sz="1400" kern="1200" dirty="0">
                          <a:solidFill>
                            <a:schemeClr val="dk1"/>
                          </a:solidFill>
                          <a:effectLst/>
                          <a:latin typeface="+mn-lt"/>
                          <a:ea typeface="+mn-ea"/>
                          <a:cs typeface="+mn-cs"/>
                        </a:rPr>
                        <a:t>)</a:t>
                      </a:r>
                    </a:p>
                    <a:p>
                      <a:r>
                        <a:rPr lang="en-US" sz="1400" kern="1200" dirty="0">
                          <a:solidFill>
                            <a:schemeClr val="dk1"/>
                          </a:solidFill>
                          <a:effectLst/>
                          <a:latin typeface="+mn-lt"/>
                          <a:ea typeface="+mn-ea"/>
                          <a:cs typeface="+mn-cs"/>
                        </a:rPr>
                        <a:t>22 C.F.R. Parts 120-130</a:t>
                      </a:r>
                      <a:endParaRPr lang="en-US" sz="1400" dirty="0"/>
                    </a:p>
                  </a:txBody>
                  <a:tcPr marL="68580" marR="68580" marT="34290" marB="34290"/>
                </a:tc>
                <a:tc>
                  <a:txBody>
                    <a:bodyPr/>
                    <a:lstStyle/>
                    <a:p>
                      <a:r>
                        <a:rPr lang="en-US" sz="1400" b="1" dirty="0"/>
                        <a:t>Department of State</a:t>
                      </a:r>
                    </a:p>
                    <a:p>
                      <a:r>
                        <a:rPr lang="en-US" sz="1400" dirty="0"/>
                        <a:t>Directorate of Defense Trade Controls (DDTC)</a:t>
                      </a:r>
                    </a:p>
                  </a:txBody>
                  <a:tcPr marL="68580" marR="68580" marT="34290" marB="34290"/>
                </a:tc>
                <a:tc>
                  <a:txBody>
                    <a:bodyPr/>
                    <a:lstStyle/>
                    <a:p>
                      <a:pPr algn="l"/>
                      <a:r>
                        <a:rPr lang="en-US" sz="1400" dirty="0"/>
                        <a:t>U.S. Munitions</a:t>
                      </a:r>
                      <a:r>
                        <a:rPr lang="en-US" sz="1400" baseline="0" dirty="0"/>
                        <a:t> List</a:t>
                      </a:r>
                      <a:endParaRPr lang="en-US" sz="1400" dirty="0"/>
                    </a:p>
                  </a:txBody>
                  <a:tcPr marL="68580" marR="68580" marT="34290" marB="34290"/>
                </a:tc>
                <a:extLst>
                  <a:ext uri="{0D108BD9-81ED-4DB2-BD59-A6C34878D82A}">
                    <a16:rowId xmlns:a16="http://schemas.microsoft.com/office/drawing/2014/main" val="10001"/>
                  </a:ext>
                </a:extLst>
              </a:tr>
              <a:tr h="685800">
                <a:tc>
                  <a:txBody>
                    <a:bodyPr/>
                    <a:lstStyle/>
                    <a:p>
                      <a:r>
                        <a:rPr lang="en-US" sz="1400" kern="1200" dirty="0">
                          <a:solidFill>
                            <a:schemeClr val="dk1"/>
                          </a:solidFill>
                          <a:effectLst/>
                          <a:latin typeface="+mn-lt"/>
                          <a:ea typeface="+mn-ea"/>
                          <a:cs typeface="+mn-cs"/>
                        </a:rPr>
                        <a:t>Export</a:t>
                      </a:r>
                      <a:r>
                        <a:rPr lang="en-US" sz="1400" kern="1200" baseline="0" dirty="0">
                          <a:solidFill>
                            <a:schemeClr val="dk1"/>
                          </a:solidFill>
                          <a:effectLst/>
                          <a:latin typeface="+mn-lt"/>
                          <a:ea typeface="+mn-ea"/>
                          <a:cs typeface="+mn-cs"/>
                        </a:rPr>
                        <a:t> Administration Act 1979</a:t>
                      </a:r>
                      <a:endParaRPr lang="en-US" sz="1400" kern="1200" dirty="0">
                        <a:solidFill>
                          <a:schemeClr val="dk1"/>
                        </a:solidFill>
                        <a:effectLst/>
                        <a:latin typeface="+mn-lt"/>
                        <a:ea typeface="+mn-ea"/>
                        <a:cs typeface="+mn-cs"/>
                      </a:endParaRPr>
                    </a:p>
                  </a:txBody>
                  <a:tcPr marL="68580" marR="68580" marT="34290" marB="34290"/>
                </a:tc>
                <a:tc>
                  <a:txBody>
                    <a:bodyPr/>
                    <a:lstStyle/>
                    <a:p>
                      <a:r>
                        <a:rPr lang="en-US" sz="1400" dirty="0"/>
                        <a:t>Export Administration Regulations (</a:t>
                      </a:r>
                      <a:r>
                        <a:rPr lang="en-US" sz="1400" b="1" u="sng" dirty="0"/>
                        <a:t>EAR</a:t>
                      </a:r>
                      <a:r>
                        <a:rPr lang="en-US" sz="1400" dirty="0"/>
                        <a:t>)</a:t>
                      </a:r>
                    </a:p>
                    <a:p>
                      <a:r>
                        <a:rPr lang="en-US" sz="1400" dirty="0"/>
                        <a:t>15 C.F.R. Parts 700-799</a:t>
                      </a:r>
                    </a:p>
                  </a:txBody>
                  <a:tcPr marL="68580" marR="68580" marT="34290" marB="34290"/>
                </a:tc>
                <a:tc>
                  <a:txBody>
                    <a:bodyPr/>
                    <a:lstStyle/>
                    <a:p>
                      <a:r>
                        <a:rPr lang="en-US" sz="1400" b="1" dirty="0"/>
                        <a:t>Department of Commerce</a:t>
                      </a:r>
                    </a:p>
                    <a:p>
                      <a:r>
                        <a:rPr lang="en-US" sz="1400" dirty="0"/>
                        <a:t>Bureau</a:t>
                      </a:r>
                      <a:r>
                        <a:rPr lang="en-US" sz="1400" baseline="0" dirty="0"/>
                        <a:t> of Industry Security (BIS) </a:t>
                      </a:r>
                      <a:endParaRPr lang="en-US" sz="1400" dirty="0"/>
                    </a:p>
                  </a:txBody>
                  <a:tcPr marL="68580" marR="68580" marT="34290" marB="34290"/>
                </a:tc>
                <a:tc>
                  <a:txBody>
                    <a:bodyPr/>
                    <a:lstStyle/>
                    <a:p>
                      <a:r>
                        <a:rPr lang="en-US" sz="1400" dirty="0"/>
                        <a:t>Commerce Control List (ECCN numbers)</a:t>
                      </a:r>
                    </a:p>
                  </a:txBody>
                  <a:tcPr marL="68580" marR="68580" marT="34290" marB="34290"/>
                </a:tc>
                <a:extLst>
                  <a:ext uri="{0D108BD9-81ED-4DB2-BD59-A6C34878D82A}">
                    <a16:rowId xmlns:a16="http://schemas.microsoft.com/office/drawing/2014/main" val="10002"/>
                  </a:ext>
                </a:extLst>
              </a:tr>
              <a:tr h="1320166">
                <a:tc>
                  <a:txBody>
                    <a:bodyPr/>
                    <a:lstStyle/>
                    <a:p>
                      <a:r>
                        <a:rPr lang="en-US" sz="1400" kern="1200" dirty="0">
                          <a:solidFill>
                            <a:schemeClr val="dk1"/>
                          </a:solidFill>
                          <a:effectLst/>
                          <a:latin typeface="+mn-lt"/>
                          <a:ea typeface="+mn-ea"/>
                          <a:cs typeface="+mn-cs"/>
                        </a:rPr>
                        <a:t>Trading</a:t>
                      </a:r>
                      <a:r>
                        <a:rPr lang="en-US" sz="1400" kern="1200" baseline="0" dirty="0">
                          <a:solidFill>
                            <a:schemeClr val="dk1"/>
                          </a:solidFill>
                          <a:effectLst/>
                          <a:latin typeface="+mn-lt"/>
                          <a:ea typeface="+mn-ea"/>
                          <a:cs typeface="+mn-cs"/>
                        </a:rPr>
                        <a:t> with the Enemy Act and various other acts </a:t>
                      </a:r>
                      <a:endParaRPr lang="en-US" sz="1400" kern="1200" dirty="0">
                        <a:solidFill>
                          <a:schemeClr val="dk1"/>
                        </a:solidFill>
                        <a:effectLst/>
                        <a:latin typeface="+mn-lt"/>
                        <a:ea typeface="+mn-ea"/>
                        <a:cs typeface="+mn-cs"/>
                      </a:endParaRPr>
                    </a:p>
                  </a:txBody>
                  <a:tcPr marL="68580" marR="68580" marT="34290" marB="34290"/>
                </a:tc>
                <a:tc>
                  <a:txBody>
                    <a:bodyPr/>
                    <a:lstStyle/>
                    <a:p>
                      <a:r>
                        <a:rPr lang="en-US" sz="1400" dirty="0"/>
                        <a:t>Various</a:t>
                      </a:r>
                      <a:r>
                        <a:rPr lang="en-US" sz="1400" baseline="0" dirty="0"/>
                        <a:t> sanction programs</a:t>
                      </a:r>
                    </a:p>
                    <a:p>
                      <a:r>
                        <a:rPr lang="en-US" sz="1400" baseline="0" dirty="0"/>
                        <a:t>31 C.F.R. Parts 500-599</a:t>
                      </a:r>
                    </a:p>
                    <a:p>
                      <a:endParaRPr lang="en-US" sz="1400" baseline="0" dirty="0"/>
                    </a:p>
                    <a:p>
                      <a:r>
                        <a:rPr lang="en-US" sz="1400" baseline="0" dirty="0"/>
                        <a:t>(“</a:t>
                      </a:r>
                      <a:r>
                        <a:rPr lang="en-US" sz="1400" b="1" u="sng" baseline="0" dirty="0"/>
                        <a:t>OFAC</a:t>
                      </a:r>
                      <a:r>
                        <a:rPr lang="en-US" sz="1400" baseline="0" dirty="0"/>
                        <a:t> sanctions”)</a:t>
                      </a:r>
                      <a:endParaRPr lang="en-US" sz="1400" dirty="0"/>
                    </a:p>
                  </a:txBody>
                  <a:tcPr marL="68580" marR="68580" marT="34290" marB="34290"/>
                </a:tc>
                <a:tc>
                  <a:txBody>
                    <a:bodyPr/>
                    <a:lstStyle/>
                    <a:p>
                      <a:r>
                        <a:rPr lang="en-US" sz="1400" b="1" dirty="0"/>
                        <a:t>Department of Treasury</a:t>
                      </a:r>
                    </a:p>
                    <a:p>
                      <a:r>
                        <a:rPr lang="en-US" sz="1400" dirty="0"/>
                        <a:t>Office</a:t>
                      </a:r>
                      <a:r>
                        <a:rPr lang="en-US" sz="1400" baseline="0" dirty="0"/>
                        <a:t> of Foreign Assets Controls (OFAC)</a:t>
                      </a:r>
                      <a:endParaRPr lang="en-US" sz="1400" dirty="0"/>
                    </a:p>
                  </a:txBody>
                  <a:tcPr marL="68580" marR="68580" marT="34290" marB="34290"/>
                </a:tc>
                <a:tc>
                  <a:txBody>
                    <a:bodyPr/>
                    <a:lstStyle/>
                    <a:p>
                      <a:pPr marL="285750" indent="-285750">
                        <a:buFont typeface="Arial" panose="020B0604020202020204" pitchFamily="34" charset="0"/>
                        <a:buChar char="•"/>
                      </a:pPr>
                      <a:r>
                        <a:rPr lang="en-US" sz="1400" dirty="0"/>
                        <a:t>Specially Designated Nationals list (SDN)</a:t>
                      </a:r>
                    </a:p>
                    <a:p>
                      <a:pPr marL="285750" indent="-285750">
                        <a:buFont typeface="Arial" panose="020B0604020202020204" pitchFamily="34" charset="0"/>
                        <a:buChar char="•"/>
                      </a:pPr>
                      <a:r>
                        <a:rPr lang="en-US" sz="1400" dirty="0"/>
                        <a:t>Various</a:t>
                      </a:r>
                      <a:r>
                        <a:rPr lang="en-US" sz="1400" baseline="0" dirty="0"/>
                        <a:t> country specific lists</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6" name="Rectangle 5"/>
          <p:cNvSpPr/>
          <p:nvPr/>
        </p:nvSpPr>
        <p:spPr>
          <a:xfrm>
            <a:off x="789825" y="3910553"/>
            <a:ext cx="7366438" cy="131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89824" y="3200259"/>
            <a:ext cx="7366438" cy="2024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89824" y="5427197"/>
            <a:ext cx="70104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Note: there are additional federal acts that some times impact Purdue activity (like the Atomic Energy Act of 1954) that may also need to be considered.</a:t>
            </a:r>
          </a:p>
        </p:txBody>
      </p:sp>
    </p:spTree>
    <p:extLst>
      <p:ext uri="{BB962C8B-B14F-4D97-AF65-F5344CB8AC3E}">
        <p14:creationId xmlns:p14="http://schemas.microsoft.com/office/powerpoint/2010/main" val="34799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Export Control Compliance</a:t>
            </a:r>
            <a:br>
              <a:rPr lang="en-US" dirty="0"/>
            </a:br>
            <a:r>
              <a:rPr lang="en-US" dirty="0"/>
              <a:t>	</a:t>
            </a:r>
            <a:r>
              <a:rPr lang="en-US" sz="2100" dirty="0"/>
              <a:t>Legal/Regulatory Basis for Controls -  part 2</a:t>
            </a:r>
          </a:p>
        </p:txBody>
      </p:sp>
      <p:graphicFrame>
        <p:nvGraphicFramePr>
          <p:cNvPr id="4" name="Content Placeholder 3"/>
          <p:cNvGraphicFramePr>
            <a:graphicFrameLocks noGrp="1"/>
          </p:cNvGraphicFramePr>
          <p:nvPr>
            <p:ph idx="1"/>
            <p:extLst/>
          </p:nvPr>
        </p:nvGraphicFramePr>
        <p:xfrm>
          <a:off x="419101" y="2172841"/>
          <a:ext cx="8426450" cy="3413262"/>
        </p:xfrm>
        <a:graphic>
          <a:graphicData uri="http://schemas.openxmlformats.org/drawingml/2006/table">
            <a:tbl>
              <a:tblPr firstRow="1" bandRow="1">
                <a:tableStyleId>{5C22544A-7EE6-4342-B048-85BDC9FD1C3A}</a:tableStyleId>
              </a:tblPr>
              <a:tblGrid>
                <a:gridCol w="1797050">
                  <a:extLst>
                    <a:ext uri="{9D8B030D-6E8A-4147-A177-3AD203B41FA5}">
                      <a16:colId xmlns:a16="http://schemas.microsoft.com/office/drawing/2014/main" val="20000"/>
                    </a:ext>
                  </a:extLst>
                </a:gridCol>
                <a:gridCol w="4212743">
                  <a:extLst>
                    <a:ext uri="{9D8B030D-6E8A-4147-A177-3AD203B41FA5}">
                      <a16:colId xmlns:a16="http://schemas.microsoft.com/office/drawing/2014/main" val="20001"/>
                    </a:ext>
                  </a:extLst>
                </a:gridCol>
                <a:gridCol w="2416657">
                  <a:extLst>
                    <a:ext uri="{9D8B030D-6E8A-4147-A177-3AD203B41FA5}">
                      <a16:colId xmlns:a16="http://schemas.microsoft.com/office/drawing/2014/main" val="20002"/>
                    </a:ext>
                  </a:extLst>
                </a:gridCol>
              </a:tblGrid>
              <a:tr h="356646">
                <a:tc>
                  <a:txBody>
                    <a:bodyPr/>
                    <a:lstStyle/>
                    <a:p>
                      <a:pPr algn="ctr"/>
                      <a:r>
                        <a:rPr lang="en-US" sz="1400" dirty="0"/>
                        <a:t>Jurisdiction</a:t>
                      </a:r>
                    </a:p>
                  </a:txBody>
                  <a:tcPr marL="68580" marR="68580" marT="34290" marB="34290"/>
                </a:tc>
                <a:tc>
                  <a:txBody>
                    <a:bodyPr/>
                    <a:lstStyle/>
                    <a:p>
                      <a:pPr algn="ctr"/>
                      <a:r>
                        <a:rPr lang="en-US" sz="1400" dirty="0"/>
                        <a:t>What’s Controlled</a:t>
                      </a:r>
                    </a:p>
                  </a:txBody>
                  <a:tcPr marL="68580" marR="68580" marT="34290" marB="34290"/>
                </a:tc>
                <a:tc>
                  <a:txBody>
                    <a:bodyPr/>
                    <a:lstStyle/>
                    <a:p>
                      <a:pPr algn="ctr"/>
                      <a:r>
                        <a:rPr lang="en-US" sz="1400" dirty="0"/>
                        <a:t>Federal approval requirements</a:t>
                      </a:r>
                    </a:p>
                  </a:txBody>
                  <a:tcPr marL="68580" marR="68580" marT="34290" marB="34290"/>
                </a:tc>
                <a:extLst>
                  <a:ext uri="{0D108BD9-81ED-4DB2-BD59-A6C34878D82A}">
                    <a16:rowId xmlns:a16="http://schemas.microsoft.com/office/drawing/2014/main" val="10000"/>
                  </a:ext>
                </a:extLst>
              </a:tr>
              <a:tr h="891540">
                <a:tc>
                  <a:txBody>
                    <a:bodyPr/>
                    <a:lstStyle/>
                    <a:p>
                      <a:r>
                        <a:rPr lang="en-US" sz="1400" b="1" u="sng" kern="1200" dirty="0">
                          <a:solidFill>
                            <a:schemeClr val="dk1"/>
                          </a:solidFill>
                          <a:effectLst/>
                          <a:latin typeface="+mn-lt"/>
                          <a:ea typeface="+mn-ea"/>
                          <a:cs typeface="+mn-cs"/>
                        </a:rPr>
                        <a:t>ITAR</a:t>
                      </a:r>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22 C.F.R. Parts 120-130</a:t>
                      </a:r>
                      <a:endParaRPr lang="en-US" sz="1400" dirty="0"/>
                    </a:p>
                  </a:txBody>
                  <a:tcPr marL="68580" marR="68580" marT="34290" marB="34290"/>
                </a:tc>
                <a:tc>
                  <a:txBody>
                    <a:bodyPr/>
                    <a:lstStyle/>
                    <a:p>
                      <a:r>
                        <a:rPr lang="en-US" sz="1400" dirty="0"/>
                        <a:t>Defense</a:t>
                      </a:r>
                      <a:r>
                        <a:rPr lang="en-US" sz="1400" baseline="0" dirty="0"/>
                        <a:t> articles (and technical data) or Defense services </a:t>
                      </a:r>
                    </a:p>
                    <a:p>
                      <a:r>
                        <a:rPr lang="en-US" sz="1400" baseline="0" dirty="0"/>
                        <a:t>USML - 19 Categories ranging from Explosives and propellants to Toxicological Agents </a:t>
                      </a:r>
                    </a:p>
                    <a:p>
                      <a:r>
                        <a:rPr lang="en-US" sz="1400" b="1" baseline="0" dirty="0"/>
                        <a:t>“Specially Designed for…”</a:t>
                      </a:r>
                      <a:endParaRPr lang="en-US" sz="1400" b="1" dirty="0"/>
                    </a:p>
                  </a:txBody>
                  <a:tcPr marL="68580" marR="68580" marT="34290" marB="34290"/>
                </a:tc>
                <a:tc>
                  <a:txBody>
                    <a:bodyPr/>
                    <a:lstStyle/>
                    <a:p>
                      <a:pPr marL="285750" indent="-285750" algn="l">
                        <a:buFont typeface="Arial" panose="020B0604020202020204" pitchFamily="34" charset="0"/>
                        <a:buChar char="•"/>
                      </a:pPr>
                      <a:r>
                        <a:rPr lang="en-US" sz="1400" dirty="0"/>
                        <a:t>Non-US</a:t>
                      </a:r>
                      <a:r>
                        <a:rPr lang="en-US" sz="1400" baseline="0" dirty="0"/>
                        <a:t> Persons</a:t>
                      </a:r>
                    </a:p>
                    <a:p>
                      <a:pPr marL="285750" indent="-285750" algn="l">
                        <a:buFont typeface="Arial" panose="020B0604020202020204" pitchFamily="34" charset="0"/>
                        <a:buChar char="•"/>
                      </a:pPr>
                      <a:r>
                        <a:rPr lang="en-US" sz="1400" baseline="0" dirty="0"/>
                        <a:t>Defense services for foreign sponsors</a:t>
                      </a:r>
                    </a:p>
                    <a:p>
                      <a:pPr algn="l"/>
                      <a:endParaRPr lang="en-US" sz="1400" dirty="0"/>
                    </a:p>
                  </a:txBody>
                  <a:tcPr marL="68580" marR="68580" marT="34290" marB="34290"/>
                </a:tc>
                <a:extLst>
                  <a:ext uri="{0D108BD9-81ED-4DB2-BD59-A6C34878D82A}">
                    <a16:rowId xmlns:a16="http://schemas.microsoft.com/office/drawing/2014/main" val="10001"/>
                  </a:ext>
                </a:extLst>
              </a:tr>
              <a:tr h="1212576">
                <a:tc>
                  <a:txBody>
                    <a:bodyPr/>
                    <a:lstStyle/>
                    <a:p>
                      <a:r>
                        <a:rPr lang="en-US" sz="1400" b="1" u="sng" dirty="0"/>
                        <a:t>EAR</a:t>
                      </a:r>
                      <a:endParaRPr lang="en-US" sz="1400" dirty="0"/>
                    </a:p>
                    <a:p>
                      <a:r>
                        <a:rPr lang="en-US" sz="1400" dirty="0"/>
                        <a:t>15 C.F.R. Parts 700-799</a:t>
                      </a:r>
                    </a:p>
                  </a:txBody>
                  <a:tcPr marL="68580" marR="68580" marT="34290" marB="34290"/>
                </a:tc>
                <a:tc>
                  <a:txBody>
                    <a:bodyPr/>
                    <a:lstStyle/>
                    <a:p>
                      <a:r>
                        <a:rPr lang="en-US" sz="1400" b="0" dirty="0"/>
                        <a:t>Dual Use commodities</a:t>
                      </a:r>
                      <a:r>
                        <a:rPr lang="en-US" sz="1400" b="0" baseline="0" dirty="0"/>
                        <a:t> and related technology typically for commercial use</a:t>
                      </a:r>
                    </a:p>
                    <a:p>
                      <a:r>
                        <a:rPr lang="en-US" sz="1400" b="0" baseline="0" dirty="0"/>
                        <a:t>CCL – 9 Categories ranging from nuclear to telecommunications (Organized by ECCN)</a:t>
                      </a:r>
                    </a:p>
                    <a:p>
                      <a:r>
                        <a:rPr lang="en-US" sz="1400" b="0" baseline="0" dirty="0"/>
                        <a:t>(</a:t>
                      </a:r>
                      <a:r>
                        <a:rPr lang="en-US" sz="1400" b="1" baseline="0" dirty="0"/>
                        <a:t>All technology not controlled by  another Jurisdiction</a:t>
                      </a:r>
                      <a:r>
                        <a:rPr lang="en-US" sz="1400" b="0" baseline="0" dirty="0"/>
                        <a:t>)</a:t>
                      </a:r>
                      <a:endParaRPr lang="en-US" sz="1400" b="0" dirty="0"/>
                    </a:p>
                  </a:txBody>
                  <a:tcPr marL="68580" marR="68580" marT="34290" marB="34290"/>
                </a:tc>
                <a:tc>
                  <a:txBody>
                    <a:bodyPr/>
                    <a:lstStyle/>
                    <a:p>
                      <a:r>
                        <a:rPr lang="en-US" sz="1400" dirty="0"/>
                        <a:t>Depends on the</a:t>
                      </a:r>
                      <a:r>
                        <a:rPr lang="en-US" sz="1400" baseline="0" dirty="0"/>
                        <a:t> commodity and reason for control. (CCL - ECCN)</a:t>
                      </a:r>
                    </a:p>
                    <a:p>
                      <a:r>
                        <a:rPr lang="en-US" sz="1400" b="1" i="1" baseline="0" dirty="0"/>
                        <a:t>Note:  EAR99 – Catch all</a:t>
                      </a:r>
                    </a:p>
                    <a:p>
                      <a:endParaRPr lang="en-US" sz="1400" dirty="0"/>
                    </a:p>
                  </a:txBody>
                  <a:tcPr marL="68580" marR="68580" marT="34290" marB="34290"/>
                </a:tc>
                <a:extLst>
                  <a:ext uri="{0D108BD9-81ED-4DB2-BD59-A6C34878D82A}">
                    <a16:rowId xmlns:a16="http://schemas.microsoft.com/office/drawing/2014/main" val="10002"/>
                  </a:ext>
                </a:extLst>
              </a:tr>
              <a:tr h="891540">
                <a:tc>
                  <a:txBody>
                    <a:bodyPr/>
                    <a:lstStyle/>
                    <a:p>
                      <a:r>
                        <a:rPr lang="en-US" sz="1400" b="1" u="sng" dirty="0"/>
                        <a:t>OFAC</a:t>
                      </a:r>
                      <a:endParaRPr lang="en-US" sz="1400" b="1" u="sng" baseline="0" dirty="0"/>
                    </a:p>
                    <a:p>
                      <a:r>
                        <a:rPr lang="en-US" sz="1400" baseline="0" dirty="0"/>
                        <a:t>31 C.F.R. Parts 500-599</a:t>
                      </a:r>
                    </a:p>
                    <a:p>
                      <a:endParaRPr lang="en-US" sz="1400" baseline="0" dirty="0"/>
                    </a:p>
                  </a:txBody>
                  <a:tcPr marL="68580" marR="68580" marT="34290" marB="34290"/>
                </a:tc>
                <a:tc>
                  <a:txBody>
                    <a:bodyPr/>
                    <a:lstStyle/>
                    <a:p>
                      <a:r>
                        <a:rPr lang="en-US" sz="1400" b="0" dirty="0"/>
                        <a:t>Support for and business with the</a:t>
                      </a:r>
                      <a:r>
                        <a:rPr lang="en-US" sz="1400" b="0" baseline="0" dirty="0"/>
                        <a:t> subjects of the various sanctions</a:t>
                      </a:r>
                      <a:endParaRPr lang="en-US" sz="1400" b="0" dirty="0"/>
                    </a:p>
                  </a:txBody>
                  <a:tcPr marL="68580" marR="68580" marT="34290" marB="34290"/>
                </a:tc>
                <a:tc>
                  <a:txBody>
                    <a:bodyPr/>
                    <a:lstStyle/>
                    <a:p>
                      <a:pPr marL="285750" indent="-285750">
                        <a:buFont typeface="Arial" panose="020B0604020202020204" pitchFamily="34" charset="0"/>
                        <a:buChar char="•"/>
                      </a:pPr>
                      <a:r>
                        <a:rPr lang="en-US" sz="1400" dirty="0"/>
                        <a:t>Specially Designated Nationals list (SDN)</a:t>
                      </a:r>
                    </a:p>
                    <a:p>
                      <a:pPr marL="285750" indent="-285750">
                        <a:buFont typeface="Arial" panose="020B0604020202020204" pitchFamily="34" charset="0"/>
                        <a:buChar char="•"/>
                      </a:pPr>
                      <a:r>
                        <a:rPr lang="en-US" sz="1400" b="1" dirty="0"/>
                        <a:t>Cuba, Iran</a:t>
                      </a:r>
                      <a:r>
                        <a:rPr lang="en-US" sz="1400" dirty="0"/>
                        <a:t>, North Korea,</a:t>
                      </a:r>
                      <a:r>
                        <a:rPr lang="en-US" sz="1400" baseline="0" dirty="0"/>
                        <a:t> Sudan and Syria</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8847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Export Control Compliance</a:t>
            </a:r>
            <a:br>
              <a:rPr lang="en-US" dirty="0"/>
            </a:br>
            <a:r>
              <a:rPr lang="en-US" dirty="0"/>
              <a:t>	</a:t>
            </a:r>
            <a:r>
              <a:rPr lang="en-US" sz="2100" dirty="0"/>
              <a:t>Key Definitions</a:t>
            </a:r>
          </a:p>
        </p:txBody>
      </p:sp>
      <p:graphicFrame>
        <p:nvGraphicFramePr>
          <p:cNvPr id="4" name="Content Placeholder 3"/>
          <p:cNvGraphicFramePr>
            <a:graphicFrameLocks noGrp="1"/>
          </p:cNvGraphicFramePr>
          <p:nvPr>
            <p:ph idx="1"/>
            <p:extLst/>
          </p:nvPr>
        </p:nvGraphicFramePr>
        <p:xfrm>
          <a:off x="595511" y="2140343"/>
          <a:ext cx="7952977" cy="3543300"/>
        </p:xfrm>
        <a:graphic>
          <a:graphicData uri="http://schemas.openxmlformats.org/drawingml/2006/table">
            <a:tbl>
              <a:tblPr firstRow="1">
                <a:tableStyleId>{69CF1AB2-1976-4502-BF36-3FF5EA218861}</a:tableStyleId>
              </a:tblPr>
              <a:tblGrid>
                <a:gridCol w="1281563">
                  <a:extLst>
                    <a:ext uri="{9D8B030D-6E8A-4147-A177-3AD203B41FA5}">
                      <a16:colId xmlns:a16="http://schemas.microsoft.com/office/drawing/2014/main" val="20000"/>
                    </a:ext>
                  </a:extLst>
                </a:gridCol>
                <a:gridCol w="6671414">
                  <a:extLst>
                    <a:ext uri="{9D8B030D-6E8A-4147-A177-3AD203B41FA5}">
                      <a16:colId xmlns:a16="http://schemas.microsoft.com/office/drawing/2014/main" val="20001"/>
                    </a:ext>
                  </a:extLst>
                </a:gridCol>
              </a:tblGrid>
              <a:tr h="274320">
                <a:tc>
                  <a:txBody>
                    <a:bodyPr/>
                    <a:lstStyle/>
                    <a:p>
                      <a:r>
                        <a:rPr lang="en-US" sz="1400" dirty="0"/>
                        <a:t>Term</a:t>
                      </a:r>
                    </a:p>
                  </a:txBody>
                  <a:tcPr marL="65599" marR="65599" marT="34290" marB="34290"/>
                </a:tc>
                <a:tc>
                  <a:txBody>
                    <a:bodyPr/>
                    <a:lstStyle/>
                    <a:p>
                      <a:r>
                        <a:rPr lang="en-US" sz="1400" dirty="0"/>
                        <a:t>Definition</a:t>
                      </a:r>
                    </a:p>
                  </a:txBody>
                  <a:tcPr marL="65599" marR="65599" marT="34290" marB="34290"/>
                </a:tc>
                <a:extLst>
                  <a:ext uri="{0D108BD9-81ED-4DB2-BD59-A6C34878D82A}">
                    <a16:rowId xmlns:a16="http://schemas.microsoft.com/office/drawing/2014/main" val="10000"/>
                  </a:ext>
                </a:extLst>
              </a:tr>
              <a:tr h="891540">
                <a:tc>
                  <a:txBody>
                    <a:bodyPr/>
                    <a:lstStyle/>
                    <a:p>
                      <a:r>
                        <a:rPr lang="en-US" sz="1400" dirty="0"/>
                        <a:t>U.S. Person</a:t>
                      </a:r>
                    </a:p>
                  </a:txBody>
                  <a:tcPr marL="65599" marR="65599" marT="34290" marB="34290"/>
                </a:tc>
                <a:tc>
                  <a:txBody>
                    <a:bodyPr/>
                    <a:lstStyle/>
                    <a:p>
                      <a:pPr marL="285750" indent="-285750">
                        <a:buFont typeface="Arial" panose="020B0604020202020204" pitchFamily="34" charset="0"/>
                        <a:buChar char="•"/>
                      </a:pPr>
                      <a:r>
                        <a:rPr lang="en-US" sz="1400" dirty="0"/>
                        <a:t>Any US Citizen, or lawful permanent resident (green</a:t>
                      </a:r>
                      <a:r>
                        <a:rPr lang="en-US" sz="1400" baseline="0" dirty="0"/>
                        <a:t> card holder); </a:t>
                      </a:r>
                    </a:p>
                    <a:p>
                      <a:pPr marL="285750" indent="-285750">
                        <a:buFont typeface="Arial" panose="020B0604020202020204" pitchFamily="34" charset="0"/>
                        <a:buChar char="•"/>
                      </a:pPr>
                      <a:r>
                        <a:rPr lang="en-US" sz="1400" baseline="0" dirty="0"/>
                        <a:t>Any </a:t>
                      </a:r>
                      <a:r>
                        <a:rPr lang="en-US" sz="1400" b="1" baseline="0" dirty="0"/>
                        <a:t>corporation,</a:t>
                      </a:r>
                      <a:r>
                        <a:rPr lang="en-US" sz="1400" baseline="0" dirty="0"/>
                        <a:t> </a:t>
                      </a:r>
                      <a:r>
                        <a:rPr lang="en-US" sz="1400" b="1" baseline="0" dirty="0"/>
                        <a:t>society</a:t>
                      </a:r>
                      <a:r>
                        <a:rPr lang="en-US" sz="1400" baseline="0" dirty="0"/>
                        <a:t> or other </a:t>
                      </a:r>
                      <a:r>
                        <a:rPr lang="en-US" sz="1400" b="1" baseline="0" dirty="0"/>
                        <a:t>entity</a:t>
                      </a:r>
                      <a:r>
                        <a:rPr lang="en-US" sz="1400" baseline="0" dirty="0"/>
                        <a:t> incorporated or organized to do business in the U.S.</a:t>
                      </a:r>
                    </a:p>
                    <a:p>
                      <a:pPr marL="285750" indent="-285750">
                        <a:buFont typeface="Arial" panose="020B0604020202020204" pitchFamily="34" charset="0"/>
                        <a:buChar char="•"/>
                      </a:pPr>
                      <a:r>
                        <a:rPr lang="en-US" sz="1400" baseline="0" dirty="0"/>
                        <a:t>Any federal, state, or local government entity in the U.S.</a:t>
                      </a:r>
                      <a:endParaRPr lang="en-US" sz="1400" dirty="0"/>
                    </a:p>
                  </a:txBody>
                  <a:tcPr marL="65599" marR="65599" marT="34290" marB="34290"/>
                </a:tc>
                <a:extLst>
                  <a:ext uri="{0D108BD9-81ED-4DB2-BD59-A6C34878D82A}">
                    <a16:rowId xmlns:a16="http://schemas.microsoft.com/office/drawing/2014/main" val="10001"/>
                  </a:ext>
                </a:extLst>
              </a:tr>
              <a:tr h="685800">
                <a:tc>
                  <a:txBody>
                    <a:bodyPr/>
                    <a:lstStyle/>
                    <a:p>
                      <a:r>
                        <a:rPr lang="en-US" sz="1400" dirty="0"/>
                        <a:t>Foreign Person</a:t>
                      </a:r>
                    </a:p>
                  </a:txBody>
                  <a:tcPr marL="65599" marR="65599" marT="34290" marB="34290"/>
                </a:tc>
                <a:tc>
                  <a:txBody>
                    <a:bodyPr/>
                    <a:lstStyle/>
                    <a:p>
                      <a:pPr marL="285750" indent="-285750">
                        <a:buFont typeface="Arial" panose="020B0604020202020204" pitchFamily="34" charset="0"/>
                        <a:buChar char="•"/>
                      </a:pPr>
                      <a:r>
                        <a:rPr lang="en-US" sz="1400" dirty="0"/>
                        <a:t>Everyone else,</a:t>
                      </a:r>
                      <a:r>
                        <a:rPr lang="en-US" sz="1400" baseline="0" dirty="0"/>
                        <a:t> including foreign students here are student visas (J and F) and foreign employees on non-immigrant visas types (e.g. H1B or O).  </a:t>
                      </a:r>
                    </a:p>
                    <a:p>
                      <a:pPr marL="285750" indent="-285750">
                        <a:buFont typeface="Arial" panose="020B0604020202020204" pitchFamily="34" charset="0"/>
                        <a:buChar char="•"/>
                      </a:pPr>
                      <a:r>
                        <a:rPr lang="en-US" sz="1400" baseline="0" dirty="0"/>
                        <a:t>Foreign corporations, societies or entities.</a:t>
                      </a:r>
                    </a:p>
                  </a:txBody>
                  <a:tcPr marL="65599" marR="65599" marT="34290" marB="34290"/>
                </a:tc>
                <a:extLst>
                  <a:ext uri="{0D108BD9-81ED-4DB2-BD59-A6C34878D82A}">
                    <a16:rowId xmlns:a16="http://schemas.microsoft.com/office/drawing/2014/main" val="10002"/>
                  </a:ext>
                </a:extLst>
              </a:tr>
              <a:tr h="685800">
                <a:tc>
                  <a:txBody>
                    <a:bodyPr/>
                    <a:lstStyle/>
                    <a:p>
                      <a:r>
                        <a:rPr lang="en-US" sz="1400" dirty="0"/>
                        <a:t>Export</a:t>
                      </a:r>
                    </a:p>
                  </a:txBody>
                  <a:tcPr marL="65599" marR="65599"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is defined very broadly to include an oral or written disclosure of </a:t>
                      </a:r>
                      <a:r>
                        <a:rPr lang="en-US" sz="1400" b="1" u="sng" dirty="0"/>
                        <a:t>information</a:t>
                      </a:r>
                      <a:r>
                        <a:rPr lang="en-US" sz="1400" dirty="0"/>
                        <a:t> about, visual inspection of, or actual shipment outside the U.S. of </a:t>
                      </a:r>
                      <a:r>
                        <a:rPr lang="en-US" sz="1400" b="1" u="sng" dirty="0"/>
                        <a:t>controlled</a:t>
                      </a:r>
                      <a:r>
                        <a:rPr lang="en-US" sz="1400" dirty="0"/>
                        <a:t> technology</a:t>
                      </a:r>
                      <a:r>
                        <a:rPr lang="en-US" sz="1400" baseline="0" dirty="0"/>
                        <a:t> </a:t>
                      </a:r>
                      <a:r>
                        <a:rPr lang="en-US" sz="1400" dirty="0"/>
                        <a:t>or technical data, software/code or equipment to a foreign person.</a:t>
                      </a:r>
                    </a:p>
                  </a:txBody>
                  <a:tcPr marL="65599" marR="65599" marT="34290" marB="34290"/>
                </a:tc>
                <a:extLst>
                  <a:ext uri="{0D108BD9-81ED-4DB2-BD59-A6C34878D82A}">
                    <a16:rowId xmlns:a16="http://schemas.microsoft.com/office/drawing/2014/main" val="10003"/>
                  </a:ext>
                </a:extLst>
              </a:tr>
              <a:tr h="891540">
                <a:tc>
                  <a:txBody>
                    <a:bodyPr/>
                    <a:lstStyle/>
                    <a:p>
                      <a:r>
                        <a:rPr lang="en-US" sz="1400" dirty="0"/>
                        <a:t>Deemed Export</a:t>
                      </a:r>
                    </a:p>
                  </a:txBody>
                  <a:tcPr marL="65599" marR="65599"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Any disclosure of information or release of </a:t>
                      </a:r>
                      <a:r>
                        <a:rPr lang="en-US" sz="1400" b="1" u="sng" dirty="0"/>
                        <a:t>controlled</a:t>
                      </a:r>
                      <a:r>
                        <a:rPr lang="en-US" sz="1400" dirty="0"/>
                        <a:t> technologies to a foreign person in the U.S. is deemed to be an “export” of that information or technology.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NOTE:</a:t>
                      </a:r>
                      <a:r>
                        <a:rPr lang="en-US" sz="1400" baseline="0" dirty="0"/>
                        <a:t>  </a:t>
                      </a:r>
                      <a:r>
                        <a:rPr lang="en-US" sz="1400" b="1" dirty="0"/>
                        <a:t>Any method of disclosure may apply: email, telephone, websites, face-to-face discussions, training sessions, tours that involve visual inspections</a:t>
                      </a:r>
                      <a:endParaRPr lang="en-US" sz="1400" dirty="0"/>
                    </a:p>
                  </a:txBody>
                  <a:tcPr marL="65599" marR="65599"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2886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Fundamental Research Exclusion (FRE)</a:t>
            </a:r>
          </a:p>
        </p:txBody>
      </p:sp>
      <p:sp>
        <p:nvSpPr>
          <p:cNvPr id="3" name="Content Placeholder 2"/>
          <p:cNvSpPr>
            <a:spLocks noGrp="1"/>
          </p:cNvSpPr>
          <p:nvPr>
            <p:ph idx="1"/>
          </p:nvPr>
        </p:nvSpPr>
        <p:spPr/>
        <p:txBody>
          <a:bodyPr>
            <a:normAutofit fontScale="92500" lnSpcReduction="10000"/>
          </a:bodyPr>
          <a:lstStyle/>
          <a:p>
            <a:pPr marL="285750" indent="-285750">
              <a:lnSpc>
                <a:spcPct val="90000"/>
              </a:lnSpc>
              <a:buFont typeface="Arial"/>
              <a:buChar char="•"/>
            </a:pPr>
            <a:r>
              <a:rPr lang="en-US" sz="2000" dirty="0"/>
              <a:t>Fundamental Research definition covers </a:t>
            </a:r>
            <a:r>
              <a:rPr lang="en-US" sz="2000" b="1" dirty="0"/>
              <a:t>most</a:t>
            </a:r>
            <a:r>
              <a:rPr lang="en-US" sz="2000" dirty="0"/>
              <a:t> university research</a:t>
            </a:r>
          </a:p>
          <a:p>
            <a:pPr marL="285750" indent="-285750">
              <a:lnSpc>
                <a:spcPct val="90000"/>
              </a:lnSpc>
              <a:buFont typeface="Arial"/>
              <a:buChar char="•"/>
            </a:pPr>
            <a:endParaRPr lang="en-US" sz="2000" dirty="0"/>
          </a:p>
          <a:p>
            <a:pPr marL="285750" indent="-285750">
              <a:lnSpc>
                <a:spcPct val="90000"/>
              </a:lnSpc>
              <a:buFont typeface="Arial"/>
              <a:buChar char="•"/>
            </a:pPr>
            <a:r>
              <a:rPr lang="en-US" sz="2000" dirty="0"/>
              <a:t>Fundamental Research is basic and applied research the results of which are normally </a:t>
            </a:r>
            <a:r>
              <a:rPr lang="en-US" sz="2000" b="1" dirty="0"/>
              <a:t>published freely </a:t>
            </a:r>
            <a:r>
              <a:rPr lang="en-US" sz="2000" dirty="0"/>
              <a:t>in the scientific and engineering literature; </a:t>
            </a:r>
            <a:r>
              <a:rPr lang="en-US" sz="2000" u="sng" dirty="0"/>
              <a:t>must be </a:t>
            </a:r>
            <a:r>
              <a:rPr lang="en-US" sz="2000" b="1" u="sng" dirty="0"/>
              <a:t>non-proprietary </a:t>
            </a:r>
            <a:r>
              <a:rPr lang="en-US" sz="2000" u="sng" dirty="0"/>
              <a:t>in nature</a:t>
            </a:r>
          </a:p>
          <a:p>
            <a:pPr marL="1028700" lvl="1">
              <a:lnSpc>
                <a:spcPct val="90000"/>
              </a:lnSpc>
            </a:pPr>
            <a:r>
              <a:rPr lang="en-US" sz="2000" dirty="0"/>
              <a:t>Publication delay for sponsor review is allowable</a:t>
            </a:r>
          </a:p>
          <a:p>
            <a:pPr marL="285750" indent="-285750">
              <a:lnSpc>
                <a:spcPct val="90000"/>
              </a:lnSpc>
              <a:buFont typeface="Arial"/>
              <a:buChar char="•"/>
            </a:pPr>
            <a:endParaRPr lang="en-US" sz="2000" u="sng" dirty="0"/>
          </a:p>
          <a:p>
            <a:pPr marL="285750" indent="-285750">
              <a:lnSpc>
                <a:spcPct val="90000"/>
              </a:lnSpc>
              <a:buFont typeface="Arial"/>
              <a:buChar char="•"/>
            </a:pPr>
            <a:r>
              <a:rPr lang="en-US" sz="2000" u="sng" dirty="0"/>
              <a:t>FRE Does not apply to</a:t>
            </a:r>
          </a:p>
          <a:p>
            <a:pPr marL="1028700" lvl="1">
              <a:lnSpc>
                <a:spcPct val="90000"/>
              </a:lnSpc>
            </a:pPr>
            <a:r>
              <a:rPr lang="en-US" sz="2000" dirty="0"/>
              <a:t>controlled inputs (like external confidential information) </a:t>
            </a:r>
          </a:p>
          <a:p>
            <a:pPr marL="1028700" lvl="1">
              <a:lnSpc>
                <a:spcPct val="90000"/>
              </a:lnSpc>
            </a:pPr>
            <a:r>
              <a:rPr lang="en-US" sz="2000" dirty="0"/>
              <a:t>Research that is subject to publication approval or dissemination controls</a:t>
            </a:r>
          </a:p>
          <a:p>
            <a:pPr marL="1028700" lvl="1">
              <a:lnSpc>
                <a:spcPct val="90000"/>
              </a:lnSpc>
            </a:pPr>
            <a:r>
              <a:rPr lang="en-US" sz="2000" dirty="0"/>
              <a:t>Informal arrangements to hold information in confidence</a:t>
            </a:r>
          </a:p>
          <a:p>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t>August 21, 2012</a:t>
            </a: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Research Integrity and Regulatory Requirements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44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Nexus of Confidential Information and Export Control Regulations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6"/>
          <p:cNvGrpSpPr/>
          <p:nvPr/>
        </p:nvGrpSpPr>
        <p:grpSpPr>
          <a:xfrm>
            <a:off x="228600" y="1600200"/>
            <a:ext cx="8610600" cy="4838699"/>
            <a:chOff x="476250" y="1531938"/>
            <a:chExt cx="8210550" cy="4906961"/>
          </a:xfrm>
        </p:grpSpPr>
        <p:sp>
          <p:nvSpPr>
            <p:cNvPr id="8" name="Rounded Rectangle 7"/>
            <p:cNvSpPr/>
            <p:nvPr/>
          </p:nvSpPr>
          <p:spPr>
            <a:xfrm>
              <a:off x="476250" y="1531938"/>
              <a:ext cx="8210550" cy="49069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943240" y="1621590"/>
              <a:ext cx="5267324" cy="6554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lumOff val="5000"/>
                    </a:prstClr>
                  </a:solidFill>
                  <a:effectLst/>
                  <a:uLnTx/>
                  <a:uFillTx/>
                  <a:latin typeface="Calibri" panose="020F0502020204030204"/>
                  <a:ea typeface="+mn-ea"/>
                  <a:cs typeface="+mn-cs"/>
                </a:rPr>
                <a:t>Confidential Information and Research results subject to Dissemination Controls</a:t>
              </a:r>
            </a:p>
          </p:txBody>
        </p:sp>
      </p:grpSp>
      <p:sp>
        <p:nvSpPr>
          <p:cNvPr id="10" name="Rounded Rectangle 9"/>
          <p:cNvSpPr/>
          <p:nvPr/>
        </p:nvSpPr>
        <p:spPr>
          <a:xfrm>
            <a:off x="266700" y="2439377"/>
            <a:ext cx="8610600" cy="408792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590800" y="2362200"/>
            <a:ext cx="3962400" cy="3810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Technical Information- Technical Data</a:t>
            </a:r>
          </a:p>
        </p:txBody>
      </p:sp>
      <p:sp>
        <p:nvSpPr>
          <p:cNvPr id="3" name="TextBox 2"/>
          <p:cNvSpPr txBox="1"/>
          <p:nvPr/>
        </p:nvSpPr>
        <p:spPr>
          <a:xfrm rot="1302285">
            <a:off x="1340094" y="3913745"/>
            <a:ext cx="67818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Blackadder ITC" panose="04020505051007020D02" pitchFamily="82" charset="0"/>
                <a:ea typeface="+mn-ea"/>
                <a:cs typeface="+mn-cs"/>
              </a:rPr>
              <a:t>It is subject to export control regulations</a:t>
            </a:r>
          </a:p>
        </p:txBody>
      </p:sp>
    </p:spTree>
    <p:extLst>
      <p:ext uri="{BB962C8B-B14F-4D97-AF65-F5344CB8AC3E}">
        <p14:creationId xmlns:p14="http://schemas.microsoft.com/office/powerpoint/2010/main" val="10844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Compliance Process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Diagram 6"/>
          <p:cNvGraphicFramePr/>
          <p:nvPr>
            <p:extLst/>
          </p:nvPr>
        </p:nvGraphicFramePr>
        <p:xfrm>
          <a:off x="233257" y="1621077"/>
          <a:ext cx="8407400" cy="474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00050" y="2396709"/>
            <a:ext cx="122031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SPS</a:t>
            </a:r>
          </a:p>
        </p:txBody>
      </p:sp>
      <p:sp>
        <p:nvSpPr>
          <p:cNvPr id="9" name="TextBox 8"/>
          <p:cNvSpPr txBox="1"/>
          <p:nvPr/>
        </p:nvSpPr>
        <p:spPr>
          <a:xfrm>
            <a:off x="2968631" y="5391573"/>
            <a:ext cx="299443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EVPRP Export Control/Information Assurance Team</a:t>
            </a:r>
          </a:p>
        </p:txBody>
      </p:sp>
      <p:sp>
        <p:nvSpPr>
          <p:cNvPr id="10" name="TextBox 9"/>
          <p:cNvSpPr txBox="1"/>
          <p:nvPr/>
        </p:nvSpPr>
        <p:spPr>
          <a:xfrm>
            <a:off x="7184104" y="2316498"/>
            <a:ext cx="122031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SPS</a:t>
            </a:r>
          </a:p>
        </p:txBody>
      </p:sp>
      <p:cxnSp>
        <p:nvCxnSpPr>
          <p:cNvPr id="11" name="Straight Connector 10"/>
          <p:cNvCxnSpPr/>
          <p:nvPr/>
        </p:nvCxnSpPr>
        <p:spPr>
          <a:xfrm>
            <a:off x="2263149" y="1816554"/>
            <a:ext cx="31355" cy="4186536"/>
          </a:xfrm>
          <a:prstGeom prst="line">
            <a:avLst/>
          </a:prstGeom>
          <a:ln cap="flat">
            <a:solidFill>
              <a:schemeClr val="accent1"/>
            </a:solidFill>
            <a:prstDash val="dash"/>
            <a:roun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85897" y="1859194"/>
            <a:ext cx="31355" cy="4186536"/>
          </a:xfrm>
          <a:prstGeom prst="line">
            <a:avLst/>
          </a:prstGeom>
          <a:ln cap="flat">
            <a:solidFill>
              <a:schemeClr val="accent1"/>
            </a:solidFill>
            <a:prstDash val="dash"/>
            <a:round/>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514600" y="1219200"/>
            <a:ext cx="1371600" cy="1676400"/>
            <a:chOff x="7745133" y="304800"/>
            <a:chExt cx="1371600" cy="1676400"/>
          </a:xfrm>
        </p:grpSpPr>
        <p:sp>
          <p:nvSpPr>
            <p:cNvPr id="16" name="Rounded Rectangle 15"/>
            <p:cNvSpPr/>
            <p:nvPr/>
          </p:nvSpPr>
          <p:spPr>
            <a:xfrm>
              <a:off x="7745133" y="304800"/>
              <a:ext cx="13716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859433" y="381000"/>
              <a:ext cx="1143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PI input is required</a:t>
              </a:r>
            </a:p>
          </p:txBody>
        </p:sp>
        <p:sp>
          <p:nvSpPr>
            <p:cNvPr id="14" name="Down Arrow 13"/>
            <p:cNvSpPr/>
            <p:nvPr/>
          </p:nvSpPr>
          <p:spPr>
            <a:xfrm>
              <a:off x="8126133" y="1524000"/>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920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1"/>
          </p:nvPr>
        </p:nvSpPr>
        <p:spPr/>
        <p:txBody>
          <a:bodyPr/>
          <a:lstStyle/>
          <a:p>
            <a:r>
              <a:rPr lang="en-US" cap="none" dirty="0" smtClean="0"/>
              <a:t>Contracting</a:t>
            </a:r>
            <a:endParaRPr lang="en-US" cap="none" dirty="0"/>
          </a:p>
        </p:txBody>
      </p:sp>
      <p:sp>
        <p:nvSpPr>
          <p:cNvPr id="7" name="Rectangle 3"/>
          <p:cNvSpPr>
            <a:spLocks noGrp="1" noChangeArrowheads="1"/>
          </p:cNvSpPr>
          <p:nvPr>
            <p:ph type="body" idx="4294967295"/>
          </p:nvPr>
        </p:nvSpPr>
        <p:spPr>
          <a:xfrm>
            <a:off x="0" y="1662112"/>
            <a:ext cx="9220200" cy="5645111"/>
          </a:xfrm>
          <a:prstGeom prst="rect">
            <a:avLst/>
          </a:prstGeom>
        </p:spPr>
        <p:txBody>
          <a:bodyPr/>
          <a:lstStyle/>
          <a:p>
            <a:pPr lvl="1"/>
            <a:r>
              <a:rPr lang="en-US" sz="2000" u="sng" dirty="0"/>
              <a:t>Services include, but are not limited to</a:t>
            </a:r>
            <a:r>
              <a:rPr lang="en-US" sz="2000" dirty="0"/>
              <a:t>:</a:t>
            </a:r>
          </a:p>
          <a:p>
            <a:pPr marL="800100" lvl="1" indent="-342900" eaLnBrk="1" hangingPunct="1">
              <a:buFont typeface="Arial" panose="020B0604020202020204" pitchFamily="34" charset="0"/>
              <a:buChar char="•"/>
            </a:pPr>
            <a:r>
              <a:rPr lang="en-US" altLang="en-US" sz="2000" dirty="0" smtClean="0"/>
              <a:t>Read and review entire contract, including all attachments</a:t>
            </a:r>
          </a:p>
          <a:p>
            <a:pPr marL="1714500" lvl="3" indent="-342900">
              <a:buFont typeface="Courier New" panose="02070309020205020404" pitchFamily="49" charset="0"/>
              <a:buChar char="o"/>
            </a:pPr>
            <a:r>
              <a:rPr lang="en-US" sz="2000" dirty="0"/>
              <a:t>Funding Agreements (Federal, State, Industrial/Non-profit)</a:t>
            </a:r>
          </a:p>
          <a:p>
            <a:pPr marL="1714500" lvl="3" indent="-342900">
              <a:buFont typeface="Courier New" panose="02070309020205020404" pitchFamily="49" charset="0"/>
              <a:buChar char="o"/>
            </a:pPr>
            <a:r>
              <a:rPr lang="en-US" sz="2000" dirty="0"/>
              <a:t>Confidentiality Agreements (NDA’s, CDA’s)</a:t>
            </a:r>
          </a:p>
          <a:p>
            <a:pPr marL="1714500" lvl="3" indent="-342900">
              <a:buFont typeface="Courier New" panose="02070309020205020404" pitchFamily="49" charset="0"/>
              <a:buChar char="o"/>
            </a:pPr>
            <a:r>
              <a:rPr lang="en-US" sz="2000" dirty="0"/>
              <a:t>Material Transfer Agreements (MTA’s)</a:t>
            </a:r>
          </a:p>
          <a:p>
            <a:pPr marL="1714500" lvl="3" indent="-342900">
              <a:buFont typeface="Courier New" panose="02070309020205020404" pitchFamily="49" charset="0"/>
              <a:buChar char="o"/>
            </a:pPr>
            <a:r>
              <a:rPr lang="en-US" sz="2000" dirty="0"/>
              <a:t>Equipment Transfer/Loan Agreements</a:t>
            </a:r>
          </a:p>
          <a:p>
            <a:pPr marL="1714500" lvl="3" indent="-342900">
              <a:buFont typeface="Courier New" panose="02070309020205020404" pitchFamily="49" charset="0"/>
              <a:buChar char="o"/>
            </a:pPr>
            <a:r>
              <a:rPr lang="en-US" sz="2000" dirty="0"/>
              <a:t>Miscellaneous </a:t>
            </a:r>
            <a:r>
              <a:rPr lang="en-US" sz="2000" dirty="0" smtClean="0"/>
              <a:t>Agreements (MOU</a:t>
            </a:r>
            <a:r>
              <a:rPr lang="en-US" sz="2000" dirty="0"/>
              <a:t>, LOI, </a:t>
            </a:r>
            <a:r>
              <a:rPr lang="en-US" sz="2000" dirty="0" smtClean="0"/>
              <a:t>LOA’s, Etc.)</a:t>
            </a:r>
            <a:endParaRPr lang="en-US" sz="2000" dirty="0"/>
          </a:p>
          <a:p>
            <a:pPr marL="800100" lvl="1" indent="-342900" eaLnBrk="1" hangingPunct="1">
              <a:buFont typeface="Arial" panose="020B0604020202020204" pitchFamily="34" charset="0"/>
              <a:buChar char="•"/>
            </a:pPr>
            <a:r>
              <a:rPr lang="en-US" altLang="en-US" sz="2000" dirty="0" smtClean="0"/>
              <a:t>Identify terms not matching proposal (project term, deliverables, etc.)</a:t>
            </a:r>
          </a:p>
          <a:p>
            <a:pPr marL="800100" lvl="1" indent="-342900" eaLnBrk="1" hangingPunct="1">
              <a:buFont typeface="Arial" panose="020B0604020202020204" pitchFamily="34" charset="0"/>
              <a:buChar char="•"/>
            </a:pPr>
            <a:r>
              <a:rPr lang="en-US" altLang="en-US" sz="2000" dirty="0" smtClean="0"/>
              <a:t>Contact Proposal Specialist or PI for clarification/ verification</a:t>
            </a:r>
          </a:p>
          <a:p>
            <a:pPr marL="800100" lvl="1" indent="-342900" eaLnBrk="1" hangingPunct="1">
              <a:buFont typeface="Arial" panose="020B0604020202020204" pitchFamily="34" charset="0"/>
              <a:buChar char="•"/>
            </a:pPr>
            <a:r>
              <a:rPr lang="en-US" altLang="en-US" sz="2000" dirty="0" smtClean="0"/>
              <a:t>Ensure export control review is complete</a:t>
            </a:r>
          </a:p>
          <a:p>
            <a:pPr marL="800100" lvl="1" indent="-342900" eaLnBrk="1" hangingPunct="1">
              <a:buFont typeface="Arial" panose="020B0604020202020204" pitchFamily="34" charset="0"/>
              <a:buChar char="•"/>
            </a:pPr>
            <a:r>
              <a:rPr lang="en-US" altLang="en-US" sz="2000" dirty="0" smtClean="0"/>
              <a:t>Identify contractual terms </a:t>
            </a:r>
            <a:r>
              <a:rPr lang="en-US" altLang="en-US" sz="2000" b="1" dirty="0" smtClean="0"/>
              <a:t>not</a:t>
            </a:r>
            <a:r>
              <a:rPr lang="en-US" altLang="en-US" sz="2000" dirty="0" smtClean="0"/>
              <a:t> in compliance with University policy, federal requirements, state requirements, and state and federal law</a:t>
            </a:r>
          </a:p>
          <a:p>
            <a:pPr marL="800100" lvl="1" indent="-342900" eaLnBrk="1" hangingPunct="1">
              <a:buFont typeface="Arial" panose="020B0604020202020204" pitchFamily="34" charset="0"/>
              <a:buChar char="•"/>
            </a:pPr>
            <a:r>
              <a:rPr lang="en-US" altLang="en-US" sz="2000" dirty="0" smtClean="0"/>
              <a:t>Present redline to sponsor and negotiate</a:t>
            </a:r>
            <a:endParaRPr lang="en-US" altLang="en-US" sz="2000" dirty="0"/>
          </a:p>
          <a:p>
            <a:pPr marL="800100" lvl="1" indent="-342900">
              <a:buFont typeface="Arial" panose="020B0604020202020204" pitchFamily="34" charset="0"/>
              <a:buChar char="•"/>
            </a:pPr>
            <a:r>
              <a:rPr lang="en-US" sz="2000" dirty="0" smtClean="0"/>
              <a:t>Contracting Email: </a:t>
            </a:r>
            <a:r>
              <a:rPr lang="en-US" sz="2000" dirty="0" smtClean="0">
                <a:hlinkClick r:id="rId3"/>
              </a:rPr>
              <a:t>spscontr@purdue.edu</a:t>
            </a:r>
            <a:endParaRPr lang="en-US" sz="2000" dirty="0" smtClean="0"/>
          </a:p>
          <a:p>
            <a:pPr lvl="1" eaLnBrk="1" hangingPunct="1"/>
            <a:endParaRPr lang="en-US" altLang="en-US" sz="2000" dirty="0" smtClean="0"/>
          </a:p>
          <a:p>
            <a:pPr lvl="1" eaLnBrk="1" hangingPunct="1"/>
            <a:endParaRPr lang="en-US" altLang="en-US" dirty="0" smtClean="0"/>
          </a:p>
          <a:p>
            <a:pPr lvl="1" eaLnBrk="1" hangingPunct="1">
              <a:buFontTx/>
              <a:buNone/>
            </a:pPr>
            <a:endParaRPr lang="en-US" altLang="en-US" dirty="0" smtClean="0"/>
          </a:p>
        </p:txBody>
      </p:sp>
      <p:sp>
        <p:nvSpPr>
          <p:cNvPr id="2" name="Rectangle 1"/>
          <p:cNvSpPr/>
          <p:nvPr/>
        </p:nvSpPr>
        <p:spPr>
          <a:xfrm>
            <a:off x="-76200" y="1219200"/>
            <a:ext cx="9677400" cy="461665"/>
          </a:xfrm>
          <a:prstGeom prst="rect">
            <a:avLst/>
          </a:prstGeom>
        </p:spPr>
        <p:txBody>
          <a:bodyPr wrap="square">
            <a:spAutoFit/>
          </a:bodyPr>
          <a:lstStyle/>
          <a:p>
            <a:r>
              <a:rPr lang="en-US" sz="2400" b="1" dirty="0" smtClean="0"/>
              <a:t>Negotiate and process all contracts associated with sponsored programs</a:t>
            </a:r>
            <a:endParaRPr lang="en-US" sz="2400" dirty="0"/>
          </a:p>
        </p:txBody>
      </p:sp>
      <p:sp>
        <p:nvSpPr>
          <p:cNvPr id="8" name="Title 1"/>
          <p:cNvSpPr>
            <a:spLocks noGrp="1"/>
          </p:cNvSpPr>
          <p:nvPr>
            <p:ph type="title"/>
          </p:nvPr>
        </p:nvSpPr>
        <p:spPr>
          <a:xfrm>
            <a:off x="214769" y="152400"/>
            <a:ext cx="8382000" cy="738664"/>
          </a:xfrm>
        </p:spPr>
        <p:txBody>
          <a:bodyPr wrap="square" lIns="0" tIns="0" rIns="0" bIns="0">
            <a:spAutoFit/>
          </a:bodyPr>
          <a:lstStyle/>
          <a:p>
            <a:r>
              <a:rPr lang="en-US" b="0" dirty="0">
                <a:solidFill>
                  <a:schemeClr val="bg1"/>
                </a:solidFill>
              </a:rPr>
              <a:t>Sponsored Program Services</a:t>
            </a:r>
          </a:p>
        </p:txBody>
      </p:sp>
    </p:spTree>
    <p:extLst>
      <p:ext uri="{BB962C8B-B14F-4D97-AF65-F5344CB8AC3E}">
        <p14:creationId xmlns:p14="http://schemas.microsoft.com/office/powerpoint/2010/main" val="3250466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Faculty Considerations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b="1" dirty="0"/>
              <a:t>How likely is technology in my field to be controlled by these regulations?</a:t>
            </a:r>
          </a:p>
          <a:p>
            <a:pPr lvl="1">
              <a:buFont typeface="Wingdings" panose="05000000000000000000" pitchFamily="2" charset="2"/>
              <a:buChar char="§"/>
            </a:pPr>
            <a:r>
              <a:rPr lang="en-US" b="1" dirty="0"/>
              <a:t>The Information Assurance/Export Control Team can help you with this </a:t>
            </a:r>
          </a:p>
          <a:p>
            <a:pPr>
              <a:buFont typeface="Wingdings" panose="05000000000000000000" pitchFamily="2" charset="2"/>
              <a:buChar char="§"/>
            </a:pPr>
            <a:r>
              <a:rPr lang="en-US" b="1" dirty="0"/>
              <a:t>How likely am I to seek funding from sponsors who will assert dissemination/participation controls?</a:t>
            </a:r>
          </a:p>
          <a:p>
            <a:pPr lvl="1">
              <a:buFont typeface="Wingdings" panose="05000000000000000000" pitchFamily="2" charset="2"/>
              <a:buChar char="§"/>
            </a:pPr>
            <a:r>
              <a:rPr lang="en-US" dirty="0"/>
              <a:t>Department of Defense</a:t>
            </a:r>
          </a:p>
          <a:p>
            <a:pPr lvl="1">
              <a:buFont typeface="Wingdings" panose="05000000000000000000" pitchFamily="2" charset="2"/>
              <a:buChar char="§"/>
            </a:pPr>
            <a:r>
              <a:rPr lang="en-US" dirty="0"/>
              <a:t>Nuclear Regulatory Commission/Department of Energy</a:t>
            </a:r>
          </a:p>
          <a:p>
            <a:pPr lvl="1">
              <a:buFont typeface="Wingdings" panose="05000000000000000000" pitchFamily="2" charset="2"/>
              <a:buChar char="§"/>
            </a:pPr>
            <a:r>
              <a:rPr lang="en-US" dirty="0"/>
              <a:t>Industry</a:t>
            </a:r>
          </a:p>
          <a:p>
            <a:pPr>
              <a:buFont typeface="Wingdings" panose="05000000000000000000" pitchFamily="2" charset="2"/>
              <a:buChar char="§"/>
            </a:pPr>
            <a:r>
              <a:rPr lang="en-US" b="1" dirty="0"/>
              <a:t>What do I do if I want to avoid research subject to these controls?</a:t>
            </a:r>
          </a:p>
          <a:p>
            <a:pPr lvl="1">
              <a:buFont typeface="Wingdings" panose="05000000000000000000" pitchFamily="2" charset="2"/>
              <a:buChar char="§"/>
            </a:pPr>
            <a:r>
              <a:rPr lang="en-US" dirty="0"/>
              <a:t>Stay within the fundamental research exclusion (FRE)</a:t>
            </a:r>
          </a:p>
          <a:p>
            <a:pPr lvl="1">
              <a:buFont typeface="Wingdings" panose="05000000000000000000" pitchFamily="2" charset="2"/>
              <a:buChar char="§"/>
            </a:pPr>
            <a:r>
              <a:rPr lang="en-US" dirty="0"/>
              <a:t>Avoid publication approval requirements</a:t>
            </a:r>
          </a:p>
          <a:p>
            <a:pPr lvl="1">
              <a:buFont typeface="Wingdings" panose="05000000000000000000" pitchFamily="2" charset="2"/>
              <a:buChar char="§"/>
            </a:pPr>
            <a:r>
              <a:rPr lang="en-US" dirty="0"/>
              <a:t>Be clear with new funding sources</a:t>
            </a:r>
          </a:p>
          <a:p>
            <a:pPr>
              <a:buFont typeface="Wingdings" panose="05000000000000000000" pitchFamily="2" charset="2"/>
              <a:buChar char="§"/>
            </a:pPr>
            <a:r>
              <a:rPr lang="en-US" b="1" dirty="0"/>
              <a:t>If I plan on including foreign students in my lab and I will do controlled research – how will I keep the effort segregated?</a:t>
            </a:r>
          </a:p>
          <a:p>
            <a:pPr>
              <a:buFont typeface="Wingdings" panose="05000000000000000000" pitchFamily="2" charset="2"/>
              <a:buChar char="§"/>
            </a:pPr>
            <a:endParaRPr lang="en-US" dirty="0"/>
          </a:p>
          <a:p>
            <a:pPr lvl="1"/>
            <a:endParaRPr lang="en-US" dirty="0"/>
          </a:p>
          <a:p>
            <a:endParaRPr lang="en-US" dirty="0"/>
          </a:p>
          <a:p>
            <a:pPr lvl="1">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A7EE0-E5E4-4151-A830-2A56C6F2714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9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dirty="0">
                <a:hlinkClick r:id="rId2"/>
              </a:rPr>
              <a:t>New Website</a:t>
            </a:r>
            <a:endParaRPr lang="en-US" sz="3600" dirty="0"/>
          </a:p>
        </p:txBody>
      </p:sp>
      <p:sp>
        <p:nvSpPr>
          <p:cNvPr id="18435" name="Content Placeholder 2"/>
          <p:cNvSpPr>
            <a:spLocks noGrp="1"/>
          </p:cNvSpPr>
          <p:nvPr>
            <p:ph idx="1"/>
          </p:nvPr>
        </p:nvSpPr>
        <p:spPr>
          <a:xfrm>
            <a:off x="457200" y="1905000"/>
            <a:ext cx="8382000" cy="5486400"/>
          </a:xfrm>
        </p:spPr>
        <p:txBody>
          <a:bodyPr>
            <a:normAutofit/>
          </a:bodyPr>
          <a:lstStyle/>
          <a:p>
            <a:pPr marL="749808" lvl="2" indent="0">
              <a:buNone/>
            </a:pPr>
            <a:endParaRPr lang="en-US" sz="1900" dirty="0"/>
          </a:p>
          <a:p>
            <a:pPr marL="749808" lvl="2" indent="0">
              <a:buNone/>
            </a:pPr>
            <a:endParaRPr lang="en-US" sz="1900" dirty="0"/>
          </a:p>
          <a:p>
            <a:pPr lvl="2"/>
            <a:endParaRPr lang="en-US" sz="1900"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A64062-90F5-4A90-9C01-95C26AE2C7F7}"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600200" y="1737361"/>
            <a:ext cx="5696453" cy="4162390"/>
          </a:xfrm>
          <a:prstGeom prst="rect">
            <a:avLst/>
          </a:prstGeom>
        </p:spPr>
      </p:pic>
      <p:sp>
        <p:nvSpPr>
          <p:cNvPr id="3" name="TextBox 2">
            <a:extLst>
              <a:ext uri="{FF2B5EF4-FFF2-40B4-BE49-F238E27FC236}">
                <a16:creationId xmlns:a16="http://schemas.microsoft.com/office/drawing/2014/main" id="{153BE917-4AEB-9843-B756-164812E44DAC}"/>
              </a:ext>
            </a:extLst>
          </p:cNvPr>
          <p:cNvSpPr txBox="1"/>
          <p:nvPr/>
        </p:nvSpPr>
        <p:spPr>
          <a:xfrm>
            <a:off x="1905000" y="6019800"/>
            <a:ext cx="5791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994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46" y="609600"/>
            <a:ext cx="8229600" cy="1143000"/>
          </a:xfrm>
        </p:spPr>
        <p:txBody>
          <a:bodyPr/>
          <a:lstStyle/>
          <a:p>
            <a:r>
              <a:rPr lang="en-US" dirty="0"/>
              <a:t>Contacts</a:t>
            </a:r>
          </a:p>
        </p:txBody>
      </p:sp>
      <p:sp>
        <p:nvSpPr>
          <p:cNvPr id="3" name="Content Placeholder 2"/>
          <p:cNvSpPr>
            <a:spLocks noGrp="1"/>
          </p:cNvSpPr>
          <p:nvPr>
            <p:ph idx="1"/>
          </p:nvPr>
        </p:nvSpPr>
        <p:spPr>
          <a:xfrm>
            <a:off x="463731" y="1828800"/>
            <a:ext cx="8229600" cy="4525963"/>
          </a:xfrm>
        </p:spPr>
        <p:txBody>
          <a:bodyPr/>
          <a:lstStyle/>
          <a:p>
            <a:r>
              <a:rPr lang="en-US" dirty="0"/>
              <a:t>Information/Export Control Team (within the EVPRP)</a:t>
            </a:r>
          </a:p>
          <a:p>
            <a:pPr lvl="1"/>
            <a:r>
              <a:rPr lang="en-US" sz="2000" dirty="0">
                <a:hlinkClick r:id="rId2"/>
              </a:rPr>
              <a:t>exportcontrols@purdue.edu</a:t>
            </a:r>
            <a:r>
              <a:rPr lang="en-US" sz="2000" dirty="0"/>
              <a:t>; 494 - 9806</a:t>
            </a:r>
          </a:p>
          <a:p>
            <a:pPr lvl="2"/>
            <a:r>
              <a:rPr lang="en-US" sz="2000" dirty="0"/>
              <a:t>Mary Millsaps – Research Information Assurance Officer</a:t>
            </a:r>
          </a:p>
          <a:p>
            <a:pPr lvl="3"/>
            <a:r>
              <a:rPr lang="en-US" sz="2000" dirty="0"/>
              <a:t>Steve Riedel </a:t>
            </a:r>
          </a:p>
          <a:p>
            <a:pPr lvl="3"/>
            <a:r>
              <a:rPr lang="en-US" sz="2000" dirty="0"/>
              <a:t>Ken Suter </a:t>
            </a:r>
          </a:p>
          <a:p>
            <a:pPr lvl="3"/>
            <a:r>
              <a:rPr lang="en-US" sz="2000" dirty="0"/>
              <a:t>Jama Johnson</a:t>
            </a:r>
          </a:p>
          <a:p>
            <a:pPr lvl="3"/>
            <a:r>
              <a:rPr lang="en-US" sz="2000" dirty="0"/>
              <a:t>Sherri </a:t>
            </a:r>
            <a:r>
              <a:rPr lang="en-US" sz="2000" dirty="0" err="1"/>
              <a:t>Neibert</a:t>
            </a:r>
            <a:r>
              <a:rPr lang="en-US" sz="2000" dirty="0"/>
              <a:t> – Administrative support</a:t>
            </a:r>
          </a:p>
          <a:p>
            <a:pPr lvl="2"/>
            <a:endParaRPr lang="en-US" sz="1600" dirty="0"/>
          </a:p>
          <a:p>
            <a:pPr lvl="2"/>
            <a:endParaRPr lang="en-US" sz="1800" dirty="0"/>
          </a:p>
          <a:p>
            <a:pPr lvl="1"/>
            <a:endParaRPr lang="en-US" sz="2200" dirty="0"/>
          </a:p>
        </p:txBody>
      </p:sp>
    </p:spTree>
    <p:extLst>
      <p:ext uri="{BB962C8B-B14F-4D97-AF65-F5344CB8AC3E}">
        <p14:creationId xmlns:p14="http://schemas.microsoft.com/office/powerpoint/2010/main" val="339387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Types of Awards		</a:t>
            </a:r>
            <a:endParaRPr lang="en-US" cap="none" dirty="0"/>
          </a:p>
        </p:txBody>
      </p:sp>
      <p:sp>
        <p:nvSpPr>
          <p:cNvPr id="12" name="Text Placeholder 11"/>
          <p:cNvSpPr>
            <a:spLocks noGrp="1"/>
          </p:cNvSpPr>
          <p:nvPr>
            <p:ph type="body" idx="11"/>
          </p:nvPr>
        </p:nvSpPr>
        <p:spPr/>
        <p:txBody>
          <a:bodyPr/>
          <a:lstStyle/>
          <a:p>
            <a:r>
              <a:rPr lang="en-US" cap="none" dirty="0" smtClean="0"/>
              <a:t>Spectrum of Sponsor Influence</a:t>
            </a:r>
            <a:endParaRPr lang="en-US" cap="none" dirty="0"/>
          </a:p>
        </p:txBody>
      </p:sp>
      <p:sp>
        <p:nvSpPr>
          <p:cNvPr id="13" name="Text Placeholder 12"/>
          <p:cNvSpPr>
            <a:spLocks noGrp="1"/>
          </p:cNvSpPr>
          <p:nvPr>
            <p:ph type="body" idx="12"/>
          </p:nvPr>
        </p:nvSpPr>
        <p:spPr>
          <a:xfrm>
            <a:off x="408990" y="1600201"/>
            <a:ext cx="8326019" cy="4459272"/>
          </a:xfrm>
        </p:spPr>
        <p:txBody>
          <a:bodyPr>
            <a:noAutofit/>
          </a:bodyPr>
          <a:lstStyle/>
          <a:p>
            <a:endParaRPr lang="en-US" sz="3600" dirty="0"/>
          </a:p>
        </p:txBody>
      </p:sp>
      <p:sp>
        <p:nvSpPr>
          <p:cNvPr id="6" name="Text Box 5"/>
          <p:cNvSpPr txBox="1">
            <a:spLocks noChangeArrowheads="1"/>
          </p:cNvSpPr>
          <p:nvPr/>
        </p:nvSpPr>
        <p:spPr bwMode="auto">
          <a:xfrm>
            <a:off x="646546" y="3352801"/>
            <a:ext cx="8046604" cy="646331"/>
          </a:xfrm>
          <a:prstGeom prst="rect">
            <a:avLst/>
          </a:prstGeom>
          <a:noFill/>
          <a:ln w="9525">
            <a:noFill/>
            <a:miter lim="800000"/>
            <a:headEnd/>
            <a:tailEnd/>
          </a:ln>
        </p:spPr>
        <p:txBody>
          <a:bodyPr wrap="square">
            <a:spAutoFit/>
          </a:bodyPr>
          <a:lstStyle/>
          <a:p>
            <a:r>
              <a:rPr lang="en-US" sz="1800" dirty="0"/>
              <a:t>Gifts		</a:t>
            </a:r>
            <a:r>
              <a:rPr lang="en-US" sz="1800" dirty="0" smtClean="0"/>
              <a:t>           MOU/MOA         </a:t>
            </a:r>
            <a:r>
              <a:rPr lang="en-US" sz="1800" dirty="0"/>
              <a:t>	                Grant			</a:t>
            </a:r>
            <a:r>
              <a:rPr lang="en-US" sz="1800" dirty="0" smtClean="0"/>
              <a:t>                        Contract</a:t>
            </a:r>
            <a:endParaRPr lang="en-US" sz="1800" dirty="0"/>
          </a:p>
          <a:p>
            <a:endParaRPr lang="en-US" sz="1800" dirty="0"/>
          </a:p>
        </p:txBody>
      </p:sp>
      <p:sp>
        <p:nvSpPr>
          <p:cNvPr id="7" name="Line 7"/>
          <p:cNvSpPr>
            <a:spLocks noChangeShapeType="1"/>
          </p:cNvSpPr>
          <p:nvPr/>
        </p:nvSpPr>
        <p:spPr bwMode="auto">
          <a:xfrm>
            <a:off x="1752600" y="2895600"/>
            <a:ext cx="6781800" cy="0"/>
          </a:xfrm>
          <a:prstGeom prst="line">
            <a:avLst/>
          </a:prstGeom>
          <a:noFill/>
          <a:ln w="38100">
            <a:solidFill>
              <a:schemeClr val="tx1"/>
            </a:solidFill>
            <a:round/>
            <a:headEnd/>
            <a:tailEnd type="triangle" w="med" len="med"/>
          </a:ln>
        </p:spPr>
        <p:txBody>
          <a:bodyPr/>
          <a:lstStyle/>
          <a:p>
            <a:endParaRPr lang="en-US"/>
          </a:p>
        </p:txBody>
      </p:sp>
      <p:sp>
        <p:nvSpPr>
          <p:cNvPr id="8" name="Line 8"/>
          <p:cNvSpPr>
            <a:spLocks noChangeShapeType="1"/>
          </p:cNvSpPr>
          <p:nvPr/>
        </p:nvSpPr>
        <p:spPr bwMode="auto">
          <a:xfrm>
            <a:off x="6629400" y="2590800"/>
            <a:ext cx="0" cy="1295400"/>
          </a:xfrm>
          <a:prstGeom prst="line">
            <a:avLst/>
          </a:prstGeom>
          <a:noFill/>
          <a:ln w="38100">
            <a:solidFill>
              <a:schemeClr val="tx1"/>
            </a:solidFill>
            <a:round/>
            <a:headEnd/>
            <a:tailEnd/>
          </a:ln>
        </p:spPr>
        <p:txBody>
          <a:bodyPr/>
          <a:lstStyle/>
          <a:p>
            <a:endParaRPr lang="en-US"/>
          </a:p>
        </p:txBody>
      </p:sp>
      <p:sp>
        <p:nvSpPr>
          <p:cNvPr id="9" name="Line 9"/>
          <p:cNvSpPr>
            <a:spLocks noChangeShapeType="1"/>
          </p:cNvSpPr>
          <p:nvPr/>
        </p:nvSpPr>
        <p:spPr bwMode="auto">
          <a:xfrm>
            <a:off x="2667000" y="2590800"/>
            <a:ext cx="0" cy="533400"/>
          </a:xfrm>
          <a:prstGeom prst="line">
            <a:avLst/>
          </a:prstGeom>
          <a:noFill/>
          <a:ln w="38100">
            <a:solidFill>
              <a:schemeClr val="tx1"/>
            </a:solidFill>
            <a:round/>
            <a:headEnd/>
            <a:tailEnd/>
          </a:ln>
        </p:spPr>
        <p:txBody>
          <a:bodyPr/>
          <a:lstStyle/>
          <a:p>
            <a:endParaRPr lang="en-US"/>
          </a:p>
        </p:txBody>
      </p:sp>
      <p:sp>
        <p:nvSpPr>
          <p:cNvPr id="10" name="Line 10"/>
          <p:cNvSpPr>
            <a:spLocks noChangeShapeType="1"/>
          </p:cNvSpPr>
          <p:nvPr/>
        </p:nvSpPr>
        <p:spPr bwMode="auto">
          <a:xfrm>
            <a:off x="7848600" y="2590800"/>
            <a:ext cx="0" cy="533400"/>
          </a:xfrm>
          <a:prstGeom prst="line">
            <a:avLst/>
          </a:prstGeom>
          <a:noFill/>
          <a:ln w="38100">
            <a:solidFill>
              <a:schemeClr val="tx1"/>
            </a:solidFill>
            <a:round/>
            <a:headEnd/>
            <a:tailEnd/>
          </a:ln>
        </p:spPr>
        <p:txBody>
          <a:bodyPr/>
          <a:lstStyle/>
          <a:p>
            <a:endParaRPr lang="en-US"/>
          </a:p>
        </p:txBody>
      </p:sp>
      <p:sp>
        <p:nvSpPr>
          <p:cNvPr id="14" name="Line 11"/>
          <p:cNvSpPr>
            <a:spLocks noChangeShapeType="1"/>
          </p:cNvSpPr>
          <p:nvPr/>
        </p:nvSpPr>
        <p:spPr bwMode="auto">
          <a:xfrm>
            <a:off x="5181600" y="2590800"/>
            <a:ext cx="0" cy="533400"/>
          </a:xfrm>
          <a:prstGeom prst="line">
            <a:avLst/>
          </a:prstGeom>
          <a:noFill/>
          <a:ln w="38100">
            <a:solidFill>
              <a:schemeClr val="tx1"/>
            </a:solidFill>
            <a:round/>
            <a:headEnd/>
            <a:tailEnd/>
          </a:ln>
        </p:spPr>
        <p:txBody>
          <a:bodyPr/>
          <a:lstStyle/>
          <a:p>
            <a:endParaRPr lang="en-US"/>
          </a:p>
        </p:txBody>
      </p:sp>
      <p:sp>
        <p:nvSpPr>
          <p:cNvPr id="15" name="Line 12"/>
          <p:cNvSpPr>
            <a:spLocks noChangeShapeType="1"/>
          </p:cNvSpPr>
          <p:nvPr/>
        </p:nvSpPr>
        <p:spPr bwMode="auto">
          <a:xfrm>
            <a:off x="3886200" y="2590800"/>
            <a:ext cx="0" cy="1295400"/>
          </a:xfrm>
          <a:prstGeom prst="line">
            <a:avLst/>
          </a:prstGeom>
          <a:noFill/>
          <a:ln w="38100">
            <a:solidFill>
              <a:schemeClr val="tx1"/>
            </a:solidFill>
            <a:round/>
            <a:headEnd/>
            <a:tailEnd/>
          </a:ln>
        </p:spPr>
        <p:txBody>
          <a:bodyPr/>
          <a:lstStyle/>
          <a:p>
            <a:endParaRPr lang="en-US"/>
          </a:p>
        </p:txBody>
      </p:sp>
      <p:sp>
        <p:nvSpPr>
          <p:cNvPr id="16" name="Line 12"/>
          <p:cNvSpPr>
            <a:spLocks noChangeShapeType="1"/>
          </p:cNvSpPr>
          <p:nvPr/>
        </p:nvSpPr>
        <p:spPr bwMode="auto">
          <a:xfrm>
            <a:off x="1752600" y="2590800"/>
            <a:ext cx="0" cy="1295400"/>
          </a:xfrm>
          <a:prstGeom prst="line">
            <a:avLst/>
          </a:prstGeom>
          <a:noFill/>
          <a:ln w="38100">
            <a:solidFill>
              <a:schemeClr val="tx1"/>
            </a:solidFill>
            <a:round/>
            <a:headEnd/>
            <a:tailEnd/>
          </a:ln>
        </p:spPr>
        <p:txBody>
          <a:bodyPr/>
          <a:lstStyle/>
          <a:p>
            <a:endParaRPr lang="en-US"/>
          </a:p>
        </p:txBody>
      </p:sp>
      <p:sp>
        <p:nvSpPr>
          <p:cNvPr id="17" name="TextBox 16"/>
          <p:cNvSpPr txBox="1"/>
          <p:nvPr/>
        </p:nvSpPr>
        <p:spPr>
          <a:xfrm>
            <a:off x="228600" y="2286000"/>
            <a:ext cx="1277144" cy="276999"/>
          </a:xfrm>
          <a:prstGeom prst="rect">
            <a:avLst/>
          </a:prstGeom>
          <a:noFill/>
        </p:spPr>
        <p:txBody>
          <a:bodyPr wrap="none" rtlCol="0">
            <a:spAutoFit/>
          </a:bodyPr>
          <a:lstStyle/>
          <a:p>
            <a:r>
              <a:rPr lang="en-US" sz="1200" b="1" dirty="0" smtClean="0"/>
              <a:t>No consideration</a:t>
            </a:r>
            <a:endParaRPr lang="en-US" sz="1200" b="1" dirty="0"/>
          </a:p>
        </p:txBody>
      </p:sp>
      <p:sp>
        <p:nvSpPr>
          <p:cNvPr id="18" name="TextBox 17"/>
          <p:cNvSpPr txBox="1"/>
          <p:nvPr/>
        </p:nvSpPr>
        <p:spPr>
          <a:xfrm>
            <a:off x="1295400" y="4078069"/>
            <a:ext cx="1524000" cy="646331"/>
          </a:xfrm>
          <a:prstGeom prst="rect">
            <a:avLst/>
          </a:prstGeom>
          <a:noFill/>
        </p:spPr>
        <p:txBody>
          <a:bodyPr wrap="square" rtlCol="0">
            <a:spAutoFit/>
          </a:bodyPr>
          <a:lstStyle/>
          <a:p>
            <a:pPr algn="ctr"/>
            <a:r>
              <a:rPr lang="en-US" dirty="0" smtClean="0"/>
              <a:t>Membership</a:t>
            </a:r>
          </a:p>
          <a:p>
            <a:pPr algn="ctr"/>
            <a:r>
              <a:rPr lang="en-US" dirty="0" smtClean="0"/>
              <a:t>Agreements</a:t>
            </a:r>
            <a:endParaRPr lang="en-US" dirty="0"/>
          </a:p>
        </p:txBody>
      </p:sp>
      <p:sp>
        <p:nvSpPr>
          <p:cNvPr id="19" name="TextBox 18"/>
          <p:cNvSpPr txBox="1"/>
          <p:nvPr/>
        </p:nvSpPr>
        <p:spPr>
          <a:xfrm>
            <a:off x="3810000" y="4078069"/>
            <a:ext cx="1524000" cy="646331"/>
          </a:xfrm>
          <a:prstGeom prst="rect">
            <a:avLst/>
          </a:prstGeom>
          <a:noFill/>
        </p:spPr>
        <p:txBody>
          <a:bodyPr wrap="square" rtlCol="0">
            <a:spAutoFit/>
          </a:bodyPr>
          <a:lstStyle/>
          <a:p>
            <a:pPr algn="ctr"/>
            <a:r>
              <a:rPr lang="en-US" dirty="0" smtClean="0"/>
              <a:t>Teaming</a:t>
            </a:r>
          </a:p>
          <a:p>
            <a:pPr algn="ctr"/>
            <a:r>
              <a:rPr lang="en-US" dirty="0" smtClean="0"/>
              <a:t>Agreements</a:t>
            </a:r>
            <a:endParaRPr lang="en-US" dirty="0"/>
          </a:p>
        </p:txBody>
      </p:sp>
      <p:sp>
        <p:nvSpPr>
          <p:cNvPr id="20" name="TextBox 19"/>
          <p:cNvSpPr txBox="1"/>
          <p:nvPr/>
        </p:nvSpPr>
        <p:spPr>
          <a:xfrm>
            <a:off x="6705600" y="4078069"/>
            <a:ext cx="1447800" cy="646331"/>
          </a:xfrm>
          <a:prstGeom prst="rect">
            <a:avLst/>
          </a:prstGeom>
          <a:noFill/>
        </p:spPr>
        <p:txBody>
          <a:bodyPr wrap="square" rtlCol="0">
            <a:spAutoFit/>
          </a:bodyPr>
          <a:lstStyle/>
          <a:p>
            <a:r>
              <a:rPr lang="en-US" dirty="0" smtClean="0"/>
              <a:t>Cooperative </a:t>
            </a:r>
          </a:p>
          <a:p>
            <a:pPr algn="ctr"/>
            <a:r>
              <a:rPr lang="en-US" dirty="0" smtClean="0"/>
              <a:t>Agreement</a:t>
            </a:r>
            <a:endParaRPr lang="en-US" dirty="0"/>
          </a:p>
        </p:txBody>
      </p:sp>
    </p:spTree>
    <p:extLst>
      <p:ext uri="{BB962C8B-B14F-4D97-AF65-F5344CB8AC3E}">
        <p14:creationId xmlns:p14="http://schemas.microsoft.com/office/powerpoint/2010/main" val="25071764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SPS Contracting			</a:t>
            </a:r>
            <a:endParaRPr lang="en-US" cap="none" dirty="0"/>
          </a:p>
        </p:txBody>
      </p:sp>
      <p:sp>
        <p:nvSpPr>
          <p:cNvPr id="12" name="Text Placeholder 11"/>
          <p:cNvSpPr>
            <a:spLocks noGrp="1"/>
          </p:cNvSpPr>
          <p:nvPr>
            <p:ph type="body" idx="11"/>
          </p:nvPr>
        </p:nvSpPr>
        <p:spPr/>
        <p:txBody>
          <a:bodyPr/>
          <a:lstStyle/>
          <a:p>
            <a:r>
              <a:rPr lang="en-US" cap="none" dirty="0" smtClean="0"/>
              <a:t>Role of Contract Analyst</a:t>
            </a:r>
            <a:endParaRPr lang="en-US" cap="none" dirty="0"/>
          </a:p>
        </p:txBody>
      </p:sp>
      <p:sp>
        <p:nvSpPr>
          <p:cNvPr id="13" name="Text Placeholder 12"/>
          <p:cNvSpPr>
            <a:spLocks noGrp="1"/>
          </p:cNvSpPr>
          <p:nvPr>
            <p:ph type="body" idx="12"/>
          </p:nvPr>
        </p:nvSpPr>
        <p:spPr/>
        <p:txBody>
          <a:bodyPr>
            <a:noAutofit/>
          </a:bodyPr>
          <a:lstStyle/>
          <a:p>
            <a:r>
              <a:rPr lang="en-US" sz="3000" dirty="0" smtClean="0"/>
              <a:t>Contract Analyst ensures:</a:t>
            </a:r>
          </a:p>
          <a:p>
            <a:endParaRPr lang="en-US" sz="3000" dirty="0" smtClean="0"/>
          </a:p>
          <a:p>
            <a:pPr marL="1257300" lvl="1" indent="-514350"/>
            <a:r>
              <a:rPr lang="en-US" sz="2200" dirty="0" smtClean="0"/>
              <a:t>The University can and should meet the obligations as written within agreement.</a:t>
            </a:r>
          </a:p>
          <a:p>
            <a:pPr marL="1257300" lvl="1" indent="-514350"/>
            <a:r>
              <a:rPr lang="en-US" sz="2200" dirty="0" smtClean="0"/>
              <a:t>The award truly reflects the University’s understanding of the activity</a:t>
            </a:r>
          </a:p>
          <a:p>
            <a:pPr marL="1257300" lvl="1" indent="-514350"/>
            <a:r>
              <a:rPr lang="en-US" sz="2200" dirty="0" smtClean="0"/>
              <a:t>Any contract/agreement entered into by the University is compliant with State and Federal law, and with University policy</a:t>
            </a:r>
            <a:endParaRPr lang="en-US" sz="2200" dirty="0"/>
          </a:p>
        </p:txBody>
      </p:sp>
    </p:spTree>
    <p:extLst>
      <p:ext uri="{BB962C8B-B14F-4D97-AF65-F5344CB8AC3E}">
        <p14:creationId xmlns:p14="http://schemas.microsoft.com/office/powerpoint/2010/main" val="1284982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Award Arrives			</a:t>
            </a:r>
            <a:endParaRPr lang="en-US" cap="none" dirty="0"/>
          </a:p>
        </p:txBody>
      </p:sp>
      <p:sp>
        <p:nvSpPr>
          <p:cNvPr id="12" name="Text Placeholder 11"/>
          <p:cNvSpPr>
            <a:spLocks noGrp="1"/>
          </p:cNvSpPr>
          <p:nvPr>
            <p:ph type="body" idx="11"/>
          </p:nvPr>
        </p:nvSpPr>
        <p:spPr/>
        <p:txBody>
          <a:bodyPr/>
          <a:lstStyle/>
          <a:p>
            <a:r>
              <a:rPr lang="en-US" cap="none" dirty="0" smtClean="0"/>
              <a:t>What information is included?</a:t>
            </a:r>
            <a:endParaRPr lang="en-US" cap="none" dirty="0"/>
          </a:p>
        </p:txBody>
      </p:sp>
      <p:sp>
        <p:nvSpPr>
          <p:cNvPr id="13" name="Text Placeholder 12"/>
          <p:cNvSpPr>
            <a:spLocks noGrp="1"/>
          </p:cNvSpPr>
          <p:nvPr>
            <p:ph type="body" idx="12"/>
          </p:nvPr>
        </p:nvSpPr>
        <p:spPr>
          <a:xfrm>
            <a:off x="367130" y="1481959"/>
            <a:ext cx="8326019" cy="4585452"/>
          </a:xfrm>
        </p:spPr>
        <p:txBody>
          <a:bodyPr>
            <a:noAutofit/>
          </a:bodyPr>
          <a:lstStyle/>
          <a:p>
            <a:pPr marL="571500" indent="-571500">
              <a:buFont typeface="Arial" pitchFamily="34" charset="0"/>
              <a:buChar char="•"/>
            </a:pPr>
            <a:r>
              <a:rPr lang="en-US" sz="2200" dirty="0" smtClean="0"/>
              <a:t>Start/End Dates</a:t>
            </a:r>
          </a:p>
          <a:p>
            <a:pPr marL="571500" indent="-571500">
              <a:buFont typeface="Arial" pitchFamily="34" charset="0"/>
              <a:buChar char="•"/>
            </a:pPr>
            <a:r>
              <a:rPr lang="en-US" sz="2200" dirty="0" smtClean="0"/>
              <a:t>Award Amount</a:t>
            </a:r>
          </a:p>
          <a:p>
            <a:pPr marL="571500" indent="-571500">
              <a:buFont typeface="Arial" pitchFamily="34" charset="0"/>
              <a:buChar char="•"/>
            </a:pPr>
            <a:r>
              <a:rPr lang="en-US" sz="2200" dirty="0" smtClean="0"/>
              <a:t>Approved Budget</a:t>
            </a:r>
          </a:p>
          <a:p>
            <a:pPr marL="571500" indent="-571500">
              <a:buFont typeface="Arial" pitchFamily="34" charset="0"/>
              <a:buChar char="•"/>
            </a:pPr>
            <a:r>
              <a:rPr lang="en-US" sz="2200" dirty="0" smtClean="0"/>
              <a:t>Agency Contacts</a:t>
            </a:r>
          </a:p>
          <a:p>
            <a:pPr marL="571500" indent="-571500">
              <a:buFont typeface="Arial" pitchFamily="34" charset="0"/>
              <a:buChar char="•"/>
            </a:pPr>
            <a:r>
              <a:rPr lang="en-US" sz="2200" dirty="0" smtClean="0"/>
              <a:t>Payment Terms</a:t>
            </a:r>
          </a:p>
          <a:p>
            <a:pPr marL="571500" indent="-571500">
              <a:buFont typeface="Arial" pitchFamily="34" charset="0"/>
              <a:buChar char="•"/>
            </a:pPr>
            <a:r>
              <a:rPr lang="en-US" sz="2200" dirty="0" smtClean="0"/>
              <a:t>Notation of Special Restrictions/Conditions</a:t>
            </a:r>
          </a:p>
          <a:p>
            <a:pPr marL="571500" indent="-571500">
              <a:buFont typeface="Arial" pitchFamily="34" charset="0"/>
              <a:buChar char="•"/>
            </a:pPr>
            <a:r>
              <a:rPr lang="en-US" sz="2200" dirty="0" smtClean="0"/>
              <a:t>Cost Sharing</a:t>
            </a:r>
          </a:p>
          <a:p>
            <a:pPr marL="571500" indent="-571500">
              <a:buFont typeface="Arial" pitchFamily="34" charset="0"/>
              <a:buChar char="•"/>
            </a:pPr>
            <a:r>
              <a:rPr lang="en-US" sz="2200" dirty="0" smtClean="0"/>
              <a:t>Limitations on Spending, Prior Approvals</a:t>
            </a:r>
          </a:p>
          <a:p>
            <a:pPr marL="571500" indent="-571500">
              <a:buFont typeface="Arial" pitchFamily="34" charset="0"/>
              <a:buChar char="•"/>
            </a:pPr>
            <a:r>
              <a:rPr lang="en-US" sz="2200" dirty="0" smtClean="0"/>
              <a:t>Required Reports (Technical, Fiscal)</a:t>
            </a:r>
          </a:p>
          <a:p>
            <a:pPr marL="571500" indent="-571500">
              <a:buFont typeface="Arial" pitchFamily="34" charset="0"/>
              <a:buChar char="•"/>
            </a:pPr>
            <a:r>
              <a:rPr lang="en-US" sz="2200" dirty="0" smtClean="0"/>
              <a:t>Intellectual Property Rights &amp; Requirements (Industrial)</a:t>
            </a:r>
          </a:p>
          <a:p>
            <a:pPr marL="571500" indent="-571500">
              <a:buFont typeface="Arial" pitchFamily="34" charset="0"/>
              <a:buChar char="•"/>
            </a:pPr>
            <a:r>
              <a:rPr lang="en-US" sz="2200" dirty="0" smtClean="0"/>
              <a:t>Licensing Royalty Rights (Industrial)</a:t>
            </a:r>
          </a:p>
          <a:p>
            <a:pPr marL="571500" indent="-571500">
              <a:buFont typeface="Arial" pitchFamily="34" charset="0"/>
              <a:buChar char="•"/>
            </a:pPr>
            <a:r>
              <a:rPr lang="en-US" sz="2200" dirty="0" smtClean="0"/>
              <a:t>Publication Rights (Industrial)</a:t>
            </a:r>
            <a:endParaRPr lang="en-US" sz="2200" dirty="0"/>
          </a:p>
        </p:txBody>
      </p:sp>
    </p:spTree>
    <p:extLst>
      <p:ext uri="{BB962C8B-B14F-4D97-AF65-F5344CB8AC3E}">
        <p14:creationId xmlns:p14="http://schemas.microsoft.com/office/powerpoint/2010/main" val="1673559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cap="none" dirty="0" smtClean="0"/>
              <a:t>Award Establishment			</a:t>
            </a:r>
            <a:endParaRPr lang="en-US" cap="none" dirty="0"/>
          </a:p>
        </p:txBody>
      </p:sp>
      <p:sp>
        <p:nvSpPr>
          <p:cNvPr id="12" name="Text Placeholder 11"/>
          <p:cNvSpPr>
            <a:spLocks noGrp="1"/>
          </p:cNvSpPr>
          <p:nvPr>
            <p:ph type="body" idx="11"/>
          </p:nvPr>
        </p:nvSpPr>
        <p:spPr/>
        <p:txBody>
          <a:bodyPr/>
          <a:lstStyle/>
          <a:p>
            <a:r>
              <a:rPr lang="en-US" cap="none" dirty="0" smtClean="0"/>
              <a:t>Communication is Key</a:t>
            </a:r>
            <a:endParaRPr lang="en-US" cap="none" dirty="0"/>
          </a:p>
        </p:txBody>
      </p:sp>
      <p:graphicFrame>
        <p:nvGraphicFramePr>
          <p:cNvPr id="2" name="Diagram 1"/>
          <p:cNvGraphicFramePr/>
          <p:nvPr>
            <p:extLst>
              <p:ext uri="{D42A27DB-BD31-4B8C-83A1-F6EECF244321}">
                <p14:modId xmlns:p14="http://schemas.microsoft.com/office/powerpoint/2010/main" val="80473566"/>
              </p:ext>
            </p:extLst>
          </p:nvPr>
        </p:nvGraphicFramePr>
        <p:xfrm>
          <a:off x="367130" y="1450108"/>
          <a:ext cx="8326019" cy="465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982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9|39.8|68.1"/>
</p:tagLst>
</file>

<file path=ppt/tags/tag2.xml><?xml version="1.0" encoding="utf-8"?>
<p:tagLst xmlns:a="http://schemas.openxmlformats.org/drawingml/2006/main" xmlns:r="http://schemas.openxmlformats.org/officeDocument/2006/relationships" xmlns:p="http://schemas.openxmlformats.org/presentationml/2006/main">
  <p:tag name="TIMING" val="|35.4|24.1|3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2512</TotalTime>
  <Words>4662</Words>
  <Application>Microsoft Office PowerPoint</Application>
  <PresentationFormat>On-screen Show (4:3)</PresentationFormat>
  <Paragraphs>619</Paragraphs>
  <Slides>52</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52</vt:i4>
      </vt:variant>
    </vt:vector>
  </HeadingPairs>
  <TitlesOfParts>
    <vt:vector size="64" baseType="lpstr">
      <vt:lpstr>Arial</vt:lpstr>
      <vt:lpstr>Arial Narrow</vt:lpstr>
      <vt:lpstr>Blackadder ITC</vt:lpstr>
      <vt:lpstr>Calibri</vt:lpstr>
      <vt:lpstr>Calibri Light</vt:lpstr>
      <vt:lpstr>Courier New</vt:lpstr>
      <vt:lpstr>Impact</vt:lpstr>
      <vt:lpstr>Lucida Grande</vt:lpstr>
      <vt:lpstr>Wingdings</vt:lpstr>
      <vt:lpstr>Office Theme</vt:lpstr>
      <vt:lpstr>Retrospect</vt:lpstr>
      <vt:lpstr>1_Retrospect</vt:lpstr>
      <vt:lpstr>Sponsored Program Services</vt:lpstr>
      <vt:lpstr>SPONSORED PROGRAM SERVICES  </vt:lpstr>
      <vt:lpstr>Proposal is Submitted  - What Now?</vt:lpstr>
      <vt:lpstr>PowerPoint Presentation</vt:lpstr>
      <vt:lpstr>Sponsored Program Services</vt:lpstr>
      <vt:lpstr>Types of Awards  </vt:lpstr>
      <vt:lpstr>SPS Contracting   </vt:lpstr>
      <vt:lpstr>Award Arrives   </vt:lpstr>
      <vt:lpstr>Award Establishment   </vt:lpstr>
      <vt:lpstr>PowerPoint Presentation</vt:lpstr>
      <vt:lpstr>Sponsored Program Services</vt:lpstr>
      <vt:lpstr>Cost Allocation   </vt:lpstr>
      <vt:lpstr>Award Establishment   </vt:lpstr>
      <vt:lpstr>Cost Allocation    </vt:lpstr>
      <vt:lpstr>Managing the Award  </vt:lpstr>
      <vt:lpstr>Managing the Award   </vt:lpstr>
      <vt:lpstr>Managing the Award  </vt:lpstr>
      <vt:lpstr>Managing the Award  </vt:lpstr>
      <vt:lpstr>After Close-Out of Award  </vt:lpstr>
      <vt:lpstr>Sponsored Program Services   </vt:lpstr>
      <vt:lpstr>Managing Your Award: Research Regulatory Affairs</vt:lpstr>
      <vt:lpstr>PIs Have Many Regulatory Responsibilities </vt:lpstr>
      <vt:lpstr>Regulatory Acronyms</vt:lpstr>
      <vt:lpstr>Regulatory Training</vt:lpstr>
      <vt:lpstr>Sponsor Specific Training-- Responsible Conduct of Research (RCR)</vt:lpstr>
      <vt:lpstr>Financial Conflict of Interest</vt:lpstr>
      <vt:lpstr>Research with Human Subjects</vt:lpstr>
      <vt:lpstr>Questions to Help Begin the IRB Review Process</vt:lpstr>
      <vt:lpstr>Submitting Documents to the IRB</vt:lpstr>
      <vt:lpstr>Clinical Trials</vt:lpstr>
      <vt:lpstr>Research with Vertebrate Animals</vt:lpstr>
      <vt:lpstr>Research with Biohazards, Synthetic or Recombinant Nucleic Acids</vt:lpstr>
      <vt:lpstr>Grant to Protocol Review Process</vt:lpstr>
      <vt:lpstr>Regulatory Check Points Occur at Various Stages in the Lifetime of an Award</vt:lpstr>
      <vt:lpstr>Tips</vt:lpstr>
      <vt:lpstr>Helpful Links and Contacts</vt:lpstr>
      <vt:lpstr>Research Information Assurance and Export Control Regulations</vt:lpstr>
      <vt:lpstr>Inherent Conflict</vt:lpstr>
      <vt:lpstr>What happens when there are limits on dissemination?</vt:lpstr>
      <vt:lpstr>Information Assurance Considerations</vt:lpstr>
      <vt:lpstr>Confidential Information</vt:lpstr>
      <vt:lpstr>Confidential Information</vt:lpstr>
      <vt:lpstr>Export Control Regulations</vt:lpstr>
      <vt:lpstr>Export Control Compliance  Legal/Regulatory Basis for Controls</vt:lpstr>
      <vt:lpstr>Export Control Compliance  Legal/Regulatory Basis for Controls -  part 2</vt:lpstr>
      <vt:lpstr>Export Control Compliance  Key Definitions</vt:lpstr>
      <vt:lpstr>Fundamental Research Exclusion (FRE)</vt:lpstr>
      <vt:lpstr>Nexus of Confidential Information and Export Control Regulations</vt:lpstr>
      <vt:lpstr>Compliance Process</vt:lpstr>
      <vt:lpstr>New Faculty Considerations</vt:lpstr>
      <vt:lpstr>New Website</vt:lpstr>
      <vt:lpstr>Contacts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Grimes, Susan R</cp:lastModifiedBy>
  <cp:revision>124</cp:revision>
  <cp:lastPrinted>2014-07-28T17:46:24Z</cp:lastPrinted>
  <dcterms:created xsi:type="dcterms:W3CDTF">2011-09-20T15:44:26Z</dcterms:created>
  <dcterms:modified xsi:type="dcterms:W3CDTF">2019-04-18T19:30:05Z</dcterms:modified>
</cp:coreProperties>
</file>