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 id="2147483668" r:id="rId3"/>
  </p:sldMasterIdLst>
  <p:sldIdLst>
    <p:sldId id="256" r:id="rId4"/>
    <p:sldId id="257" r:id="rId5"/>
    <p:sldId id="258" r:id="rId6"/>
    <p:sldId id="264" r:id="rId7"/>
    <p:sldId id="265" r:id="rId8"/>
    <p:sldId id="270" r:id="rId9"/>
    <p:sldId id="261" r:id="rId10"/>
    <p:sldId id="266" r:id="rId11"/>
    <p:sldId id="26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08"/>
    <p:restoredTop sz="96327"/>
  </p:normalViewPr>
  <p:slideViewPr>
    <p:cSldViewPr snapToGrid="0" snapToObjects="1">
      <p:cViewPr>
        <p:scale>
          <a:sx n="80" d="100"/>
          <a:sy n="80" d="100"/>
        </p:scale>
        <p:origin x="-24" y="10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EMBRIO -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4F5E1-27CE-7F4B-9AF7-F9ED494EF885}"/>
              </a:ext>
            </a:extLst>
          </p:cNvPr>
          <p:cNvSpPr>
            <a:spLocks noGrp="1"/>
          </p:cNvSpPr>
          <p:nvPr>
            <p:ph type="ctrTitle" hasCustomPrompt="1"/>
          </p:nvPr>
        </p:nvSpPr>
        <p:spPr>
          <a:xfrm>
            <a:off x="1036321" y="548640"/>
            <a:ext cx="8630194" cy="3929842"/>
          </a:xfrm>
          <a:prstGeom prst="rect">
            <a:avLst/>
          </a:prstGeom>
        </p:spPr>
        <p:txBody>
          <a:bodyPr anchor="ctr"/>
          <a:lstStyle>
            <a:lvl1pPr algn="l">
              <a:defRPr sz="2800">
                <a:solidFill>
                  <a:schemeClr val="bg1"/>
                </a:solidFill>
              </a:defRPr>
            </a:lvl1pPr>
          </a:lstStyle>
          <a:p>
            <a:r>
              <a:rPr lang="en-US" dirty="0"/>
              <a:t>Thrust Name:</a:t>
            </a:r>
            <a:br>
              <a:rPr lang="en-US" dirty="0"/>
            </a:br>
            <a:br>
              <a:rPr lang="en-US" dirty="0"/>
            </a:br>
            <a:r>
              <a:rPr lang="en-US" dirty="0"/>
              <a:t>Project Title 1:</a:t>
            </a:r>
            <a:br>
              <a:rPr lang="en-US" dirty="0"/>
            </a:br>
            <a:br>
              <a:rPr lang="en-US" dirty="0"/>
            </a:br>
            <a:r>
              <a:rPr lang="en-US" dirty="0"/>
              <a:t>Project Title 2:</a:t>
            </a:r>
            <a:br>
              <a:rPr lang="en-US" dirty="0"/>
            </a:br>
            <a:br>
              <a:rPr lang="en-US" dirty="0"/>
            </a:br>
            <a:br>
              <a:rPr lang="en-US" dirty="0"/>
            </a:br>
            <a:r>
              <a:rPr lang="en-US" dirty="0"/>
              <a:t>PIs Actively Involved:</a:t>
            </a:r>
          </a:p>
        </p:txBody>
      </p:sp>
      <p:sp>
        <p:nvSpPr>
          <p:cNvPr id="3" name="Subtitle 2">
            <a:extLst>
              <a:ext uri="{FF2B5EF4-FFF2-40B4-BE49-F238E27FC236}">
                <a16:creationId xmlns:a16="http://schemas.microsoft.com/office/drawing/2014/main" id="{23FA7404-13D2-4348-8D35-F93F96452121}"/>
              </a:ext>
            </a:extLst>
          </p:cNvPr>
          <p:cNvSpPr>
            <a:spLocks noGrp="1"/>
          </p:cNvSpPr>
          <p:nvPr>
            <p:ph type="subTitle" idx="1" hasCustomPrompt="1"/>
          </p:nvPr>
        </p:nvSpPr>
        <p:spPr>
          <a:xfrm>
            <a:off x="1036321" y="4789220"/>
            <a:ext cx="7712824" cy="1767839"/>
          </a:xfrm>
          <a:prstGeom prst="rect">
            <a:avLst/>
          </a:prstGeom>
        </p:spPr>
        <p:txBody>
          <a:bodyPr anchor="ct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for Title Slide – Name, Department, Date, etc.</a:t>
            </a:r>
          </a:p>
          <a:p>
            <a:r>
              <a:rPr lang="en-US" dirty="0"/>
              <a:t>Book Antiqua Regular, 24 point</a:t>
            </a:r>
          </a:p>
        </p:txBody>
      </p:sp>
    </p:spTree>
    <p:extLst>
      <p:ext uri="{BB962C8B-B14F-4D97-AF65-F5344CB8AC3E}">
        <p14:creationId xmlns:p14="http://schemas.microsoft.com/office/powerpoint/2010/main" val="2449969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MBRIO - Copy Slide">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B069ECE0-1B82-874B-B3CC-0F20A735DCE5}"/>
              </a:ext>
            </a:extLst>
          </p:cNvPr>
          <p:cNvSpPr>
            <a:spLocks noGrp="1"/>
          </p:cNvSpPr>
          <p:nvPr>
            <p:ph type="title" hasCustomPrompt="1"/>
          </p:nvPr>
        </p:nvSpPr>
        <p:spPr>
          <a:xfrm>
            <a:off x="1507786" y="342901"/>
            <a:ext cx="9592014" cy="1295399"/>
          </a:xfrm>
          <a:prstGeom prst="rect">
            <a:avLst/>
          </a:prstGeom>
        </p:spPr>
        <p:txBody>
          <a:bodyPr vert="horz" lIns="91440" tIns="45720" rIns="91440" bIns="45720" rtlCol="0" anchor="ctr">
            <a:normAutofit/>
          </a:bodyPr>
          <a:lstStyle>
            <a:lvl1pPr>
              <a:defRPr sz="3600"/>
            </a:lvl1pPr>
          </a:lstStyle>
          <a:p>
            <a:r>
              <a:rPr lang="en-US" dirty="0"/>
              <a:t>HEADER – Impact Font, 36 point</a:t>
            </a:r>
          </a:p>
        </p:txBody>
      </p:sp>
      <p:sp>
        <p:nvSpPr>
          <p:cNvPr id="4" name="Text Placeholder 2">
            <a:extLst>
              <a:ext uri="{FF2B5EF4-FFF2-40B4-BE49-F238E27FC236}">
                <a16:creationId xmlns:a16="http://schemas.microsoft.com/office/drawing/2014/main" id="{90D6D954-8330-AC44-9B88-DC9FC0AA79BE}"/>
              </a:ext>
            </a:extLst>
          </p:cNvPr>
          <p:cNvSpPr>
            <a:spLocks noGrp="1"/>
          </p:cNvSpPr>
          <p:nvPr>
            <p:ph idx="1"/>
          </p:nvPr>
        </p:nvSpPr>
        <p:spPr>
          <a:xfrm>
            <a:off x="1507786" y="1790701"/>
            <a:ext cx="9592014" cy="4127500"/>
          </a:xfrm>
          <a:prstGeom prst="rect">
            <a:avLst/>
          </a:prstGeom>
        </p:spPr>
        <p:txBody>
          <a:bodyPr vert="horz" lIns="91440" tIns="45720" rIns="91440" bIns="45720" rtlCol="0">
            <a:normAutofit/>
          </a:bodyPr>
          <a:lstStyle/>
          <a:p>
            <a:pPr lvl="0"/>
            <a:r>
              <a:rPr lang="en-US" dirty="0"/>
              <a:t>Body copy – Book Antiqua font, 28 point</a:t>
            </a:r>
          </a:p>
          <a:p>
            <a:pPr lvl="0"/>
            <a:endParaRPr lang="en-US" dirty="0"/>
          </a:p>
        </p:txBody>
      </p:sp>
    </p:spTree>
    <p:extLst>
      <p:ext uri="{BB962C8B-B14F-4D97-AF65-F5344CB8AC3E}">
        <p14:creationId xmlns:p14="http://schemas.microsoft.com/office/powerpoint/2010/main" val="2687886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EMBRIO - Two Column Bulle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20A8D-674D-9C4A-8186-30B5CE42D2F9}"/>
              </a:ext>
            </a:extLst>
          </p:cNvPr>
          <p:cNvSpPr>
            <a:spLocks noGrp="1"/>
          </p:cNvSpPr>
          <p:nvPr>
            <p:ph type="title" hasCustomPrompt="1"/>
          </p:nvPr>
        </p:nvSpPr>
        <p:spPr>
          <a:xfrm>
            <a:off x="1507786" y="342901"/>
            <a:ext cx="9592014" cy="1295399"/>
          </a:xfrm>
          <a:prstGeom prst="rect">
            <a:avLst/>
          </a:prstGeom>
        </p:spPr>
        <p:txBody>
          <a:bodyPr anchor="ctr"/>
          <a:lstStyle>
            <a:lvl1pPr>
              <a:defRPr sz="3600"/>
            </a:lvl1pPr>
          </a:lstStyle>
          <a:p>
            <a:r>
              <a:rPr lang="en-US" dirty="0"/>
              <a:t>HEADER – Impact Font, 36 point</a:t>
            </a:r>
          </a:p>
        </p:txBody>
      </p:sp>
      <p:sp>
        <p:nvSpPr>
          <p:cNvPr id="3" name="Content Placeholder 2">
            <a:extLst>
              <a:ext uri="{FF2B5EF4-FFF2-40B4-BE49-F238E27FC236}">
                <a16:creationId xmlns:a16="http://schemas.microsoft.com/office/drawing/2014/main" id="{D058E62C-67A9-3642-9C46-A97772AC85FA}"/>
              </a:ext>
            </a:extLst>
          </p:cNvPr>
          <p:cNvSpPr>
            <a:spLocks noGrp="1"/>
          </p:cNvSpPr>
          <p:nvPr>
            <p:ph sz="half" idx="1" hasCustomPrompt="1"/>
          </p:nvPr>
        </p:nvSpPr>
        <p:spPr>
          <a:xfrm>
            <a:off x="1507785" y="1930399"/>
            <a:ext cx="4512016" cy="4246563"/>
          </a:xfrm>
          <a:prstGeom prst="rect">
            <a:avLst/>
          </a:prstGeom>
        </p:spPr>
        <p:txBody>
          <a:bodyPr/>
          <a:lstStyle>
            <a:lvl1pPr marL="228600" indent="-228600">
              <a:buFont typeface="Wingdings" pitchFamily="2" charset="2"/>
              <a:buChar char="§"/>
              <a:defRPr/>
            </a:lvl1pPr>
            <a:lvl2pPr marL="685800" indent="-228600">
              <a:buFont typeface="Wingdings" pitchFamily="2" charset="2"/>
              <a:buChar char="§"/>
              <a:defRPr/>
            </a:lvl2pPr>
            <a:lvl3pPr marL="1143000" indent="-228600">
              <a:buFont typeface="Wingdings" pitchFamily="2" charset="2"/>
              <a:buChar char="§"/>
              <a:defRPr/>
            </a:lvl3pPr>
            <a:lvl4pPr marL="1600200" indent="-228600">
              <a:buFont typeface="Wingdings" pitchFamily="2" charset="2"/>
              <a:buChar char="§"/>
              <a:defRPr/>
            </a:lvl4pPr>
            <a:lvl5pPr marL="2057400" indent="-228600">
              <a:buFont typeface="Wingdings" pitchFamily="2" charset="2"/>
              <a:buChar char="§"/>
              <a:defRPr/>
            </a:lvl5pPr>
          </a:lstStyle>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CE9AAEF3-87B1-BE4F-8A07-E21D10647E5E}"/>
              </a:ext>
            </a:extLst>
          </p:cNvPr>
          <p:cNvSpPr>
            <a:spLocks noGrp="1"/>
          </p:cNvSpPr>
          <p:nvPr>
            <p:ph sz="half" idx="2" hasCustomPrompt="1"/>
          </p:nvPr>
        </p:nvSpPr>
        <p:spPr>
          <a:xfrm>
            <a:off x="6587784" y="1930399"/>
            <a:ext cx="4512016" cy="4246564"/>
          </a:xfrm>
          <a:prstGeom prst="rect">
            <a:avLst/>
          </a:prstGeom>
        </p:spPr>
        <p:txBody>
          <a:bodyPr/>
          <a:lstStyle>
            <a:lvl1pPr marL="228600" indent="-228600">
              <a:buFont typeface="Wingdings" pitchFamily="2" charset="2"/>
              <a:buChar char="§"/>
              <a:defRPr/>
            </a:lvl1pPr>
            <a:lvl2pPr marL="685800" indent="-228600">
              <a:buFont typeface="Wingdings" pitchFamily="2" charset="2"/>
              <a:buChar char="§"/>
              <a:defRPr/>
            </a:lvl2pPr>
            <a:lvl3pPr marL="1143000" indent="-228600">
              <a:buFont typeface="Wingdings" pitchFamily="2" charset="2"/>
              <a:buChar char="§"/>
              <a:defRPr/>
            </a:lvl3pPr>
            <a:lvl4pPr marL="1600200" indent="-228600">
              <a:buFont typeface="Wingdings" pitchFamily="2" charset="2"/>
              <a:buChar char="§"/>
              <a:defRPr/>
            </a:lvl4pPr>
            <a:lvl5pPr marL="2057400" indent="-228600">
              <a:buFont typeface="Wingdings" pitchFamily="2" charset="2"/>
              <a:buChar char="§"/>
              <a:defRPr/>
            </a:lvl5pPr>
          </a:lstStyle>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21177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MBRIO - Pictur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66185-BC33-E046-86F7-34C8012E38B8}"/>
              </a:ext>
            </a:extLst>
          </p:cNvPr>
          <p:cNvSpPr>
            <a:spLocks noGrp="1"/>
          </p:cNvSpPr>
          <p:nvPr>
            <p:ph type="title" hasCustomPrompt="1"/>
          </p:nvPr>
        </p:nvSpPr>
        <p:spPr>
          <a:xfrm>
            <a:off x="1507786" y="342901"/>
            <a:ext cx="9592014" cy="1295399"/>
          </a:xfrm>
          <a:prstGeom prst="rect">
            <a:avLst/>
          </a:prstGeom>
        </p:spPr>
        <p:txBody>
          <a:bodyPr anchor="ctr"/>
          <a:lstStyle>
            <a:lvl1pPr>
              <a:defRPr sz="3600"/>
            </a:lvl1pPr>
          </a:lstStyle>
          <a:p>
            <a:r>
              <a:rPr lang="en-US" dirty="0"/>
              <a:t>HEADER – Impact Font, 36 point</a:t>
            </a:r>
          </a:p>
        </p:txBody>
      </p:sp>
      <p:sp>
        <p:nvSpPr>
          <p:cNvPr id="4" name="Picture Placeholder 3">
            <a:extLst>
              <a:ext uri="{FF2B5EF4-FFF2-40B4-BE49-F238E27FC236}">
                <a16:creationId xmlns:a16="http://schemas.microsoft.com/office/drawing/2014/main" id="{54D1453A-599E-E74B-80B6-A43DCB44489F}"/>
              </a:ext>
            </a:extLst>
          </p:cNvPr>
          <p:cNvSpPr>
            <a:spLocks noGrp="1"/>
          </p:cNvSpPr>
          <p:nvPr>
            <p:ph type="pic" sz="quarter" idx="10" hasCustomPrompt="1"/>
          </p:nvPr>
        </p:nvSpPr>
        <p:spPr>
          <a:xfrm>
            <a:off x="1507786" y="2037521"/>
            <a:ext cx="9592014" cy="3935895"/>
          </a:xfrm>
          <a:prstGeom prst="rect">
            <a:avLst/>
          </a:prstGeom>
        </p:spPr>
        <p:txBody>
          <a:bodyPr/>
          <a:lstStyle>
            <a:lvl1pPr marL="0" indent="0">
              <a:buNone/>
              <a:defRPr/>
            </a:lvl1pPr>
          </a:lstStyle>
          <a:p>
            <a:r>
              <a:rPr lang="en-US" dirty="0"/>
              <a:t>Click image icon below to add image</a:t>
            </a:r>
          </a:p>
        </p:txBody>
      </p:sp>
    </p:spTree>
    <p:extLst>
      <p:ext uri="{BB962C8B-B14F-4D97-AF65-F5344CB8AC3E}">
        <p14:creationId xmlns:p14="http://schemas.microsoft.com/office/powerpoint/2010/main" val="2258545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EMBRIO -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4F5E1-27CE-7F4B-9AF7-F9ED494EF885}"/>
              </a:ext>
            </a:extLst>
          </p:cNvPr>
          <p:cNvSpPr>
            <a:spLocks noGrp="1"/>
          </p:cNvSpPr>
          <p:nvPr>
            <p:ph type="ctrTitle" hasCustomPrompt="1"/>
          </p:nvPr>
        </p:nvSpPr>
        <p:spPr>
          <a:xfrm>
            <a:off x="910046" y="1153886"/>
            <a:ext cx="7458891" cy="2387600"/>
          </a:xfrm>
          <a:prstGeom prst="rect">
            <a:avLst/>
          </a:prstGeom>
        </p:spPr>
        <p:txBody>
          <a:bodyPr anchor="ctr"/>
          <a:lstStyle>
            <a:lvl1pPr algn="l">
              <a:defRPr sz="4000">
                <a:solidFill>
                  <a:schemeClr val="bg1"/>
                </a:solidFill>
              </a:defRPr>
            </a:lvl1pPr>
          </a:lstStyle>
          <a:p>
            <a:r>
              <a:rPr lang="en-US" dirty="0"/>
              <a:t>THANK YOU SLIDE – Impact Font, 40 point</a:t>
            </a:r>
          </a:p>
        </p:txBody>
      </p:sp>
      <p:sp>
        <p:nvSpPr>
          <p:cNvPr id="3" name="Subtitle 2">
            <a:extLst>
              <a:ext uri="{FF2B5EF4-FFF2-40B4-BE49-F238E27FC236}">
                <a16:creationId xmlns:a16="http://schemas.microsoft.com/office/drawing/2014/main" id="{23FA7404-13D2-4348-8D35-F93F96452121}"/>
              </a:ext>
            </a:extLst>
          </p:cNvPr>
          <p:cNvSpPr>
            <a:spLocks noGrp="1"/>
          </p:cNvSpPr>
          <p:nvPr>
            <p:ph type="subTitle" idx="1" hasCustomPrompt="1"/>
          </p:nvPr>
        </p:nvSpPr>
        <p:spPr>
          <a:xfrm>
            <a:off x="910045" y="4127863"/>
            <a:ext cx="7458892" cy="1680754"/>
          </a:xfrm>
          <a:prstGeom prst="rect">
            <a:avLst/>
          </a:prstGeom>
        </p:spPr>
        <p:txBody>
          <a:bodyPr anchor="ct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Contact info, call to action, etc.</a:t>
            </a:r>
          </a:p>
          <a:p>
            <a:r>
              <a:rPr lang="en-US" dirty="0"/>
              <a:t>Book Antiqua Regular, 24 point</a:t>
            </a:r>
          </a:p>
        </p:txBody>
      </p:sp>
      <p:sp>
        <p:nvSpPr>
          <p:cNvPr id="4" name="Content Placeholder 3">
            <a:extLst>
              <a:ext uri="{FF2B5EF4-FFF2-40B4-BE49-F238E27FC236}">
                <a16:creationId xmlns:a16="http://schemas.microsoft.com/office/drawing/2014/main" id="{683F0444-FE4C-64E1-5CA8-4210D8EE8081}"/>
              </a:ext>
            </a:extLst>
          </p:cNvPr>
          <p:cNvSpPr txBox="1">
            <a:spLocks/>
          </p:cNvSpPr>
          <p:nvPr userDrawn="1"/>
        </p:nvSpPr>
        <p:spPr>
          <a:xfrm>
            <a:off x="9085812" y="157942"/>
            <a:ext cx="3039687" cy="781396"/>
          </a:xfrm>
          <a:prstGeom prst="rect">
            <a:avLst/>
          </a:prstGeom>
        </p:spPr>
        <p:txBody>
          <a:bodyPr anchor="ctr"/>
          <a:lstStyle>
            <a:lvl1pPr indent="0" algn="ctr">
              <a:lnSpc>
                <a:spcPct val="90000"/>
              </a:lnSpc>
              <a:spcBef>
                <a:spcPts val="1000"/>
              </a:spcBef>
              <a:buFont typeface="Arial" panose="020B0604020202020204" pitchFamily="34" charset="0"/>
              <a:buNone/>
              <a:defRPr sz="3200" b="0" i="0">
                <a:solidFill>
                  <a:schemeClr val="bg1"/>
                </a:solidFill>
                <a:effectLst/>
                <a:latin typeface="Impact" panose="020B0806030902050204" pitchFamily="34" charset="0"/>
                <a:ea typeface="Calibri" panose="020F0502020204030204" pitchFamily="34" charset="0"/>
                <a:cs typeface="Times New Roman" panose="02020603050405020304" pitchFamily="18" charset="0"/>
              </a:defRPr>
            </a:lvl1pPr>
            <a:lvl2pPr indent="0" algn="ctr">
              <a:lnSpc>
                <a:spcPct val="90000"/>
              </a:lnSpc>
              <a:spcBef>
                <a:spcPts val="500"/>
              </a:spcBef>
              <a:buFont typeface="Arial" panose="020B0604020202020204" pitchFamily="34" charset="0"/>
              <a:buNone/>
              <a:defRPr sz="2000" b="0" i="0">
                <a:latin typeface="Book Antiqua" panose="02040602050305030304" pitchFamily="18" charset="0"/>
              </a:defRPr>
            </a:lvl2pPr>
            <a:lvl3pPr indent="0" algn="ctr">
              <a:lnSpc>
                <a:spcPct val="90000"/>
              </a:lnSpc>
              <a:spcBef>
                <a:spcPts val="500"/>
              </a:spcBef>
              <a:buFont typeface="Arial" panose="020B0604020202020204" pitchFamily="34" charset="0"/>
              <a:buNone/>
              <a:defRPr b="0" i="0">
                <a:latin typeface="Book Antiqua" panose="02040602050305030304" pitchFamily="18" charset="0"/>
              </a:defRPr>
            </a:lvl3pPr>
            <a:lvl4pPr indent="0" algn="ctr">
              <a:lnSpc>
                <a:spcPct val="90000"/>
              </a:lnSpc>
              <a:spcBef>
                <a:spcPts val="500"/>
              </a:spcBef>
              <a:buFont typeface="Arial" panose="020B0604020202020204" pitchFamily="34" charset="0"/>
              <a:buNone/>
              <a:defRPr sz="1600" b="0" i="0">
                <a:latin typeface="Book Antiqua" panose="02040602050305030304" pitchFamily="18" charset="0"/>
              </a:defRPr>
            </a:lvl4pPr>
            <a:lvl5pPr indent="0" algn="ctr">
              <a:lnSpc>
                <a:spcPct val="90000"/>
              </a:lnSpc>
              <a:spcBef>
                <a:spcPts val="500"/>
              </a:spcBef>
              <a:buFont typeface="Arial" panose="020B0604020202020204" pitchFamily="34" charset="0"/>
              <a:buNone/>
              <a:defRPr sz="1600" b="0" i="0">
                <a:latin typeface="Book Antiqua" panose="02040602050305030304" pitchFamily="18" charset="0"/>
              </a:defRPr>
            </a:lvl5pPr>
            <a:lvl6pPr indent="0" algn="ctr">
              <a:lnSpc>
                <a:spcPct val="90000"/>
              </a:lnSpc>
              <a:spcBef>
                <a:spcPts val="500"/>
              </a:spcBef>
              <a:buFont typeface="Arial" panose="020B0604020202020204" pitchFamily="34" charset="0"/>
              <a:buNone/>
              <a:defRPr sz="1600"/>
            </a:lvl6pPr>
            <a:lvl7pPr indent="0" algn="ctr">
              <a:lnSpc>
                <a:spcPct val="90000"/>
              </a:lnSpc>
              <a:spcBef>
                <a:spcPts val="500"/>
              </a:spcBef>
              <a:buFont typeface="Arial" panose="020B0604020202020204" pitchFamily="34" charset="0"/>
              <a:buNone/>
              <a:defRPr sz="1600"/>
            </a:lvl7pPr>
            <a:lvl8pPr indent="0" algn="ctr">
              <a:lnSpc>
                <a:spcPct val="90000"/>
              </a:lnSpc>
              <a:spcBef>
                <a:spcPts val="500"/>
              </a:spcBef>
              <a:buFont typeface="Arial" panose="020B0604020202020204" pitchFamily="34" charset="0"/>
              <a:buNone/>
              <a:defRPr sz="1600"/>
            </a:lvl8pPr>
            <a:lvl9pPr indent="0" algn="ctr">
              <a:lnSpc>
                <a:spcPct val="90000"/>
              </a:lnSpc>
              <a:spcBef>
                <a:spcPts val="500"/>
              </a:spcBef>
              <a:buFont typeface="Arial" panose="020B0604020202020204" pitchFamily="34" charset="0"/>
              <a:buNone/>
              <a:defRPr sz="1600"/>
            </a:lvl9pPr>
          </a:lstStyle>
          <a:p>
            <a:pPr algn="l">
              <a:lnSpc>
                <a:spcPct val="100000"/>
              </a:lnSpc>
              <a:spcBef>
                <a:spcPts val="0"/>
              </a:spcBef>
            </a:pPr>
            <a:r>
              <a:rPr lang="en-US" sz="1100" dirty="0">
                <a:solidFill>
                  <a:schemeClr val="tx1"/>
                </a:solidFill>
                <a:latin typeface="Book Antiqua" panose="02040602050305030304" pitchFamily="18" charset="0"/>
              </a:rPr>
              <a:t>This work is based upon efforts supported by the EMBRIO Institute, contract #2120200, a National Science Foundation (NSF) Biology Integration Institute</a:t>
            </a:r>
          </a:p>
        </p:txBody>
      </p:sp>
    </p:spTree>
    <p:extLst>
      <p:ext uri="{BB962C8B-B14F-4D97-AF65-F5344CB8AC3E}">
        <p14:creationId xmlns:p14="http://schemas.microsoft.com/office/powerpoint/2010/main" val="38115667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E7848B3F-A8E6-9740-A88F-BAA6C7593D45}"/>
              </a:ext>
            </a:extLst>
          </p:cNvPr>
          <p:cNvPicPr>
            <a:picLocks noChangeAspect="1"/>
          </p:cNvPicPr>
          <p:nvPr userDrawn="1"/>
        </p:nvPicPr>
        <p:blipFill>
          <a:blip r:embed="rId3"/>
          <a:stretch>
            <a:fillRect/>
          </a:stretch>
        </p:blipFill>
        <p:spPr>
          <a:xfrm>
            <a:off x="0" y="0"/>
            <a:ext cx="12192000" cy="6858000"/>
          </a:xfrm>
          <a:prstGeom prst="rect">
            <a:avLst/>
          </a:prstGeom>
        </p:spPr>
      </p:pic>
    </p:spTree>
    <p:extLst>
      <p:ext uri="{BB962C8B-B14F-4D97-AF65-F5344CB8AC3E}">
        <p14:creationId xmlns:p14="http://schemas.microsoft.com/office/powerpoint/2010/main" val="1602203750"/>
      </p:ext>
    </p:extLst>
  </p:cSld>
  <p:clrMap bg1="lt1" tx1="dk1" bg2="lt2" tx2="dk2" accent1="accent1" accent2="accent2" accent3="accent3" accent4="accent4" accent5="accent5" accent6="accent6" hlink="hlink" folHlink="folHlink"/>
  <p:sldLayoutIdLst>
    <p:sldLayoutId id="2147483649" r:id="rId1"/>
  </p:sldLayoutIdLst>
  <p:txStyles>
    <p:titleStyle>
      <a:lvl1pPr marL="0" marR="0" indent="0" algn="l" defTabSz="914400" rtl="0" eaLnBrk="1" fontAlgn="auto" latinLnBrk="0" hangingPunct="1">
        <a:lnSpc>
          <a:spcPct val="90000"/>
        </a:lnSpc>
        <a:spcBef>
          <a:spcPct val="0"/>
        </a:spcBef>
        <a:spcAft>
          <a:spcPts val="0"/>
        </a:spcAft>
        <a:buClrTx/>
        <a:buSzTx/>
        <a:buFontTx/>
        <a:buNone/>
        <a:tabLst/>
        <a:defRPr sz="6000" kern="1200">
          <a:solidFill>
            <a:schemeClr val="bg1"/>
          </a:solidFill>
          <a:latin typeface="Impact" panose="020B080603090205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Book Antiqua" panose="0204060205030503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Book Antiqua" panose="0204060205030503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Book Antiqua" panose="0204060205030503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Book Antiqua" panose="0204060205030503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Book Antiqua" panose="020406020503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descr="Background pattern&#10;&#10;Description automatically generated with low confidence">
            <a:extLst>
              <a:ext uri="{FF2B5EF4-FFF2-40B4-BE49-F238E27FC236}">
                <a16:creationId xmlns:a16="http://schemas.microsoft.com/office/drawing/2014/main" id="{DE569C10-0699-1640-9FEF-00068F5E1D19}"/>
              </a:ext>
            </a:extLst>
          </p:cNvPr>
          <p:cNvPicPr>
            <a:picLocks noChangeAspect="1"/>
          </p:cNvPicPr>
          <p:nvPr userDrawn="1"/>
        </p:nvPicPr>
        <p:blipFill>
          <a:blip r:embed="rId5"/>
          <a:stretch>
            <a:fillRect/>
          </a:stretch>
        </p:blipFill>
        <p:spPr>
          <a:xfrm>
            <a:off x="0" y="0"/>
            <a:ext cx="12192000" cy="6858000"/>
          </a:xfrm>
          <a:prstGeom prst="rect">
            <a:avLst/>
          </a:prstGeom>
        </p:spPr>
      </p:pic>
    </p:spTree>
    <p:extLst>
      <p:ext uri="{BB962C8B-B14F-4D97-AF65-F5344CB8AC3E}">
        <p14:creationId xmlns:p14="http://schemas.microsoft.com/office/powerpoint/2010/main" val="3885008522"/>
      </p:ext>
    </p:extLst>
  </p:cSld>
  <p:clrMap bg1="lt1" tx1="dk1" bg2="lt2" tx2="dk2" accent1="accent1" accent2="accent2" accent3="accent3" accent4="accent4" accent5="accent5" accent6="accent6" hlink="hlink" folHlink="folHlink"/>
  <p:sldLayoutIdLst>
    <p:sldLayoutId id="2147483667" r:id="rId1"/>
    <p:sldLayoutId id="2147483664" r:id="rId2"/>
    <p:sldLayoutId id="2147483666" r:id="rId3"/>
  </p:sldLayoutIdLst>
  <p:txStyles>
    <p:titleStyle>
      <a:lvl1pPr algn="l" defTabSz="914400" rtl="0" eaLnBrk="1" latinLnBrk="0" hangingPunct="1">
        <a:lnSpc>
          <a:spcPct val="90000"/>
        </a:lnSpc>
        <a:spcBef>
          <a:spcPct val="0"/>
        </a:spcBef>
        <a:buNone/>
        <a:defRPr sz="4400" kern="1200">
          <a:solidFill>
            <a:schemeClr val="tx1"/>
          </a:solidFill>
          <a:latin typeface="Impact" panose="020B0806030902050204" pitchFamily="34" charset="0"/>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b="0" i="0" kern="1200">
          <a:solidFill>
            <a:schemeClr val="tx1"/>
          </a:solidFill>
          <a:latin typeface="Book Antiqua" panose="0204060205030503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Book Antiqua" panose="0204060205030503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Book Antiqua" panose="0204060205030503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Book Antiqua" panose="0204060205030503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Book Antiqua" panose="020406020503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descr="Graphical user interface&#10;&#10;Description automatically generated with medium confidence">
            <a:extLst>
              <a:ext uri="{FF2B5EF4-FFF2-40B4-BE49-F238E27FC236}">
                <a16:creationId xmlns:a16="http://schemas.microsoft.com/office/drawing/2014/main" id="{67144BA4-B8AF-2847-88C9-403215E6582D}"/>
              </a:ext>
            </a:extLst>
          </p:cNvPr>
          <p:cNvPicPr>
            <a:picLocks noChangeAspect="1"/>
          </p:cNvPicPr>
          <p:nvPr userDrawn="1"/>
        </p:nvPicPr>
        <p:blipFill>
          <a:blip r:embed="rId3"/>
          <a:stretch>
            <a:fillRect/>
          </a:stretch>
        </p:blipFill>
        <p:spPr>
          <a:xfrm>
            <a:off x="0" y="0"/>
            <a:ext cx="12192000" cy="6858000"/>
          </a:xfrm>
          <a:prstGeom prst="rect">
            <a:avLst/>
          </a:prstGeom>
        </p:spPr>
      </p:pic>
    </p:spTree>
    <p:extLst>
      <p:ext uri="{BB962C8B-B14F-4D97-AF65-F5344CB8AC3E}">
        <p14:creationId xmlns:p14="http://schemas.microsoft.com/office/powerpoint/2010/main" val="1826906935"/>
      </p:ext>
    </p:extLst>
  </p:cSld>
  <p:clrMap bg1="lt1" tx1="dk1" bg2="lt2" tx2="dk2" accent1="accent1" accent2="accent2" accent3="accent3" accent4="accent4" accent5="accent5" accent6="accent6" hlink="hlink" folHlink="folHlink"/>
  <p:sldLayoutIdLst>
    <p:sldLayoutId id="2147483669" r:id="rId1"/>
  </p:sldLayoutIdLst>
  <p:txStyles>
    <p:titleStyle>
      <a:lvl1pPr marL="0" marR="0" indent="0" algn="l" defTabSz="914400" rtl="0" eaLnBrk="1" fontAlgn="auto" latinLnBrk="0" hangingPunct="1">
        <a:lnSpc>
          <a:spcPct val="90000"/>
        </a:lnSpc>
        <a:spcBef>
          <a:spcPct val="0"/>
        </a:spcBef>
        <a:spcAft>
          <a:spcPts val="0"/>
        </a:spcAft>
        <a:buClrTx/>
        <a:buSzTx/>
        <a:buFontTx/>
        <a:buNone/>
        <a:tabLst/>
        <a:defRPr sz="6000" kern="1200">
          <a:solidFill>
            <a:schemeClr val="bg1"/>
          </a:solidFill>
          <a:latin typeface="Impact" panose="020B080603090205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Book Antiqua" panose="0204060205030503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Book Antiqua" panose="0204060205030503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Book Antiqua" panose="0204060205030503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Book Antiqua" panose="0204060205030503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Book Antiqua" panose="020406020503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F1EAA-C504-0A45-A7C5-1C760ECD5860}"/>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2A00367E-BF1D-E542-BE4F-54E29010E898}"/>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91484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3">
            <a:extLst>
              <a:ext uri="{FF2B5EF4-FFF2-40B4-BE49-F238E27FC236}">
                <a16:creationId xmlns:a16="http://schemas.microsoft.com/office/drawing/2014/main" id="{8A749E38-0727-AD1E-7210-790A4AF425D5}"/>
              </a:ext>
            </a:extLst>
          </p:cNvPr>
          <p:cNvSpPr txBox="1">
            <a:spLocks/>
          </p:cNvSpPr>
          <p:nvPr/>
        </p:nvSpPr>
        <p:spPr>
          <a:xfrm>
            <a:off x="913699" y="624049"/>
            <a:ext cx="9591675" cy="4942315"/>
          </a:xfrm>
          <a:prstGeom prst="rect">
            <a:avLst/>
          </a:prstGeom>
          <a:noFill/>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2800" b="0" i="0" kern="1200">
                <a:solidFill>
                  <a:schemeClr val="tx1"/>
                </a:solidFill>
                <a:latin typeface="Book Antiqua" panose="0204060205030503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Book Antiqua" panose="0204060205030503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Book Antiqua" panose="0204060205030503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Book Antiqua" panose="0204060205030503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Book Antiqua" panose="020406020503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i="1" dirty="0">
                <a:effectLst/>
                <a:latin typeface="Arial" panose="020B0604020202020204" pitchFamily="34" charset="0"/>
              </a:rPr>
              <a:t>Day 1 Instructions: Use this slide to convey the Thrust project(s) you lead in answering the following questions to aid in discussion during the Thrust Leads workshop. </a:t>
            </a:r>
            <a:r>
              <a:rPr lang="en-US" sz="1400" i="1" dirty="0">
                <a:latin typeface="Arial" panose="020B0604020202020204" pitchFamily="34" charset="0"/>
              </a:rPr>
              <a:t>P</a:t>
            </a:r>
            <a:r>
              <a:rPr lang="en-US" sz="1400" i="1" dirty="0">
                <a:effectLst/>
                <a:latin typeface="Arial" panose="020B0604020202020204" pitchFamily="34" charset="0"/>
              </a:rPr>
              <a:t>rovide distilled high-level answers for all questions on this single slide and use one slide per question for presenting further details. </a:t>
            </a:r>
            <a:br>
              <a:rPr lang="en-US" sz="1400" i="1" dirty="0">
                <a:effectLst/>
                <a:latin typeface="Arial" panose="020B0604020202020204" pitchFamily="34" charset="0"/>
              </a:rPr>
            </a:br>
            <a:endParaRPr lang="en-US" sz="1400" i="1" dirty="0">
              <a:effectLst/>
              <a:latin typeface="Arial" panose="020B0604020202020204" pitchFamily="34" charset="0"/>
            </a:endParaRPr>
          </a:p>
          <a:p>
            <a:r>
              <a:rPr lang="en-US" sz="1400" b="1" dirty="0">
                <a:effectLst/>
                <a:latin typeface="Arial" panose="020B0604020202020204" pitchFamily="34" charset="0"/>
              </a:rPr>
              <a:t>Day 1:</a:t>
            </a:r>
          </a:p>
          <a:p>
            <a:r>
              <a:rPr lang="en-US" sz="1400" b="1" dirty="0">
                <a:effectLst/>
                <a:latin typeface="Arial" panose="020B0604020202020204" pitchFamily="34" charset="0"/>
              </a:rPr>
              <a:t>A. What makes the topic of your Thrust project(s) a compelling integrative research problem that could not be addressed in other ways or from an individual grant? </a:t>
            </a:r>
          </a:p>
          <a:p>
            <a:endParaRPr lang="en-US" sz="1400" b="1" dirty="0">
              <a:latin typeface="Arial" panose="020B0604020202020204" pitchFamily="34" charset="0"/>
            </a:endParaRPr>
          </a:p>
          <a:p>
            <a:endParaRPr lang="en-US" sz="1400" b="1" dirty="0">
              <a:effectLst/>
              <a:latin typeface="Arial" panose="020B0604020202020204" pitchFamily="34" charset="0"/>
            </a:endParaRPr>
          </a:p>
          <a:p>
            <a:endParaRPr lang="en-US" sz="1400" b="1" dirty="0">
              <a:effectLst/>
              <a:latin typeface="Arial" panose="020B0604020202020204" pitchFamily="34" charset="0"/>
            </a:endParaRPr>
          </a:p>
          <a:p>
            <a:r>
              <a:rPr lang="en-US" sz="1400" b="1" dirty="0">
                <a:effectLst/>
                <a:latin typeface="Arial" panose="020B0604020202020204" pitchFamily="34" charset="0"/>
              </a:rPr>
              <a:t>B. What has been your most positive or exciting outcome to date from your Thrust project(s) towards integration in the Institute? </a:t>
            </a:r>
          </a:p>
          <a:p>
            <a:endParaRPr lang="en-US" sz="1400" b="1" dirty="0">
              <a:effectLst/>
              <a:latin typeface="Arial" panose="020B0604020202020204" pitchFamily="34" charset="0"/>
            </a:endParaRPr>
          </a:p>
          <a:p>
            <a:endParaRPr lang="en-US" sz="1400" b="1" dirty="0">
              <a:effectLst/>
              <a:latin typeface="Arial" panose="020B0604020202020204" pitchFamily="34" charset="0"/>
            </a:endParaRPr>
          </a:p>
          <a:p>
            <a:endParaRPr lang="en-US" sz="1400" b="1" dirty="0">
              <a:effectLst/>
              <a:latin typeface="Arial" panose="020B0604020202020204" pitchFamily="34" charset="0"/>
            </a:endParaRPr>
          </a:p>
          <a:p>
            <a:r>
              <a:rPr lang="en-US" sz="1400" b="1" dirty="0">
                <a:effectLst/>
                <a:latin typeface="Arial" panose="020B0604020202020204" pitchFamily="34" charset="0"/>
              </a:rPr>
              <a:t>C. What have been the biggest challenges with your Thrust project(s) to date? </a:t>
            </a:r>
          </a:p>
          <a:p>
            <a:pPr marL="742950" marR="203835" indent="-742950">
              <a:spcBef>
                <a:spcPts val="0"/>
              </a:spcBef>
              <a:spcAft>
                <a:spcPts val="600"/>
              </a:spcAft>
              <a:tabLst>
                <a:tab pos="596265" algn="l"/>
                <a:tab pos="596900" algn="l"/>
              </a:tabLst>
            </a:pPr>
            <a:endParaRPr lang="en-US" sz="1400" b="1" i="1" dirty="0">
              <a:ea typeface="Arial" panose="020B0604020202020204" pitchFamily="34" charset="0"/>
            </a:endParaRPr>
          </a:p>
          <a:p>
            <a:pPr marL="742950" marR="203835" indent="-742950">
              <a:spcBef>
                <a:spcPts val="0"/>
              </a:spcBef>
              <a:spcAft>
                <a:spcPts val="600"/>
              </a:spcAft>
              <a:tabLst>
                <a:tab pos="596265" algn="l"/>
                <a:tab pos="596900" algn="l"/>
              </a:tabLst>
            </a:pPr>
            <a:endParaRPr lang="en-US" sz="1400" dirty="0">
              <a:solidFill>
                <a:srgbClr val="FF0000"/>
              </a:solidFill>
              <a:ea typeface="Arial" panose="020B0604020202020204" pitchFamily="34" charset="0"/>
            </a:endParaRPr>
          </a:p>
        </p:txBody>
      </p:sp>
    </p:spTree>
    <p:extLst>
      <p:ext uri="{BB962C8B-B14F-4D97-AF65-F5344CB8AC3E}">
        <p14:creationId xmlns:p14="http://schemas.microsoft.com/office/powerpoint/2010/main" val="490097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3">
            <a:extLst>
              <a:ext uri="{FF2B5EF4-FFF2-40B4-BE49-F238E27FC236}">
                <a16:creationId xmlns:a16="http://schemas.microsoft.com/office/drawing/2014/main" id="{8A749E38-0727-AD1E-7210-790A4AF425D5}"/>
              </a:ext>
            </a:extLst>
          </p:cNvPr>
          <p:cNvSpPr txBox="1">
            <a:spLocks/>
          </p:cNvSpPr>
          <p:nvPr/>
        </p:nvSpPr>
        <p:spPr>
          <a:xfrm>
            <a:off x="913699" y="624049"/>
            <a:ext cx="9591675" cy="2493440"/>
          </a:xfrm>
          <a:prstGeom prst="rect">
            <a:avLst/>
          </a:prstGeom>
          <a:noFill/>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2800" b="0" i="0" kern="1200">
                <a:solidFill>
                  <a:schemeClr val="tx1"/>
                </a:solidFill>
                <a:latin typeface="Book Antiqua" panose="0204060205030503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Book Antiqua" panose="0204060205030503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Book Antiqua" panose="0204060205030503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Book Antiqua" panose="0204060205030503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Book Antiqua" panose="020406020503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i="1" dirty="0">
                <a:effectLst/>
                <a:latin typeface="Arial" panose="020B0604020202020204" pitchFamily="34" charset="0"/>
              </a:rPr>
              <a:t>Instructions: one slide per question for presenting further details. </a:t>
            </a:r>
            <a:r>
              <a:rPr lang="en-US" sz="1400" u="sng" dirty="0">
                <a:solidFill>
                  <a:srgbClr val="242424"/>
                </a:solidFill>
                <a:latin typeface="Arial" panose="020B0604020202020204" pitchFamily="34" charset="0"/>
                <a:cs typeface="Arial" panose="020B0604020202020204" pitchFamily="34" charset="0"/>
              </a:rPr>
              <a:t>I</a:t>
            </a:r>
            <a:r>
              <a:rPr lang="en-US" sz="1400" b="0" i="0" u="sng" dirty="0">
                <a:solidFill>
                  <a:srgbClr val="242424"/>
                </a:solidFill>
                <a:effectLst/>
                <a:latin typeface="Arial" panose="020B0604020202020204" pitchFamily="34" charset="0"/>
                <a:cs typeface="Arial" panose="020B0604020202020204" pitchFamily="34" charset="0"/>
              </a:rPr>
              <a:t>nclusion of graphics, images or illustrations in the answer to these question is encouraged</a:t>
            </a:r>
            <a:r>
              <a:rPr lang="en-US" sz="1400" b="0" i="0" dirty="0">
                <a:solidFill>
                  <a:srgbClr val="242424"/>
                </a:solidFill>
                <a:effectLst/>
                <a:latin typeface="Arial" panose="020B0604020202020204" pitchFamily="34" charset="0"/>
                <a:cs typeface="Arial" panose="020B0604020202020204" pitchFamily="34" charset="0"/>
              </a:rPr>
              <a:t>.</a:t>
            </a:r>
            <a:br>
              <a:rPr lang="en-US" sz="1400" i="1" dirty="0">
                <a:effectLst/>
                <a:latin typeface="Arial" panose="020B0604020202020204" pitchFamily="34" charset="0"/>
              </a:rPr>
            </a:br>
            <a:endParaRPr lang="en-US" sz="1400" i="1" dirty="0">
              <a:effectLst/>
              <a:latin typeface="Arial" panose="020B0604020202020204" pitchFamily="34" charset="0"/>
            </a:endParaRPr>
          </a:p>
          <a:p>
            <a:r>
              <a:rPr lang="en-US" sz="1400" b="1" dirty="0">
                <a:effectLst/>
                <a:latin typeface="Arial" panose="020B0604020202020204" pitchFamily="34" charset="0"/>
              </a:rPr>
              <a:t>Day 1A:</a:t>
            </a:r>
          </a:p>
          <a:p>
            <a:r>
              <a:rPr lang="en-US" sz="1400" b="1" dirty="0">
                <a:effectLst/>
                <a:latin typeface="Arial" panose="020B0604020202020204" pitchFamily="34" charset="0"/>
              </a:rPr>
              <a:t>What makes the topic of your Thrust project(s) a compelling integrative research problem that could not be addressed in other ways or from an individual grant? </a:t>
            </a:r>
          </a:p>
          <a:p>
            <a:br>
              <a:rPr lang="en-US" sz="1400" b="1" dirty="0">
                <a:effectLst/>
                <a:latin typeface="Arial" panose="020B0604020202020204" pitchFamily="34" charset="0"/>
              </a:rPr>
            </a:br>
            <a:endParaRPr lang="en-US" sz="1400" b="1" dirty="0">
              <a:effectLst/>
              <a:latin typeface="Arial" panose="020B0604020202020204" pitchFamily="34" charset="0"/>
            </a:endParaRPr>
          </a:p>
          <a:p>
            <a:pPr marL="742950" marR="203835" indent="-742950">
              <a:spcBef>
                <a:spcPts val="0"/>
              </a:spcBef>
              <a:spcAft>
                <a:spcPts val="600"/>
              </a:spcAft>
              <a:tabLst>
                <a:tab pos="596265" algn="l"/>
                <a:tab pos="596900" algn="l"/>
              </a:tabLst>
            </a:pPr>
            <a:endParaRPr lang="en-US" sz="1400" b="1" i="1" dirty="0">
              <a:ea typeface="Arial" panose="020B0604020202020204" pitchFamily="34" charset="0"/>
            </a:endParaRPr>
          </a:p>
          <a:p>
            <a:pPr marL="742950" marR="203835" indent="-742950">
              <a:spcBef>
                <a:spcPts val="0"/>
              </a:spcBef>
              <a:spcAft>
                <a:spcPts val="600"/>
              </a:spcAft>
              <a:tabLst>
                <a:tab pos="596265" algn="l"/>
                <a:tab pos="596900" algn="l"/>
              </a:tabLst>
            </a:pPr>
            <a:endParaRPr lang="en-US" sz="1400" dirty="0">
              <a:solidFill>
                <a:srgbClr val="FF0000"/>
              </a:solidFill>
              <a:ea typeface="Arial" panose="020B0604020202020204" pitchFamily="34" charset="0"/>
            </a:endParaRPr>
          </a:p>
        </p:txBody>
      </p:sp>
    </p:spTree>
    <p:extLst>
      <p:ext uri="{BB962C8B-B14F-4D97-AF65-F5344CB8AC3E}">
        <p14:creationId xmlns:p14="http://schemas.microsoft.com/office/powerpoint/2010/main" val="4282789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3">
            <a:extLst>
              <a:ext uri="{FF2B5EF4-FFF2-40B4-BE49-F238E27FC236}">
                <a16:creationId xmlns:a16="http://schemas.microsoft.com/office/drawing/2014/main" id="{8A749E38-0727-AD1E-7210-790A4AF425D5}"/>
              </a:ext>
            </a:extLst>
          </p:cNvPr>
          <p:cNvSpPr txBox="1">
            <a:spLocks/>
          </p:cNvSpPr>
          <p:nvPr/>
        </p:nvSpPr>
        <p:spPr>
          <a:xfrm>
            <a:off x="913699" y="624049"/>
            <a:ext cx="9591675" cy="2365199"/>
          </a:xfrm>
          <a:prstGeom prst="rect">
            <a:avLst/>
          </a:prstGeom>
          <a:noFill/>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2800" b="0" i="0" kern="1200">
                <a:solidFill>
                  <a:schemeClr val="tx1"/>
                </a:solidFill>
                <a:latin typeface="Book Antiqua" panose="0204060205030503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Book Antiqua" panose="0204060205030503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Book Antiqua" panose="0204060205030503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Book Antiqua" panose="0204060205030503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Book Antiqua" panose="020406020503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i="1" dirty="0">
                <a:effectLst/>
                <a:latin typeface="Arial" panose="020B0604020202020204" pitchFamily="34" charset="0"/>
              </a:rPr>
              <a:t>Instructions: one slide per question for presenting further details. </a:t>
            </a:r>
            <a:r>
              <a:rPr lang="en-US" sz="1400" u="sng" dirty="0">
                <a:solidFill>
                  <a:srgbClr val="242424"/>
                </a:solidFill>
                <a:latin typeface="Arial" panose="020B0604020202020204" pitchFamily="34" charset="0"/>
                <a:cs typeface="Arial" panose="020B0604020202020204" pitchFamily="34" charset="0"/>
              </a:rPr>
              <a:t>I</a:t>
            </a:r>
            <a:r>
              <a:rPr lang="en-US" sz="1400" b="0" i="0" u="sng" dirty="0">
                <a:solidFill>
                  <a:srgbClr val="242424"/>
                </a:solidFill>
                <a:effectLst/>
                <a:latin typeface="Arial" panose="020B0604020202020204" pitchFamily="34" charset="0"/>
                <a:cs typeface="Arial" panose="020B0604020202020204" pitchFamily="34" charset="0"/>
              </a:rPr>
              <a:t>nclusion of graphics, images or illustrations in the answer to these question is encouraged</a:t>
            </a:r>
            <a:r>
              <a:rPr lang="en-US" sz="1400" b="0" i="0" dirty="0">
                <a:solidFill>
                  <a:srgbClr val="242424"/>
                </a:solidFill>
                <a:effectLst/>
                <a:latin typeface="Arial" panose="020B0604020202020204" pitchFamily="34" charset="0"/>
                <a:cs typeface="Arial" panose="020B0604020202020204" pitchFamily="34" charset="0"/>
              </a:rPr>
              <a:t>.</a:t>
            </a:r>
            <a:br>
              <a:rPr lang="en-US" sz="1400" i="1" dirty="0">
                <a:effectLst/>
                <a:latin typeface="Arial" panose="020B0604020202020204" pitchFamily="34" charset="0"/>
              </a:rPr>
            </a:br>
            <a:br>
              <a:rPr lang="en-US" sz="1400" i="1" dirty="0">
                <a:effectLst/>
                <a:latin typeface="Arial" panose="020B0604020202020204" pitchFamily="34" charset="0"/>
              </a:rPr>
            </a:br>
            <a:r>
              <a:rPr lang="en-US" sz="1400" b="1" dirty="0">
                <a:effectLst/>
                <a:latin typeface="Arial" panose="020B0604020202020204" pitchFamily="34" charset="0"/>
              </a:rPr>
              <a:t>Day 1B:</a:t>
            </a:r>
          </a:p>
          <a:p>
            <a:r>
              <a:rPr lang="en-US" sz="1400" b="1" dirty="0">
                <a:effectLst/>
                <a:latin typeface="Arial" panose="020B0604020202020204" pitchFamily="34" charset="0"/>
              </a:rPr>
              <a:t>What has been your most positive or exciting outcome to date from your Thrust project(s) towards integration in the Institute? </a:t>
            </a:r>
          </a:p>
          <a:p>
            <a:br>
              <a:rPr lang="en-US" sz="1400" b="1" dirty="0">
                <a:effectLst/>
                <a:latin typeface="Arial" panose="020B0604020202020204" pitchFamily="34" charset="0"/>
              </a:rPr>
            </a:br>
            <a:endParaRPr lang="en-US" sz="1400" b="1" dirty="0">
              <a:effectLst/>
              <a:latin typeface="Arial" panose="020B0604020202020204" pitchFamily="34" charset="0"/>
            </a:endParaRPr>
          </a:p>
          <a:p>
            <a:pPr marL="742950" marR="203835" indent="-742950">
              <a:spcBef>
                <a:spcPts val="0"/>
              </a:spcBef>
              <a:spcAft>
                <a:spcPts val="600"/>
              </a:spcAft>
              <a:tabLst>
                <a:tab pos="596265" algn="l"/>
                <a:tab pos="596900" algn="l"/>
              </a:tabLst>
            </a:pPr>
            <a:endParaRPr lang="en-US" sz="1400" b="1" i="1" dirty="0">
              <a:ea typeface="Arial" panose="020B0604020202020204" pitchFamily="34" charset="0"/>
            </a:endParaRPr>
          </a:p>
          <a:p>
            <a:pPr marL="742950" marR="203835" indent="-742950">
              <a:spcBef>
                <a:spcPts val="0"/>
              </a:spcBef>
              <a:spcAft>
                <a:spcPts val="600"/>
              </a:spcAft>
              <a:tabLst>
                <a:tab pos="596265" algn="l"/>
                <a:tab pos="596900" algn="l"/>
              </a:tabLst>
            </a:pPr>
            <a:endParaRPr lang="en-US" sz="1400" dirty="0">
              <a:solidFill>
                <a:srgbClr val="FF0000"/>
              </a:solidFill>
              <a:ea typeface="Arial" panose="020B0604020202020204" pitchFamily="34" charset="0"/>
            </a:endParaRPr>
          </a:p>
        </p:txBody>
      </p:sp>
    </p:spTree>
    <p:extLst>
      <p:ext uri="{BB962C8B-B14F-4D97-AF65-F5344CB8AC3E}">
        <p14:creationId xmlns:p14="http://schemas.microsoft.com/office/powerpoint/2010/main" val="3077395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3">
            <a:extLst>
              <a:ext uri="{FF2B5EF4-FFF2-40B4-BE49-F238E27FC236}">
                <a16:creationId xmlns:a16="http://schemas.microsoft.com/office/drawing/2014/main" id="{8A749E38-0727-AD1E-7210-790A4AF425D5}"/>
              </a:ext>
            </a:extLst>
          </p:cNvPr>
          <p:cNvSpPr txBox="1">
            <a:spLocks/>
          </p:cNvSpPr>
          <p:nvPr/>
        </p:nvSpPr>
        <p:spPr>
          <a:xfrm>
            <a:off x="913699" y="624049"/>
            <a:ext cx="9591675" cy="2687339"/>
          </a:xfrm>
          <a:prstGeom prst="rect">
            <a:avLst/>
          </a:prstGeom>
          <a:noFill/>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2800" b="0" i="0" kern="1200">
                <a:solidFill>
                  <a:schemeClr val="tx1"/>
                </a:solidFill>
                <a:latin typeface="Book Antiqua" panose="0204060205030503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Book Antiqua" panose="0204060205030503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Book Antiqua" panose="0204060205030503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Book Antiqua" panose="0204060205030503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Book Antiqua" panose="020406020503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i="1" dirty="0">
                <a:effectLst/>
                <a:latin typeface="Arial" panose="020B0604020202020204" pitchFamily="34" charset="0"/>
              </a:rPr>
              <a:t>Instructions: one slide per question for presenting further details. </a:t>
            </a:r>
            <a:r>
              <a:rPr lang="en-US" sz="1400" u="sng" dirty="0">
                <a:solidFill>
                  <a:srgbClr val="242424"/>
                </a:solidFill>
                <a:latin typeface="Arial" panose="020B0604020202020204" pitchFamily="34" charset="0"/>
                <a:cs typeface="Arial" panose="020B0604020202020204" pitchFamily="34" charset="0"/>
              </a:rPr>
              <a:t>I</a:t>
            </a:r>
            <a:r>
              <a:rPr lang="en-US" sz="1400" b="0" i="0" u="sng" dirty="0">
                <a:solidFill>
                  <a:srgbClr val="242424"/>
                </a:solidFill>
                <a:effectLst/>
                <a:latin typeface="Arial" panose="020B0604020202020204" pitchFamily="34" charset="0"/>
                <a:cs typeface="Arial" panose="020B0604020202020204" pitchFamily="34" charset="0"/>
              </a:rPr>
              <a:t>nclusion of graphics, images or illustrations in the answer to these question is encouraged</a:t>
            </a:r>
            <a:r>
              <a:rPr lang="en-US" sz="1400" b="0" i="0" dirty="0">
                <a:solidFill>
                  <a:srgbClr val="242424"/>
                </a:solidFill>
                <a:effectLst/>
                <a:latin typeface="Arial" panose="020B0604020202020204" pitchFamily="34" charset="0"/>
                <a:cs typeface="Arial" panose="020B0604020202020204" pitchFamily="34" charset="0"/>
              </a:rPr>
              <a:t>.</a:t>
            </a:r>
            <a:br>
              <a:rPr lang="en-US" sz="1400" i="1" dirty="0">
                <a:effectLst/>
                <a:latin typeface="Arial" panose="020B0604020202020204" pitchFamily="34" charset="0"/>
              </a:rPr>
            </a:br>
            <a:endParaRPr lang="en-US" sz="1400" i="1" dirty="0">
              <a:effectLst/>
              <a:latin typeface="Arial" panose="020B0604020202020204" pitchFamily="34" charset="0"/>
            </a:endParaRPr>
          </a:p>
          <a:p>
            <a:r>
              <a:rPr lang="en-US" sz="1400" b="1" dirty="0">
                <a:effectLst/>
                <a:latin typeface="Arial" panose="020B0604020202020204" pitchFamily="34" charset="0"/>
              </a:rPr>
              <a:t>Day 1C:</a:t>
            </a:r>
          </a:p>
          <a:p>
            <a:r>
              <a:rPr lang="en-US" sz="1400" b="1" dirty="0">
                <a:effectLst/>
                <a:latin typeface="Arial" panose="020B0604020202020204" pitchFamily="34" charset="0"/>
              </a:rPr>
              <a:t>What have been the biggest challenges with your Thrust project(s) to date? How have these challenges impacted integration progress? </a:t>
            </a:r>
            <a:r>
              <a:rPr lang="en-US" sz="1400" b="1" dirty="0">
                <a:latin typeface="Arial" panose="020B0604020202020204" pitchFamily="34" charset="0"/>
              </a:rPr>
              <a:t>W</a:t>
            </a:r>
            <a:r>
              <a:rPr lang="en-US" sz="1400" b="1" dirty="0">
                <a:effectLst/>
                <a:latin typeface="Arial" panose="020B0604020202020204" pitchFamily="34" charset="0"/>
              </a:rPr>
              <a:t>hat strategies and steps do you/your Thrust team plan to take to address the challenges? </a:t>
            </a:r>
          </a:p>
          <a:p>
            <a:br>
              <a:rPr lang="en-US" sz="1400" b="1" dirty="0">
                <a:effectLst/>
                <a:latin typeface="Arial" panose="020B0604020202020204" pitchFamily="34" charset="0"/>
              </a:rPr>
            </a:br>
            <a:endParaRPr lang="en-US" sz="1400" b="1" dirty="0">
              <a:effectLst/>
              <a:latin typeface="Arial" panose="020B0604020202020204" pitchFamily="34" charset="0"/>
            </a:endParaRPr>
          </a:p>
          <a:p>
            <a:pPr marL="742950" marR="203835" indent="-742950">
              <a:spcBef>
                <a:spcPts val="0"/>
              </a:spcBef>
              <a:spcAft>
                <a:spcPts val="600"/>
              </a:spcAft>
              <a:tabLst>
                <a:tab pos="596265" algn="l"/>
                <a:tab pos="596900" algn="l"/>
              </a:tabLst>
            </a:pPr>
            <a:endParaRPr lang="en-US" sz="1400" b="1" i="1" dirty="0">
              <a:ea typeface="Arial" panose="020B0604020202020204" pitchFamily="34" charset="0"/>
            </a:endParaRPr>
          </a:p>
          <a:p>
            <a:pPr marL="742950" marR="203835" indent="-742950">
              <a:spcBef>
                <a:spcPts val="0"/>
              </a:spcBef>
              <a:spcAft>
                <a:spcPts val="600"/>
              </a:spcAft>
              <a:tabLst>
                <a:tab pos="596265" algn="l"/>
                <a:tab pos="596900" algn="l"/>
              </a:tabLst>
            </a:pPr>
            <a:endParaRPr lang="en-US" sz="1400" dirty="0">
              <a:solidFill>
                <a:srgbClr val="FF0000"/>
              </a:solidFill>
              <a:ea typeface="Arial" panose="020B0604020202020204" pitchFamily="34" charset="0"/>
            </a:endParaRPr>
          </a:p>
        </p:txBody>
      </p:sp>
    </p:spTree>
    <p:extLst>
      <p:ext uri="{BB962C8B-B14F-4D97-AF65-F5344CB8AC3E}">
        <p14:creationId xmlns:p14="http://schemas.microsoft.com/office/powerpoint/2010/main" val="1740957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F1EAA-C504-0A45-A7C5-1C760ECD5860}"/>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2A00367E-BF1D-E542-BE4F-54E29010E898}"/>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99911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3">
            <a:extLst>
              <a:ext uri="{FF2B5EF4-FFF2-40B4-BE49-F238E27FC236}">
                <a16:creationId xmlns:a16="http://schemas.microsoft.com/office/drawing/2014/main" id="{8A749E38-0727-AD1E-7210-790A4AF425D5}"/>
              </a:ext>
            </a:extLst>
          </p:cNvPr>
          <p:cNvSpPr txBox="1">
            <a:spLocks/>
          </p:cNvSpPr>
          <p:nvPr/>
        </p:nvSpPr>
        <p:spPr>
          <a:xfrm>
            <a:off x="913699" y="624049"/>
            <a:ext cx="9591675" cy="2171300"/>
          </a:xfrm>
          <a:prstGeom prst="rect">
            <a:avLst/>
          </a:prstGeom>
          <a:noFill/>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2800" b="0" i="0" kern="1200">
                <a:solidFill>
                  <a:schemeClr val="tx1"/>
                </a:solidFill>
                <a:latin typeface="Book Antiqua" panose="0204060205030503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Book Antiqua" panose="0204060205030503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Book Antiqua" panose="0204060205030503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Book Antiqua" panose="0204060205030503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Book Antiqua" panose="020406020503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i="1" dirty="0">
                <a:effectLst/>
                <a:latin typeface="Arial" panose="020B0604020202020204" pitchFamily="34" charset="0"/>
              </a:rPr>
              <a:t>Day 2 Instructions: Instructions: one slide per question for presenting details. </a:t>
            </a:r>
            <a:r>
              <a:rPr lang="en-US" sz="1400" u="sng" dirty="0">
                <a:solidFill>
                  <a:srgbClr val="242424"/>
                </a:solidFill>
                <a:latin typeface="Arial" panose="020B0604020202020204" pitchFamily="34" charset="0"/>
                <a:cs typeface="Arial" panose="020B0604020202020204" pitchFamily="34" charset="0"/>
              </a:rPr>
              <a:t>I</a:t>
            </a:r>
            <a:r>
              <a:rPr lang="en-US" sz="1400" b="0" i="0" u="sng" dirty="0">
                <a:solidFill>
                  <a:srgbClr val="242424"/>
                </a:solidFill>
                <a:effectLst/>
                <a:latin typeface="Arial" panose="020B0604020202020204" pitchFamily="34" charset="0"/>
                <a:cs typeface="Arial" panose="020B0604020202020204" pitchFamily="34" charset="0"/>
              </a:rPr>
              <a:t>nclusion of graphics, images or illustrations in the answer to these question is encouraged</a:t>
            </a:r>
            <a:r>
              <a:rPr lang="en-US" sz="1400" b="0" i="0" dirty="0">
                <a:solidFill>
                  <a:srgbClr val="242424"/>
                </a:solidFill>
                <a:effectLst/>
                <a:latin typeface="Arial" panose="020B0604020202020204" pitchFamily="34" charset="0"/>
                <a:cs typeface="Arial" panose="020B0604020202020204" pitchFamily="34" charset="0"/>
              </a:rPr>
              <a:t>.</a:t>
            </a:r>
            <a:br>
              <a:rPr lang="en-US" sz="1400" i="1" dirty="0">
                <a:effectLst/>
                <a:latin typeface="Arial" panose="020B0604020202020204" pitchFamily="34" charset="0"/>
              </a:rPr>
            </a:br>
            <a:endParaRPr lang="en-US" sz="1400" i="1" dirty="0">
              <a:effectLst/>
              <a:latin typeface="Arial" panose="020B0604020202020204" pitchFamily="34" charset="0"/>
            </a:endParaRPr>
          </a:p>
          <a:p>
            <a:r>
              <a:rPr lang="en-US" sz="1400" b="1" dirty="0">
                <a:effectLst/>
                <a:latin typeface="Arial" panose="020B0604020202020204" pitchFamily="34" charset="0"/>
              </a:rPr>
              <a:t>Day 2A:</a:t>
            </a:r>
            <a:br>
              <a:rPr lang="en-US" sz="1400" b="1" dirty="0">
                <a:effectLst/>
                <a:latin typeface="Arial" panose="020B0604020202020204" pitchFamily="34" charset="0"/>
              </a:rPr>
            </a:br>
            <a:r>
              <a:rPr lang="en-US" sz="1400" b="1" dirty="0">
                <a:effectLst/>
                <a:latin typeface="Arial" panose="020B0604020202020204" pitchFamily="34" charset="0"/>
              </a:rPr>
              <a:t>What key outcomes do you hope to achieve from your Thrust project(s) distributed over the NSF timeline of the Institute (Time points: end of Y2, 5 </a:t>
            </a:r>
            <a:r>
              <a:rPr lang="en-US" sz="1400" b="1" dirty="0" err="1">
                <a:effectLst/>
                <a:latin typeface="Arial" panose="020B0604020202020204" pitchFamily="34" charset="0"/>
              </a:rPr>
              <a:t>yrs</a:t>
            </a:r>
            <a:r>
              <a:rPr lang="en-US" sz="1400" b="1" dirty="0">
                <a:effectLst/>
                <a:latin typeface="Arial" panose="020B0604020202020204" pitchFamily="34" charset="0"/>
              </a:rPr>
              <a:t>, and 10 </a:t>
            </a:r>
            <a:r>
              <a:rPr lang="en-US" sz="1400" b="1" dirty="0" err="1">
                <a:effectLst/>
                <a:latin typeface="Arial" panose="020B0604020202020204" pitchFamily="34" charset="0"/>
              </a:rPr>
              <a:t>yrs</a:t>
            </a:r>
            <a:r>
              <a:rPr lang="en-US" sz="1400" b="1" dirty="0">
                <a:effectLst/>
                <a:latin typeface="Arial" panose="020B0604020202020204" pitchFamily="34" charset="0"/>
              </a:rPr>
              <a:t> </a:t>
            </a:r>
            <a:r>
              <a:rPr lang="en-US" sz="1400" b="1" i="1" dirty="0">
                <a:effectLst/>
                <a:latin typeface="Arial" panose="020B0604020202020204" pitchFamily="34" charset="0"/>
              </a:rPr>
              <a:t>should we receive renewal</a:t>
            </a:r>
            <a:r>
              <a:rPr lang="en-US" sz="1400" b="1" dirty="0">
                <a:effectLst/>
                <a:latin typeface="Arial" panose="020B0604020202020204" pitchFamily="34" charset="0"/>
              </a:rPr>
              <a:t>)?</a:t>
            </a:r>
          </a:p>
          <a:p>
            <a:endParaRPr lang="en-US" sz="1400" b="1" dirty="0">
              <a:latin typeface="Arial" panose="020B0604020202020204" pitchFamily="34" charset="0"/>
            </a:endParaRPr>
          </a:p>
          <a:p>
            <a:pPr marL="742950" marR="203835" indent="-742950">
              <a:spcBef>
                <a:spcPts val="0"/>
              </a:spcBef>
              <a:spcAft>
                <a:spcPts val="600"/>
              </a:spcAft>
              <a:tabLst>
                <a:tab pos="596265" algn="l"/>
                <a:tab pos="596900" algn="l"/>
              </a:tabLst>
            </a:pPr>
            <a:endParaRPr lang="en-US" sz="1400" b="1" i="1" dirty="0">
              <a:ea typeface="Arial" panose="020B0604020202020204" pitchFamily="34" charset="0"/>
            </a:endParaRPr>
          </a:p>
          <a:p>
            <a:pPr marL="742950" marR="203835" indent="-742950">
              <a:spcBef>
                <a:spcPts val="0"/>
              </a:spcBef>
              <a:spcAft>
                <a:spcPts val="600"/>
              </a:spcAft>
              <a:tabLst>
                <a:tab pos="596265" algn="l"/>
                <a:tab pos="596900" algn="l"/>
              </a:tabLst>
            </a:pPr>
            <a:endParaRPr lang="en-US" sz="1400" dirty="0">
              <a:solidFill>
                <a:srgbClr val="FF0000"/>
              </a:solidFill>
              <a:ea typeface="Arial" panose="020B0604020202020204" pitchFamily="34" charset="0"/>
            </a:endParaRPr>
          </a:p>
        </p:txBody>
      </p:sp>
    </p:spTree>
    <p:extLst>
      <p:ext uri="{BB962C8B-B14F-4D97-AF65-F5344CB8AC3E}">
        <p14:creationId xmlns:p14="http://schemas.microsoft.com/office/powerpoint/2010/main" val="2477599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3">
            <a:extLst>
              <a:ext uri="{FF2B5EF4-FFF2-40B4-BE49-F238E27FC236}">
                <a16:creationId xmlns:a16="http://schemas.microsoft.com/office/drawing/2014/main" id="{8A749E38-0727-AD1E-7210-790A4AF425D5}"/>
              </a:ext>
            </a:extLst>
          </p:cNvPr>
          <p:cNvSpPr txBox="1">
            <a:spLocks/>
          </p:cNvSpPr>
          <p:nvPr/>
        </p:nvSpPr>
        <p:spPr>
          <a:xfrm>
            <a:off x="913699" y="624049"/>
            <a:ext cx="9591675" cy="1849161"/>
          </a:xfrm>
          <a:prstGeom prst="rect">
            <a:avLst/>
          </a:prstGeom>
          <a:noFill/>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2800" b="0" i="0" kern="1200">
                <a:solidFill>
                  <a:schemeClr val="tx1"/>
                </a:solidFill>
                <a:latin typeface="Book Antiqua" panose="0204060205030503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Book Antiqua" panose="0204060205030503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Book Antiqua" panose="0204060205030503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Book Antiqua" panose="0204060205030503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Book Antiqua" panose="020406020503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i="1" dirty="0">
                <a:effectLst/>
                <a:latin typeface="Arial" panose="020B0604020202020204" pitchFamily="34" charset="0"/>
              </a:rPr>
              <a:t>Day 2 Instructions: Instructions: one slide per question for presenting details. </a:t>
            </a:r>
            <a:r>
              <a:rPr lang="en-US" sz="1400" u="sng" dirty="0">
                <a:solidFill>
                  <a:srgbClr val="242424"/>
                </a:solidFill>
                <a:latin typeface="Arial" panose="020B0604020202020204" pitchFamily="34" charset="0"/>
                <a:cs typeface="Arial" panose="020B0604020202020204" pitchFamily="34" charset="0"/>
              </a:rPr>
              <a:t>I</a:t>
            </a:r>
            <a:r>
              <a:rPr lang="en-US" sz="1400" b="0" i="0" u="sng" dirty="0">
                <a:solidFill>
                  <a:srgbClr val="242424"/>
                </a:solidFill>
                <a:effectLst/>
                <a:latin typeface="Arial" panose="020B0604020202020204" pitchFamily="34" charset="0"/>
                <a:cs typeface="Arial" panose="020B0604020202020204" pitchFamily="34" charset="0"/>
              </a:rPr>
              <a:t>nclusion of graphics, images or illustrations in the answer to the questions is encouraged</a:t>
            </a:r>
            <a:r>
              <a:rPr lang="en-US" sz="1400" b="0" i="0" dirty="0">
                <a:solidFill>
                  <a:srgbClr val="242424"/>
                </a:solidFill>
                <a:effectLst/>
                <a:latin typeface="Arial" panose="020B0604020202020204" pitchFamily="34" charset="0"/>
                <a:cs typeface="Arial" panose="020B0604020202020204" pitchFamily="34" charset="0"/>
              </a:rPr>
              <a:t>.</a:t>
            </a:r>
            <a:br>
              <a:rPr lang="en-US" sz="1400" i="1" dirty="0">
                <a:effectLst/>
                <a:latin typeface="Arial" panose="020B0604020202020204" pitchFamily="34" charset="0"/>
              </a:rPr>
            </a:br>
            <a:endParaRPr lang="en-US" sz="1400" i="1" dirty="0">
              <a:effectLst/>
              <a:latin typeface="Arial" panose="020B0604020202020204" pitchFamily="34" charset="0"/>
            </a:endParaRPr>
          </a:p>
          <a:p>
            <a:r>
              <a:rPr lang="en-US" sz="1400" b="1" dirty="0">
                <a:effectLst/>
                <a:latin typeface="Arial" panose="020B0604020202020204" pitchFamily="34" charset="0"/>
              </a:rPr>
              <a:t>Day 2B:</a:t>
            </a:r>
            <a:br>
              <a:rPr lang="en-US" sz="1400" b="1" dirty="0">
                <a:effectLst/>
                <a:latin typeface="Arial" panose="020B0604020202020204" pitchFamily="34" charset="0"/>
              </a:rPr>
            </a:br>
            <a:r>
              <a:rPr lang="en-US" sz="1400" b="1" dirty="0">
                <a:effectLst/>
                <a:latin typeface="Arial" panose="020B0604020202020204" pitchFamily="34" charset="0"/>
              </a:rPr>
              <a:t>If EMBRIO advances through 10 years of NSF funding, what do you envision as the potential legacy of the Institute beyond 2031, and how will your Thrust efforts contribute to this legacy?</a:t>
            </a:r>
          </a:p>
          <a:p>
            <a:pPr marL="742950" marR="203835" indent="-742950">
              <a:spcBef>
                <a:spcPts val="0"/>
              </a:spcBef>
              <a:spcAft>
                <a:spcPts val="600"/>
              </a:spcAft>
              <a:tabLst>
                <a:tab pos="596265" algn="l"/>
                <a:tab pos="596900" algn="l"/>
              </a:tabLst>
            </a:pPr>
            <a:endParaRPr lang="en-US" sz="1400" b="1" i="1" dirty="0">
              <a:ea typeface="Arial" panose="020B0604020202020204" pitchFamily="34" charset="0"/>
            </a:endParaRPr>
          </a:p>
          <a:p>
            <a:pPr marL="742950" marR="203835" indent="-742950">
              <a:spcBef>
                <a:spcPts val="0"/>
              </a:spcBef>
              <a:spcAft>
                <a:spcPts val="600"/>
              </a:spcAft>
              <a:tabLst>
                <a:tab pos="596265" algn="l"/>
                <a:tab pos="596900" algn="l"/>
              </a:tabLst>
            </a:pPr>
            <a:endParaRPr lang="en-US" sz="1400" dirty="0">
              <a:solidFill>
                <a:srgbClr val="FF0000"/>
              </a:solidFill>
              <a:ea typeface="Arial" panose="020B0604020202020204" pitchFamily="34" charset="0"/>
            </a:endParaRPr>
          </a:p>
        </p:txBody>
      </p:sp>
    </p:spTree>
    <p:extLst>
      <p:ext uri="{BB962C8B-B14F-4D97-AF65-F5344CB8AC3E}">
        <p14:creationId xmlns:p14="http://schemas.microsoft.com/office/powerpoint/2010/main" val="1370101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3">
            <a:extLst>
              <a:ext uri="{FF2B5EF4-FFF2-40B4-BE49-F238E27FC236}">
                <a16:creationId xmlns:a16="http://schemas.microsoft.com/office/drawing/2014/main" id="{8A749E38-0727-AD1E-7210-790A4AF425D5}"/>
              </a:ext>
            </a:extLst>
          </p:cNvPr>
          <p:cNvSpPr txBox="1">
            <a:spLocks/>
          </p:cNvSpPr>
          <p:nvPr/>
        </p:nvSpPr>
        <p:spPr>
          <a:xfrm>
            <a:off x="913699" y="624049"/>
            <a:ext cx="9591675" cy="4891019"/>
          </a:xfrm>
          <a:prstGeom prst="rect">
            <a:avLst/>
          </a:prstGeom>
          <a:noFill/>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2800" b="0" i="0" kern="1200">
                <a:solidFill>
                  <a:schemeClr val="tx1"/>
                </a:solidFill>
                <a:latin typeface="Book Antiqua" panose="0204060205030503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Book Antiqua" panose="0204060205030503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Book Antiqua" panose="0204060205030503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Book Antiqua" panose="0204060205030503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Book Antiqua" panose="020406020503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br>
              <a:rPr lang="en-US" sz="1400" i="1" dirty="0">
                <a:effectLst/>
                <a:latin typeface="Arial" panose="020B0604020202020204" pitchFamily="34" charset="0"/>
              </a:rPr>
            </a:br>
            <a:r>
              <a:rPr lang="en-US" sz="1400" b="1" dirty="0">
                <a:effectLst/>
                <a:latin typeface="Arial" panose="020B0604020202020204" pitchFamily="34" charset="0"/>
              </a:rPr>
              <a:t>Day 2C:</a:t>
            </a:r>
            <a:br>
              <a:rPr lang="en-US" sz="1400" b="1" dirty="0">
                <a:effectLst/>
                <a:latin typeface="Arial" panose="020B0604020202020204" pitchFamily="34" charset="0"/>
              </a:rPr>
            </a:br>
            <a:r>
              <a:rPr lang="en-US" sz="1400" b="1" dirty="0">
                <a:effectLst/>
                <a:latin typeface="Arial" panose="020B0604020202020204" pitchFamily="34" charset="0"/>
              </a:rPr>
              <a:t>For trainees in your lab supported by EMBRIO funding, in general, how well do you feel they understand the broader context of the Institute and how their research project is connected? </a:t>
            </a:r>
          </a:p>
          <a:p>
            <a:endParaRPr lang="en-US" sz="1400" b="1" dirty="0">
              <a:latin typeface="Arial" panose="020B0604020202020204" pitchFamily="34" charset="0"/>
            </a:endParaRPr>
          </a:p>
          <a:p>
            <a:endParaRPr lang="en-US" sz="1400" b="1" dirty="0">
              <a:latin typeface="Arial" panose="020B0604020202020204" pitchFamily="34" charset="0"/>
            </a:endParaRPr>
          </a:p>
          <a:p>
            <a:r>
              <a:rPr lang="en-US" sz="1400" b="1" dirty="0">
                <a:effectLst/>
                <a:latin typeface="Arial" panose="020B0604020202020204" pitchFamily="34" charset="0"/>
              </a:rPr>
              <a:t>What can we as </a:t>
            </a:r>
            <a:r>
              <a:rPr lang="en-US" sz="1400" b="1" dirty="0">
                <a:latin typeface="Arial" panose="020B0604020202020204" pitchFamily="34" charset="0"/>
              </a:rPr>
              <a:t>Thrust Leaders and Directors do to improve the understanding of trainee connection and growth in EMBRIO?</a:t>
            </a:r>
          </a:p>
          <a:p>
            <a:endParaRPr lang="en-US" sz="1400" b="1" dirty="0">
              <a:effectLst/>
              <a:latin typeface="Arial" panose="020B0604020202020204" pitchFamily="34" charset="0"/>
            </a:endParaRPr>
          </a:p>
          <a:p>
            <a:endParaRPr lang="en-US" sz="1400" b="1" dirty="0">
              <a:latin typeface="Arial" panose="020B0604020202020204" pitchFamily="34" charset="0"/>
            </a:endParaRPr>
          </a:p>
          <a:p>
            <a:endParaRPr lang="en-US" sz="1400" b="1" dirty="0">
              <a:latin typeface="Arial" panose="020B0604020202020204" pitchFamily="34" charset="0"/>
            </a:endParaRPr>
          </a:p>
          <a:p>
            <a:endParaRPr lang="en-US" sz="1400" b="1" dirty="0">
              <a:latin typeface="Arial" panose="020B0604020202020204" pitchFamily="34" charset="0"/>
            </a:endParaRPr>
          </a:p>
          <a:p>
            <a:r>
              <a:rPr lang="en-US" sz="1400" b="1" dirty="0">
                <a:effectLst/>
                <a:latin typeface="Arial" panose="020B0604020202020204" pitchFamily="34" charset="0"/>
              </a:rPr>
              <a:t>What can we as </a:t>
            </a:r>
            <a:r>
              <a:rPr lang="en-US" sz="1400" b="1" dirty="0">
                <a:latin typeface="Arial" panose="020B0604020202020204" pitchFamily="34" charset="0"/>
              </a:rPr>
              <a:t>Thrust Leaders and Directors do to improve individual investigator connection and growth in the Institute?</a:t>
            </a:r>
          </a:p>
          <a:p>
            <a:endParaRPr lang="en-US" sz="1400" b="1" dirty="0">
              <a:effectLst/>
              <a:latin typeface="Arial" panose="020B0604020202020204" pitchFamily="34" charset="0"/>
            </a:endParaRPr>
          </a:p>
          <a:p>
            <a:pPr marL="742950" marR="203835" indent="-742950">
              <a:spcBef>
                <a:spcPts val="0"/>
              </a:spcBef>
              <a:spcAft>
                <a:spcPts val="600"/>
              </a:spcAft>
              <a:tabLst>
                <a:tab pos="596265" algn="l"/>
                <a:tab pos="596900" algn="l"/>
              </a:tabLst>
            </a:pPr>
            <a:endParaRPr lang="en-US" sz="1400" b="1" i="1" dirty="0">
              <a:ea typeface="Arial" panose="020B0604020202020204" pitchFamily="34" charset="0"/>
            </a:endParaRPr>
          </a:p>
          <a:p>
            <a:pPr marL="742950" marR="203835" indent="-742950">
              <a:spcBef>
                <a:spcPts val="0"/>
              </a:spcBef>
              <a:spcAft>
                <a:spcPts val="600"/>
              </a:spcAft>
              <a:tabLst>
                <a:tab pos="596265" algn="l"/>
                <a:tab pos="596900" algn="l"/>
              </a:tabLst>
            </a:pPr>
            <a:endParaRPr lang="en-US" sz="1400" b="1" i="1" dirty="0">
              <a:ea typeface="Arial" panose="020B0604020202020204" pitchFamily="34" charset="0"/>
            </a:endParaRPr>
          </a:p>
          <a:p>
            <a:pPr marL="742950" marR="203835" indent="-742950">
              <a:spcBef>
                <a:spcPts val="0"/>
              </a:spcBef>
              <a:spcAft>
                <a:spcPts val="600"/>
              </a:spcAft>
              <a:tabLst>
                <a:tab pos="596265" algn="l"/>
                <a:tab pos="596900" algn="l"/>
              </a:tabLst>
            </a:pPr>
            <a:endParaRPr lang="en-US" sz="1400" dirty="0">
              <a:solidFill>
                <a:srgbClr val="FF0000"/>
              </a:solidFill>
              <a:ea typeface="Arial" panose="020B0604020202020204" pitchFamily="34" charset="0"/>
            </a:endParaRPr>
          </a:p>
        </p:txBody>
      </p:sp>
    </p:spTree>
    <p:extLst>
      <p:ext uri="{BB962C8B-B14F-4D97-AF65-F5344CB8AC3E}">
        <p14:creationId xmlns:p14="http://schemas.microsoft.com/office/powerpoint/2010/main" val="3767954412"/>
      </p:ext>
    </p:extLst>
  </p:cSld>
  <p:clrMapOvr>
    <a:masterClrMapping/>
  </p:clrMapOvr>
</p:sld>
</file>

<file path=ppt/theme/theme1.xml><?xml version="1.0" encoding="utf-8"?>
<a:theme xmlns:a="http://schemas.openxmlformats.org/drawingml/2006/main" name="EMBRIO Institute Theme - Titl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1AC54A18-DE59-7140-9EA1-8E579993F392}" vid="{89D7CD7C-9479-354E-B5EA-731A4F964C78}"/>
    </a:ext>
  </a:extLst>
</a:theme>
</file>

<file path=ppt/theme/theme2.xml><?xml version="1.0" encoding="utf-8"?>
<a:theme xmlns:a="http://schemas.openxmlformats.org/drawingml/2006/main" name="EMBRIO - secondary slid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1AC54A18-DE59-7140-9EA1-8E579993F392}" vid="{A8CEB455-7342-9A4E-B17B-723DC5877056}"/>
    </a:ext>
  </a:extLst>
</a:theme>
</file>

<file path=ppt/theme/theme3.xml><?xml version="1.0" encoding="utf-8"?>
<a:theme xmlns:a="http://schemas.openxmlformats.org/drawingml/2006/main" name="EMBRIO Institute Theme - Closer">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1AC54A18-DE59-7140-9EA1-8E579993F392}" vid="{24C1CADD-675C-E045-A216-8F12B740C192}"/>
    </a:ext>
  </a:extLst>
</a:theme>
</file>

<file path=docProps/app.xml><?xml version="1.0" encoding="utf-8"?>
<Properties xmlns="http://schemas.openxmlformats.org/officeDocument/2006/extended-properties" xmlns:vt="http://schemas.openxmlformats.org/officeDocument/2006/docPropsVTypes">
  <Template>EMBRIO-ppt-widescreen (1)</Template>
  <TotalTime>20224</TotalTime>
  <Words>554</Words>
  <Application>Microsoft Macintosh PowerPoint</Application>
  <PresentationFormat>Widescreen</PresentationFormat>
  <Paragraphs>38</Paragraphs>
  <Slides>9</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9</vt:i4>
      </vt:variant>
    </vt:vector>
  </HeadingPairs>
  <TitlesOfParts>
    <vt:vector size="16" baseType="lpstr">
      <vt:lpstr>Arial</vt:lpstr>
      <vt:lpstr>Book Antiqua</vt:lpstr>
      <vt:lpstr>Impact</vt:lpstr>
      <vt:lpstr>Wingdings</vt:lpstr>
      <vt:lpstr>EMBRIO Institute Theme - Title</vt:lpstr>
      <vt:lpstr>EMBRIO - secondary slide</vt:lpstr>
      <vt:lpstr>EMBRIO Institute Theme - Closer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Huetteman, Carl A</dc:creator>
  <cp:lastModifiedBy>Ladd, Brent Thomas</cp:lastModifiedBy>
  <cp:revision>17</cp:revision>
  <dcterms:created xsi:type="dcterms:W3CDTF">2022-07-06T23:37:41Z</dcterms:created>
  <dcterms:modified xsi:type="dcterms:W3CDTF">2023-01-25T21:45:50Z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044bd30-2ed7-4c9d-9d12-46200872a97b_Enabled">
    <vt:lpwstr>true</vt:lpwstr>
  </property>
  <property fmtid="{D5CDD505-2E9C-101B-9397-08002B2CF9AE}" pid="3" name="MSIP_Label_4044bd30-2ed7-4c9d-9d12-46200872a97b_SetDate">
    <vt:lpwstr>2023-01-11T21:06:33Z</vt:lpwstr>
  </property>
  <property fmtid="{D5CDD505-2E9C-101B-9397-08002B2CF9AE}" pid="4" name="MSIP_Label_4044bd30-2ed7-4c9d-9d12-46200872a97b_Method">
    <vt:lpwstr>Standard</vt:lpwstr>
  </property>
  <property fmtid="{D5CDD505-2E9C-101B-9397-08002B2CF9AE}" pid="5" name="MSIP_Label_4044bd30-2ed7-4c9d-9d12-46200872a97b_Name">
    <vt:lpwstr>defa4170-0d19-0005-0004-bc88714345d2</vt:lpwstr>
  </property>
  <property fmtid="{D5CDD505-2E9C-101B-9397-08002B2CF9AE}" pid="6" name="MSIP_Label_4044bd30-2ed7-4c9d-9d12-46200872a97b_SiteId">
    <vt:lpwstr>4130bd39-7c53-419c-b1e5-8758d6d63f21</vt:lpwstr>
  </property>
  <property fmtid="{D5CDD505-2E9C-101B-9397-08002B2CF9AE}" pid="7" name="MSIP_Label_4044bd30-2ed7-4c9d-9d12-46200872a97b_ActionId">
    <vt:lpwstr>03d58158-f412-4436-a404-e3730be606a8</vt:lpwstr>
  </property>
  <property fmtid="{D5CDD505-2E9C-101B-9397-08002B2CF9AE}" pid="8" name="MSIP_Label_4044bd30-2ed7-4c9d-9d12-46200872a97b_ContentBits">
    <vt:lpwstr>0</vt:lpwstr>
  </property>
</Properties>
</file>