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8"/>
  </p:notesMasterIdLst>
  <p:handoutMasterIdLst>
    <p:handoutMasterId r:id="rId9"/>
  </p:handoutMasterIdLst>
  <p:sldIdLst>
    <p:sldId id="259" r:id="rId2"/>
    <p:sldId id="266" r:id="rId3"/>
    <p:sldId id="260" r:id="rId4"/>
    <p:sldId id="261" r:id="rId5"/>
    <p:sldId id="263" r:id="rId6"/>
    <p:sldId id="264" r:id="rId7"/>
  </p:sldIdLst>
  <p:sldSz cx="12192000" cy="6858000"/>
  <p:notesSz cx="6858000" cy="9144000"/>
  <p:embeddedFontLst>
    <p:embeddedFont>
      <p:font typeface="Acumin Pro" panose="020B0504020202020204" pitchFamily="34" charset="0"/>
      <p:regular r:id="rId10"/>
      <p:bold r:id="rId11"/>
      <p:italic r:id="rId12"/>
      <p:boldItalic r:id="rId13"/>
    </p:embeddedFont>
    <p:embeddedFont>
      <p:font typeface="Acumin Pro ExtraCondensed" panose="020B0508020202020204" pitchFamily="34" charset="0"/>
      <p:regular r:id="rId14"/>
      <p:bold r:id="rId15"/>
      <p:italic r:id="rId16"/>
      <p:boldItalic r:id="rId17"/>
    </p:embeddedFont>
    <p:embeddedFont>
      <p:font typeface="Acumin Pro ExtraCondensed Smbd" panose="020B0604020202020204" charset="0"/>
      <p:regular r:id="rId18"/>
      <p:bold r:id="rId19"/>
      <p:italic r:id="rId20"/>
      <p:boldItalic r:id="rId21"/>
    </p:embeddedFont>
    <p:embeddedFont>
      <p:font typeface="Acumin Pro Medium" panose="020B0604020202020204" charset="0"/>
      <p:regular r:id="rId22"/>
      <p:italic r:id="rId23"/>
    </p:embeddedFont>
    <p:embeddedFont>
      <p:font typeface="Acumin Pro Semibold" panose="020B0604020202020204" charset="0"/>
      <p:regular r:id="rId24"/>
      <p:bold r:id="rId25"/>
      <p:italic r:id="rId26"/>
      <p:boldItalic r:id="rId27"/>
    </p:embeddedFont>
    <p:embeddedFont>
      <p:font typeface="Acumin Pro SemiCondensed" panose="020B0506020202020204" pitchFamily="34" charset="0"/>
      <p:regular r:id="rId28"/>
      <p:bold r:id="rId29"/>
      <p:italic r:id="rId30"/>
      <p:boldItalic r:id="rId31"/>
    </p:embeddedFont>
    <p:embeddedFont>
      <p:font typeface="United Sans Cd Md" pitchFamily="50" charset="0"/>
      <p:regular r:id="rId32"/>
    </p:embeddedFont>
    <p:embeddedFont>
      <p:font typeface="United Sans Rg Md" pitchFamily="50" charset="0"/>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1" autoAdjust="0"/>
    <p:restoredTop sz="86501"/>
  </p:normalViewPr>
  <p:slideViewPr>
    <p:cSldViewPr snapToGrid="0" snapToObjects="1">
      <p:cViewPr varScale="1">
        <p:scale>
          <a:sx n="105" d="100"/>
          <a:sy n="105" d="100"/>
        </p:scale>
        <p:origin x="636"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21" Type="http://schemas.openxmlformats.org/officeDocument/2006/relationships/font" Target="fonts/font1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viewProps" Target="viewProps.xml"/><Relationship Id="rId8"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10/10/2024</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15063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225071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3</a:t>
            </a:fld>
            <a:endParaRPr lang="en-US"/>
          </a:p>
        </p:txBody>
      </p:sp>
    </p:spTree>
    <p:extLst>
      <p:ext uri="{BB962C8B-B14F-4D97-AF65-F5344CB8AC3E}">
        <p14:creationId xmlns:p14="http://schemas.microsoft.com/office/powerpoint/2010/main" val="399535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4</a:t>
            </a:fld>
            <a:endParaRPr lang="en-US"/>
          </a:p>
        </p:txBody>
      </p:sp>
    </p:spTree>
    <p:extLst>
      <p:ext uri="{BB962C8B-B14F-4D97-AF65-F5344CB8AC3E}">
        <p14:creationId xmlns:p14="http://schemas.microsoft.com/office/powerpoint/2010/main" val="3867690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17" name="Purdue Logo" descr="Purdue Logo">
            <a:extLst>
              <a:ext uri="{FF2B5EF4-FFF2-40B4-BE49-F238E27FC236}">
                <a16:creationId xmlns:a16="http://schemas.microsoft.com/office/drawing/2014/main" id="{7A4725A0-D647-994A-977C-93D29415CC27}"/>
              </a:ext>
            </a:extLst>
          </p:cNvPr>
          <p:cNvPicPr>
            <a:picLocks noChangeAspect="1"/>
          </p:cNvPicPr>
          <p:nvPr userDrawn="1"/>
        </p:nvPicPr>
        <p:blipFill>
          <a:blip r:embed="rId2"/>
          <a:stretch>
            <a:fillRect/>
          </a:stretch>
        </p:blipFill>
        <p:spPr>
          <a:xfrm>
            <a:off x="1020306" y="5972250"/>
            <a:ext cx="2463665" cy="440990"/>
          </a:xfrm>
          <a:prstGeom prst="rect">
            <a:avLst/>
          </a:prstGeom>
        </p:spPr>
      </p:pic>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3"/>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10/10/2024</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10/10/2024</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10/10/2024</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10/10/2024</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10/10/2024</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10/10/2024</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10/10/2024</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10/10/2024</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404127"/>
            <a:ext cx="9234309" cy="512448"/>
          </a:xfrm>
        </p:spPr>
        <p:txBody>
          <a:bodyPr/>
          <a:lstStyle/>
          <a:p>
            <a:r>
              <a:rPr lang="en-US" dirty="0"/>
              <a:t>Wellness Coaching</a:t>
            </a:r>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a:t>Resources &amp; Accountability for Your Goals</a:t>
            </a:r>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a:xfrm>
            <a:off x="1069375" y="2101297"/>
            <a:ext cx="4591332" cy="3411537"/>
          </a:xfrm>
        </p:spPr>
        <p:txBody>
          <a:bodyPr/>
          <a:lstStyle/>
          <a:p>
            <a:pPr marL="0" lvl="0" indent="0">
              <a:buNone/>
            </a:pPr>
            <a:r>
              <a:rPr lang="en-US" dirty="0"/>
              <a:t>Meet with a RecWell Coach to improve your overall well-being. Sessions are free to students and provide accountability and information on how improve health and wellness. </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10/10/2024</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1</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553" y="6064372"/>
            <a:ext cx="4324206" cy="461773"/>
          </a:xfrm>
          <a:prstGeom prst="rect">
            <a:avLst/>
          </a:prstGeom>
        </p:spPr>
      </p:pic>
      <p:pic>
        <p:nvPicPr>
          <p:cNvPr id="11" name="Content Placeholder 10">
            <a:extLst>
              <a:ext uri="{FF2B5EF4-FFF2-40B4-BE49-F238E27FC236}">
                <a16:creationId xmlns:a16="http://schemas.microsoft.com/office/drawing/2014/main" id="{1166FF16-2136-A55C-A0A4-5175B9F55CEF}"/>
              </a:ext>
            </a:extLst>
          </p:cNvPr>
          <p:cNvPicPr>
            <a:picLocks noGrp="1" noChangeAspect="1"/>
          </p:cNvPicPr>
          <p:nvPr>
            <p:ph sz="quarter" idx="13"/>
          </p:nvPr>
        </p:nvPicPr>
        <p:blipFill>
          <a:blip r:embed="rId4"/>
          <a:stretch>
            <a:fillRect/>
          </a:stretch>
        </p:blipFill>
        <p:spPr>
          <a:xfrm>
            <a:off x="7731125" y="1920875"/>
            <a:ext cx="2982913" cy="2982913"/>
          </a:xfrm>
        </p:spPr>
      </p:pic>
    </p:spTree>
    <p:extLst>
      <p:ext uri="{BB962C8B-B14F-4D97-AF65-F5344CB8AC3E}">
        <p14:creationId xmlns:p14="http://schemas.microsoft.com/office/powerpoint/2010/main" val="31497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404127"/>
            <a:ext cx="9234309" cy="512448"/>
          </a:xfrm>
        </p:spPr>
        <p:txBody>
          <a:bodyPr/>
          <a:lstStyle/>
          <a:p>
            <a:r>
              <a:rPr lang="en-US" dirty="0"/>
              <a:t>Student Legal Services</a:t>
            </a:r>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a:t>Legal Guidance and Resources</a:t>
            </a:r>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lvl="0"/>
            <a:r>
              <a:rPr lang="en-US" dirty="0"/>
              <a:t>Did you know student have access to free legal advice. Student Legal Service scan help with landlord issues and even help you host a safe party. </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10/10/2024</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2</a:t>
            </a:fld>
            <a:endParaRPr lang="en-US" dirty="0"/>
          </a:p>
        </p:txBody>
      </p:sp>
      <p:pic>
        <p:nvPicPr>
          <p:cNvPr id="9" name="Content Placeholder 8"/>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076152" y="1683720"/>
            <a:ext cx="3046694" cy="3046694"/>
          </a:xfrm>
        </p:spPr>
      </p:pic>
    </p:spTree>
    <p:extLst>
      <p:ext uri="{BB962C8B-B14F-4D97-AF65-F5344CB8AC3E}">
        <p14:creationId xmlns:p14="http://schemas.microsoft.com/office/powerpoint/2010/main" val="11166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404127"/>
            <a:ext cx="9234309" cy="512448"/>
          </a:xfrm>
        </p:spPr>
        <p:txBody>
          <a:bodyPr/>
          <a:lstStyle/>
          <a:p>
            <a:r>
              <a:rPr lang="en-US" dirty="0"/>
              <a:t>Nutrition Consultations</a:t>
            </a:r>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a:t>Trusted Nutrition Advice </a:t>
            </a:r>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lvl="0"/>
            <a:r>
              <a:rPr lang="en-US" dirty="0"/>
              <a:t>You can meet with a RecWell dietitian to get guidance on your nutritional needs. A dietitian can help create a meal plan that helps you reach your wellness goals. </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10/10/2024</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3</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553" y="6064372"/>
            <a:ext cx="4324206" cy="461773"/>
          </a:xfrm>
          <a:prstGeom prst="rect">
            <a:avLst/>
          </a:prstGeom>
        </p:spPr>
      </p:pic>
      <p:pic>
        <p:nvPicPr>
          <p:cNvPr id="8" name="Content Placeholder 7"/>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7374194" y="1683720"/>
            <a:ext cx="2800887" cy="2800887"/>
          </a:xfrm>
        </p:spPr>
      </p:pic>
    </p:spTree>
    <p:extLst>
      <p:ext uri="{BB962C8B-B14F-4D97-AF65-F5344CB8AC3E}">
        <p14:creationId xmlns:p14="http://schemas.microsoft.com/office/powerpoint/2010/main" val="322906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a:xfrm>
            <a:off x="1043553" y="404127"/>
            <a:ext cx="9234309" cy="512448"/>
          </a:xfrm>
        </p:spPr>
        <p:txBody>
          <a:bodyPr/>
          <a:lstStyle/>
          <a:p>
            <a:r>
              <a:rPr lang="en-US" dirty="0"/>
              <a:t>Boiler Financial Track</a:t>
            </a:r>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a:t>Build Your Financial Well-being</a:t>
            </a:r>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marL="0" lvl="0" indent="0">
              <a:buNone/>
            </a:pPr>
            <a:r>
              <a:rPr lang="en-US" dirty="0"/>
              <a:t>Did you know you have access to a financial advisor through Boiler Financial Track at RecWell. You can learn how to build credit, compare job offers, or simply create a budget. </a:t>
            </a:r>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10/10/2024</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4</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553" y="6064372"/>
            <a:ext cx="4324206" cy="461773"/>
          </a:xfrm>
          <a:prstGeom prst="rect">
            <a:avLst/>
          </a:prstGeom>
        </p:spPr>
      </p:pic>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7268065" y="1345165"/>
            <a:ext cx="3009797" cy="3009797"/>
          </a:xfrm>
        </p:spPr>
      </p:pic>
    </p:spTree>
    <p:extLst>
      <p:ext uri="{BB962C8B-B14F-4D97-AF65-F5344CB8AC3E}">
        <p14:creationId xmlns:p14="http://schemas.microsoft.com/office/powerpoint/2010/main" val="1709498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Did you know?</a:t>
            </a:r>
          </a:p>
        </p:txBody>
      </p:sp>
      <p:sp>
        <p:nvSpPr>
          <p:cNvPr id="3" name="Subtitle 2"/>
          <p:cNvSpPr>
            <a:spLocks noGrp="1"/>
          </p:cNvSpPr>
          <p:nvPr>
            <p:ph type="subTitle" idx="1"/>
          </p:nvPr>
        </p:nvSpPr>
        <p:spPr>
          <a:xfrm>
            <a:off x="1043553" y="1345167"/>
            <a:ext cx="7321993" cy="677108"/>
          </a:xfrm>
        </p:spPr>
        <p:txBody>
          <a:bodyPr/>
          <a:lstStyle/>
          <a:p>
            <a:r>
              <a:rPr lang="en-US" dirty="0"/>
              <a:t>68% of Boilermakers reported no binge drinking in the last two weeks. </a:t>
            </a:r>
          </a:p>
        </p:txBody>
      </p:sp>
      <p:sp>
        <p:nvSpPr>
          <p:cNvPr id="4" name="Text Placeholder 3"/>
          <p:cNvSpPr>
            <a:spLocks noGrp="1"/>
          </p:cNvSpPr>
          <p:nvPr>
            <p:ph type="body" sz="quarter" idx="14"/>
          </p:nvPr>
        </p:nvSpPr>
        <p:spPr>
          <a:xfrm>
            <a:off x="1950849" y="2218179"/>
            <a:ext cx="7366000" cy="3411537"/>
          </a:xfrm>
        </p:spPr>
        <p:txBody>
          <a:bodyPr/>
          <a:lstStyle/>
          <a:p>
            <a:r>
              <a:rPr lang="en-US" dirty="0"/>
              <a:t>Binge drinking defined as consuming 4 or more drinks in a row for females and 5 or more drinks in a row for males.</a:t>
            </a:r>
          </a:p>
          <a:p>
            <a:pPr marL="0" indent="0">
              <a:buNone/>
            </a:pPr>
            <a:endParaRPr lang="en-US" dirty="0"/>
          </a:p>
          <a:p>
            <a:r>
              <a:rPr lang="en-US" dirty="0"/>
              <a:t>Party smart and know that others around you are making smart decisions too. </a:t>
            </a:r>
          </a:p>
          <a:p>
            <a:endParaRPr lang="en-US" dirty="0"/>
          </a:p>
          <a:p>
            <a:pPr marL="0" indent="0">
              <a:buNone/>
            </a:pPr>
            <a:r>
              <a:rPr lang="en-US" sz="1400" dirty="0"/>
              <a:t>(Spring 2023 ICSUS Survey)</a:t>
            </a:r>
          </a:p>
        </p:txBody>
      </p:sp>
      <p:sp>
        <p:nvSpPr>
          <p:cNvPr id="5" name="Date Placeholder 4"/>
          <p:cNvSpPr>
            <a:spLocks noGrp="1"/>
          </p:cNvSpPr>
          <p:nvPr>
            <p:ph type="dt" sz="half" idx="2"/>
          </p:nvPr>
        </p:nvSpPr>
        <p:spPr/>
        <p:txBody>
          <a:bodyPr/>
          <a:lstStyle/>
          <a:p>
            <a:fld id="{E0C8DACD-4E35-4E4C-AC75-C3DE50F04E7E}" type="datetime1">
              <a:rPr lang="en-US" smtClean="0"/>
              <a:pPr/>
              <a:t>10/10/2024</a:t>
            </a:fld>
            <a:endParaRPr lang="en-US" dirty="0"/>
          </a:p>
        </p:txBody>
      </p:sp>
      <p:sp>
        <p:nvSpPr>
          <p:cNvPr id="6" name="Slide Number Placeholder 5"/>
          <p:cNvSpPr>
            <a:spLocks noGrp="1"/>
          </p:cNvSpPr>
          <p:nvPr>
            <p:ph type="sldNum" sz="quarter" idx="4"/>
          </p:nvPr>
        </p:nvSpPr>
        <p:spPr/>
        <p:txBody>
          <a:bodyPr/>
          <a:lstStyle/>
          <a:p>
            <a:fld id="{8A7A6979-0714-4377-B894-6BE4C2D6E202}" type="slidenum">
              <a:rPr lang="en-US" smtClean="0"/>
              <a:pPr/>
              <a:t>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553" y="6064372"/>
            <a:ext cx="4324206" cy="461773"/>
          </a:xfrm>
          <a:prstGeom prst="rect">
            <a:avLst/>
          </a:prstGeom>
        </p:spPr>
      </p:pic>
    </p:spTree>
    <p:extLst>
      <p:ext uri="{BB962C8B-B14F-4D97-AF65-F5344CB8AC3E}">
        <p14:creationId xmlns:p14="http://schemas.microsoft.com/office/powerpoint/2010/main" val="283007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Did you know?</a:t>
            </a:r>
          </a:p>
        </p:txBody>
      </p:sp>
      <p:sp>
        <p:nvSpPr>
          <p:cNvPr id="3" name="Subtitle 2"/>
          <p:cNvSpPr>
            <a:spLocks noGrp="1"/>
          </p:cNvSpPr>
          <p:nvPr>
            <p:ph type="subTitle" idx="1"/>
          </p:nvPr>
        </p:nvSpPr>
        <p:spPr>
          <a:xfrm>
            <a:off x="1043553" y="1345167"/>
            <a:ext cx="7321993" cy="677108"/>
          </a:xfrm>
        </p:spPr>
        <p:txBody>
          <a:bodyPr/>
          <a:lstStyle/>
          <a:p>
            <a:r>
              <a:rPr lang="en-US" dirty="0"/>
              <a:t>You might be overestimating how much other Boilermakers typically drink?</a:t>
            </a:r>
          </a:p>
        </p:txBody>
      </p:sp>
      <p:sp>
        <p:nvSpPr>
          <p:cNvPr id="4" name="Text Placeholder 3"/>
          <p:cNvSpPr>
            <a:spLocks noGrp="1"/>
          </p:cNvSpPr>
          <p:nvPr>
            <p:ph type="body" sz="quarter" idx="14"/>
          </p:nvPr>
        </p:nvSpPr>
        <p:spPr>
          <a:xfrm>
            <a:off x="1950849" y="2218179"/>
            <a:ext cx="7366000" cy="3411537"/>
          </a:xfrm>
        </p:spPr>
        <p:txBody>
          <a:bodyPr/>
          <a:lstStyle/>
          <a:p>
            <a:r>
              <a:rPr lang="en-US" dirty="0"/>
              <a:t>64% of Boilermakers report </a:t>
            </a:r>
            <a:r>
              <a:rPr lang="en-US" b="1" dirty="0"/>
              <a:t>typically having 1-3 </a:t>
            </a:r>
            <a:r>
              <a:rPr lang="en-US" dirty="0"/>
              <a:t>drinks when they drink. However, 60% of student perceive their peers drinking 4+ drinks. Be care </a:t>
            </a:r>
            <a:r>
              <a:rPr lang="en-US"/>
              <a:t>of perceptions. </a:t>
            </a:r>
          </a:p>
          <a:p>
            <a:endParaRPr lang="en-US" dirty="0"/>
          </a:p>
          <a:p>
            <a:r>
              <a:rPr lang="en-US" dirty="0"/>
              <a:t>Party smart and know that others around you are making smart decisions too. </a:t>
            </a:r>
          </a:p>
          <a:p>
            <a:endParaRPr lang="en-US" dirty="0"/>
          </a:p>
          <a:p>
            <a:pPr marL="0" indent="0">
              <a:buNone/>
            </a:pPr>
            <a:r>
              <a:rPr lang="en-US" sz="1400" dirty="0"/>
              <a:t>(Spring 2023 ICSUS Survey)</a:t>
            </a:r>
          </a:p>
        </p:txBody>
      </p:sp>
      <p:sp>
        <p:nvSpPr>
          <p:cNvPr id="5" name="Date Placeholder 4"/>
          <p:cNvSpPr>
            <a:spLocks noGrp="1"/>
          </p:cNvSpPr>
          <p:nvPr>
            <p:ph type="dt" sz="half" idx="2"/>
          </p:nvPr>
        </p:nvSpPr>
        <p:spPr/>
        <p:txBody>
          <a:bodyPr/>
          <a:lstStyle/>
          <a:p>
            <a:fld id="{E0C8DACD-4E35-4E4C-AC75-C3DE50F04E7E}" type="datetime1">
              <a:rPr lang="en-US" smtClean="0"/>
              <a:pPr/>
              <a:t>10/10/2024</a:t>
            </a:fld>
            <a:endParaRPr lang="en-US" dirty="0"/>
          </a:p>
        </p:txBody>
      </p:sp>
      <p:sp>
        <p:nvSpPr>
          <p:cNvPr id="6" name="Slide Number Placeholder 5"/>
          <p:cNvSpPr>
            <a:spLocks noGrp="1"/>
          </p:cNvSpPr>
          <p:nvPr>
            <p:ph type="sldNum" sz="quarter" idx="4"/>
          </p:nvPr>
        </p:nvSpPr>
        <p:spPr/>
        <p:txBody>
          <a:bodyPr/>
          <a:lstStyle/>
          <a:p>
            <a:fld id="{8A7A6979-0714-4377-B894-6BE4C2D6E202}" type="slidenum">
              <a:rPr lang="en-US" smtClean="0"/>
              <a:pPr/>
              <a:t>6</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553" y="6064372"/>
            <a:ext cx="4324206" cy="461773"/>
          </a:xfrm>
          <a:prstGeom prst="rect">
            <a:avLst/>
          </a:prstGeom>
        </p:spPr>
      </p:pic>
    </p:spTree>
    <p:extLst>
      <p:ext uri="{BB962C8B-B14F-4D97-AF65-F5344CB8AC3E}">
        <p14:creationId xmlns:p14="http://schemas.microsoft.com/office/powerpoint/2010/main" val="3182524940"/>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8455E22C-3EB5-4DBC-9DC5-3FF6858F910F}" vid="{ACE38C47-7851-43D5-8B5C-90E80E08C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Gold Theme Wide Screen</Template>
  <TotalTime>1630</TotalTime>
  <Words>295</Words>
  <Application>Microsoft Office PowerPoint</Application>
  <PresentationFormat>Widescreen</PresentationFormat>
  <Paragraphs>42</Paragraphs>
  <Slides>6</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vt:i4>
      </vt:variant>
    </vt:vector>
  </HeadingPairs>
  <TitlesOfParts>
    <vt:vector size="18" baseType="lpstr">
      <vt:lpstr>Acumin Pro ExtraCondensed Smbd</vt:lpstr>
      <vt:lpstr>Arial</vt:lpstr>
      <vt:lpstr>Acumin Pro Medium</vt:lpstr>
      <vt:lpstr>Calibri</vt:lpstr>
      <vt:lpstr>United Sans Rg Md</vt:lpstr>
      <vt:lpstr>Acumin Pro SemiCondensed</vt:lpstr>
      <vt:lpstr>United Sans Cd Md</vt:lpstr>
      <vt:lpstr>Acumin Pro</vt:lpstr>
      <vt:lpstr>Wingdings</vt:lpstr>
      <vt:lpstr>Acumin Pro ExtraCondensed</vt:lpstr>
      <vt:lpstr>Acumin Pro Semibold</vt:lpstr>
      <vt:lpstr>Purdue1</vt:lpstr>
      <vt:lpstr>Wellness Coaching</vt:lpstr>
      <vt:lpstr>Student Legal Services</vt:lpstr>
      <vt:lpstr>Nutrition Consultations</vt:lpstr>
      <vt:lpstr>Boiler Financial Track</vt:lpstr>
      <vt:lpstr>Did you know?</vt:lpstr>
      <vt:lpstr>Did you know?</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William G</dc:creator>
  <cp:lastModifiedBy>Will Evans</cp:lastModifiedBy>
  <cp:revision>13</cp:revision>
  <dcterms:created xsi:type="dcterms:W3CDTF">2022-02-07T16:59:50Z</dcterms:created>
  <dcterms:modified xsi:type="dcterms:W3CDTF">2024-10-10T14:36:03Z</dcterms:modified>
</cp:coreProperties>
</file>