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7" r:id="rId3"/>
    <p:sldId id="26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6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tegrity@purdue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srr@purdue.edu" TargetMode="External"/><Relationship Id="rId2" Type="http://schemas.openxmlformats.org/officeDocument/2006/relationships/hyperlink" Target="mailto:jpstefan@purdu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tegrity@purdu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rdue.edu/odo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integrity </a:t>
            </a:r>
            <a:br>
              <a:rPr lang="en-US" dirty="0" smtClean="0"/>
            </a:br>
            <a:r>
              <a:rPr lang="en-US" dirty="0" smtClean="0"/>
              <a:t>Forum and Discussion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957590"/>
            <a:ext cx="10058400" cy="768607"/>
          </a:xfrm>
        </p:spPr>
        <p:txBody>
          <a:bodyPr/>
          <a:lstStyle/>
          <a:p>
            <a:r>
              <a:rPr lang="en-US" dirty="0" smtClean="0"/>
              <a:t>Office of the Dean of Students-Student Rights and responsibilities </a:t>
            </a:r>
          </a:p>
          <a:p>
            <a:pPr algn="ctr"/>
            <a:r>
              <a:rPr lang="en-US" dirty="0" smtClean="0"/>
              <a:t>January 12,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Integrity@Purdue</a:t>
            </a:r>
            <a:r>
              <a:rPr lang="en-US" dirty="0" smtClean="0"/>
              <a:t> Hotline</a:t>
            </a:r>
          </a:p>
          <a:p>
            <a:pPr lvl="1"/>
            <a:r>
              <a:rPr lang="en-US" dirty="0" smtClean="0"/>
              <a:t>Phone (494-8778); Email: </a:t>
            </a:r>
            <a:r>
              <a:rPr lang="en-US" dirty="0" smtClean="0">
                <a:hlinkClick r:id="rId2"/>
              </a:rPr>
              <a:t>Integrity@purdue.edu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Student project to refine Honor Code</a:t>
            </a:r>
          </a:p>
          <a:p>
            <a:r>
              <a:rPr lang="en-US" dirty="0" smtClean="0"/>
              <a:t>Academic integrity liaisons within colleges/departments</a:t>
            </a:r>
          </a:p>
          <a:p>
            <a:r>
              <a:rPr lang="en-US" dirty="0" smtClean="0"/>
              <a:t>Reviewing the intersection of academic integrity cases and the grade appeal process </a:t>
            </a:r>
          </a:p>
        </p:txBody>
      </p:sp>
    </p:spTree>
    <p:extLst>
      <p:ext uri="{BB962C8B-B14F-4D97-AF65-F5344CB8AC3E}">
        <p14:creationId xmlns:p14="http://schemas.microsoft.com/office/powerpoint/2010/main" val="5402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214" y="2628441"/>
            <a:ext cx="9601200" cy="1143000"/>
          </a:xfrm>
        </p:spPr>
        <p:txBody>
          <a:bodyPr/>
          <a:lstStyle/>
          <a:p>
            <a:pPr algn="ctr"/>
            <a:r>
              <a:rPr lang="en-US" dirty="0" smtClean="0"/>
              <a:t>Faculty/Student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Contact Information</a:t>
            </a:r>
          </a:p>
          <a:p>
            <a:pPr marL="45720" indent="0" algn="ctr">
              <a:buNone/>
            </a:pPr>
            <a:r>
              <a:rPr lang="en-US" dirty="0" smtClean="0"/>
              <a:t>Jeff Stefancic</a:t>
            </a:r>
          </a:p>
          <a:p>
            <a:pPr marL="45720" indent="0" algn="ctr">
              <a:buNone/>
            </a:pPr>
            <a:r>
              <a:rPr lang="en-US" dirty="0" smtClean="0"/>
              <a:t>Office of Student Rights and Responsibilities </a:t>
            </a:r>
          </a:p>
          <a:p>
            <a:pPr marL="45720" indent="0" algn="ctr">
              <a:buNone/>
            </a:pPr>
            <a:r>
              <a:rPr lang="en-US" dirty="0" smtClean="0">
                <a:hlinkClick r:id="rId2"/>
              </a:rPr>
              <a:t>jpstefan@purdue.edu</a:t>
            </a:r>
            <a:endParaRPr lang="en-US" dirty="0" smtClean="0"/>
          </a:p>
          <a:p>
            <a:pPr marL="45720" indent="0" algn="ctr">
              <a:buNone/>
            </a:pPr>
            <a:r>
              <a:rPr lang="en-US" dirty="0" smtClean="0">
                <a:hlinkClick r:id="rId3"/>
              </a:rPr>
              <a:t>osrr@purdue.edu</a:t>
            </a:r>
            <a:endParaRPr lang="en-US" dirty="0" smtClean="0"/>
          </a:p>
          <a:p>
            <a:pPr marL="45720" indent="0" algn="ctr">
              <a:buNone/>
            </a:pPr>
            <a:r>
              <a:rPr lang="en-US" dirty="0" smtClean="0">
                <a:hlinkClick r:id="rId4"/>
              </a:rPr>
              <a:t>integrity@purdue.edu</a:t>
            </a: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765-494-1250</a:t>
            </a:r>
          </a:p>
          <a:p>
            <a:pPr marL="4572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 Sanders, Associate Professor and Chair, University Senate </a:t>
            </a:r>
            <a:endParaRPr lang="en-US" dirty="0" smtClean="0"/>
          </a:p>
          <a:p>
            <a:r>
              <a:rPr lang="en-US" dirty="0" smtClean="0"/>
              <a:t>Jeffery Stefancic, Associate Dean of Students, Office of Student Rights and Responsibilities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Academic Integrity at Purdue</a:t>
            </a:r>
          </a:p>
          <a:p>
            <a:r>
              <a:rPr lang="en-US" dirty="0" smtClean="0"/>
              <a:t>Review of recent revisions to University Regulations</a:t>
            </a:r>
          </a:p>
          <a:p>
            <a:r>
              <a:rPr lang="en-US" dirty="0" smtClean="0"/>
              <a:t>Case referral process to OSRR</a:t>
            </a:r>
          </a:p>
          <a:p>
            <a:r>
              <a:rPr lang="en-US" dirty="0" smtClean="0"/>
              <a:t>Initiatives to promote and enhance academic integrity at Purdue </a:t>
            </a:r>
          </a:p>
          <a:p>
            <a:r>
              <a:rPr lang="en-US" dirty="0" smtClean="0"/>
              <a:t>Faculty/Student Panel and Q&amp;A</a:t>
            </a:r>
          </a:p>
          <a:p>
            <a:r>
              <a:rPr lang="en-US" dirty="0" smtClean="0"/>
              <a:t>Wrap Up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Culture of integrity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Purdue University academic community is to discover and disseminate truth. In order to achieve these goals, the university commits itself towards maintaining a culture of academic integrity and honesty.</a:t>
            </a:r>
            <a:r>
              <a:rPr lang="en-US" i="1" dirty="0"/>
              <a:t> </a:t>
            </a:r>
            <a:r>
              <a:rPr lang="en-US" i="1" dirty="0" smtClean="0"/>
              <a:t>(Purdue University Code of Honor, Last revision May 31, 1997) </a:t>
            </a:r>
          </a:p>
          <a:p>
            <a:r>
              <a:rPr lang="en-US" dirty="0"/>
              <a:t>At Purdue, integrity is indispensable to our mission. We act with honesty and adhere to the highest standards of moral and ethical values and principles through our personal and professional behavior</a:t>
            </a:r>
            <a:r>
              <a:rPr lang="en-US" dirty="0" smtClean="0"/>
              <a:t>. </a:t>
            </a:r>
            <a:r>
              <a:rPr lang="en-US" i="1" dirty="0" smtClean="0"/>
              <a:t>(Purdue University Statement of Integrity and Code of Conduct, Retrieved, January 11, 2017)</a:t>
            </a:r>
          </a:p>
          <a:p>
            <a:r>
              <a:rPr lang="en-US" dirty="0" smtClean="0"/>
              <a:t>Principles of Academic Integrity for Faculty (</a:t>
            </a:r>
            <a:r>
              <a:rPr lang="en-US" i="1" dirty="0" smtClean="0"/>
              <a:t>Donald McCabe &amp; Gary Pavela, Retrieved January 11, 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Regulations Revisions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extensive revision of University Regulation on “Academic dishonesty” since mid 1970s.</a:t>
            </a:r>
          </a:p>
          <a:p>
            <a:r>
              <a:rPr lang="en-US" dirty="0" smtClean="0"/>
              <a:t>Revision specifically defined five (5) of the most common types of dishonest behavior that is observed in academic dishonesty cases:</a:t>
            </a:r>
          </a:p>
          <a:p>
            <a:pPr lvl="2"/>
            <a:r>
              <a:rPr lang="en-US" dirty="0" smtClean="0"/>
              <a:t>Cheating</a:t>
            </a:r>
          </a:p>
          <a:p>
            <a:pPr lvl="2"/>
            <a:r>
              <a:rPr lang="en-US" dirty="0" smtClean="0"/>
              <a:t>Plagiarism</a:t>
            </a:r>
          </a:p>
          <a:p>
            <a:pPr lvl="2"/>
            <a:r>
              <a:rPr lang="en-US" dirty="0" smtClean="0"/>
              <a:t>Collusion/Collaboration</a:t>
            </a:r>
          </a:p>
          <a:p>
            <a:pPr lvl="2"/>
            <a:r>
              <a:rPr lang="en-US" dirty="0" smtClean="0"/>
              <a:t>Fabrication</a:t>
            </a:r>
          </a:p>
          <a:p>
            <a:pPr lvl="2"/>
            <a:r>
              <a:rPr lang="en-US" dirty="0" smtClean="0"/>
              <a:t>Multiple Submissions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Expectations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with students are key</a:t>
            </a:r>
          </a:p>
          <a:p>
            <a:r>
              <a:rPr lang="en-US" dirty="0" smtClean="0"/>
              <a:t>Affirm the importance of integrity as it relates to the course material and to your personal/professional experiences</a:t>
            </a:r>
          </a:p>
          <a:p>
            <a:r>
              <a:rPr lang="en-US" dirty="0" smtClean="0"/>
              <a:t>Set clear expectation for students; Reaffirm expectations periodically throughout the semester </a:t>
            </a:r>
          </a:p>
          <a:p>
            <a:r>
              <a:rPr lang="en-US" dirty="0" smtClean="0"/>
              <a:t>Minimize opportunities for students to be dishonest</a:t>
            </a:r>
          </a:p>
          <a:p>
            <a:r>
              <a:rPr lang="en-US" dirty="0" smtClean="0"/>
              <a:t>Encourage and support students holding peers accountable for academic integrity </a:t>
            </a:r>
          </a:p>
          <a:p>
            <a:r>
              <a:rPr lang="en-US" dirty="0"/>
              <a:t>Respond to situations when/if they occur 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Referring cases to </a:t>
            </a:r>
            <a:r>
              <a:rPr lang="en-US" dirty="0" err="1" smtClean="0"/>
              <a:t>osrr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http://www.purdue.edu/odos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Incident Reports-</a:t>
            </a:r>
            <a:r>
              <a:rPr lang="en-US" dirty="0" smtClean="0">
                <a:sym typeface="Wingdings" panose="05000000000000000000" pitchFamily="2" charset="2"/>
              </a:rPr>
              <a:t>Academic Dishonesty Report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All reports can be submitted online with the ability for faculty to upload supporting documentation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Reports are typically reviewed within one business day with a follow up message sent to the faculty member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Faculty can provide information to OSRR on appropriate sanctions from the university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Faculty can elect to be notified of the outcome of the OSRR proceeding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2016:	184 cases</a:t>
            </a:r>
          </a:p>
          <a:p>
            <a:r>
              <a:rPr lang="en-US" dirty="0" smtClean="0"/>
              <a:t>Spring 2016: 	335 cases</a:t>
            </a:r>
          </a:p>
          <a:p>
            <a:r>
              <a:rPr lang="en-US" dirty="0" smtClean="0"/>
              <a:t>Fall 2015:	253 cases</a:t>
            </a:r>
          </a:p>
          <a:p>
            <a:r>
              <a:rPr lang="en-US" dirty="0" smtClean="0"/>
              <a:t>Spring 2015:	310 cases </a:t>
            </a:r>
          </a:p>
          <a:p>
            <a:r>
              <a:rPr lang="en-US" dirty="0" smtClean="0"/>
              <a:t>Fall 2014:	163 cases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sanctions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Expulsion/Suspension</a:t>
            </a:r>
          </a:p>
          <a:p>
            <a:r>
              <a:rPr lang="en-US" dirty="0" smtClean="0"/>
              <a:t>Probated Suspension/Disciplinary Probation</a:t>
            </a:r>
          </a:p>
          <a:p>
            <a:r>
              <a:rPr lang="en-US" dirty="0" smtClean="0"/>
              <a:t>Written Warning</a:t>
            </a:r>
          </a:p>
          <a:p>
            <a:r>
              <a:rPr lang="en-US" dirty="0" smtClean="0"/>
              <a:t>Educational sanctions:</a:t>
            </a:r>
          </a:p>
          <a:p>
            <a:pPr lvl="2"/>
            <a:r>
              <a:rPr lang="en-US" dirty="0" smtClean="0"/>
              <a:t>Academic Recommitment Statement</a:t>
            </a:r>
          </a:p>
          <a:p>
            <a:pPr lvl="2"/>
            <a:r>
              <a:rPr lang="en-US" dirty="0" smtClean="0"/>
              <a:t>Academic Integrity Seminar </a:t>
            </a:r>
          </a:p>
          <a:p>
            <a:pPr lvl="2"/>
            <a:r>
              <a:rPr lang="en-US" dirty="0" smtClean="0"/>
              <a:t>Honor Code Reflection Paper </a:t>
            </a:r>
          </a:p>
          <a:p>
            <a:pPr lvl="2"/>
            <a:r>
              <a:rPr lang="en-US" dirty="0" smtClean="0"/>
              <a:t>Personal responsibility Class</a:t>
            </a:r>
          </a:p>
          <a:p>
            <a:pPr lvl="2"/>
            <a:r>
              <a:rPr lang="en-US" dirty="0" smtClean="0"/>
              <a:t>Referrals to Writing Center, Academic Success Center, other campus partners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390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Wingdings</vt:lpstr>
      <vt:lpstr>Red Line Business 16x9</vt:lpstr>
      <vt:lpstr>Academic integrity  Forum and Discussion </vt:lpstr>
      <vt:lpstr>Welcome and introductions</vt:lpstr>
      <vt:lpstr>Agenda </vt:lpstr>
      <vt:lpstr>Establishing a Culture of integrity </vt:lpstr>
      <vt:lpstr>University Regulations Revisions </vt:lpstr>
      <vt:lpstr>Establishing Expectations in the classroom</vt:lpstr>
      <vt:lpstr>Referring cases to osrr</vt:lpstr>
      <vt:lpstr>Statistics </vt:lpstr>
      <vt:lpstr>University sanctions </vt:lpstr>
      <vt:lpstr>Additional efforts</vt:lpstr>
      <vt:lpstr>Faculty/Student Panel</vt:lpstr>
      <vt:lpstr>Wrap up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2017-01-11T16:37:43Z</dcterms:created>
  <dcterms:modified xsi:type="dcterms:W3CDTF">2017-01-11T22:58:41Z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