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0"/>
  </p:notesMasterIdLst>
  <p:handoutMasterIdLst>
    <p:handoutMasterId r:id="rId21"/>
  </p:handoutMasterIdLst>
  <p:sldIdLst>
    <p:sldId id="325" r:id="rId2"/>
    <p:sldId id="407" r:id="rId3"/>
    <p:sldId id="391" r:id="rId4"/>
    <p:sldId id="400" r:id="rId5"/>
    <p:sldId id="399" r:id="rId6"/>
    <p:sldId id="401" r:id="rId7"/>
    <p:sldId id="356" r:id="rId8"/>
    <p:sldId id="361" r:id="rId9"/>
    <p:sldId id="362" r:id="rId10"/>
    <p:sldId id="397" r:id="rId11"/>
    <p:sldId id="357" r:id="rId12"/>
    <p:sldId id="374" r:id="rId13"/>
    <p:sldId id="360" r:id="rId14"/>
    <p:sldId id="358" r:id="rId15"/>
    <p:sldId id="365" r:id="rId16"/>
    <p:sldId id="368" r:id="rId17"/>
    <p:sldId id="369" r:id="rId18"/>
    <p:sldId id="370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4419" autoAdjust="0"/>
  </p:normalViewPr>
  <p:slideViewPr>
    <p:cSldViewPr snapToGrid="0">
      <p:cViewPr varScale="1">
        <p:scale>
          <a:sx n="102" d="100"/>
          <a:sy n="102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8329F-B826-4963-AC36-8BBA72DCE3D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E0426A7-F566-4059-826D-943263896D6B}">
      <dgm:prSet phldrT="[Text]"/>
      <dgm:spPr/>
      <dgm:t>
        <a:bodyPr/>
        <a:lstStyle/>
        <a:p>
          <a:r>
            <a:rPr lang="en-US" dirty="0" smtClean="0"/>
            <a:t>Brown University (1977)</a:t>
          </a:r>
          <a:endParaRPr lang="en-US" dirty="0"/>
        </a:p>
      </dgm:t>
    </dgm:pt>
    <dgm:pt modelId="{229B86A0-F46B-463A-ABB1-B750E9ED3C43}" type="parTrans" cxnId="{C9CD5D3C-43E4-4815-B51A-9F9278518DE8}">
      <dgm:prSet/>
      <dgm:spPr/>
      <dgm:t>
        <a:bodyPr/>
        <a:lstStyle/>
        <a:p>
          <a:endParaRPr lang="en-US"/>
        </a:p>
      </dgm:t>
    </dgm:pt>
    <dgm:pt modelId="{D273391C-04B1-404B-9777-B9B3934BA573}" type="sibTrans" cxnId="{C9CD5D3C-43E4-4815-B51A-9F9278518DE8}">
      <dgm:prSet/>
      <dgm:spPr/>
      <dgm:t>
        <a:bodyPr/>
        <a:lstStyle/>
        <a:p>
          <a:endParaRPr lang="en-US"/>
        </a:p>
      </dgm:t>
    </dgm:pt>
    <dgm:pt modelId="{320C1262-2A2B-489C-B05E-04146637383A}">
      <dgm:prSet phldrT="[Text]"/>
      <dgm:spPr/>
      <dgm:t>
        <a:bodyPr/>
        <a:lstStyle/>
        <a:p>
          <a:r>
            <a:rPr lang="en-US" dirty="0" smtClean="0"/>
            <a:t>Augsburg College (1997)</a:t>
          </a:r>
          <a:endParaRPr lang="en-US" dirty="0"/>
        </a:p>
      </dgm:t>
    </dgm:pt>
    <dgm:pt modelId="{B636F9FE-328A-4C90-B4C0-25C5683B2DE2}" type="parTrans" cxnId="{75518A78-5D5C-4DF0-8C1D-76C88F228808}">
      <dgm:prSet/>
      <dgm:spPr/>
      <dgm:t>
        <a:bodyPr/>
        <a:lstStyle/>
        <a:p>
          <a:endParaRPr lang="en-US"/>
        </a:p>
      </dgm:t>
    </dgm:pt>
    <dgm:pt modelId="{83E4199B-5C4D-47A2-A31A-52847360BF56}" type="sibTrans" cxnId="{75518A78-5D5C-4DF0-8C1D-76C88F228808}">
      <dgm:prSet/>
      <dgm:spPr/>
      <dgm:t>
        <a:bodyPr/>
        <a:lstStyle/>
        <a:p>
          <a:endParaRPr lang="en-US"/>
        </a:p>
      </dgm:t>
    </dgm:pt>
    <dgm:pt modelId="{1CE466CA-81AB-4760-8283-7CB5C1738FBC}">
      <dgm:prSet phldrT="[Text]"/>
      <dgm:spPr/>
      <dgm:t>
        <a:bodyPr/>
        <a:lstStyle/>
        <a:p>
          <a:r>
            <a:rPr lang="en-US" dirty="0" smtClean="0"/>
            <a:t>Rutgers University (1983)</a:t>
          </a:r>
          <a:endParaRPr lang="en-US" dirty="0"/>
        </a:p>
      </dgm:t>
    </dgm:pt>
    <dgm:pt modelId="{D3B10BA7-1AC6-4EEE-B5A1-5909EF1040BF}" type="parTrans" cxnId="{0C3BA642-F6C5-4F24-A3BD-863BCF19F15D}">
      <dgm:prSet/>
      <dgm:spPr/>
      <dgm:t>
        <a:bodyPr/>
        <a:lstStyle/>
        <a:p>
          <a:endParaRPr lang="en-US"/>
        </a:p>
      </dgm:t>
    </dgm:pt>
    <dgm:pt modelId="{D74306BB-300D-4172-BACF-6C9847F344A0}" type="sibTrans" cxnId="{0C3BA642-F6C5-4F24-A3BD-863BCF19F15D}">
      <dgm:prSet/>
      <dgm:spPr/>
      <dgm:t>
        <a:bodyPr/>
        <a:lstStyle/>
        <a:p>
          <a:endParaRPr lang="en-US"/>
        </a:p>
      </dgm:t>
    </dgm:pt>
    <dgm:pt modelId="{466CE98E-0E7B-4879-8A8F-3B46AE9C6BC8}">
      <dgm:prSet phldrT="[Text]"/>
      <dgm:spPr/>
      <dgm:t>
        <a:bodyPr/>
        <a:lstStyle/>
        <a:p>
          <a:r>
            <a:rPr lang="en-US" dirty="0" smtClean="0"/>
            <a:t>Texas Tech University (1986)</a:t>
          </a:r>
          <a:endParaRPr lang="en-US" dirty="0"/>
        </a:p>
      </dgm:t>
    </dgm:pt>
    <dgm:pt modelId="{0D703A7B-53F5-4AAC-83DE-7D40E3BBF8C2}" type="parTrans" cxnId="{9434B8B0-2BA4-4859-AEE7-AE3FB2BE66E8}">
      <dgm:prSet/>
      <dgm:spPr/>
      <dgm:t>
        <a:bodyPr/>
        <a:lstStyle/>
        <a:p>
          <a:endParaRPr lang="en-US"/>
        </a:p>
      </dgm:t>
    </dgm:pt>
    <dgm:pt modelId="{C7AA54BC-A436-4F17-A8C4-809BD687E378}" type="sibTrans" cxnId="{9434B8B0-2BA4-4859-AEE7-AE3FB2BE66E8}">
      <dgm:prSet/>
      <dgm:spPr/>
      <dgm:t>
        <a:bodyPr/>
        <a:lstStyle/>
        <a:p>
          <a:endParaRPr lang="en-US"/>
        </a:p>
      </dgm:t>
    </dgm:pt>
    <dgm:pt modelId="{2F51589F-C540-4354-AE04-1BC0B778933D}" type="pres">
      <dgm:prSet presAssocID="{9AE8329F-B826-4963-AC36-8BBA72DCE3DA}" presName="Name0" presStyleCnt="0">
        <dgm:presLayoutVars>
          <dgm:dir/>
          <dgm:resizeHandles val="exact"/>
        </dgm:presLayoutVars>
      </dgm:prSet>
      <dgm:spPr/>
    </dgm:pt>
    <dgm:pt modelId="{796522A9-C3B7-482E-A48E-DBD2CB833043}" type="pres">
      <dgm:prSet presAssocID="{9AE8329F-B826-4963-AC36-8BBA72DCE3DA}" presName="arrow" presStyleLbl="bgShp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029FBE79-64A3-455C-8747-5EC712F7F369}" type="pres">
      <dgm:prSet presAssocID="{9AE8329F-B826-4963-AC36-8BBA72DCE3DA}" presName="points" presStyleCnt="0"/>
      <dgm:spPr/>
    </dgm:pt>
    <dgm:pt modelId="{C5B295D2-C29E-4434-844F-BAA698976358}" type="pres">
      <dgm:prSet presAssocID="{CE0426A7-F566-4059-826D-943263896D6B}" presName="compositeA" presStyleCnt="0"/>
      <dgm:spPr/>
    </dgm:pt>
    <dgm:pt modelId="{72CA5A2E-527D-4D00-8EBC-7D5851FC5959}" type="pres">
      <dgm:prSet presAssocID="{CE0426A7-F566-4059-826D-943263896D6B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B4633-55D1-4CBD-9A0C-362D463B0661}" type="pres">
      <dgm:prSet presAssocID="{CE0426A7-F566-4059-826D-943263896D6B}" presName="circleA" presStyleLbl="node1" presStyleIdx="0" presStyleCnt="4"/>
      <dgm:spPr/>
    </dgm:pt>
    <dgm:pt modelId="{14DC89E9-179C-4C8B-A410-66DAEF7D0250}" type="pres">
      <dgm:prSet presAssocID="{CE0426A7-F566-4059-826D-943263896D6B}" presName="spaceA" presStyleCnt="0"/>
      <dgm:spPr/>
    </dgm:pt>
    <dgm:pt modelId="{A193FA8F-3E38-4B6C-B7FB-2EB1A5AC0C52}" type="pres">
      <dgm:prSet presAssocID="{D273391C-04B1-404B-9777-B9B3934BA573}" presName="space" presStyleCnt="0"/>
      <dgm:spPr/>
    </dgm:pt>
    <dgm:pt modelId="{67F65095-F97F-4DCB-AF87-7E885F357BD2}" type="pres">
      <dgm:prSet presAssocID="{1CE466CA-81AB-4760-8283-7CB5C1738FBC}" presName="compositeB" presStyleCnt="0"/>
      <dgm:spPr/>
    </dgm:pt>
    <dgm:pt modelId="{97695DB7-4DD2-406E-A4CB-43E42D078230}" type="pres">
      <dgm:prSet presAssocID="{1CE466CA-81AB-4760-8283-7CB5C1738FBC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0031B-5526-4F19-81A8-78CF5C41BF76}" type="pres">
      <dgm:prSet presAssocID="{1CE466CA-81AB-4760-8283-7CB5C1738FBC}" presName="circleB" presStyleLbl="node1" presStyleIdx="1" presStyleCnt="4"/>
      <dgm:spPr/>
    </dgm:pt>
    <dgm:pt modelId="{7A1FE27B-B457-41D8-AF24-9BB4373BC41E}" type="pres">
      <dgm:prSet presAssocID="{1CE466CA-81AB-4760-8283-7CB5C1738FBC}" presName="spaceB" presStyleCnt="0"/>
      <dgm:spPr/>
    </dgm:pt>
    <dgm:pt modelId="{D618C362-E3C4-4587-A0B0-AC6986AEF34A}" type="pres">
      <dgm:prSet presAssocID="{D74306BB-300D-4172-BACF-6C9847F344A0}" presName="space" presStyleCnt="0"/>
      <dgm:spPr/>
    </dgm:pt>
    <dgm:pt modelId="{34473B23-B353-4619-9126-E9484A206FAD}" type="pres">
      <dgm:prSet presAssocID="{466CE98E-0E7B-4879-8A8F-3B46AE9C6BC8}" presName="compositeA" presStyleCnt="0"/>
      <dgm:spPr/>
    </dgm:pt>
    <dgm:pt modelId="{E8E19B79-DB99-443F-998B-977CE1AE210A}" type="pres">
      <dgm:prSet presAssocID="{466CE98E-0E7B-4879-8A8F-3B46AE9C6BC8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4FD72-0D21-42E8-B349-3DF4FDEEAFD2}" type="pres">
      <dgm:prSet presAssocID="{466CE98E-0E7B-4879-8A8F-3B46AE9C6BC8}" presName="circleA" presStyleLbl="node1" presStyleIdx="2" presStyleCnt="4"/>
      <dgm:spPr/>
    </dgm:pt>
    <dgm:pt modelId="{1B6739B4-EF0C-4DF9-99AE-53E2251613CA}" type="pres">
      <dgm:prSet presAssocID="{466CE98E-0E7B-4879-8A8F-3B46AE9C6BC8}" presName="spaceA" presStyleCnt="0"/>
      <dgm:spPr/>
    </dgm:pt>
    <dgm:pt modelId="{C565A525-FCC4-453E-AE34-40D2B3EC8C4B}" type="pres">
      <dgm:prSet presAssocID="{C7AA54BC-A436-4F17-A8C4-809BD687E378}" presName="space" presStyleCnt="0"/>
      <dgm:spPr/>
    </dgm:pt>
    <dgm:pt modelId="{1BFFFC47-34ED-41E5-88AA-925ED4A266AA}" type="pres">
      <dgm:prSet presAssocID="{320C1262-2A2B-489C-B05E-04146637383A}" presName="compositeB" presStyleCnt="0"/>
      <dgm:spPr/>
    </dgm:pt>
    <dgm:pt modelId="{B682F021-B187-43AE-ABB5-B6665EB928D5}" type="pres">
      <dgm:prSet presAssocID="{320C1262-2A2B-489C-B05E-04146637383A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C9D43-DC36-40ED-98C4-CE8696B2C39B}" type="pres">
      <dgm:prSet presAssocID="{320C1262-2A2B-489C-B05E-04146637383A}" presName="circleB" presStyleLbl="node1" presStyleIdx="3" presStyleCnt="4"/>
      <dgm:spPr/>
    </dgm:pt>
    <dgm:pt modelId="{90FD439E-121D-4D86-A621-8254374C9B1E}" type="pres">
      <dgm:prSet presAssocID="{320C1262-2A2B-489C-B05E-04146637383A}" presName="spaceB" presStyleCnt="0"/>
      <dgm:spPr/>
    </dgm:pt>
  </dgm:ptLst>
  <dgm:cxnLst>
    <dgm:cxn modelId="{0C3BA642-F6C5-4F24-A3BD-863BCF19F15D}" srcId="{9AE8329F-B826-4963-AC36-8BBA72DCE3DA}" destId="{1CE466CA-81AB-4760-8283-7CB5C1738FBC}" srcOrd="1" destOrd="0" parTransId="{D3B10BA7-1AC6-4EEE-B5A1-5909EF1040BF}" sibTransId="{D74306BB-300D-4172-BACF-6C9847F344A0}"/>
    <dgm:cxn modelId="{75518A78-5D5C-4DF0-8C1D-76C88F228808}" srcId="{9AE8329F-B826-4963-AC36-8BBA72DCE3DA}" destId="{320C1262-2A2B-489C-B05E-04146637383A}" srcOrd="3" destOrd="0" parTransId="{B636F9FE-328A-4C90-B4C0-25C5683B2DE2}" sibTransId="{83E4199B-5C4D-47A2-A31A-52847360BF56}"/>
    <dgm:cxn modelId="{84E9A7A4-6629-4D49-8021-25B6D897D2DD}" type="presOf" srcId="{466CE98E-0E7B-4879-8A8F-3B46AE9C6BC8}" destId="{E8E19B79-DB99-443F-998B-977CE1AE210A}" srcOrd="0" destOrd="0" presId="urn:microsoft.com/office/officeart/2005/8/layout/hProcess11"/>
    <dgm:cxn modelId="{F1783C4B-6B47-4B17-98E0-5A927A22EA52}" type="presOf" srcId="{9AE8329F-B826-4963-AC36-8BBA72DCE3DA}" destId="{2F51589F-C540-4354-AE04-1BC0B778933D}" srcOrd="0" destOrd="0" presId="urn:microsoft.com/office/officeart/2005/8/layout/hProcess11"/>
    <dgm:cxn modelId="{6F464D83-1002-467B-9B44-A560229D2CEA}" type="presOf" srcId="{1CE466CA-81AB-4760-8283-7CB5C1738FBC}" destId="{97695DB7-4DD2-406E-A4CB-43E42D078230}" srcOrd="0" destOrd="0" presId="urn:microsoft.com/office/officeart/2005/8/layout/hProcess11"/>
    <dgm:cxn modelId="{E5CB7774-526B-4C2A-8BED-AF1F7B20D2A4}" type="presOf" srcId="{CE0426A7-F566-4059-826D-943263896D6B}" destId="{72CA5A2E-527D-4D00-8EBC-7D5851FC5959}" srcOrd="0" destOrd="0" presId="urn:microsoft.com/office/officeart/2005/8/layout/hProcess11"/>
    <dgm:cxn modelId="{C8872B86-94D3-4F7C-AFB4-B72AD261EB7B}" type="presOf" srcId="{320C1262-2A2B-489C-B05E-04146637383A}" destId="{B682F021-B187-43AE-ABB5-B6665EB928D5}" srcOrd="0" destOrd="0" presId="urn:microsoft.com/office/officeart/2005/8/layout/hProcess11"/>
    <dgm:cxn modelId="{C9CD5D3C-43E4-4815-B51A-9F9278518DE8}" srcId="{9AE8329F-B826-4963-AC36-8BBA72DCE3DA}" destId="{CE0426A7-F566-4059-826D-943263896D6B}" srcOrd="0" destOrd="0" parTransId="{229B86A0-F46B-463A-ABB1-B750E9ED3C43}" sibTransId="{D273391C-04B1-404B-9777-B9B3934BA573}"/>
    <dgm:cxn modelId="{9434B8B0-2BA4-4859-AEE7-AE3FB2BE66E8}" srcId="{9AE8329F-B826-4963-AC36-8BBA72DCE3DA}" destId="{466CE98E-0E7B-4879-8A8F-3B46AE9C6BC8}" srcOrd="2" destOrd="0" parTransId="{0D703A7B-53F5-4AAC-83DE-7D40E3BBF8C2}" sibTransId="{C7AA54BC-A436-4F17-A8C4-809BD687E378}"/>
    <dgm:cxn modelId="{A2FD98CB-5B87-4BEC-BD7A-ED0F7EF838BA}" type="presParOf" srcId="{2F51589F-C540-4354-AE04-1BC0B778933D}" destId="{796522A9-C3B7-482E-A48E-DBD2CB833043}" srcOrd="0" destOrd="0" presId="urn:microsoft.com/office/officeart/2005/8/layout/hProcess11"/>
    <dgm:cxn modelId="{AA2EB34E-3715-4902-9C75-178121793218}" type="presParOf" srcId="{2F51589F-C540-4354-AE04-1BC0B778933D}" destId="{029FBE79-64A3-455C-8747-5EC712F7F369}" srcOrd="1" destOrd="0" presId="urn:microsoft.com/office/officeart/2005/8/layout/hProcess11"/>
    <dgm:cxn modelId="{0E3F4B9C-A6DF-4525-AE90-7422F37C533E}" type="presParOf" srcId="{029FBE79-64A3-455C-8747-5EC712F7F369}" destId="{C5B295D2-C29E-4434-844F-BAA698976358}" srcOrd="0" destOrd="0" presId="urn:microsoft.com/office/officeart/2005/8/layout/hProcess11"/>
    <dgm:cxn modelId="{C7F22321-539A-4438-AF44-3052717D0A13}" type="presParOf" srcId="{C5B295D2-C29E-4434-844F-BAA698976358}" destId="{72CA5A2E-527D-4D00-8EBC-7D5851FC5959}" srcOrd="0" destOrd="0" presId="urn:microsoft.com/office/officeart/2005/8/layout/hProcess11"/>
    <dgm:cxn modelId="{3B3CEE3D-C305-4359-8099-2EA060661C1A}" type="presParOf" srcId="{C5B295D2-C29E-4434-844F-BAA698976358}" destId="{D9EB4633-55D1-4CBD-9A0C-362D463B0661}" srcOrd="1" destOrd="0" presId="urn:microsoft.com/office/officeart/2005/8/layout/hProcess11"/>
    <dgm:cxn modelId="{46BE6E17-322F-41FE-A337-5FAF5282F8C2}" type="presParOf" srcId="{C5B295D2-C29E-4434-844F-BAA698976358}" destId="{14DC89E9-179C-4C8B-A410-66DAEF7D0250}" srcOrd="2" destOrd="0" presId="urn:microsoft.com/office/officeart/2005/8/layout/hProcess11"/>
    <dgm:cxn modelId="{E6FC5185-71A3-4316-A537-B981C487CFA8}" type="presParOf" srcId="{029FBE79-64A3-455C-8747-5EC712F7F369}" destId="{A193FA8F-3E38-4B6C-B7FB-2EB1A5AC0C52}" srcOrd="1" destOrd="0" presId="urn:microsoft.com/office/officeart/2005/8/layout/hProcess11"/>
    <dgm:cxn modelId="{354901EA-18B5-4339-9BE2-C7156EDF374B}" type="presParOf" srcId="{029FBE79-64A3-455C-8747-5EC712F7F369}" destId="{67F65095-F97F-4DCB-AF87-7E885F357BD2}" srcOrd="2" destOrd="0" presId="urn:microsoft.com/office/officeart/2005/8/layout/hProcess11"/>
    <dgm:cxn modelId="{B7179B7D-CA25-459D-B70D-249D9CCC55A4}" type="presParOf" srcId="{67F65095-F97F-4DCB-AF87-7E885F357BD2}" destId="{97695DB7-4DD2-406E-A4CB-43E42D078230}" srcOrd="0" destOrd="0" presId="urn:microsoft.com/office/officeart/2005/8/layout/hProcess11"/>
    <dgm:cxn modelId="{2E56F312-74A6-4A69-96DE-8CBB73A3781A}" type="presParOf" srcId="{67F65095-F97F-4DCB-AF87-7E885F357BD2}" destId="{21F0031B-5526-4F19-81A8-78CF5C41BF76}" srcOrd="1" destOrd="0" presId="urn:microsoft.com/office/officeart/2005/8/layout/hProcess11"/>
    <dgm:cxn modelId="{838DD28E-CBC1-4ABA-BFAF-96689B71FDF0}" type="presParOf" srcId="{67F65095-F97F-4DCB-AF87-7E885F357BD2}" destId="{7A1FE27B-B457-41D8-AF24-9BB4373BC41E}" srcOrd="2" destOrd="0" presId="urn:microsoft.com/office/officeart/2005/8/layout/hProcess11"/>
    <dgm:cxn modelId="{0996FFD7-F2A9-45A5-9DB2-6EA94A950DAA}" type="presParOf" srcId="{029FBE79-64A3-455C-8747-5EC712F7F369}" destId="{D618C362-E3C4-4587-A0B0-AC6986AEF34A}" srcOrd="3" destOrd="0" presId="urn:microsoft.com/office/officeart/2005/8/layout/hProcess11"/>
    <dgm:cxn modelId="{23586AAC-9A66-4C60-B641-8980C1C917CB}" type="presParOf" srcId="{029FBE79-64A3-455C-8747-5EC712F7F369}" destId="{34473B23-B353-4619-9126-E9484A206FAD}" srcOrd="4" destOrd="0" presId="urn:microsoft.com/office/officeart/2005/8/layout/hProcess11"/>
    <dgm:cxn modelId="{82E71564-E8B2-4BCC-B9C3-7F9C95E333CA}" type="presParOf" srcId="{34473B23-B353-4619-9126-E9484A206FAD}" destId="{E8E19B79-DB99-443F-998B-977CE1AE210A}" srcOrd="0" destOrd="0" presId="urn:microsoft.com/office/officeart/2005/8/layout/hProcess11"/>
    <dgm:cxn modelId="{01335A58-5F49-41CC-9080-999C9359E6E2}" type="presParOf" srcId="{34473B23-B353-4619-9126-E9484A206FAD}" destId="{0094FD72-0D21-42E8-B349-3DF4FDEEAFD2}" srcOrd="1" destOrd="0" presId="urn:microsoft.com/office/officeart/2005/8/layout/hProcess11"/>
    <dgm:cxn modelId="{054433B5-2715-4CDF-A1BE-8726EC7D881D}" type="presParOf" srcId="{34473B23-B353-4619-9126-E9484A206FAD}" destId="{1B6739B4-EF0C-4DF9-99AE-53E2251613CA}" srcOrd="2" destOrd="0" presId="urn:microsoft.com/office/officeart/2005/8/layout/hProcess11"/>
    <dgm:cxn modelId="{3E41910D-DCB6-4B48-B552-B9204B702531}" type="presParOf" srcId="{029FBE79-64A3-455C-8747-5EC712F7F369}" destId="{C565A525-FCC4-453E-AE34-40D2B3EC8C4B}" srcOrd="5" destOrd="0" presId="urn:microsoft.com/office/officeart/2005/8/layout/hProcess11"/>
    <dgm:cxn modelId="{0CC9A4C5-5EC5-44B0-A6E8-91964152DAB0}" type="presParOf" srcId="{029FBE79-64A3-455C-8747-5EC712F7F369}" destId="{1BFFFC47-34ED-41E5-88AA-925ED4A266AA}" srcOrd="6" destOrd="0" presId="urn:microsoft.com/office/officeart/2005/8/layout/hProcess11"/>
    <dgm:cxn modelId="{BF9EDB45-DB52-4659-91D4-971F9E7281AE}" type="presParOf" srcId="{1BFFFC47-34ED-41E5-88AA-925ED4A266AA}" destId="{B682F021-B187-43AE-ABB5-B6665EB928D5}" srcOrd="0" destOrd="0" presId="urn:microsoft.com/office/officeart/2005/8/layout/hProcess11"/>
    <dgm:cxn modelId="{A0721511-F7CA-48CA-98B0-B050FE3CCD1F}" type="presParOf" srcId="{1BFFFC47-34ED-41E5-88AA-925ED4A266AA}" destId="{C11C9D43-DC36-40ED-98C4-CE8696B2C39B}" srcOrd="1" destOrd="0" presId="urn:microsoft.com/office/officeart/2005/8/layout/hProcess11"/>
    <dgm:cxn modelId="{27E71FE0-190C-4FE2-ADFF-B0EB041C9BC6}" type="presParOf" srcId="{1BFFFC47-34ED-41E5-88AA-925ED4A266AA}" destId="{90FD439E-121D-4D86-A621-8254374C9B1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522A9-C3B7-482E-A48E-DBD2CB833043}">
      <dsp:nvSpPr>
        <dsp:cNvPr id="0" name=""/>
        <dsp:cNvSpPr/>
      </dsp:nvSpPr>
      <dsp:spPr>
        <a:xfrm>
          <a:off x="0" y="1625600"/>
          <a:ext cx="11102108" cy="2167466"/>
        </a:xfrm>
        <a:prstGeom prst="notched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A5A2E-527D-4D00-8EBC-7D5851FC5959}">
      <dsp:nvSpPr>
        <dsp:cNvPr id="0" name=""/>
        <dsp:cNvSpPr/>
      </dsp:nvSpPr>
      <dsp:spPr>
        <a:xfrm>
          <a:off x="5000" y="0"/>
          <a:ext cx="240527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b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Brown University (1977)</a:t>
          </a:r>
          <a:endParaRPr lang="en-US" sz="3500" kern="1200" dirty="0"/>
        </a:p>
      </dsp:txBody>
      <dsp:txXfrm>
        <a:off x="5000" y="0"/>
        <a:ext cx="2405276" cy="2167466"/>
      </dsp:txXfrm>
    </dsp:sp>
    <dsp:sp modelId="{D9EB4633-55D1-4CBD-9A0C-362D463B0661}">
      <dsp:nvSpPr>
        <dsp:cNvPr id="0" name=""/>
        <dsp:cNvSpPr/>
      </dsp:nvSpPr>
      <dsp:spPr>
        <a:xfrm>
          <a:off x="93670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95DB7-4DD2-406E-A4CB-43E42D078230}">
      <dsp:nvSpPr>
        <dsp:cNvPr id="0" name=""/>
        <dsp:cNvSpPr/>
      </dsp:nvSpPr>
      <dsp:spPr>
        <a:xfrm>
          <a:off x="2530540" y="3251200"/>
          <a:ext cx="240527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Rutgers University (1983)</a:t>
          </a:r>
          <a:endParaRPr lang="en-US" sz="3500" kern="1200" dirty="0"/>
        </a:p>
      </dsp:txBody>
      <dsp:txXfrm>
        <a:off x="2530540" y="3251200"/>
        <a:ext cx="2405276" cy="2167466"/>
      </dsp:txXfrm>
    </dsp:sp>
    <dsp:sp modelId="{21F0031B-5526-4F19-81A8-78CF5C41BF76}">
      <dsp:nvSpPr>
        <dsp:cNvPr id="0" name=""/>
        <dsp:cNvSpPr/>
      </dsp:nvSpPr>
      <dsp:spPr>
        <a:xfrm>
          <a:off x="346224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19B79-DB99-443F-998B-977CE1AE210A}">
      <dsp:nvSpPr>
        <dsp:cNvPr id="0" name=""/>
        <dsp:cNvSpPr/>
      </dsp:nvSpPr>
      <dsp:spPr>
        <a:xfrm>
          <a:off x="5056080" y="0"/>
          <a:ext cx="240527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b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Texas Tech University (1986)</a:t>
          </a:r>
          <a:endParaRPr lang="en-US" sz="3500" kern="1200" dirty="0"/>
        </a:p>
      </dsp:txBody>
      <dsp:txXfrm>
        <a:off x="5056080" y="0"/>
        <a:ext cx="2405276" cy="2167466"/>
      </dsp:txXfrm>
    </dsp:sp>
    <dsp:sp modelId="{0094FD72-0D21-42E8-B349-3DF4FDEEAFD2}">
      <dsp:nvSpPr>
        <dsp:cNvPr id="0" name=""/>
        <dsp:cNvSpPr/>
      </dsp:nvSpPr>
      <dsp:spPr>
        <a:xfrm>
          <a:off x="598778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2F021-B187-43AE-ABB5-B6665EB928D5}">
      <dsp:nvSpPr>
        <dsp:cNvPr id="0" name=""/>
        <dsp:cNvSpPr/>
      </dsp:nvSpPr>
      <dsp:spPr>
        <a:xfrm>
          <a:off x="7581620" y="3251200"/>
          <a:ext cx="240527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Augsburg College (1997)</a:t>
          </a:r>
          <a:endParaRPr lang="en-US" sz="3500" kern="1200" dirty="0"/>
        </a:p>
      </dsp:txBody>
      <dsp:txXfrm>
        <a:off x="7581620" y="3251200"/>
        <a:ext cx="2405276" cy="2167466"/>
      </dsp:txXfrm>
    </dsp:sp>
    <dsp:sp modelId="{C11C9D43-DC36-40ED-98C4-CE8696B2C39B}">
      <dsp:nvSpPr>
        <dsp:cNvPr id="0" name=""/>
        <dsp:cNvSpPr/>
      </dsp:nvSpPr>
      <dsp:spPr>
        <a:xfrm>
          <a:off x="851332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219EF3-11FA-4C8A-A2D3-D4047F922E2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4BD70B-A1C4-4459-8FC5-6347C23AD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6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39D3C0-674F-4DDA-A9F8-72507483A56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77154B-54D1-4877-AD7D-8C609820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3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SAMHSA’s working definition of recovery is a much larger document, you can read about it here https://www.samhsa.gov/recovery or download the full document here https://store.samhsa.gov/product/SAMHSA-s-Working-Definition-of-Recovery/PEP12-RECDEF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7154B-54D1-4877-AD7D-8C609820D8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7154B-54D1-4877-AD7D-8C609820D8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6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Kessler, R. C., Berglund, P., </a:t>
            </a:r>
            <a:r>
              <a:rPr lang="en-US" dirty="0" err="1"/>
              <a:t>Demler</a:t>
            </a:r>
            <a:r>
              <a:rPr lang="en-US" dirty="0"/>
              <a:t>, O., </a:t>
            </a:r>
            <a:r>
              <a:rPr lang="en-US" dirty="0" err="1"/>
              <a:t>Jin</a:t>
            </a:r>
            <a:r>
              <a:rPr lang="en-US" dirty="0"/>
              <a:t>, R., </a:t>
            </a:r>
            <a:r>
              <a:rPr lang="en-US" dirty="0" err="1"/>
              <a:t>Merikangas</a:t>
            </a:r>
            <a:r>
              <a:rPr lang="en-US" dirty="0"/>
              <a:t>, K. R., &amp; Walters, E. E. (2005). </a:t>
            </a:r>
          </a:p>
          <a:p>
            <a:r>
              <a:rPr lang="en-US" dirty="0"/>
              <a:t>Lifetime prevalence and age-of-onset distributions of DSM-IV disorders in the National </a:t>
            </a:r>
          </a:p>
          <a:p>
            <a:r>
              <a:rPr lang="en-US" dirty="0"/>
              <a:t>Comorbidity Survey Replication. </a:t>
            </a:r>
          </a:p>
          <a:p>
            <a:r>
              <a:rPr lang="en-US" dirty="0"/>
              <a:t>Archives of General Psychiatry, 62</a:t>
            </a:r>
          </a:p>
          <a:p>
            <a:r>
              <a:rPr lang="en-US" dirty="0"/>
              <a:t>(6), 593-602.</a:t>
            </a:r>
          </a:p>
          <a:p>
            <a:endParaRPr lang="en-US" dirty="0" smtClean="0"/>
          </a:p>
          <a:p>
            <a:r>
              <a:rPr lang="en-US" dirty="0"/>
              <a:t>Center for Behavioral Health Statistics and Quality. (2016). </a:t>
            </a:r>
          </a:p>
          <a:p>
            <a:r>
              <a:rPr lang="en-US" dirty="0"/>
              <a:t>Results from the 2015 National Survey on </a:t>
            </a:r>
          </a:p>
          <a:p>
            <a:r>
              <a:rPr lang="en-US" dirty="0"/>
              <a:t>Drug Use and Health: Detailed tables</a:t>
            </a:r>
          </a:p>
          <a:p>
            <a:r>
              <a:rPr lang="en-US" dirty="0"/>
              <a:t>. Rockville, MD: Substance Abuse and Mental Health Services </a:t>
            </a:r>
          </a:p>
          <a:p>
            <a:r>
              <a:rPr lang="en-US" dirty="0"/>
              <a:t>Administration.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7154B-54D1-4877-AD7D-8C609820D8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8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Kessler, R. C., Berglund, P., </a:t>
            </a:r>
            <a:r>
              <a:rPr lang="en-US" dirty="0" err="1"/>
              <a:t>Demler</a:t>
            </a:r>
            <a:r>
              <a:rPr lang="en-US" dirty="0"/>
              <a:t>, O., </a:t>
            </a:r>
            <a:r>
              <a:rPr lang="en-US" dirty="0" err="1"/>
              <a:t>Jin</a:t>
            </a:r>
            <a:r>
              <a:rPr lang="en-US" dirty="0"/>
              <a:t>, R., </a:t>
            </a:r>
            <a:r>
              <a:rPr lang="en-US" dirty="0" err="1"/>
              <a:t>Merikangas</a:t>
            </a:r>
            <a:r>
              <a:rPr lang="en-US" dirty="0"/>
              <a:t>, K. R., &amp; Walters, E. E. (2005). </a:t>
            </a:r>
          </a:p>
          <a:p>
            <a:r>
              <a:rPr lang="en-US" dirty="0"/>
              <a:t>Lifetime prevalence and age-of-onset distributions of DSM-IV disorders in the National </a:t>
            </a:r>
          </a:p>
          <a:p>
            <a:r>
              <a:rPr lang="en-US" dirty="0"/>
              <a:t>Comorbidity Survey Replication. </a:t>
            </a:r>
          </a:p>
          <a:p>
            <a:r>
              <a:rPr lang="en-US" dirty="0"/>
              <a:t>Archives of General Psychiatry, 62</a:t>
            </a:r>
          </a:p>
          <a:p>
            <a:r>
              <a:rPr lang="en-US" dirty="0"/>
              <a:t>(6), 593-602.</a:t>
            </a:r>
          </a:p>
          <a:p>
            <a:endParaRPr lang="en-US" dirty="0" smtClean="0"/>
          </a:p>
          <a:p>
            <a:r>
              <a:rPr lang="en-US" dirty="0"/>
              <a:t>Center for Behavioral Health Statistics and Quality. (2016). </a:t>
            </a:r>
          </a:p>
          <a:p>
            <a:r>
              <a:rPr lang="en-US" dirty="0"/>
              <a:t>Results from the 2015 National Survey on </a:t>
            </a:r>
          </a:p>
          <a:p>
            <a:r>
              <a:rPr lang="en-US" dirty="0"/>
              <a:t>Drug Use and Health: Detailed tables</a:t>
            </a:r>
          </a:p>
          <a:p>
            <a:r>
              <a:rPr lang="en-US" dirty="0"/>
              <a:t>. Rockville, MD: Substance Abuse and Mental Health Services </a:t>
            </a:r>
          </a:p>
          <a:p>
            <a:r>
              <a:rPr lang="en-US" dirty="0"/>
              <a:t>Administration.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7154B-54D1-4877-AD7D-8C609820D8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5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https://collegiaterecovery.org/the-collegiate-recovery-movement-a-history/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7154B-54D1-4877-AD7D-8C609820D8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4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http://www.transformingyouthrecovery.org/sites/default/files/TYR_Collegiate%20Recovery%20Asset%20Survey_2015%20Report.pdf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7154B-54D1-4877-AD7D-8C609820D8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http://www.transformingyouthrecovery.org/sites/default/files/TYR_Collegiate%20Recovery%20Asset%20Survey_2015%20Report.pdf</a:t>
            </a:r>
          </a:p>
          <a:p>
            <a:endParaRPr lang="en-US" dirty="0"/>
          </a:p>
          <a:p>
            <a:r>
              <a:rPr lang="en-US" dirty="0"/>
              <a:t>Notion</a:t>
            </a:r>
          </a:p>
          <a:p>
            <a:r>
              <a:rPr lang="en-US" dirty="0"/>
              <a:t>You are cultivating a small </a:t>
            </a:r>
          </a:p>
          <a:p>
            <a:r>
              <a:rPr lang="en-US" dirty="0"/>
              <a:t>group of students to build a </a:t>
            </a:r>
          </a:p>
          <a:p>
            <a:r>
              <a:rPr lang="en-US" dirty="0"/>
              <a:t>recovery community.</a:t>
            </a:r>
          </a:p>
          <a:p>
            <a:endParaRPr lang="en-US" dirty="0" smtClean="0"/>
          </a:p>
          <a:p>
            <a:r>
              <a:rPr lang="en-US" dirty="0"/>
              <a:t>Establishment</a:t>
            </a:r>
          </a:p>
          <a:p>
            <a:r>
              <a:rPr lang="en-US" dirty="0"/>
              <a:t>You have a community of </a:t>
            </a:r>
            <a:r>
              <a:rPr lang="en-US" dirty="0" err="1"/>
              <a:t>stu</a:t>
            </a:r>
            <a:r>
              <a:rPr lang="en-US" dirty="0"/>
              <a:t>-</a:t>
            </a:r>
          </a:p>
          <a:p>
            <a:r>
              <a:rPr lang="en-US" dirty="0"/>
              <a:t>dents in recovery and are </a:t>
            </a:r>
          </a:p>
          <a:p>
            <a:r>
              <a:rPr lang="en-US" dirty="0"/>
              <a:t>making new relationships to </a:t>
            </a:r>
          </a:p>
          <a:p>
            <a:r>
              <a:rPr lang="en-US" dirty="0"/>
              <a:t>support those students. </a:t>
            </a:r>
          </a:p>
          <a:p>
            <a:endParaRPr lang="en-US" dirty="0" smtClean="0"/>
          </a:p>
          <a:p>
            <a:r>
              <a:rPr lang="en-US" dirty="0"/>
              <a:t>Maturity</a:t>
            </a:r>
          </a:p>
          <a:p>
            <a:r>
              <a:rPr lang="en-US" dirty="0"/>
              <a:t>You have a formalized </a:t>
            </a:r>
            <a:r>
              <a:rPr lang="en-US" dirty="0" err="1"/>
              <a:t>colle</a:t>
            </a:r>
            <a:r>
              <a:rPr lang="en-US" dirty="0"/>
              <a:t>-</a:t>
            </a:r>
          </a:p>
          <a:p>
            <a:r>
              <a:rPr lang="en-US" dirty="0" err="1"/>
              <a:t>giate</a:t>
            </a:r>
            <a:r>
              <a:rPr lang="en-US" dirty="0"/>
              <a:t> recovery program and </a:t>
            </a:r>
          </a:p>
          <a:p>
            <a:r>
              <a:rPr lang="en-US" dirty="0"/>
              <a:t>community.</a:t>
            </a:r>
          </a:p>
          <a:p>
            <a:endParaRPr lang="en-US" dirty="0" smtClean="0"/>
          </a:p>
          <a:p>
            <a:r>
              <a:rPr lang="en-US" dirty="0"/>
              <a:t>Sustainability</a:t>
            </a:r>
          </a:p>
          <a:p>
            <a:r>
              <a:rPr lang="en-US" dirty="0"/>
              <a:t>You have a formalized </a:t>
            </a:r>
          </a:p>
          <a:p>
            <a:r>
              <a:rPr lang="en-US" dirty="0"/>
              <a:t>collegiate recovery </a:t>
            </a:r>
          </a:p>
          <a:p>
            <a:r>
              <a:rPr lang="en-US" dirty="0"/>
              <a:t>program/community and are </a:t>
            </a:r>
          </a:p>
          <a:p>
            <a:r>
              <a:rPr lang="en-US" dirty="0"/>
              <a:t>building coalitions to support </a:t>
            </a:r>
          </a:p>
          <a:p>
            <a:r>
              <a:rPr lang="en-US" dirty="0"/>
              <a:t>that community.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7154B-54D1-4877-AD7D-8C609820D8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3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7F-83D3-434D-893C-1B830D79E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08A7-A7BD-45E1-84B9-C7FBCEE746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0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7F-83D3-434D-893C-1B830D79E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08A7-A7BD-45E1-84B9-C7FBCEE746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0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7F-83D3-434D-893C-1B830D79E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08A7-A7BD-45E1-84B9-C7FBCEE746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2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93" y="76200"/>
            <a:ext cx="2126975" cy="560608"/>
          </a:xfrm>
          <a:prstGeom prst="rect">
            <a:avLst/>
          </a:prstGeom>
        </p:spPr>
      </p:pic>
      <p:pic>
        <p:nvPicPr>
          <p:cNvPr id="7" name="Picture 6" descr="Icon_People.pn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499" y="6324601"/>
            <a:ext cx="879399" cy="446087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accent4">
                <a:lumMod val="40000"/>
                <a:lumOff val="60000"/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45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7F-83D3-434D-893C-1B830D79E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08A7-A7BD-45E1-84B9-C7FBCEE746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7F-83D3-434D-893C-1B830D79E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08A7-A7BD-45E1-84B9-C7FBCEE746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7F-83D3-434D-893C-1B830D79E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08A7-A7BD-45E1-84B9-C7FBCEE746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8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7F-83D3-434D-893C-1B830D79E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08A7-A7BD-45E1-84B9-C7FBCEE746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3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7F-83D3-434D-893C-1B830D79E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08A7-A7BD-45E1-84B9-C7FBCEE746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8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7F-83D3-434D-893C-1B830D79E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08A7-A7BD-45E1-84B9-C7FBCEE746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7F-83D3-434D-893C-1B830D79E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08A7-A7BD-45E1-84B9-C7FBCEE746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0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7F-83D3-434D-893C-1B830D79E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08A7-A7BD-45E1-84B9-C7FBCEE746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2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0D3F27F-83D3-434D-893C-1B830D79E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65C08A7-A7BD-45E1-84B9-C7FBCEE746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3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tif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60491" y="-126262"/>
            <a:ext cx="7769786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60491" y="125263"/>
            <a:ext cx="68746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Lunch &amp; Learns – Spring 2018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3007" y="1861073"/>
            <a:ext cx="11585986" cy="3990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solidFill>
                  <a:prstClr val="black"/>
                </a:solidFill>
                <a:latin typeface="+mn-lt"/>
              </a:rPr>
              <a:t>Developing Programs for Students in Recovery</a:t>
            </a:r>
          </a:p>
          <a:p>
            <a:pPr algn="ctr"/>
            <a:endParaRPr lang="en-US" dirty="0">
              <a:solidFill>
                <a:prstClr val="black"/>
              </a:solidFill>
              <a:latin typeface="+mn-lt"/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Eric Teske, MA, MS, CHWC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+mn-lt"/>
              </a:rPr>
              <a:t>Assistant Director of Substance Abuse Prevention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+mn-lt"/>
              </a:rPr>
              <a:t>IUPUI </a:t>
            </a:r>
          </a:p>
        </p:txBody>
      </p:sp>
    </p:spTree>
    <p:extLst>
      <p:ext uri="{BB962C8B-B14F-4D97-AF65-F5344CB8AC3E}">
        <p14:creationId xmlns:p14="http://schemas.microsoft.com/office/powerpoint/2010/main" val="24847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350329"/>
            <a:ext cx="10442172" cy="495247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It </a:t>
            </a:r>
            <a:r>
              <a:rPr lang="en-US" sz="3600" dirty="0"/>
              <a:t>depends if you are asking about </a:t>
            </a:r>
            <a:r>
              <a:rPr lang="en-US" sz="3600" u="sng" dirty="0"/>
              <a:t>behavior</a:t>
            </a:r>
            <a:r>
              <a:rPr lang="en-US" sz="3600" dirty="0"/>
              <a:t> or </a:t>
            </a:r>
            <a:r>
              <a:rPr lang="en-US" sz="3600" u="sng" dirty="0"/>
              <a:t>identity</a:t>
            </a:r>
            <a:r>
              <a:rPr lang="en-US" sz="3600" dirty="0"/>
              <a:t> when you want to get prevalence numbers. 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In HIV research you’d ask about MSM rather than “gay” or “bisexual” identities, because behavior is more important in this case.</a:t>
            </a:r>
          </a:p>
          <a:p>
            <a:endParaRPr lang="en-US" sz="3600" dirty="0"/>
          </a:p>
          <a:p>
            <a:r>
              <a:rPr lang="en-US" sz="3600" dirty="0" smtClean="0"/>
              <a:t>With </a:t>
            </a:r>
            <a:r>
              <a:rPr lang="en-US" sz="3600" u="sng" dirty="0" smtClean="0"/>
              <a:t>multiple pathways to recovery</a:t>
            </a:r>
            <a:r>
              <a:rPr lang="en-US" sz="3600" dirty="0" smtClean="0"/>
              <a:t>, surveying the identity eliminates the need to guess or anticipate how each individual arrived there.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6676222" y="-126262"/>
            <a:ext cx="5754055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76222" y="125263"/>
            <a:ext cx="52432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Identity &amp; Behavior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3535" y="1825625"/>
            <a:ext cx="1602659" cy="55378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7664" cy="4351338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 smtClean="0"/>
              <a:t>“Do you identify as someone in recovery from any of the following”</a:t>
            </a:r>
          </a:p>
          <a:p>
            <a:pPr lvl="1" fontAlgn="base"/>
            <a:r>
              <a:rPr lang="en-US" sz="3200" dirty="0" smtClean="0"/>
              <a:t>Illicit drugs or alcohol </a:t>
            </a:r>
            <a:r>
              <a:rPr lang="en-US" sz="3200" dirty="0" smtClean="0">
                <a:solidFill>
                  <a:srgbClr val="C00000"/>
                </a:solidFill>
              </a:rPr>
              <a:t>(1.5%)</a:t>
            </a:r>
          </a:p>
          <a:p>
            <a:pPr lvl="1" fontAlgn="base"/>
            <a:r>
              <a:rPr lang="en-US" sz="3200" dirty="0" smtClean="0"/>
              <a:t>Potential unhealthy behaviors (gambling, sex, food) </a:t>
            </a:r>
            <a:r>
              <a:rPr lang="en-US" sz="3200" dirty="0" smtClean="0">
                <a:solidFill>
                  <a:srgbClr val="C00000"/>
                </a:solidFill>
              </a:rPr>
              <a:t>(2.1%)</a:t>
            </a:r>
          </a:p>
          <a:p>
            <a:pPr lvl="1" fontAlgn="base"/>
            <a:r>
              <a:rPr lang="en-US" sz="3200" dirty="0" smtClean="0"/>
              <a:t>Other </a:t>
            </a:r>
            <a:r>
              <a:rPr lang="en-US" sz="3200" dirty="0" smtClean="0">
                <a:solidFill>
                  <a:srgbClr val="C00000"/>
                </a:solidFill>
              </a:rPr>
              <a:t>(3.2%)</a:t>
            </a:r>
            <a:endParaRPr lang="en-US" sz="3200" dirty="0">
              <a:solidFill>
                <a:srgbClr val="C00000"/>
              </a:solidFill>
            </a:endParaRPr>
          </a:p>
          <a:p>
            <a:pPr lvl="1" fontAlgn="base"/>
            <a:r>
              <a:rPr lang="en-US" sz="3200" dirty="0" smtClean="0"/>
              <a:t>All of the above </a:t>
            </a:r>
            <a:r>
              <a:rPr lang="en-US" sz="3200" dirty="0" smtClean="0">
                <a:solidFill>
                  <a:srgbClr val="C00000"/>
                </a:solidFill>
              </a:rPr>
              <a:t>(1.0%)</a:t>
            </a:r>
            <a:endParaRPr lang="en-US" sz="3200" dirty="0">
              <a:solidFill>
                <a:srgbClr val="C00000"/>
              </a:solidFill>
            </a:endParaRPr>
          </a:p>
          <a:p>
            <a:pPr lvl="1" fontAlgn="base"/>
            <a:r>
              <a:rPr lang="en-US" sz="3200" dirty="0" smtClean="0"/>
              <a:t>I do not identify as a person in recovery </a:t>
            </a:r>
            <a:r>
              <a:rPr lang="en-US" sz="3200" dirty="0" smtClean="0">
                <a:solidFill>
                  <a:srgbClr val="C00000"/>
                </a:solidFill>
              </a:rPr>
              <a:t>(92.1%)</a:t>
            </a:r>
            <a:endParaRPr lang="en-US" sz="3200" dirty="0">
              <a:solidFill>
                <a:srgbClr val="C00000"/>
              </a:solidFill>
            </a:endParaRPr>
          </a:p>
          <a:p>
            <a:pPr lvl="1" fontAlgn="base"/>
            <a:endParaRPr lang="en-US" sz="3200" dirty="0" smtClean="0">
              <a:solidFill>
                <a:srgbClr val="C00000"/>
              </a:solidFill>
            </a:endParaRPr>
          </a:p>
          <a:p>
            <a:pPr fontAlgn="base"/>
            <a:endParaRPr lang="en-US" sz="3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281949" y="-126262"/>
            <a:ext cx="5148328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81949" y="125263"/>
            <a:ext cx="46375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Wording Matters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/>
      <p:bldP spid="11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609492"/>
            <a:ext cx="10442172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3600" dirty="0"/>
              <a:t>“A collegiate recovery program (CRP) is a College or University-provided, supportive environment within the campus culture that reinforces the decision to engage in a lifestyle of recovery from substance use. </a:t>
            </a:r>
            <a:endParaRPr lang="en-US" sz="3600" dirty="0" smtClean="0"/>
          </a:p>
          <a:p>
            <a:pPr fontAlgn="base"/>
            <a:endParaRPr lang="en-US" sz="3600" dirty="0"/>
          </a:p>
          <a:p>
            <a:pPr fontAlgn="base"/>
            <a:r>
              <a:rPr lang="en-US" sz="3600" dirty="0" smtClean="0"/>
              <a:t>It </a:t>
            </a:r>
            <a:r>
              <a:rPr lang="en-US" sz="3600" dirty="0"/>
              <a:t>is designed to provide an educational opportunity alongside recovery support to ensure that students do not have to sacrifice one for the other.”</a:t>
            </a:r>
            <a:endParaRPr lang="en-US" sz="3600" dirty="0" smtClean="0"/>
          </a:p>
          <a:p>
            <a:pPr marL="914400" lvl="2" indent="0" algn="r" fontAlgn="base">
              <a:buNone/>
            </a:pPr>
            <a:r>
              <a:rPr lang="en-US" sz="2400" i="1" dirty="0"/>
              <a:t>Associate of Recovery in Higher Education</a:t>
            </a:r>
            <a:endParaRPr lang="en-US" sz="2400" i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8343900" y="-126262"/>
            <a:ext cx="4086377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43900" y="125263"/>
            <a:ext cx="3575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What is a CRP?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4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0867953"/>
              </p:ext>
            </p:extLst>
          </p:nvPr>
        </p:nvGraphicFramePr>
        <p:xfrm>
          <a:off x="504537" y="719832"/>
          <a:ext cx="111021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/>
          <p:cNvSpPr/>
          <p:nvPr/>
        </p:nvSpPr>
        <p:spPr>
          <a:xfrm>
            <a:off x="8343900" y="-126262"/>
            <a:ext cx="4086377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43900" y="125263"/>
            <a:ext cx="3575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Early CRP’s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9135" y="1253512"/>
            <a:ext cx="6947629" cy="4351338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 smtClean="0"/>
              <a:t>Benchmarking survey of 91 grant recipients</a:t>
            </a:r>
          </a:p>
          <a:p>
            <a:pPr fontAlgn="base"/>
            <a:r>
              <a:rPr lang="en-US" sz="3200" dirty="0" smtClean="0"/>
              <a:t>Program size, features, categories</a:t>
            </a:r>
          </a:p>
          <a:p>
            <a:pPr fontAlgn="base"/>
            <a:r>
              <a:rPr lang="en-US" sz="3200" dirty="0" smtClean="0"/>
              <a:t>Rank priority assets by program type</a:t>
            </a:r>
          </a:p>
          <a:p>
            <a:pPr fontAlgn="base"/>
            <a:endParaRPr lang="en-US" sz="3600" dirty="0" smtClean="0"/>
          </a:p>
          <a:p>
            <a:pPr fontAlgn="base"/>
            <a:endParaRPr lang="en-US" sz="3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281949" y="-126262"/>
            <a:ext cx="5148328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81949" y="125263"/>
            <a:ext cx="46375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TYR Asset Survey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014" y="1298897"/>
            <a:ext cx="4046939" cy="52423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65017" y="4127522"/>
            <a:ext cx="6520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“The </a:t>
            </a:r>
            <a:r>
              <a:rPr lang="en-US" dirty="0">
                <a:latin typeface="Arial" panose="020B0604020202020204" pitchFamily="34" charset="0"/>
              </a:rPr>
              <a:t>unshakable focus of this work is to offer a methodology for increasing the capacity of a collegiate community to </a:t>
            </a:r>
            <a:r>
              <a:rPr lang="en-US" dirty="0" smtClean="0">
                <a:latin typeface="Arial" panose="020B0604020202020204" pitchFamily="34" charset="0"/>
              </a:rPr>
              <a:t>make </a:t>
            </a:r>
            <a:r>
              <a:rPr lang="en-US" dirty="0">
                <a:latin typeface="Arial" panose="020B0604020202020204" pitchFamily="34" charset="0"/>
              </a:rPr>
              <a:t>available those assets that students in recovery need to pursue academic, recovery and life goals</a:t>
            </a:r>
            <a:r>
              <a:rPr lang="en-US" dirty="0" smtClean="0">
                <a:latin typeface="Arial" panose="020B0604020202020204" pitchFamily="34" charset="0"/>
              </a:rPr>
              <a:t>.”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42172" cy="4351338"/>
          </a:xfrm>
        </p:spPr>
        <p:txBody>
          <a:bodyPr>
            <a:normAutofit lnSpcReduction="10000"/>
          </a:bodyPr>
          <a:lstStyle/>
          <a:p>
            <a:pPr marL="742950" indent="-742950" fontAlgn="base">
              <a:buFont typeface="+mj-lt"/>
              <a:buAutoNum type="arabicPeriod"/>
            </a:pPr>
            <a:r>
              <a:rPr lang="en-US" sz="3600" dirty="0" smtClean="0"/>
              <a:t>Students in recovery who are interested in growing the recovery community on campus.</a:t>
            </a:r>
          </a:p>
          <a:p>
            <a:pPr marL="742950" indent="-742950" fontAlgn="base">
              <a:buFont typeface="+mj-lt"/>
              <a:buAutoNum type="arabicPeriod"/>
            </a:pPr>
            <a:endParaRPr lang="en-US" sz="3600" dirty="0" smtClean="0"/>
          </a:p>
          <a:p>
            <a:pPr marL="742950" indent="-742950" fontAlgn="base">
              <a:buFont typeface="+mj-lt"/>
              <a:buAutoNum type="arabicPeriod"/>
            </a:pPr>
            <a:r>
              <a:rPr lang="en-US" sz="3600" dirty="0"/>
              <a:t>Individuals who are dedicated staff for a collegiate recovery </a:t>
            </a:r>
            <a:r>
              <a:rPr lang="en-US" sz="3600" dirty="0" smtClean="0"/>
              <a:t>program (full or part time).</a:t>
            </a:r>
          </a:p>
          <a:p>
            <a:pPr marL="742950" indent="-742950" fontAlgn="base">
              <a:buFont typeface="+mj-lt"/>
              <a:buAutoNum type="arabicPeriod"/>
            </a:pPr>
            <a:endParaRPr lang="en-US" sz="3600" dirty="0" smtClean="0"/>
          </a:p>
          <a:p>
            <a:pPr marL="742950" indent="-742950" fontAlgn="base">
              <a:buFont typeface="+mj-lt"/>
              <a:buAutoNum type="arabicPeriod"/>
            </a:pPr>
            <a:r>
              <a:rPr lang="en-US" sz="3600" dirty="0"/>
              <a:t>Mutual aid support groups near or on campus for students in </a:t>
            </a:r>
            <a:r>
              <a:rPr lang="en-US" sz="3600" dirty="0" smtClean="0"/>
              <a:t>recovery.</a:t>
            </a:r>
          </a:p>
          <a:p>
            <a:pPr fontAlgn="base"/>
            <a:endParaRPr lang="en-US" sz="3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281949" y="-126262"/>
            <a:ext cx="5148328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81949" y="125263"/>
            <a:ext cx="46375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9 Critical Assets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42172" cy="4351338"/>
          </a:xfrm>
        </p:spPr>
        <p:txBody>
          <a:bodyPr>
            <a:normAutofit fontScale="92500" lnSpcReduction="10000"/>
          </a:bodyPr>
          <a:lstStyle/>
          <a:p>
            <a:pPr marL="742950" indent="-742950" fontAlgn="base">
              <a:buFont typeface="+mj-lt"/>
              <a:buAutoNum type="arabicPeriod" startAt="4"/>
            </a:pPr>
            <a:r>
              <a:rPr lang="en-US" sz="3600" dirty="0"/>
              <a:t>Individuals who are influential within the University and/or in </a:t>
            </a:r>
            <a:r>
              <a:rPr lang="en-US" sz="3600" dirty="0" smtClean="0"/>
              <a:t>the broader </a:t>
            </a:r>
            <a:r>
              <a:rPr lang="en-US" sz="3600" dirty="0"/>
              <a:t>community and are interested in advocating for students in </a:t>
            </a:r>
            <a:r>
              <a:rPr lang="en-US" sz="3600" dirty="0" smtClean="0"/>
              <a:t>recovery.</a:t>
            </a:r>
          </a:p>
          <a:p>
            <a:pPr marL="742950" indent="-742950" fontAlgn="base">
              <a:buFont typeface="+mj-lt"/>
              <a:buAutoNum type="arabicPeriod" startAt="4"/>
            </a:pPr>
            <a:endParaRPr lang="en-US" sz="3600" dirty="0" smtClean="0"/>
          </a:p>
          <a:p>
            <a:pPr marL="742950" indent="-742950" fontAlgn="base">
              <a:buFont typeface="+mj-lt"/>
              <a:buAutoNum type="arabicPeriod" startAt="4"/>
            </a:pPr>
            <a:r>
              <a:rPr lang="en-US" sz="3600" dirty="0"/>
              <a:t>Physical space for students to get together socially, soberly and </a:t>
            </a:r>
            <a:r>
              <a:rPr lang="en-US" sz="3600" dirty="0" smtClean="0"/>
              <a:t>safely (meals, social outings, venues). </a:t>
            </a:r>
          </a:p>
          <a:p>
            <a:pPr marL="742950" indent="-742950" fontAlgn="base">
              <a:buFont typeface="+mj-lt"/>
              <a:buAutoNum type="arabicPeriod" startAt="4"/>
            </a:pPr>
            <a:endParaRPr lang="en-US" sz="3600" dirty="0" smtClean="0"/>
          </a:p>
          <a:p>
            <a:pPr marL="742950" indent="-742950" fontAlgn="base">
              <a:buFont typeface="+mj-lt"/>
              <a:buAutoNum type="arabicPeriod" startAt="4"/>
            </a:pPr>
            <a:r>
              <a:rPr lang="en-US" sz="3600" dirty="0"/>
              <a:t>Physical space that is dedicated for students in recovery to gather </a:t>
            </a:r>
            <a:r>
              <a:rPr lang="en-US" sz="3600" dirty="0" smtClean="0"/>
              <a:t>and meet.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81949" y="-126262"/>
            <a:ext cx="5148328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81949" y="125263"/>
            <a:ext cx="46375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9 Critical Assets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16367" y="4401879"/>
            <a:ext cx="290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“Someplace to go”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9795" y="5637951"/>
            <a:ext cx="2914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“Someplace to be”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8" grpId="0"/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42172" cy="4351338"/>
          </a:xfrm>
        </p:spPr>
        <p:txBody>
          <a:bodyPr>
            <a:normAutofit fontScale="92500" lnSpcReduction="10000"/>
          </a:bodyPr>
          <a:lstStyle/>
          <a:p>
            <a:pPr marL="742950" indent="-742950" fontAlgn="base">
              <a:buFont typeface="+mj-lt"/>
              <a:buAutoNum type="arabicPeriod" startAt="7"/>
            </a:pPr>
            <a:r>
              <a:rPr lang="en-US" sz="3600" dirty="0"/>
              <a:t>Organizations, departments and services that can refer students to </a:t>
            </a:r>
            <a:r>
              <a:rPr lang="en-US" sz="3600" dirty="0" smtClean="0"/>
              <a:t>a </a:t>
            </a:r>
            <a:r>
              <a:rPr lang="en-US" sz="3600" dirty="0"/>
              <a:t>collegiate recovery </a:t>
            </a:r>
            <a:r>
              <a:rPr lang="en-US" sz="3600" dirty="0" smtClean="0"/>
              <a:t>program.</a:t>
            </a:r>
          </a:p>
          <a:p>
            <a:pPr marL="742950" indent="-742950" fontAlgn="base">
              <a:buFont typeface="+mj-lt"/>
              <a:buAutoNum type="arabicPeriod" startAt="7"/>
            </a:pPr>
            <a:endParaRPr lang="en-US" sz="3600" dirty="0" smtClean="0"/>
          </a:p>
          <a:p>
            <a:pPr marL="742950" indent="-742950" fontAlgn="base">
              <a:buFont typeface="+mj-lt"/>
              <a:buAutoNum type="arabicPeriod" startAt="7"/>
            </a:pPr>
            <a:r>
              <a:rPr lang="en-US" sz="3600" dirty="0"/>
              <a:t>Individuals available for 1:1 recovery support (coaching, guiding, </a:t>
            </a:r>
            <a:r>
              <a:rPr lang="en-US" sz="3600" dirty="0" smtClean="0"/>
              <a:t>supporting</a:t>
            </a:r>
            <a:r>
              <a:rPr lang="en-US" sz="3600" dirty="0"/>
              <a:t>, mentoring</a:t>
            </a:r>
            <a:r>
              <a:rPr lang="en-US" sz="3600" dirty="0" smtClean="0"/>
              <a:t>).</a:t>
            </a:r>
          </a:p>
          <a:p>
            <a:pPr marL="742950" indent="-742950" fontAlgn="base">
              <a:buFont typeface="+mj-lt"/>
              <a:buAutoNum type="arabicPeriod" startAt="7"/>
            </a:pPr>
            <a:endParaRPr lang="en-US" sz="3600" dirty="0" smtClean="0"/>
          </a:p>
          <a:p>
            <a:pPr marL="742950" indent="-742950" fontAlgn="base">
              <a:buFont typeface="+mj-lt"/>
              <a:buAutoNum type="arabicPeriod" startAt="7"/>
            </a:pPr>
            <a:r>
              <a:rPr lang="en-US" sz="3600" dirty="0"/>
              <a:t>Organizations, departments and services that a collegiate recovery </a:t>
            </a:r>
            <a:r>
              <a:rPr lang="en-US" sz="3600" dirty="0" smtClean="0"/>
              <a:t>program </a:t>
            </a:r>
            <a:r>
              <a:rPr lang="en-US" sz="3600" dirty="0"/>
              <a:t>can refer students to if they need outside </a:t>
            </a:r>
            <a:r>
              <a:rPr lang="en-US" sz="3600" dirty="0" smtClean="0"/>
              <a:t>services.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81949" y="-126262"/>
            <a:ext cx="5148328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81949" y="125263"/>
            <a:ext cx="46375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9 Critical Assets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81949" y="-126262"/>
            <a:ext cx="5148328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81949" y="125263"/>
            <a:ext cx="46375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Program Stages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226920" y="1379824"/>
            <a:ext cx="2828203" cy="8239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Notion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Content Placeholder 5"/>
          <p:cNvSpPr>
            <a:spLocks noGrp="1"/>
          </p:cNvSpPr>
          <p:nvPr>
            <p:ph sz="half" idx="4294967295"/>
          </p:nvPr>
        </p:nvSpPr>
        <p:spPr>
          <a:xfrm>
            <a:off x="226920" y="2203736"/>
            <a:ext cx="2828203" cy="3684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/>
              <a:t>You are cultivating </a:t>
            </a:r>
            <a:r>
              <a:rPr lang="en-US" dirty="0"/>
              <a:t>a small </a:t>
            </a:r>
            <a:r>
              <a:rPr lang="en-US" dirty="0" smtClean="0"/>
              <a:t>group </a:t>
            </a:r>
            <a:r>
              <a:rPr lang="en-US" dirty="0"/>
              <a:t>of students to build a </a:t>
            </a:r>
            <a:r>
              <a:rPr lang="en-US" dirty="0" smtClean="0"/>
              <a:t>recovery community</a:t>
            </a:r>
            <a:endParaRPr lang="en-US" dirty="0"/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3197826" y="1379824"/>
            <a:ext cx="2828203" cy="8239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Establishment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Content Placeholder 5"/>
          <p:cNvSpPr>
            <a:spLocks noGrp="1"/>
          </p:cNvSpPr>
          <p:nvPr>
            <p:ph sz="half" idx="4294967295"/>
          </p:nvPr>
        </p:nvSpPr>
        <p:spPr>
          <a:xfrm>
            <a:off x="3197826" y="2203736"/>
            <a:ext cx="2828203" cy="3684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/>
              <a:t>You have a </a:t>
            </a:r>
            <a:r>
              <a:rPr lang="en-US" dirty="0"/>
              <a:t>community of </a:t>
            </a:r>
            <a:r>
              <a:rPr lang="en-US" dirty="0" smtClean="0"/>
              <a:t>students </a:t>
            </a:r>
            <a:r>
              <a:rPr lang="en-US" dirty="0"/>
              <a:t>in recovery and are </a:t>
            </a:r>
            <a:r>
              <a:rPr lang="en-US" dirty="0" smtClean="0"/>
              <a:t>making </a:t>
            </a:r>
            <a:r>
              <a:rPr lang="en-US" dirty="0"/>
              <a:t>new relationships to </a:t>
            </a:r>
            <a:r>
              <a:rPr lang="en-US" dirty="0" smtClean="0"/>
              <a:t>support </a:t>
            </a:r>
            <a:r>
              <a:rPr lang="en-US" dirty="0"/>
              <a:t>those </a:t>
            </a:r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6168732" y="1379824"/>
            <a:ext cx="2828203" cy="8239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Maturity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half" idx="4294967295"/>
          </p:nvPr>
        </p:nvSpPr>
        <p:spPr>
          <a:xfrm>
            <a:off x="6168732" y="2203736"/>
            <a:ext cx="2828203" cy="3684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You have a formalized </a:t>
            </a:r>
            <a:r>
              <a:rPr lang="en-US" dirty="0" smtClean="0"/>
              <a:t>collegiate </a:t>
            </a:r>
            <a:r>
              <a:rPr lang="en-US" dirty="0"/>
              <a:t>recovery program and </a:t>
            </a:r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9139638" y="1379824"/>
            <a:ext cx="2828203" cy="8239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Sustainability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2" name="Content Placeholder 5"/>
          <p:cNvSpPr>
            <a:spLocks noGrp="1"/>
          </p:cNvSpPr>
          <p:nvPr>
            <p:ph sz="half" idx="4294967295"/>
          </p:nvPr>
        </p:nvSpPr>
        <p:spPr>
          <a:xfrm>
            <a:off x="9139638" y="2203736"/>
            <a:ext cx="2828203" cy="3684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You have a </a:t>
            </a:r>
            <a:r>
              <a:rPr lang="en-US" dirty="0" smtClean="0"/>
              <a:t>formalized collegiate </a:t>
            </a:r>
            <a:r>
              <a:rPr lang="en-US" dirty="0"/>
              <a:t>recovery </a:t>
            </a:r>
            <a:r>
              <a:rPr lang="en-US" dirty="0" smtClean="0"/>
              <a:t>program or community </a:t>
            </a:r>
            <a:r>
              <a:rPr lang="en-US" dirty="0"/>
              <a:t>and are </a:t>
            </a:r>
            <a:r>
              <a:rPr lang="en-US" dirty="0" smtClean="0"/>
              <a:t>building </a:t>
            </a:r>
            <a:r>
              <a:rPr lang="en-US" dirty="0"/>
              <a:t>coalitions to support </a:t>
            </a:r>
            <a:r>
              <a:rPr lang="en-US" dirty="0" smtClean="0"/>
              <a:t>that </a:t>
            </a:r>
            <a:r>
              <a:rPr lang="en-US" dirty="0"/>
              <a:t>community.</a:t>
            </a:r>
          </a:p>
        </p:txBody>
      </p:sp>
    </p:spTree>
    <p:extLst>
      <p:ext uri="{BB962C8B-B14F-4D97-AF65-F5344CB8AC3E}">
        <p14:creationId xmlns:p14="http://schemas.microsoft.com/office/powerpoint/2010/main" val="183665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2" grpId="0" animBg="1"/>
      <p:bldP spid="13" grpId="0" uiExpand="1" animBg="1"/>
      <p:bldP spid="16" grpId="0" animBg="1"/>
      <p:bldP spid="17" grpId="0" uiExpand="1" animBg="1"/>
      <p:bldP spid="18" grpId="0" animBg="1"/>
      <p:bldP spid="19" grpId="0" uiExpand="1" animBg="1"/>
      <p:bldP spid="20" grpId="0" animBg="1"/>
      <p:bldP spid="22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15" y="1252104"/>
            <a:ext cx="8276815" cy="43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2261419"/>
            <a:ext cx="10442172" cy="3915544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sz="4800" dirty="0" smtClean="0"/>
              <a:t>Increases in the number of adolescents admitted to treatment for SUD have outpaced admissions in the general population.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24800" y="-126262"/>
            <a:ext cx="4505477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24800" y="125263"/>
            <a:ext cx="3994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Setting the Stage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2477729"/>
            <a:ext cx="10442172" cy="3699234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sz="4800" dirty="0"/>
              <a:t>Relapse rates are compounded by recovery-hostile college environments, and periods of transition.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24800" y="-126262"/>
            <a:ext cx="4505477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24800" y="125263"/>
            <a:ext cx="3994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Setting the Stage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2477729"/>
            <a:ext cx="10442172" cy="3699234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sz="4800" dirty="0"/>
              <a:t>Post-treatment continuing support is effective at sustaining recovery.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24800" y="-126262"/>
            <a:ext cx="4505477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24800" y="125263"/>
            <a:ext cx="3994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Setting the Stage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2477729"/>
            <a:ext cx="10442172" cy="3699234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sz="4800" dirty="0" smtClean="0"/>
              <a:t>The broader recovery movement is </a:t>
            </a:r>
            <a:r>
              <a:rPr lang="en-US" sz="4800" dirty="0"/>
              <a:t>advocating for comprehensive </a:t>
            </a:r>
            <a:r>
              <a:rPr lang="en-US" sz="4800" dirty="0" smtClean="0"/>
              <a:t>access to services </a:t>
            </a:r>
            <a:r>
              <a:rPr lang="en-US" sz="4800" dirty="0"/>
              <a:t>and support.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24800" y="-126262"/>
            <a:ext cx="4505477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24800" y="125263"/>
            <a:ext cx="3994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Setting the Stage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5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536808"/>
            <a:ext cx="10442172" cy="4640155"/>
          </a:xfrm>
        </p:spPr>
        <p:txBody>
          <a:bodyPr>
            <a:normAutofit/>
          </a:bodyPr>
          <a:lstStyle/>
          <a:p>
            <a:pPr fontAlgn="base"/>
            <a:r>
              <a:rPr lang="en-US" sz="3600" dirty="0" smtClean="0"/>
              <a:t>“A </a:t>
            </a:r>
            <a:r>
              <a:rPr lang="en-US" sz="3600" dirty="0"/>
              <a:t>voluntarily maintained lifestyle characterized by sobriety, personal health, and </a:t>
            </a:r>
            <a:r>
              <a:rPr lang="en-US" sz="3600" dirty="0" smtClean="0"/>
              <a:t>citizenship.”</a:t>
            </a:r>
          </a:p>
          <a:p>
            <a:pPr marL="914400" lvl="2" indent="0" algn="r" fontAlgn="base">
              <a:buNone/>
            </a:pPr>
            <a:r>
              <a:rPr lang="en-US" sz="2400" i="1" dirty="0"/>
              <a:t>Betty Ford Institute Consensus Panel (2007</a:t>
            </a:r>
            <a:r>
              <a:rPr lang="en-US" sz="2400" i="1" dirty="0" smtClean="0"/>
              <a:t>)</a:t>
            </a:r>
          </a:p>
          <a:p>
            <a:pPr marL="914400" lvl="2" indent="0" algn="r" fontAlgn="base">
              <a:buNone/>
            </a:pPr>
            <a:endParaRPr lang="en-US" sz="2400" i="1" dirty="0" smtClean="0"/>
          </a:p>
          <a:p>
            <a:pPr marL="914400" lvl="2" indent="0" algn="r" fontAlgn="base">
              <a:buNone/>
            </a:pPr>
            <a:endParaRPr lang="en-US" sz="2400" i="1" dirty="0"/>
          </a:p>
          <a:p>
            <a:pPr fontAlgn="base"/>
            <a:r>
              <a:rPr lang="en-US" sz="3600" dirty="0" smtClean="0"/>
              <a:t>“A </a:t>
            </a:r>
            <a:r>
              <a:rPr lang="en-US" sz="3600" dirty="0"/>
              <a:t>process of change through which individuals improve their health and wellness, live self-directed lives, and strive to reach their full potential.”</a:t>
            </a:r>
          </a:p>
          <a:p>
            <a:pPr marL="914400" lvl="2" indent="0" algn="r" fontAlgn="base">
              <a:buNone/>
            </a:pPr>
            <a:r>
              <a:rPr lang="en-US" sz="2400" i="1" dirty="0"/>
              <a:t>SAMHSA’s Working Definition of </a:t>
            </a:r>
            <a:r>
              <a:rPr lang="en-US" sz="2400" i="1" dirty="0" smtClean="0"/>
              <a:t>Recovery (2012) </a:t>
            </a:r>
            <a:endParaRPr lang="en-US" sz="2400" i="1" dirty="0"/>
          </a:p>
        </p:txBody>
      </p:sp>
      <p:sp>
        <p:nvSpPr>
          <p:cNvPr id="11" name="Rectangle 10"/>
          <p:cNvSpPr/>
          <p:nvPr/>
        </p:nvSpPr>
        <p:spPr>
          <a:xfrm>
            <a:off x="7622771" y="-126262"/>
            <a:ext cx="4807506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2771" y="125263"/>
            <a:ext cx="4296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Defining Recovery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5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9307" y="2906973"/>
            <a:ext cx="11660165" cy="326999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400" dirty="0" smtClean="0"/>
              <a:t>“You’re in recovery if you say you’re in recovery.”</a:t>
            </a:r>
          </a:p>
          <a:p>
            <a:pPr marL="914400" lvl="2" indent="0" algn="r" fontAlgn="base">
              <a:buNone/>
            </a:pPr>
            <a:r>
              <a:rPr lang="en-US" sz="2400" i="1" dirty="0" smtClean="0"/>
              <a:t>Unknown</a:t>
            </a:r>
          </a:p>
          <a:p>
            <a:pPr marL="914400" lvl="2" indent="0" algn="r" fontAlgn="base">
              <a:buNone/>
            </a:pPr>
            <a:endParaRPr lang="en-US" sz="2400" i="1" dirty="0" smtClean="0"/>
          </a:p>
          <a:p>
            <a:pPr marL="914400" lvl="2" indent="0" algn="r" fontAlgn="base">
              <a:buNone/>
            </a:pPr>
            <a:endParaRPr lang="en-US" sz="2400" i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7622771" y="-126262"/>
            <a:ext cx="4807506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2771" y="125263"/>
            <a:ext cx="4296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Defining Recovery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646" cy="68576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24483"/>
            <a:ext cx="12192000" cy="633517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cap="al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6310465"/>
            <a:ext cx="3111795" cy="4615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2002895"/>
            <a:ext cx="10442172" cy="4640155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sz="3600" dirty="0" smtClean="0"/>
              <a:t>14.6 </a:t>
            </a:r>
            <a:r>
              <a:rPr lang="en-US" sz="3600" dirty="0"/>
              <a:t>percent of the </a:t>
            </a:r>
            <a:r>
              <a:rPr lang="en-US" sz="3600" dirty="0" smtClean="0"/>
              <a:t>population </a:t>
            </a:r>
            <a:r>
              <a:rPr lang="en-US" sz="3600" dirty="0"/>
              <a:t>are expected </a:t>
            </a:r>
            <a:r>
              <a:rPr lang="en-US" sz="3600" dirty="0" smtClean="0"/>
              <a:t>to </a:t>
            </a:r>
            <a:r>
              <a:rPr lang="en-US" sz="3600" dirty="0"/>
              <a:t>develop a substance use disorder at some point in their lives</a:t>
            </a:r>
            <a:r>
              <a:rPr lang="en-US" sz="3600" dirty="0" smtClean="0"/>
              <a:t>.</a:t>
            </a:r>
          </a:p>
          <a:p>
            <a:pPr marL="0" indent="0" algn="r" fontAlgn="base">
              <a:buNone/>
            </a:pPr>
            <a:r>
              <a:rPr lang="en-US" sz="2600" i="1" dirty="0" smtClean="0"/>
              <a:t>Kessler et al. 2005</a:t>
            </a:r>
          </a:p>
          <a:p>
            <a:pPr marL="914400" lvl="2" indent="0" algn="r" fontAlgn="base">
              <a:buNone/>
            </a:pPr>
            <a:endParaRPr lang="en-US" sz="2400" i="1" dirty="0" smtClean="0"/>
          </a:p>
          <a:p>
            <a:pPr fontAlgn="base"/>
            <a:r>
              <a:rPr lang="en-US" sz="3600" dirty="0"/>
              <a:t>Only about 10 percent of people with a </a:t>
            </a:r>
            <a:r>
              <a:rPr lang="en-US" sz="3600" dirty="0" smtClean="0"/>
              <a:t>substance </a:t>
            </a:r>
            <a:r>
              <a:rPr lang="en-US" sz="3600" dirty="0"/>
              <a:t>use disorder receive any type of specialty treatment</a:t>
            </a:r>
            <a:r>
              <a:rPr lang="en-US" sz="3600" dirty="0" smtClean="0"/>
              <a:t>.</a:t>
            </a:r>
          </a:p>
          <a:p>
            <a:pPr marL="0" indent="0" algn="r" fontAlgn="base">
              <a:buNone/>
            </a:pPr>
            <a:r>
              <a:rPr lang="en-US" sz="2600" i="1" dirty="0"/>
              <a:t>2015 National Survey on </a:t>
            </a:r>
            <a:r>
              <a:rPr lang="en-US" sz="2600" i="1" dirty="0" smtClean="0"/>
              <a:t>Drug </a:t>
            </a:r>
            <a:r>
              <a:rPr lang="en-US" sz="2600" i="1" dirty="0"/>
              <a:t>Use and Health</a:t>
            </a:r>
            <a:endParaRPr lang="en-US" sz="3600" dirty="0" smtClean="0"/>
          </a:p>
          <a:p>
            <a:pPr fontAlgn="base"/>
            <a:endParaRPr lang="en-US" sz="3600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sz="3600" dirty="0" smtClean="0"/>
          </a:p>
          <a:p>
            <a:pPr fontAlgn="base"/>
            <a:endParaRPr lang="en-US" sz="3200" dirty="0"/>
          </a:p>
          <a:p>
            <a:pPr marL="914400" lvl="2" indent="0" algn="r" fontAlgn="base">
              <a:buNone/>
            </a:pPr>
            <a:endParaRPr lang="en-US" sz="2400" i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849956" y="-126262"/>
            <a:ext cx="6580321" cy="1203970"/>
          </a:xfrm>
          <a:prstGeom prst="rect">
            <a:avLst/>
          </a:prstGeom>
          <a:solidFill>
            <a:srgbClr val="95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49956" y="125263"/>
            <a:ext cx="6069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Beyond Treatment History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2243</TotalTime>
  <Words>1042</Words>
  <Application>Microsoft Office PowerPoint</Application>
  <PresentationFormat>Widescreen</PresentationFormat>
  <Paragraphs>145</Paragraphs>
  <Slides>18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View From Here</dc:title>
  <dc:creator>Teske, Eric</dc:creator>
  <cp:lastModifiedBy>Dey, Sanjana</cp:lastModifiedBy>
  <cp:revision>141</cp:revision>
  <cp:lastPrinted>2017-11-02T23:41:21Z</cp:lastPrinted>
  <dcterms:created xsi:type="dcterms:W3CDTF">2014-10-07T17:18:20Z</dcterms:created>
  <dcterms:modified xsi:type="dcterms:W3CDTF">2018-03-21T20:17:43Z</dcterms:modified>
</cp:coreProperties>
</file>