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9" r:id="rId3"/>
    <p:sldId id="265" r:id="rId4"/>
    <p:sldId id="263" r:id="rId5"/>
    <p:sldId id="308" r:id="rId6"/>
    <p:sldId id="264" r:id="rId7"/>
    <p:sldId id="266" r:id="rId8"/>
    <p:sldId id="267" r:id="rId9"/>
    <p:sldId id="287" r:id="rId10"/>
    <p:sldId id="285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78" r:id="rId21"/>
    <p:sldId id="279" r:id="rId22"/>
    <p:sldId id="271" r:id="rId23"/>
    <p:sldId id="288" r:id="rId24"/>
    <p:sldId id="290" r:id="rId25"/>
    <p:sldId id="289" r:id="rId26"/>
    <p:sldId id="291" r:id="rId27"/>
    <p:sldId id="292" r:id="rId28"/>
    <p:sldId id="295" r:id="rId29"/>
    <p:sldId id="294" r:id="rId30"/>
    <p:sldId id="298" r:id="rId31"/>
    <p:sldId id="300" r:id="rId32"/>
    <p:sldId id="304" r:id="rId33"/>
    <p:sldId id="305" r:id="rId34"/>
    <p:sldId id="306" r:id="rId35"/>
    <p:sldId id="307" r:id="rId36"/>
    <p:sldId id="296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F40B98-F9B0-4505-8508-55ABEC52F7FD}">
          <p14:sldIdLst>
            <p14:sldId id="257"/>
            <p14:sldId id="309"/>
            <p14:sldId id="265"/>
            <p14:sldId id="263"/>
            <p14:sldId id="308"/>
            <p14:sldId id="264"/>
            <p14:sldId id="266"/>
            <p14:sldId id="267"/>
            <p14:sldId id="287"/>
            <p14:sldId id="285"/>
          </p14:sldIdLst>
        </p14:section>
        <p14:section name="Untitled Section" id="{72C46CEE-6DC1-4117-ADEF-823D513A578C}">
          <p14:sldIdLst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80"/>
            <p14:sldId id="278"/>
            <p14:sldId id="279"/>
            <p14:sldId id="271"/>
            <p14:sldId id="288"/>
            <p14:sldId id="290"/>
            <p14:sldId id="289"/>
            <p14:sldId id="291"/>
            <p14:sldId id="292"/>
            <p14:sldId id="295"/>
            <p14:sldId id="294"/>
            <p14:sldId id="298"/>
            <p14:sldId id="300"/>
            <p14:sldId id="304"/>
            <p14:sldId id="305"/>
            <p14:sldId id="306"/>
            <p14:sldId id="307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61D"/>
    <a:srgbClr val="B63E97"/>
    <a:srgbClr val="5B9BD5"/>
    <a:srgbClr val="D19C00"/>
    <a:srgbClr val="DFB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 autoAdjust="0"/>
  </p:normalViewPr>
  <p:slideViewPr>
    <p:cSldViewPr snapToGrid="0">
      <p:cViewPr varScale="1">
        <p:scale>
          <a:sx n="94" d="100"/>
          <a:sy n="94" d="100"/>
        </p:scale>
        <p:origin x="93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10927" y="3009208"/>
            <a:ext cx="5895191" cy="96447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D19C0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 smtClean="0"/>
              <a:t>Master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0927" y="4290453"/>
            <a:ext cx="5895191" cy="132633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 t="-2" r="25625" b="77063"/>
          <a:stretch/>
        </p:blipFill>
        <p:spPr>
          <a:xfrm>
            <a:off x="0" y="1589"/>
            <a:ext cx="9179374" cy="19631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t="-4286" r="26081" b="93072"/>
          <a:stretch/>
        </p:blipFill>
        <p:spPr>
          <a:xfrm>
            <a:off x="-494275" y="5979216"/>
            <a:ext cx="9625918" cy="9594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084"/>
            <a:ext cx="2308533" cy="41414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64" y="5734652"/>
            <a:ext cx="1262062" cy="4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3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B937-9D0F-444A-A22D-6AB26501F7B2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6C7-EFE7-4421-B134-F732995A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B937-9D0F-444A-A22D-6AB26501F7B2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6C7-EFE7-4421-B134-F732995A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1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474" y="722313"/>
            <a:ext cx="6890180" cy="67944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D19C0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474" y="1998663"/>
            <a:ext cx="6890180" cy="41783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 r="25625" b="93656"/>
          <a:stretch/>
        </p:blipFill>
        <p:spPr>
          <a:xfrm>
            <a:off x="0" y="0"/>
            <a:ext cx="9179374" cy="542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0" t="222" r="25624" b="96995"/>
          <a:stretch/>
        </p:blipFill>
        <p:spPr>
          <a:xfrm>
            <a:off x="1895475" y="1581150"/>
            <a:ext cx="7236274" cy="238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34"/>
            <a:ext cx="1638300" cy="2939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6229569"/>
            <a:ext cx="1262062" cy="4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0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474" y="722313"/>
            <a:ext cx="6877823" cy="67944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D19C0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5473" y="1825625"/>
            <a:ext cx="3294365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9371" y="1825625"/>
            <a:ext cx="329076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B937-9D0F-444A-A22D-6AB26501F7B2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6C7-EFE7-4421-B134-F732995A0F5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 r="25625" b="93656"/>
          <a:stretch/>
        </p:blipFill>
        <p:spPr>
          <a:xfrm>
            <a:off x="0" y="0"/>
            <a:ext cx="9179374" cy="5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0" t="222" r="25624" b="96995"/>
          <a:stretch/>
        </p:blipFill>
        <p:spPr>
          <a:xfrm>
            <a:off x="1895475" y="1581150"/>
            <a:ext cx="7236274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34"/>
            <a:ext cx="1638300" cy="2939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6229569"/>
            <a:ext cx="1262062" cy="4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5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B937-9D0F-444A-A22D-6AB26501F7B2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6C7-EFE7-4421-B134-F732995A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6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B937-9D0F-444A-A22D-6AB26501F7B2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6C7-EFE7-4421-B134-F732995A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2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B937-9D0F-444A-A22D-6AB26501F7B2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6C7-EFE7-4421-B134-F732995A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0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B937-9D0F-444A-A22D-6AB26501F7B2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6C7-EFE7-4421-B134-F732995A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7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B937-9D0F-444A-A22D-6AB26501F7B2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6C7-EFE7-4421-B134-F732995A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B937-9D0F-444A-A22D-6AB26501F7B2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C6C7-EFE7-4421-B134-F732995A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3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CB937-9D0F-444A-A22D-6AB26501F7B2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C6C7-EFE7-4421-B134-F732995A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s.purdue.edu/cp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s.purdue.edu/op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iss@purdue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10927" y="3256858"/>
            <a:ext cx="6433073" cy="964475"/>
          </a:xfrm>
        </p:spPr>
        <p:txBody>
          <a:bodyPr>
            <a:noAutofit/>
          </a:bodyPr>
          <a:lstStyle/>
          <a:p>
            <a:r>
              <a:rPr lang="en-US" sz="3600" dirty="0" smtClean="0"/>
              <a:t>Student Immigration &amp; Advising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By: Hailey </a:t>
            </a:r>
            <a:r>
              <a:rPr lang="en-US" sz="2000" dirty="0" err="1" smtClean="0"/>
              <a:t>Dady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24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Course Load (RCL)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474" y="2011020"/>
            <a:ext cx="3348938" cy="41783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36056" b="44426"/>
          <a:stretch/>
        </p:blipFill>
        <p:spPr>
          <a:xfrm>
            <a:off x="713346" y="4053012"/>
            <a:ext cx="7966399" cy="19400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3346" y="4053012"/>
            <a:ext cx="7966399" cy="1940010"/>
          </a:xfrm>
          <a:prstGeom prst="rect">
            <a:avLst/>
          </a:prstGeom>
          <a:noFill/>
          <a:ln w="57150">
            <a:solidFill>
              <a:srgbClr val="C5C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 Arrow 5"/>
          <p:cNvSpPr/>
          <p:nvPr/>
        </p:nvSpPr>
        <p:spPr>
          <a:xfrm>
            <a:off x="1285099" y="3534032"/>
            <a:ext cx="556054" cy="494266"/>
          </a:xfrm>
          <a:prstGeom prst="bentArrow">
            <a:avLst/>
          </a:prstGeom>
          <a:solidFill>
            <a:srgbClr val="C5C61D"/>
          </a:solidFill>
          <a:ln>
            <a:solidFill>
              <a:srgbClr val="C5C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Curricular Practical Training (CPT)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Authorized off campus employment which is an “integral part of an established curriculum and is directly related to the student’s major area of study.”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000" dirty="0"/>
              <a:t>8 C.F.R.  214.2(f) (10) (i)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CPT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Full-Time: more than 20 hours per week</a:t>
            </a:r>
          </a:p>
          <a:p>
            <a:pPr lvl="1"/>
            <a:r>
              <a:rPr lang="en-US" dirty="0" smtClean="0"/>
              <a:t>CPT course</a:t>
            </a:r>
          </a:p>
          <a:p>
            <a:r>
              <a:rPr lang="en-US" dirty="0" smtClean="0"/>
              <a:t>Part-Time: 20 hours or less per week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egistered Full-Time </a:t>
            </a:r>
          </a:p>
        </p:txBody>
      </p:sp>
    </p:spTree>
    <p:extLst>
      <p:ext uri="{BB962C8B-B14F-4D97-AF65-F5344CB8AC3E}">
        <p14:creationId xmlns:p14="http://schemas.microsoft.com/office/powerpoint/2010/main" val="991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Must be lawfully enrolled full-time one full academic year</a:t>
            </a:r>
          </a:p>
          <a:p>
            <a:r>
              <a:rPr lang="en-US" sz="2400" dirty="0" smtClean="0"/>
              <a:t>Valid F-1 status </a:t>
            </a:r>
          </a:p>
          <a:p>
            <a:r>
              <a:rPr lang="en-US" sz="2400" dirty="0" smtClean="0"/>
              <a:t>Employment must be integral to the major field of study</a:t>
            </a:r>
          </a:p>
          <a:p>
            <a:r>
              <a:rPr lang="en-US" sz="2400" dirty="0" smtClean="0"/>
              <a:t>Employment must be required or highly recommended for degree</a:t>
            </a:r>
          </a:p>
          <a:p>
            <a:r>
              <a:rPr lang="en-US" sz="2400" dirty="0" smtClean="0"/>
              <a:t>CPT must take place before the program end date on I-20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80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 job offer</a:t>
            </a:r>
          </a:p>
          <a:p>
            <a:r>
              <a:rPr lang="en-US" dirty="0" smtClean="0"/>
              <a:t>Complete online workshop: </a:t>
            </a:r>
            <a:r>
              <a:rPr lang="en-US" dirty="0" smtClean="0">
                <a:hlinkClick r:id="rId2"/>
              </a:rPr>
              <a:t>www.iss.purdue.edu/cpt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Schedule ISS Follow-up session</a:t>
            </a:r>
          </a:p>
          <a:p>
            <a:r>
              <a:rPr lang="en-US" dirty="0" smtClean="0"/>
              <a:t>Meet with Academic Advisor </a:t>
            </a:r>
          </a:p>
          <a:p>
            <a:r>
              <a:rPr lang="en-US" dirty="0" smtClean="0"/>
              <a:t>Attend Follow-up Session at ISS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Certification Form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02" y="1998663"/>
            <a:ext cx="3635585" cy="456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Certification Form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02" y="1998663"/>
            <a:ext cx="3635585" cy="4567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815" b="54918"/>
          <a:stretch/>
        </p:blipFill>
        <p:spPr>
          <a:xfrm>
            <a:off x="194868" y="4133850"/>
            <a:ext cx="8949132" cy="1828800"/>
          </a:xfrm>
          <a:prstGeom prst="rect">
            <a:avLst/>
          </a:prstGeom>
        </p:spPr>
      </p:pic>
      <p:sp>
        <p:nvSpPr>
          <p:cNvPr id="6" name="Bent Arrow 5"/>
          <p:cNvSpPr/>
          <p:nvPr/>
        </p:nvSpPr>
        <p:spPr>
          <a:xfrm>
            <a:off x="1026902" y="3548857"/>
            <a:ext cx="800100" cy="64610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194967"/>
            <a:ext cx="8524875" cy="184388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Certification Form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02" y="1998663"/>
            <a:ext cx="3635585" cy="4567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" t="47330" r="-262" b="49426"/>
          <a:stretch/>
        </p:blipFill>
        <p:spPr>
          <a:xfrm>
            <a:off x="249190" y="4695825"/>
            <a:ext cx="8413797" cy="342900"/>
          </a:xfrm>
          <a:prstGeom prst="rect">
            <a:avLst/>
          </a:prstGeom>
        </p:spPr>
      </p:pic>
      <p:sp>
        <p:nvSpPr>
          <p:cNvPr id="3" name="Bent Arrow 2"/>
          <p:cNvSpPr/>
          <p:nvPr/>
        </p:nvSpPr>
        <p:spPr>
          <a:xfrm>
            <a:off x="1181100" y="4082256"/>
            <a:ext cx="800100" cy="5849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75" y="4695824"/>
            <a:ext cx="8071279" cy="34290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Certification Form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02" y="1998663"/>
            <a:ext cx="3635585" cy="4567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0087" b="40945"/>
          <a:stretch/>
        </p:blipFill>
        <p:spPr>
          <a:xfrm>
            <a:off x="-125623" y="4943475"/>
            <a:ext cx="9046688" cy="1019175"/>
          </a:xfrm>
          <a:prstGeom prst="rect">
            <a:avLst/>
          </a:prstGeom>
        </p:spPr>
      </p:pic>
      <p:sp>
        <p:nvSpPr>
          <p:cNvPr id="6" name="Bent Arrow 5"/>
          <p:cNvSpPr/>
          <p:nvPr/>
        </p:nvSpPr>
        <p:spPr>
          <a:xfrm>
            <a:off x="1183100" y="4253707"/>
            <a:ext cx="800100" cy="68976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081" y="4943474"/>
            <a:ext cx="8423573" cy="109537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CPT </a:t>
            </a:r>
            <a:r>
              <a:rPr lang="en-US" dirty="0" smtClean="0"/>
              <a:t>Course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be an “experiential” type course </a:t>
            </a:r>
          </a:p>
          <a:p>
            <a:r>
              <a:rPr lang="en-US" dirty="0" smtClean="0"/>
              <a:t>Appropriate course for degree level</a:t>
            </a:r>
          </a:p>
          <a:p>
            <a:r>
              <a:rPr lang="en-US" dirty="0" smtClean="0"/>
              <a:t>Must be registered during the semester CPT authorization is granted</a:t>
            </a:r>
          </a:p>
          <a:p>
            <a:r>
              <a:rPr lang="en-US" dirty="0" smtClean="0"/>
              <a:t>Must pay for the course</a:t>
            </a:r>
          </a:p>
          <a:p>
            <a:r>
              <a:rPr lang="en-US" dirty="0" smtClean="0"/>
              <a:t>Must complete the course</a:t>
            </a:r>
          </a:p>
          <a:p>
            <a:r>
              <a:rPr lang="en-US" dirty="0" smtClean="0"/>
              <a:t>Course must appear on transcript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Visas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F-1: I-20</a:t>
            </a:r>
          </a:p>
          <a:p>
            <a:pPr lvl="1"/>
            <a:r>
              <a:rPr lang="en-US" dirty="0" smtClean="0"/>
              <a:t>Most Common</a:t>
            </a:r>
          </a:p>
          <a:p>
            <a:pPr lvl="1"/>
            <a:r>
              <a:rPr lang="en-US" dirty="0" smtClean="0"/>
              <a:t>Self/Family Funding</a:t>
            </a:r>
          </a:p>
          <a:p>
            <a:r>
              <a:rPr lang="en-US" dirty="0" smtClean="0"/>
              <a:t>J-1: DS-2019</a:t>
            </a:r>
          </a:p>
          <a:p>
            <a:pPr lvl="1"/>
            <a:r>
              <a:rPr lang="en-US" dirty="0" smtClean="0"/>
              <a:t>Exchange Students </a:t>
            </a:r>
            <a:endParaRPr lang="en-US" dirty="0"/>
          </a:p>
          <a:p>
            <a:pPr lvl="1"/>
            <a:r>
              <a:rPr lang="en-US" dirty="0" smtClean="0"/>
              <a:t>Non-Personal Funding </a:t>
            </a:r>
          </a:p>
          <a:p>
            <a:pPr lvl="2"/>
            <a:r>
              <a:rPr lang="en-US" dirty="0" smtClean="0"/>
              <a:t>Example: Purdue or Home Government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45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Certification Form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02" y="1998663"/>
            <a:ext cx="3635585" cy="4567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" t="72819" b="12583"/>
          <a:stretch/>
        </p:blipFill>
        <p:spPr>
          <a:xfrm>
            <a:off x="742951" y="3534426"/>
            <a:ext cx="8042704" cy="14757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4874" y="3503213"/>
            <a:ext cx="7880780" cy="144025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8" name="Bent Arrow 7"/>
          <p:cNvSpPr/>
          <p:nvPr/>
        </p:nvSpPr>
        <p:spPr>
          <a:xfrm rot="10800000">
            <a:off x="1175435" y="4943472"/>
            <a:ext cx="800100" cy="689767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Certification Form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002" y="1998663"/>
            <a:ext cx="3635585" cy="4567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" t="86751" b="1393"/>
          <a:stretch/>
        </p:blipFill>
        <p:spPr>
          <a:xfrm>
            <a:off x="742950" y="4443025"/>
            <a:ext cx="8042704" cy="1198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7684" y="4390869"/>
            <a:ext cx="7880780" cy="125076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8" name="Bent Arrow 7"/>
          <p:cNvSpPr/>
          <p:nvPr/>
        </p:nvSpPr>
        <p:spPr>
          <a:xfrm rot="10800000">
            <a:off x="1076581" y="5684880"/>
            <a:ext cx="800100" cy="689767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Facts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Approved Semester by </a:t>
            </a:r>
            <a:r>
              <a:rPr lang="en-US" dirty="0" smtClean="0"/>
              <a:t>Semester</a:t>
            </a:r>
            <a:endParaRPr lang="en-US" dirty="0"/>
          </a:p>
          <a:p>
            <a:r>
              <a:rPr lang="en-US" dirty="0"/>
              <a:t>Paid/Unpaid Positions</a:t>
            </a:r>
          </a:p>
          <a:p>
            <a:r>
              <a:rPr lang="en-US" dirty="0" smtClean="0"/>
              <a:t>Cannot be an independent contractor</a:t>
            </a:r>
          </a:p>
          <a:p>
            <a:r>
              <a:rPr lang="en-US" dirty="0" smtClean="0"/>
              <a:t>International Employment</a:t>
            </a:r>
          </a:p>
          <a:p>
            <a:r>
              <a:rPr lang="en-US" dirty="0" smtClean="0"/>
              <a:t>365 days of Full-Time CPT student will not be eligible for OPT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Practical Training (OPT)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Pre-Completion OPT </a:t>
            </a:r>
          </a:p>
          <a:p>
            <a:r>
              <a:rPr lang="en-US" dirty="0" smtClean="0"/>
              <a:t>Post-Completion OPT </a:t>
            </a:r>
          </a:p>
          <a:p>
            <a:r>
              <a:rPr lang="en-US" dirty="0" smtClean="0"/>
              <a:t>OPT 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&amp; Post Completion OPT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USCIS Application </a:t>
            </a:r>
          </a:p>
          <a:p>
            <a:pPr marL="0" indent="0">
              <a:buNone/>
            </a:pPr>
            <a:r>
              <a:rPr lang="en-US" sz="2000" dirty="0" smtClean="0"/>
              <a:t>   (United States Citizenship &amp; Immigration Services) </a:t>
            </a:r>
          </a:p>
          <a:p>
            <a:r>
              <a:rPr lang="en-US" dirty="0" smtClean="0"/>
              <a:t>12 months</a:t>
            </a:r>
          </a:p>
          <a:p>
            <a:r>
              <a:rPr lang="en-US" dirty="0" smtClean="0"/>
              <a:t>Cost $380</a:t>
            </a:r>
          </a:p>
          <a:p>
            <a:r>
              <a:rPr lang="en-US" dirty="0" smtClean="0"/>
              <a:t>Processing Time: up to 90 days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14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Post-Completion OPT -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Maintaining F-1 status </a:t>
            </a:r>
          </a:p>
          <a:p>
            <a:r>
              <a:rPr lang="en-US" dirty="0" smtClean="0"/>
              <a:t>Unexpired passport</a:t>
            </a: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awfully </a:t>
            </a:r>
            <a:r>
              <a:rPr lang="en-US" dirty="0"/>
              <a:t>enrolled full-time for at least two consecutive semesters </a:t>
            </a:r>
          </a:p>
          <a:p>
            <a:r>
              <a:rPr lang="en-US" dirty="0" smtClean="0"/>
              <a:t>Less </a:t>
            </a:r>
            <a:r>
              <a:rPr lang="en-US" dirty="0"/>
              <a:t>than 12 months of full-time </a:t>
            </a:r>
            <a:r>
              <a:rPr lang="en-US" dirty="0" smtClean="0"/>
              <a:t>CPT</a:t>
            </a:r>
            <a:endParaRPr lang="en-US" dirty="0"/>
          </a:p>
          <a:p>
            <a:r>
              <a:rPr lang="en-US" dirty="0" smtClean="0"/>
              <a:t>Within </a:t>
            </a:r>
            <a:r>
              <a:rPr lang="en-US" dirty="0"/>
              <a:t>90 days of </a:t>
            </a:r>
            <a:r>
              <a:rPr lang="en-US" dirty="0" smtClean="0"/>
              <a:t>completing degree </a:t>
            </a:r>
            <a:r>
              <a:rPr lang="en-US" dirty="0"/>
              <a:t>requirements </a:t>
            </a: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/>
              <a:t>not previously had OPT authorized at the same degree </a:t>
            </a:r>
            <a:r>
              <a:rPr lang="en-US" dirty="0" smtClean="0"/>
              <a:t>level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08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Online Workshop</a:t>
            </a:r>
          </a:p>
          <a:p>
            <a:pPr lvl="1"/>
            <a:r>
              <a:rPr lang="en-US" dirty="0" smtClean="0">
                <a:hlinkClick r:id="rId2"/>
              </a:rPr>
              <a:t>www.iss.purdue.edu/opt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Complete Paperwork</a:t>
            </a:r>
          </a:p>
          <a:p>
            <a:pPr lvl="1"/>
            <a:r>
              <a:rPr lang="en-US" dirty="0" smtClean="0"/>
              <a:t>Advisor’s Form </a:t>
            </a:r>
          </a:p>
          <a:p>
            <a:r>
              <a:rPr lang="en-US" dirty="0" smtClean="0"/>
              <a:t>Follow-up Appointment in ISS </a:t>
            </a:r>
          </a:p>
          <a:p>
            <a:r>
              <a:rPr lang="en-US" dirty="0" smtClean="0"/>
              <a:t>Receive new I-20 (5 business days)</a:t>
            </a:r>
          </a:p>
          <a:p>
            <a:r>
              <a:rPr lang="en-US" dirty="0" smtClean="0"/>
              <a:t>Prepare Application</a:t>
            </a:r>
          </a:p>
          <a:p>
            <a:r>
              <a:rPr lang="en-US" dirty="0" smtClean="0"/>
              <a:t>Mail application to USCIS </a:t>
            </a:r>
          </a:p>
          <a:p>
            <a:r>
              <a:rPr lang="en-US" dirty="0" smtClean="0"/>
              <a:t>Wait for EAD Card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Form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877" y="1912165"/>
            <a:ext cx="3424674" cy="48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Employment Authorization Document (EAD) </a:t>
            </a:r>
            <a:endParaRPr lang="en-US" dirty="0"/>
          </a:p>
        </p:txBody>
      </p:sp>
      <p:pic>
        <p:nvPicPr>
          <p:cNvPr id="1026" name="Picture 2" descr="Image result for EAD c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38" y="1998663"/>
            <a:ext cx="6356224" cy="4178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 -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USCIS Application </a:t>
            </a:r>
          </a:p>
          <a:p>
            <a:pPr lvl="1"/>
            <a:r>
              <a:rPr lang="en-US" dirty="0" smtClean="0"/>
              <a:t>Within last 90 days of Post Completion OPT</a:t>
            </a:r>
          </a:p>
          <a:p>
            <a:r>
              <a:rPr lang="en-US" dirty="0" smtClean="0"/>
              <a:t>24 additional months</a:t>
            </a:r>
          </a:p>
          <a:p>
            <a:r>
              <a:rPr lang="en-US" dirty="0" smtClean="0"/>
              <a:t>Cost $380 </a:t>
            </a:r>
          </a:p>
          <a:p>
            <a:r>
              <a:rPr lang="en-US" dirty="0" smtClean="0"/>
              <a:t>Processing Time: Up to 90 days</a:t>
            </a:r>
          </a:p>
          <a:p>
            <a:r>
              <a:rPr lang="en-US" dirty="0" smtClean="0"/>
              <a:t>Company must be E-Verified </a:t>
            </a:r>
          </a:p>
          <a:p>
            <a:r>
              <a:rPr lang="en-US" dirty="0" smtClean="0"/>
              <a:t>Provide Job Training Plan: I-983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Full-Time Status</a:t>
            </a:r>
          </a:p>
          <a:p>
            <a:pPr lvl="1"/>
            <a:r>
              <a:rPr lang="en-US" dirty="0" smtClean="0"/>
              <a:t>12 credits </a:t>
            </a:r>
          </a:p>
          <a:p>
            <a:pPr lvl="1"/>
            <a:r>
              <a:rPr lang="en-US" dirty="0" smtClean="0"/>
              <a:t>Incompletes and Withdrawal do not count</a:t>
            </a:r>
          </a:p>
          <a:p>
            <a:r>
              <a:rPr lang="en-US" dirty="0" smtClean="0"/>
              <a:t>On-Campus Employment</a:t>
            </a:r>
          </a:p>
          <a:p>
            <a:pPr lvl="1"/>
            <a:r>
              <a:rPr lang="en-US" dirty="0" smtClean="0"/>
              <a:t>20 hours per week </a:t>
            </a:r>
          </a:p>
          <a:p>
            <a:pPr lvl="1"/>
            <a:r>
              <a:rPr lang="en-US" dirty="0" smtClean="0"/>
              <a:t>Paid by Purdue West Lafayette</a:t>
            </a:r>
          </a:p>
          <a:p>
            <a:pPr lvl="1"/>
            <a:r>
              <a:rPr lang="en-US" dirty="0" smtClean="0"/>
              <a:t>J-1 must submit additional documents </a:t>
            </a:r>
          </a:p>
          <a:p>
            <a:r>
              <a:rPr lang="en-US" dirty="0" smtClean="0"/>
              <a:t>Off-Campus Employment </a:t>
            </a:r>
          </a:p>
          <a:p>
            <a:pPr lvl="1"/>
            <a:r>
              <a:rPr lang="en-US" dirty="0" smtClean="0"/>
              <a:t>Paid or Unpaid</a:t>
            </a:r>
          </a:p>
          <a:p>
            <a:pPr lvl="1"/>
            <a:r>
              <a:rPr lang="en-US" dirty="0" smtClean="0"/>
              <a:t>Must have authorization CPT/OPT </a:t>
            </a:r>
          </a:p>
          <a:p>
            <a:r>
              <a:rPr lang="en-US" dirty="0" smtClean="0"/>
              <a:t>Keep local address up-to-date</a:t>
            </a:r>
          </a:p>
          <a:p>
            <a:r>
              <a:rPr lang="en-US" dirty="0" smtClean="0"/>
              <a:t>Update information of I-20 / DS-2019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87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Training  (AT)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J-1 Employment Benefit </a:t>
            </a:r>
          </a:p>
          <a:p>
            <a:r>
              <a:rPr lang="en-US" dirty="0" smtClean="0"/>
              <a:t>Up to 18 months </a:t>
            </a:r>
          </a:p>
          <a:p>
            <a:r>
              <a:rPr lang="en-US" dirty="0" smtClean="0"/>
              <a:t>Before/After Graduation</a:t>
            </a:r>
          </a:p>
          <a:p>
            <a:r>
              <a:rPr lang="en-US" dirty="0" smtClean="0"/>
              <a:t>Approved By ISS Office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www.iss.purdue.edu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741" y="1998663"/>
            <a:ext cx="6741218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www.iss.purdue.edu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741" y="1998663"/>
            <a:ext cx="6741218" cy="41783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88382" y="4087813"/>
            <a:ext cx="1248033" cy="902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www.iss.purdue.edu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741" y="1998663"/>
            <a:ext cx="6741218" cy="41783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212100" y="4186667"/>
            <a:ext cx="1248033" cy="902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www.iss.purdue.edu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741" y="1998663"/>
            <a:ext cx="6741218" cy="41783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375190" y="1641175"/>
            <a:ext cx="3049668" cy="902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Maintaining Legal Status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F-1: Maintaining Legal Status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278" y="1998663"/>
            <a:ext cx="6623717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 Office Hours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Student Walk-in </a:t>
            </a:r>
            <a:r>
              <a:rPr lang="en-US" b="1" dirty="0"/>
              <a:t>Hours:</a:t>
            </a:r>
            <a:endParaRPr lang="en-US" dirty="0"/>
          </a:p>
          <a:p>
            <a:pPr lvl="1"/>
            <a:r>
              <a:rPr lang="en-US" dirty="0"/>
              <a:t>Monday, Tuesday Wednesday, Friday: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9:00 - 11:30 </a:t>
            </a:r>
            <a:r>
              <a:rPr lang="en-US" dirty="0"/>
              <a:t>and </a:t>
            </a:r>
            <a:r>
              <a:rPr lang="en-US" dirty="0" smtClean="0"/>
              <a:t>1:30 - 4:00</a:t>
            </a:r>
            <a:endParaRPr lang="en-US" dirty="0"/>
          </a:p>
          <a:p>
            <a:pPr lvl="1"/>
            <a:r>
              <a:rPr lang="en-US" dirty="0"/>
              <a:t>Thursday:  1:30 - 4:00 only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Visiting </a:t>
            </a:r>
            <a:r>
              <a:rPr lang="en-US" b="1" dirty="0"/>
              <a:t>Scholar </a:t>
            </a:r>
            <a:r>
              <a:rPr lang="en-US" b="1" dirty="0" smtClean="0"/>
              <a:t>Walk-in </a:t>
            </a:r>
            <a:r>
              <a:rPr lang="en-US" b="1" dirty="0"/>
              <a:t>Hours:</a:t>
            </a:r>
            <a:endParaRPr lang="en-US" dirty="0"/>
          </a:p>
          <a:p>
            <a:pPr lvl="1"/>
            <a:r>
              <a:rPr lang="en-US" dirty="0"/>
              <a:t>Wednesday's 9:00 - 11:30</a:t>
            </a:r>
          </a:p>
          <a:p>
            <a:pPr lvl="1"/>
            <a:r>
              <a:rPr lang="en-US" dirty="0"/>
              <a:t>Friday's 1:30 - 4:00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 Contact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423" y="2530006"/>
            <a:ext cx="6890180" cy="41783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Office Hours: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Monday-Friday</a:t>
            </a:r>
            <a:r>
              <a:rPr lang="en-US" dirty="0"/>
              <a:t> 8:00 AM - 5:00 PM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Schleman</a:t>
            </a:r>
            <a:r>
              <a:rPr lang="en-US" dirty="0" smtClean="0"/>
              <a:t> </a:t>
            </a:r>
            <a:r>
              <a:rPr lang="en-US" dirty="0"/>
              <a:t>Hall </a:t>
            </a:r>
            <a:r>
              <a:rPr lang="en-US" dirty="0" smtClean="0"/>
              <a:t>- Room </a:t>
            </a:r>
            <a:r>
              <a:rPr lang="en-US" dirty="0"/>
              <a:t>#136</a:t>
            </a:r>
            <a:br>
              <a:rPr lang="en-US" dirty="0"/>
            </a:br>
            <a:r>
              <a:rPr lang="en-US" dirty="0" smtClean="0"/>
              <a:t>Phone</a:t>
            </a:r>
            <a:r>
              <a:rPr lang="en-US" dirty="0"/>
              <a:t>:  </a:t>
            </a:r>
            <a:r>
              <a:rPr lang="en-US" dirty="0" smtClean="0"/>
              <a:t>765-494-5770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 smtClean="0">
                <a:hlinkClick r:id="rId2"/>
              </a:rPr>
              <a:t>iss@purdue.edu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Requirements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474" y="1998662"/>
            <a:ext cx="6890180" cy="4859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Full-Time Credits (Fall/Spring)</a:t>
            </a:r>
          </a:p>
          <a:p>
            <a:pPr lvl="1"/>
            <a:r>
              <a:rPr lang="en-US" dirty="0" smtClean="0"/>
              <a:t>12 for undergrad</a:t>
            </a:r>
          </a:p>
          <a:p>
            <a:pPr lvl="1"/>
            <a:r>
              <a:rPr lang="en-US" dirty="0" smtClean="0"/>
              <a:t>At least 9 credits in a seat</a:t>
            </a:r>
          </a:p>
          <a:p>
            <a:r>
              <a:rPr lang="en-US" dirty="0" smtClean="0"/>
              <a:t>Summer Credits</a:t>
            </a:r>
          </a:p>
          <a:p>
            <a:pPr lvl="1"/>
            <a:r>
              <a:rPr lang="en-US" dirty="0" smtClean="0"/>
              <a:t>First Semester – Full-Time Required</a:t>
            </a:r>
          </a:p>
          <a:p>
            <a:pPr lvl="1"/>
            <a:r>
              <a:rPr lang="en-US" dirty="0" smtClean="0"/>
              <a:t>CPT Course – If CPT is Approved</a:t>
            </a:r>
          </a:p>
          <a:p>
            <a:r>
              <a:rPr lang="en-US" dirty="0" smtClean="0"/>
              <a:t>Last Semester Requirement </a:t>
            </a:r>
          </a:p>
          <a:p>
            <a:pPr lvl="1"/>
            <a:r>
              <a:rPr lang="en-US" dirty="0" smtClean="0"/>
              <a:t>Classes needed to graduate</a:t>
            </a:r>
          </a:p>
          <a:p>
            <a:pPr lvl="1"/>
            <a:r>
              <a:rPr lang="en-US" dirty="0" smtClean="0"/>
              <a:t>At least 1 credit in a seat at Purdue </a:t>
            </a:r>
          </a:p>
          <a:p>
            <a:r>
              <a:rPr lang="en-US" dirty="0" smtClean="0"/>
              <a:t>Other University Credits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nrollment confirmation </a:t>
            </a:r>
          </a:p>
          <a:p>
            <a:pPr lvl="1"/>
            <a:r>
              <a:rPr lang="en-US" dirty="0" smtClean="0"/>
              <a:t>Official Transcript 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SEVIS Registration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by ISS </a:t>
            </a:r>
          </a:p>
          <a:p>
            <a:r>
              <a:rPr lang="en-US" dirty="0" smtClean="0"/>
              <a:t>Each Fall/Spring Semester </a:t>
            </a:r>
          </a:p>
          <a:p>
            <a:r>
              <a:rPr lang="en-US" dirty="0" smtClean="0"/>
              <a:t>Required within 30 days of Semester start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4556" y="5815839"/>
            <a:ext cx="370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*Student &amp; Exchange Visitor Program </a:t>
            </a:r>
          </a:p>
        </p:txBody>
      </p:sp>
    </p:spTree>
    <p:extLst>
      <p:ext uri="{BB962C8B-B14F-4D97-AF65-F5344CB8AC3E}">
        <p14:creationId xmlns:p14="http://schemas.microsoft.com/office/powerpoint/2010/main" val="31090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Major / Dual Majors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updated on I-20 / DS-2019</a:t>
            </a:r>
          </a:p>
          <a:p>
            <a:r>
              <a:rPr lang="en-US" dirty="0" smtClean="0"/>
              <a:t>Same semester graduation</a:t>
            </a:r>
          </a:p>
          <a:p>
            <a:pPr lvl="1"/>
            <a:r>
              <a:rPr lang="en-US" dirty="0" smtClean="0"/>
              <a:t>Keep at least 1 credit for each major</a:t>
            </a:r>
          </a:p>
          <a:p>
            <a:r>
              <a:rPr lang="en-US" dirty="0" smtClean="0"/>
              <a:t>Minors do not count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96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95473" y="1825625"/>
            <a:ext cx="687782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aking progress towards degree</a:t>
            </a:r>
          </a:p>
          <a:p>
            <a:r>
              <a:rPr lang="en-US" dirty="0" smtClean="0"/>
              <a:t>1-year maximum </a:t>
            </a:r>
          </a:p>
          <a:p>
            <a:r>
              <a:rPr lang="en-US" dirty="0" smtClean="0"/>
              <a:t>Delay Reasons</a:t>
            </a:r>
          </a:p>
          <a:p>
            <a:pPr lvl="1"/>
            <a:r>
              <a:rPr lang="en-US" dirty="0" smtClean="0"/>
              <a:t>Change of Major</a:t>
            </a:r>
          </a:p>
          <a:p>
            <a:pPr lvl="1"/>
            <a:r>
              <a:rPr lang="en-US" dirty="0" smtClean="0"/>
              <a:t>Original length to short</a:t>
            </a:r>
          </a:p>
          <a:p>
            <a:r>
              <a:rPr lang="en-US" dirty="0" smtClean="0"/>
              <a:t>Reasons for Declined Request</a:t>
            </a:r>
          </a:p>
          <a:p>
            <a:pPr lvl="1"/>
            <a:r>
              <a:rPr lang="en-US" dirty="0" smtClean="0"/>
              <a:t>Minors </a:t>
            </a:r>
            <a:endParaRPr lang="en-US" dirty="0"/>
          </a:p>
          <a:p>
            <a:pPr lvl="1"/>
            <a:r>
              <a:rPr lang="en-US" dirty="0" smtClean="0"/>
              <a:t>Off-campus employment</a:t>
            </a:r>
          </a:p>
          <a:p>
            <a:r>
              <a:rPr lang="en-US" dirty="0" smtClean="0"/>
              <a:t>Students Out of Status </a:t>
            </a:r>
          </a:p>
          <a:p>
            <a:pPr lvl="1"/>
            <a:r>
              <a:rPr lang="en-US" dirty="0" smtClean="0"/>
              <a:t>How much time is left to graduate </a:t>
            </a:r>
          </a:p>
        </p:txBody>
      </p:sp>
    </p:spTree>
    <p:extLst>
      <p:ext uri="{BB962C8B-B14F-4D97-AF65-F5344CB8AC3E}">
        <p14:creationId xmlns:p14="http://schemas.microsoft.com/office/powerpoint/2010/main" val="21224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071" y="722313"/>
            <a:ext cx="3718226" cy="4553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942" t="60489" r="5934" b="4487"/>
          <a:stretch/>
        </p:blipFill>
        <p:spPr>
          <a:xfrm>
            <a:off x="485775" y="3438248"/>
            <a:ext cx="6153150" cy="3029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3060" y="3438248"/>
            <a:ext cx="6255866" cy="3029228"/>
          </a:xfrm>
          <a:prstGeom prst="rect">
            <a:avLst/>
          </a:prstGeom>
          <a:noFill/>
          <a:ln w="57150">
            <a:solidFill>
              <a:srgbClr val="B63E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Departure Form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3494" y="1909762"/>
            <a:ext cx="3315406" cy="4209653"/>
          </a:xfrm>
        </p:spPr>
      </p:pic>
      <p:sp>
        <p:nvSpPr>
          <p:cNvPr id="9" name="TextBox 8"/>
          <p:cNvSpPr txBox="1"/>
          <p:nvPr/>
        </p:nvSpPr>
        <p:spPr>
          <a:xfrm>
            <a:off x="1819274" y="1947862"/>
            <a:ext cx="3971926" cy="344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in education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Transferring to school outside U.S.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 Program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672</Words>
  <Application>Microsoft Office PowerPoint</Application>
  <PresentationFormat>On-screen Show (4:3)</PresentationFormat>
  <Paragraphs>171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Impact</vt:lpstr>
      <vt:lpstr>Office Theme</vt:lpstr>
      <vt:lpstr>Student Immigration &amp; Advising</vt:lpstr>
      <vt:lpstr>Student Visas</vt:lpstr>
      <vt:lpstr>Maintaining Status</vt:lpstr>
      <vt:lpstr>Course Requirements </vt:lpstr>
      <vt:lpstr>SEVIS Registration </vt:lpstr>
      <vt:lpstr>Adding Major / Dual Majors  </vt:lpstr>
      <vt:lpstr>Extension </vt:lpstr>
      <vt:lpstr>Extension</vt:lpstr>
      <vt:lpstr>Departure Form </vt:lpstr>
      <vt:lpstr>Reduce Course Load (RCL)</vt:lpstr>
      <vt:lpstr>Curricular Practical Training (CPT) </vt:lpstr>
      <vt:lpstr>Types of CPT</vt:lpstr>
      <vt:lpstr>Eligibility </vt:lpstr>
      <vt:lpstr>How to Apply </vt:lpstr>
      <vt:lpstr>CPT Certification Form </vt:lpstr>
      <vt:lpstr>CPT Certification Form </vt:lpstr>
      <vt:lpstr>CPT Certification Form </vt:lpstr>
      <vt:lpstr>CPT Certification Form </vt:lpstr>
      <vt:lpstr>CPT Course </vt:lpstr>
      <vt:lpstr>CPT Certification Form </vt:lpstr>
      <vt:lpstr>CPT Certification Form </vt:lpstr>
      <vt:lpstr>Important Facts  </vt:lpstr>
      <vt:lpstr>Optional Practical Training (OPT) </vt:lpstr>
      <vt:lpstr>Pre &amp; Post Completion OPT </vt:lpstr>
      <vt:lpstr>Post-Completion OPT - Eligibility</vt:lpstr>
      <vt:lpstr>Application </vt:lpstr>
      <vt:lpstr>Certification Form </vt:lpstr>
      <vt:lpstr>Employment Authorization Document (EAD) </vt:lpstr>
      <vt:lpstr>OPT - STEM</vt:lpstr>
      <vt:lpstr>Academic Training  (AT)</vt:lpstr>
      <vt:lpstr>www.iss.purdue.edu</vt:lpstr>
      <vt:lpstr>www.iss.purdue.edu</vt:lpstr>
      <vt:lpstr>www.iss.purdue.edu</vt:lpstr>
      <vt:lpstr>www.iss.purdue.edu</vt:lpstr>
      <vt:lpstr>F-1: Maintaining Legal Status </vt:lpstr>
      <vt:lpstr>ISS Office Hours </vt:lpstr>
      <vt:lpstr>ISS Contact Information 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Dady, Hailey N</dc:creator>
  <cp:lastModifiedBy>Gilbert, Danielle L</cp:lastModifiedBy>
  <cp:revision>40</cp:revision>
  <dcterms:created xsi:type="dcterms:W3CDTF">2016-10-12T14:20:21Z</dcterms:created>
  <dcterms:modified xsi:type="dcterms:W3CDTF">2016-12-13T15:05:23Z</dcterms:modified>
</cp:coreProperties>
</file>