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314" r:id="rId3"/>
    <p:sldId id="315" r:id="rId4"/>
    <p:sldId id="313" r:id="rId5"/>
    <p:sldId id="287" r:id="rId6"/>
    <p:sldId id="302" r:id="rId7"/>
    <p:sldId id="305" r:id="rId8"/>
    <p:sldId id="306" r:id="rId9"/>
    <p:sldId id="307" r:id="rId10"/>
    <p:sldId id="308" r:id="rId11"/>
    <p:sldId id="309" r:id="rId12"/>
    <p:sldId id="298" r:id="rId13"/>
    <p:sldId id="299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04B81-4CC6-4135-8CE8-B611FFAE3E4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Office of the Registrar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796C4-D8F4-45FD-97B8-B7944422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551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3057-77FE-46C7-A810-BFCE903563E8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Office of the Registrar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76375-5292-4567-A32F-3CB67C9CD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266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 dirty="0" smtClean="0"/>
              <a:t>-The DW Team has created separate elective blocks with specific credit limits to reach overall credit hour degree requirement and not use the </a:t>
            </a:r>
            <a:r>
              <a:rPr lang="en-US" dirty="0" err="1" smtClean="0"/>
              <a:t>fallthrough</a:t>
            </a:r>
            <a:r>
              <a:rPr lang="en-US" dirty="0" smtClean="0"/>
              <a:t> towards GPA calculation</a:t>
            </a:r>
            <a:endParaRPr lang="en-US" sz="1600" dirty="0" smtClean="0"/>
          </a:p>
          <a:p>
            <a:pPr lvl="1"/>
            <a:r>
              <a:rPr lang="en-US" dirty="0" smtClean="0"/>
              <a:t>-The previously labeled Electives block  now reflects “</a:t>
            </a:r>
            <a:r>
              <a:rPr lang="en-US" dirty="0" err="1" smtClean="0"/>
              <a:t>Fallthrough</a:t>
            </a:r>
            <a:r>
              <a:rPr lang="en-US" dirty="0" smtClean="0"/>
              <a:t> Courses”  - this is the original verbiage for this block when we went live with </a:t>
            </a:r>
            <a:r>
              <a:rPr lang="en-US" dirty="0" err="1" smtClean="0"/>
              <a:t>myPurduePlan</a:t>
            </a:r>
            <a:r>
              <a:rPr lang="en-US" dirty="0" smtClean="0"/>
              <a:t> two years ago.  Naturally, the </a:t>
            </a:r>
            <a:r>
              <a:rPr lang="en-US" dirty="0" err="1" smtClean="0"/>
              <a:t>Fallthrough</a:t>
            </a:r>
            <a:r>
              <a:rPr lang="en-US" dirty="0" smtClean="0"/>
              <a:t> block </a:t>
            </a:r>
            <a:r>
              <a:rPr lang="en-US" u="sng" dirty="0" smtClean="0"/>
              <a:t>can be used</a:t>
            </a:r>
            <a:r>
              <a:rPr lang="en-US" dirty="0" smtClean="0"/>
              <a:t> towards degree requirements, but not Degree GPA calculation</a:t>
            </a:r>
            <a:endParaRPr lang="en-US" sz="1600" dirty="0" smtClean="0"/>
          </a:p>
          <a:p>
            <a:pPr lvl="1"/>
            <a:r>
              <a:rPr lang="en-US" dirty="0" smtClean="0"/>
              <a:t>-Text has been added to degree blocks to define Degree GPA</a:t>
            </a:r>
            <a:endParaRPr lang="en-US" sz="1600" dirty="0" smtClean="0"/>
          </a:p>
          <a:p>
            <a:pPr lvl="1"/>
            <a:r>
              <a:rPr lang="en-US" dirty="0" smtClean="0"/>
              <a:t>-Degree GPA will not appear on official transcript</a:t>
            </a: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9F8CE-BF96-48CB-9828-669D3D3C3F2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E3A0-955E-415D-A07C-18637B58B352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A2EF-D5C8-49BE-BA92-3D32851850D8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AC48-564C-46F6-A427-5682D7F93E2F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2B55-9DB9-490F-91B7-AFED787A1A7D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111E-CC20-4124-ACAC-181F57D31839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692C-D131-4869-B578-DBB94904FC2A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2CD1-4B9A-485C-BF2C-60D99D753E6B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E1FB-819B-43F5-8144-39C18516D5A3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4D8B-7617-4555-AFB0-5C1420EC79E1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2DFC-6C65-4012-B48D-34831E355B5F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3F5D-7C56-45F2-A643-A74D040DACC9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15E2-B196-4952-AE85-777630E834C3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52AE-8370-4D6C-8596-421AC2A98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rdue.edu/registrar/myPurduePlan/index.html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urdue.edu/registrar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yPurduePlan@purdue.edu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441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myPurduePlan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2438400"/>
            <a:ext cx="4191000" cy="4073525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lvl="1"/>
            <a:r>
              <a:rPr lang="en-US" dirty="0" smtClean="0"/>
              <a:t>Worksheet</a:t>
            </a:r>
          </a:p>
          <a:p>
            <a:pPr lvl="1"/>
            <a:r>
              <a:rPr lang="en-US" dirty="0" smtClean="0"/>
              <a:t>What-If</a:t>
            </a:r>
          </a:p>
          <a:p>
            <a:pPr lvl="1"/>
            <a:r>
              <a:rPr lang="en-US" dirty="0" smtClean="0"/>
              <a:t>Planner</a:t>
            </a:r>
          </a:p>
          <a:p>
            <a:pPr lvl="1"/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GPA Calculators</a:t>
            </a:r>
          </a:p>
          <a:p>
            <a:endParaRPr lang="en-US" sz="2800" dirty="0" smtClean="0"/>
          </a:p>
        </p:txBody>
      </p:sp>
      <p:pic>
        <p:nvPicPr>
          <p:cNvPr id="6" name="Picture 5"/>
          <p:cNvPicPr/>
          <p:nvPr/>
        </p:nvPicPr>
        <p:blipFill>
          <a:blip r:embed="rId5"/>
          <a:stretch>
            <a:fillRect/>
          </a:stretch>
        </p:blipFill>
        <p:spPr>
          <a:xfrm>
            <a:off x="5638800" y="1676400"/>
            <a:ext cx="3168748" cy="40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0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myPurduePlan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 smtClean="0"/>
              <a:t>November 19 </a:t>
            </a:r>
            <a:r>
              <a:rPr lang="en-US" sz="2400" dirty="0"/>
              <a:t>           </a:t>
            </a:r>
            <a:r>
              <a:rPr lang="en-US" sz="2400" dirty="0" smtClean="0"/>
              <a:t>8:30 – 10:00 am.</a:t>
            </a:r>
            <a:r>
              <a:rPr lang="en-US" sz="2400" dirty="0"/>
              <a:t>         </a:t>
            </a:r>
            <a:r>
              <a:rPr lang="en-US" sz="2400" dirty="0" smtClean="0"/>
              <a:t>	MTHW 301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 smtClean="0"/>
              <a:t>December 16 </a:t>
            </a:r>
            <a:r>
              <a:rPr lang="en-US" sz="2400" dirty="0"/>
              <a:t>           </a:t>
            </a:r>
            <a:r>
              <a:rPr lang="en-US" sz="2400" dirty="0" smtClean="0"/>
              <a:t> 8:30 </a:t>
            </a:r>
            <a:r>
              <a:rPr lang="en-US" sz="2400" dirty="0"/>
              <a:t>- </a:t>
            </a:r>
            <a:r>
              <a:rPr lang="en-US" sz="2400" dirty="0" smtClean="0"/>
              <a:t>10:00 am.</a:t>
            </a:r>
            <a:r>
              <a:rPr lang="en-US" sz="2400" dirty="0"/>
              <a:t>        </a:t>
            </a:r>
            <a:r>
              <a:rPr lang="en-US" sz="2400" dirty="0" smtClean="0"/>
              <a:t>	</a:t>
            </a:r>
            <a:r>
              <a:rPr lang="en-US" sz="2400" dirty="0"/>
              <a:t> </a:t>
            </a:r>
            <a:r>
              <a:rPr lang="en-US" sz="2400" dirty="0" smtClean="0"/>
              <a:t>MTHW 301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54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Registrar website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u="sng" dirty="0">
                <a:hlinkClick r:id="rId5"/>
              </a:rPr>
              <a:t>http://www.purdue.edu/registrar/myPurduePlan/index.html</a:t>
            </a:r>
            <a:endParaRPr lang="en-US" sz="2400" dirty="0"/>
          </a:p>
          <a:p>
            <a:pPr lvl="1"/>
            <a:r>
              <a:rPr lang="en-US" sz="2400" dirty="0"/>
              <a:t>Documentation for advisors &amp; </a:t>
            </a:r>
            <a:r>
              <a:rPr lang="en-US" sz="2400" dirty="0" smtClean="0"/>
              <a:t>students</a:t>
            </a:r>
          </a:p>
          <a:p>
            <a:pPr lvl="2"/>
            <a:r>
              <a:rPr lang="en-US" sz="1800" dirty="0" smtClean="0"/>
              <a:t>FAQs	</a:t>
            </a:r>
          </a:p>
          <a:p>
            <a:pPr lvl="2"/>
            <a:r>
              <a:rPr lang="en-US" sz="1800" dirty="0" smtClean="0"/>
              <a:t>Worksheet</a:t>
            </a:r>
          </a:p>
          <a:p>
            <a:pPr lvl="2"/>
            <a:r>
              <a:rPr lang="en-US" sz="1800" dirty="0" smtClean="0"/>
              <a:t>Calculator</a:t>
            </a:r>
          </a:p>
          <a:p>
            <a:pPr lvl="2"/>
            <a:r>
              <a:rPr lang="en-US" sz="1800" dirty="0" smtClean="0"/>
              <a:t>What-if </a:t>
            </a:r>
          </a:p>
          <a:p>
            <a:pPr lvl="2"/>
            <a:r>
              <a:rPr lang="en-US" sz="1800" dirty="0" smtClean="0"/>
              <a:t>Plans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can </a:t>
            </a:r>
            <a:r>
              <a:rPr lang="en-US" sz="4000" b="1" dirty="0"/>
              <a:t>m</a:t>
            </a:r>
            <a:r>
              <a:rPr lang="en-US" sz="4000" b="1" dirty="0" smtClean="0"/>
              <a:t>yPurduePlan </a:t>
            </a:r>
            <a:r>
              <a:rPr lang="en-US" sz="4000" dirty="0" smtClean="0"/>
              <a:t>do </a:t>
            </a:r>
            <a:r>
              <a:rPr lang="en-US" sz="4000" dirty="0"/>
              <a:t>for you?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1"/>
            <a:ext cx="9144000" cy="1219200"/>
          </a:xfrm>
        </p:spPr>
        <p:txBody>
          <a:bodyPr>
            <a:normAutofit fontScale="92500" lnSpcReduction="20000"/>
          </a:bodyPr>
          <a:lstStyle/>
          <a:p>
            <a:endParaRPr lang="en-US" sz="1600" dirty="0" smtClean="0"/>
          </a:p>
          <a:p>
            <a:pPr marL="0" indent="0" algn="ctr">
              <a:buNone/>
            </a:pPr>
            <a:r>
              <a:rPr lang="en-US" sz="3000" dirty="0"/>
              <a:t>m</a:t>
            </a:r>
            <a:r>
              <a:rPr lang="en-US" sz="3000" dirty="0" smtClean="0"/>
              <a:t>yPurduePlan can keep your students on track to reach their</a:t>
            </a:r>
          </a:p>
          <a:p>
            <a:pPr marL="0" indent="0" algn="ctr">
              <a:buNone/>
            </a:pPr>
            <a:r>
              <a:rPr lang="en-US" sz="3000" dirty="0" smtClean="0"/>
              <a:t> final </a:t>
            </a:r>
            <a:r>
              <a:rPr lang="en-US" sz="3000" dirty="0"/>
              <a:t>d</a:t>
            </a:r>
            <a:r>
              <a:rPr lang="en-US" sz="3000" dirty="0" smtClean="0"/>
              <a:t>estination: </a:t>
            </a:r>
            <a:r>
              <a:rPr lang="en-US" sz="3000" b="1" dirty="0" smtClean="0"/>
              <a:t>Graduation</a:t>
            </a:r>
            <a:endParaRPr lang="en-US" sz="3000" dirty="0" smtClean="0"/>
          </a:p>
          <a:p>
            <a:pPr algn="ctr"/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76" y="4419600"/>
            <a:ext cx="7315200" cy="1181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5791779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student in 4 years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5791200" y="5694432"/>
            <a:ext cx="484632" cy="4246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8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7776" y="3429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endParaRPr lang="en-US" sz="3200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dirty="0" smtClean="0"/>
              <a:t>www.purdue.edu/registrar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dirty="0" smtClean="0"/>
              <a:t>mypurdueplan@purdue.edu</a:t>
            </a:r>
            <a:endParaRPr lang="en-US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524000"/>
            <a:ext cx="38862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3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53312"/>
            <a:ext cx="8229600" cy="856488"/>
          </a:xfrm>
        </p:spPr>
        <p:txBody>
          <a:bodyPr>
            <a:normAutofit/>
          </a:bodyPr>
          <a:lstStyle/>
          <a:p>
            <a:r>
              <a:rPr lang="en-US" dirty="0"/>
              <a:t>Student Educational </a:t>
            </a:r>
            <a:r>
              <a:rPr lang="en-US" dirty="0" smtClean="0"/>
              <a:t>Planner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Student’s Responsibilities</a:t>
            </a:r>
          </a:p>
          <a:p>
            <a:pPr lvl="2"/>
            <a:r>
              <a:rPr lang="en-US" sz="2000" dirty="0" smtClean="0"/>
              <a:t>review Fall 2014 and Spring 2015 prior to advising appointments</a:t>
            </a:r>
          </a:p>
          <a:p>
            <a:pPr lvl="2"/>
            <a:r>
              <a:rPr lang="en-US" sz="2000" dirty="0" smtClean="0"/>
              <a:t>Customize plan after registration is complete</a:t>
            </a:r>
          </a:p>
          <a:p>
            <a:pPr lvl="1"/>
            <a:r>
              <a:rPr lang="en-US" sz="2400" dirty="0" smtClean="0"/>
              <a:t>Locking </a:t>
            </a:r>
            <a:r>
              <a:rPr lang="en-US" sz="2400" dirty="0"/>
              <a:t>the plans</a:t>
            </a:r>
          </a:p>
          <a:p>
            <a:pPr lvl="2"/>
            <a:r>
              <a:rPr lang="en-US" sz="2000" dirty="0" smtClean="0"/>
              <a:t>Not being used at this time</a:t>
            </a:r>
            <a:endParaRPr lang="en-US" sz="2000" dirty="0"/>
          </a:p>
          <a:p>
            <a:pPr lvl="1"/>
            <a:r>
              <a:rPr lang="en-US" sz="2400" dirty="0"/>
              <a:t>Creating Spring </a:t>
            </a:r>
            <a:r>
              <a:rPr lang="en-US" sz="2400" dirty="0" smtClean="0"/>
              <a:t>plans</a:t>
            </a:r>
          </a:p>
          <a:p>
            <a:pPr lvl="2"/>
            <a:r>
              <a:rPr lang="en-US" sz="2000" dirty="0" smtClean="0"/>
              <a:t>Registrar will add a Fall 2014 plan to incoming 201520 students</a:t>
            </a:r>
          </a:p>
          <a:p>
            <a:pPr lvl="1"/>
            <a:r>
              <a:rPr lang="en-US" sz="2400" dirty="0" smtClean="0"/>
              <a:t>STAR 2015</a:t>
            </a:r>
          </a:p>
          <a:p>
            <a:pPr lvl="2"/>
            <a:r>
              <a:rPr lang="en-US" sz="2000" dirty="0" smtClean="0"/>
              <a:t>Incorporate Planner into Registration labs</a:t>
            </a:r>
          </a:p>
          <a:p>
            <a:pPr lvl="2"/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3127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53312"/>
            <a:ext cx="8229600" cy="856488"/>
          </a:xfrm>
        </p:spPr>
        <p:txBody>
          <a:bodyPr>
            <a:normAutofit/>
          </a:bodyPr>
          <a:lstStyle/>
          <a:p>
            <a:r>
              <a:rPr lang="en-US" dirty="0"/>
              <a:t>Student Educational </a:t>
            </a:r>
            <a:r>
              <a:rPr lang="en-US" dirty="0" smtClean="0"/>
              <a:t>Planner (</a:t>
            </a:r>
            <a:r>
              <a:rPr lang="en-US" dirty="0" err="1" smtClean="0"/>
              <a:t>cont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Change of major</a:t>
            </a:r>
          </a:p>
          <a:p>
            <a:pPr lvl="2"/>
            <a:r>
              <a:rPr lang="en-US" sz="2000" dirty="0" smtClean="0"/>
              <a:t>If colleges are updating curriculum internally, they must inactive the current plan and select a new plan for the new major/</a:t>
            </a:r>
            <a:r>
              <a:rPr lang="en-US" sz="2000" smtClean="0"/>
              <a:t>conc</a:t>
            </a:r>
            <a:endParaRPr lang="en-US" sz="2400" dirty="0" smtClean="0"/>
          </a:p>
          <a:p>
            <a:pPr lvl="1"/>
            <a:r>
              <a:rPr lang="en-US" sz="2400" dirty="0" smtClean="0"/>
              <a:t>COM 49100 – Boiler Communication</a:t>
            </a:r>
          </a:p>
          <a:p>
            <a:pPr lvl="2"/>
            <a:r>
              <a:rPr lang="en-US" sz="2000" dirty="0" smtClean="0"/>
              <a:t>Class project to increase awareness of </a:t>
            </a:r>
            <a:r>
              <a:rPr lang="en-US" sz="2000" dirty="0" err="1" smtClean="0"/>
              <a:t>myPurduePlan</a:t>
            </a:r>
            <a:endParaRPr lang="en-US" sz="2000" dirty="0" smtClean="0"/>
          </a:p>
          <a:p>
            <a:pPr lvl="2"/>
            <a:r>
              <a:rPr lang="en-US" sz="2000" dirty="0" smtClean="0"/>
              <a:t>T-shirt giveaways, student testimonial videos, Twitter, social media flyer, Facebook, Instagram, YouTube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ITaP Student trainers</a:t>
            </a:r>
            <a:endParaRPr lang="en-US" sz="2400" dirty="0"/>
          </a:p>
          <a:p>
            <a:pPr lvl="2"/>
            <a:r>
              <a:rPr lang="en-US" sz="2000" dirty="0" smtClean="0"/>
              <a:t>Videos</a:t>
            </a:r>
          </a:p>
          <a:p>
            <a:pPr lvl="2"/>
            <a:r>
              <a:rPr lang="en-US" sz="2000" dirty="0" smtClean="0"/>
              <a:t>Training opportunities</a:t>
            </a:r>
            <a:endParaRPr lang="en-US" sz="2000" dirty="0"/>
          </a:p>
          <a:p>
            <a:pPr lvl="2"/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03337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00200"/>
            <a:ext cx="7239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Catalog Terms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438400"/>
            <a:ext cx="8382000" cy="353536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Curricula </a:t>
            </a:r>
            <a:r>
              <a:rPr lang="en-US" sz="2400" dirty="0"/>
              <a:t>updates in SFAREGS -  Field of study Tab displays Major, Minor, </a:t>
            </a:r>
            <a:r>
              <a:rPr lang="en-US" sz="2400" dirty="0" smtClean="0"/>
              <a:t>Concentration </a:t>
            </a:r>
            <a:r>
              <a:rPr lang="en-US" sz="2400" dirty="0"/>
              <a:t>data </a:t>
            </a:r>
            <a:r>
              <a:rPr lang="en-US" sz="2400" dirty="0" smtClean="0"/>
              <a:t>elements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err="1"/>
              <a:t>myPurduePlan</a:t>
            </a:r>
            <a:r>
              <a:rPr lang="en-US" sz="2400" dirty="0"/>
              <a:t> utilizes </a:t>
            </a:r>
            <a:r>
              <a:rPr lang="en-US" sz="2400" dirty="0" smtClean="0"/>
              <a:t>this catalog term to determine which plan of study to run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Visit </a:t>
            </a:r>
            <a:r>
              <a:rPr lang="en-US" sz="2400" u="sng" dirty="0">
                <a:hlinkClick r:id="rId5"/>
              </a:rPr>
              <a:t>www.purdue.edu/registrar</a:t>
            </a:r>
            <a:r>
              <a:rPr lang="en-US" sz="2400" dirty="0"/>
              <a:t> for future curricula training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8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600200"/>
            <a:ext cx="7239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Algorithms for Course Fill Rules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535363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Best fit (always first)</a:t>
            </a:r>
          </a:p>
          <a:p>
            <a:pPr lvl="1"/>
            <a:r>
              <a:rPr lang="en-US" sz="2400" dirty="0"/>
              <a:t>If a course can fill multiple requirements, then the tiebreaker rule looks for:</a:t>
            </a:r>
          </a:p>
          <a:p>
            <a:pPr lvl="2"/>
            <a:r>
              <a:rPr lang="en-US" dirty="0"/>
              <a:t>Highest grade</a:t>
            </a:r>
          </a:p>
          <a:p>
            <a:pPr lvl="2"/>
            <a:r>
              <a:rPr lang="en-US" dirty="0"/>
              <a:t>Highest term</a:t>
            </a:r>
          </a:p>
          <a:p>
            <a:pPr lvl="2"/>
            <a:r>
              <a:rPr lang="en-US" dirty="0"/>
              <a:t>Highest credits</a:t>
            </a:r>
          </a:p>
          <a:p>
            <a:pPr lvl="2"/>
            <a:r>
              <a:rPr lang="en-US" dirty="0"/>
              <a:t>Highest course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6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8165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Core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dirty="0"/>
              <a:t>Students who matriculate to Purdue and complete their degree in residence without leaving Purdue do not need to meet State Core</a:t>
            </a:r>
          </a:p>
          <a:p>
            <a:pPr lvl="1"/>
            <a:r>
              <a:rPr lang="en-US" sz="2600" dirty="0"/>
              <a:t>If student is deficient in State core block upon graduation with this situation, an exception can be applied </a:t>
            </a:r>
          </a:p>
          <a:p>
            <a:pPr lvl="1"/>
            <a:r>
              <a:rPr lang="en-US" sz="2600" dirty="0"/>
              <a:t>The type of exception to be used in this instance would be:  Force Complete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4352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39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University Core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600" dirty="0"/>
              <a:t>NO exceptions should be applied to the Purdue University Core block</a:t>
            </a:r>
          </a:p>
          <a:p>
            <a:pPr lvl="2"/>
            <a:r>
              <a:rPr lang="en-US" sz="2600" dirty="0"/>
              <a:t>One possible exception:  Major code was changed and all students were moved to a new catalog term</a:t>
            </a:r>
          </a:p>
          <a:p>
            <a:pPr lvl="1"/>
            <a:r>
              <a:rPr lang="en-US" sz="2600" dirty="0"/>
              <a:t>Effective Fall 2014, the following types of directed credit will not be allowed to count towards University Core:</a:t>
            </a:r>
          </a:p>
          <a:p>
            <a:pPr lvl="3"/>
            <a:r>
              <a:rPr lang="en-US" sz="2600" dirty="0"/>
              <a:t>DC – Departmental Credit</a:t>
            </a:r>
          </a:p>
          <a:p>
            <a:pPr lvl="3"/>
            <a:r>
              <a:rPr lang="en-US" sz="2600" dirty="0"/>
              <a:t>EX – Exempt Credit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9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Degree GPA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Separate </a:t>
            </a:r>
            <a:r>
              <a:rPr lang="en-US" dirty="0"/>
              <a:t>elective </a:t>
            </a:r>
            <a:r>
              <a:rPr lang="en-US" dirty="0" smtClean="0"/>
              <a:t>blocks</a:t>
            </a:r>
            <a:endParaRPr lang="en-US" sz="1600" dirty="0"/>
          </a:p>
          <a:p>
            <a:pPr lvl="1"/>
            <a:r>
              <a:rPr lang="en-US" dirty="0" err="1" smtClean="0"/>
              <a:t>Fallthrough</a:t>
            </a:r>
            <a:r>
              <a:rPr lang="en-US" dirty="0" smtClean="0"/>
              <a:t> block</a:t>
            </a:r>
            <a:endParaRPr lang="en-US" sz="1600" dirty="0"/>
          </a:p>
          <a:p>
            <a:pPr lvl="1"/>
            <a:r>
              <a:rPr lang="en-US" dirty="0"/>
              <a:t>Text has been added to degree blocks to define Degree </a:t>
            </a:r>
            <a:r>
              <a:rPr lang="en-US" dirty="0" smtClean="0"/>
              <a:t>GPA</a:t>
            </a:r>
            <a:endParaRPr lang="en-US" sz="1600" dirty="0"/>
          </a:p>
          <a:p>
            <a:pPr lvl="1"/>
            <a:r>
              <a:rPr lang="en-US" dirty="0" smtClean="0"/>
              <a:t>Degree GPA will not appear on official transcript</a:t>
            </a:r>
            <a:endParaRPr lang="en-US" sz="1600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14400"/>
            <a:ext cx="1514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8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_signature_ibm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102608" cy="1353312"/>
          </a:xfrm>
          <a:prstGeom prst="rect">
            <a:avLst/>
          </a:prstGeom>
          <a:blipFill dpi="0" rotWithShape="1"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alphaModFix amt="0"/>
            </a:blip>
            <a:srcRect/>
            <a:tile tx="0" ty="0" sx="100000" sy="100000" flip="none" algn="tl"/>
          </a:blipFill>
        </p:spPr>
      </p:pic>
      <p:sp>
        <p:nvSpPr>
          <p:cNvPr id="5" name="Footer Placeholder 5"/>
          <p:cNvSpPr txBox="1">
            <a:spLocks/>
          </p:cNvSpPr>
          <p:nvPr/>
        </p:nvSpPr>
        <p:spPr>
          <a:xfrm>
            <a:off x="4724400" y="152400"/>
            <a:ext cx="426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en-US" sz="2400" b="1" cap="small" dirty="0" smtClean="0">
                <a:latin typeface="Bell MT" pitchFamily="18" charset="0"/>
              </a:rPr>
              <a:t>Office of the Registrar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Reoccurring </a:t>
            </a:r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457200" lvl="1" indent="-457200">
              <a:buFontTx/>
              <a:buChar char="-"/>
            </a:pPr>
            <a:r>
              <a:rPr lang="en-US" dirty="0" smtClean="0"/>
              <a:t>If you are granting the same Exception over and over let us assist you</a:t>
            </a:r>
          </a:p>
          <a:p>
            <a:pPr marL="457200" lvl="1" indent="-457200">
              <a:buFontTx/>
              <a:buChar char="-"/>
            </a:pPr>
            <a:endParaRPr lang="en-US" dirty="0" smtClean="0"/>
          </a:p>
          <a:p>
            <a:pPr marL="457200" lvl="1" indent="-457200">
              <a:buFontTx/>
              <a:buChar char="-"/>
            </a:pPr>
            <a:r>
              <a:rPr lang="en-US" dirty="0" smtClean="0"/>
              <a:t>Notify </a:t>
            </a:r>
            <a:r>
              <a:rPr lang="en-US" u="sng" dirty="0">
                <a:hlinkClick r:id="rId5"/>
              </a:rPr>
              <a:t>myPurduePlan@purdue.edu</a:t>
            </a:r>
            <a:r>
              <a:rPr lang="en-US" dirty="0"/>
              <a:t> so changes can be made to </a:t>
            </a:r>
            <a:r>
              <a:rPr lang="en-US" dirty="0" smtClean="0"/>
              <a:t>the programming language</a:t>
            </a:r>
          </a:p>
          <a:p>
            <a:pPr marL="285750" lvl="1">
              <a:buFontTx/>
              <a:buChar char="-"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2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2637&quot;&gt;&lt;property id=&quot;20148&quot; value=&quot;5&quot;/&gt;&lt;property id=&quot;20300&quot; value=&quot;Slide 1&quot;/&gt;&lt;property id=&quot;20307&quot; value=&quot;263&quot;/&gt;&lt;/object&gt;&lt;object type=&quot;3&quot; unique_id=&quot;12638&quot;&gt;&lt;property id=&quot;20148&quot; value=&quot;5&quot;/&gt;&lt;property id=&quot;20300&quot; value=&quot;Slide 2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515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myPurduePlan</vt:lpstr>
      <vt:lpstr>Student Educational Planner </vt:lpstr>
      <vt:lpstr>Student Educational Planner (cont) </vt:lpstr>
      <vt:lpstr>Catalog Terms</vt:lpstr>
      <vt:lpstr>Algorithms for Course Fill Rules</vt:lpstr>
      <vt:lpstr>State Core</vt:lpstr>
      <vt:lpstr>University Core</vt:lpstr>
      <vt:lpstr>Degree GPA</vt:lpstr>
      <vt:lpstr>Reoccurring Exceptions</vt:lpstr>
      <vt:lpstr>myPurduePlan training</vt:lpstr>
      <vt:lpstr>Registrar website</vt:lpstr>
      <vt:lpstr>What can myPurduePlan do for you? </vt:lpstr>
      <vt:lpstr> 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jones90</dc:creator>
  <cp:lastModifiedBy>coedefault</cp:lastModifiedBy>
  <cp:revision>166</cp:revision>
  <cp:lastPrinted>2013-09-09T17:44:50Z</cp:lastPrinted>
  <dcterms:created xsi:type="dcterms:W3CDTF">2009-04-14T12:48:28Z</dcterms:created>
  <dcterms:modified xsi:type="dcterms:W3CDTF">2014-10-23T17:58:28Z</dcterms:modified>
</cp:coreProperties>
</file>