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9" r:id="rId2"/>
    <p:sldId id="257" r:id="rId3"/>
    <p:sldId id="269" r:id="rId4"/>
    <p:sldId id="268" r:id="rId5"/>
    <p:sldId id="270" r:id="rId6"/>
    <p:sldId id="262" r:id="rId7"/>
    <p:sldId id="266" r:id="rId8"/>
    <p:sldId id="267" r:id="rId9"/>
    <p:sldId id="265" r:id="rId10"/>
    <p:sldId id="261" r:id="rId11"/>
    <p:sldId id="272" r:id="rId12"/>
    <p:sldId id="273" r:id="rId13"/>
    <p:sldId id="271"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14" autoAdjust="0"/>
    <p:restoredTop sz="82407" autoAdjust="0"/>
  </p:normalViewPr>
  <p:slideViewPr>
    <p:cSldViewPr>
      <p:cViewPr varScale="1">
        <p:scale>
          <a:sx n="94" d="100"/>
          <a:sy n="94" d="100"/>
        </p:scale>
        <p:origin x="-46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858" y="21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56E61F2-7C31-4EE6-937B-92B6C187AC62}" type="datetimeFigureOut">
              <a:rPr lang="en-US" smtClean="0"/>
              <a:pPr/>
              <a:t>02/20/2015</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157EAE40-8184-438A-9FD3-BC481A4A308D}" type="slidenum">
              <a:rPr lang="en-US" smtClean="0"/>
              <a:pPr/>
              <a:t>‹#›</a:t>
            </a:fld>
            <a:endParaRPr lang="en-US"/>
          </a:p>
        </p:txBody>
      </p:sp>
    </p:spTree>
    <p:extLst>
      <p:ext uri="{BB962C8B-B14F-4D97-AF65-F5344CB8AC3E}">
        <p14:creationId xmlns:p14="http://schemas.microsoft.com/office/powerpoint/2010/main" val="17203950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974915BE-ED79-4A9C-BDA7-7CB55B5CA1A8}" type="datetimeFigureOut">
              <a:rPr lang="en-US" smtClean="0"/>
              <a:pPr/>
              <a:t>02/20/2015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03E2E9B0-B4C9-40B8-8132-1C74E1F58E31}" type="slidenum">
              <a:rPr lang="en-US" smtClean="0"/>
              <a:pPr/>
              <a:t>‹#›</a:t>
            </a:fld>
            <a:endParaRPr lang="en-US"/>
          </a:p>
        </p:txBody>
      </p:sp>
    </p:spTree>
    <p:extLst>
      <p:ext uri="{BB962C8B-B14F-4D97-AF65-F5344CB8AC3E}">
        <p14:creationId xmlns:p14="http://schemas.microsoft.com/office/powerpoint/2010/main" val="32309090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luminafoundation.org/goal_2025.html"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35</a:t>
            </a:r>
            <a:r>
              <a:rPr lang="en-US" baseline="30000" dirty="0" smtClean="0"/>
              <a:t>th</a:t>
            </a:r>
            <a:r>
              <a:rPr lang="en-US" dirty="0" smtClean="0"/>
              <a:t> Annual Conference.  NACADA is global.  Members from 22 different countries.  </a:t>
            </a:r>
          </a:p>
          <a:p>
            <a:r>
              <a:rPr lang="en-US" dirty="0" smtClean="0"/>
              <a:t>NACADA -  The Global Community for Academic Advising; over 10,000 members strong.</a:t>
            </a:r>
          </a:p>
          <a:p>
            <a:endParaRPr lang="en-US" dirty="0" smtClean="0"/>
          </a:p>
          <a:p>
            <a:r>
              <a:rPr lang="en-US" dirty="0" smtClean="0"/>
              <a:t>Over 300 sessions to chose from.  Combination of presentations, interest groups, poster sessions.  How did I go about choosing the sessions I would attend?  Applied for 2 grants.  Chose sessions and talked about them.</a:t>
            </a:r>
          </a:p>
          <a:p>
            <a:endParaRPr lang="en-US" dirty="0" smtClean="0"/>
          </a:p>
          <a:p>
            <a:r>
              <a:rPr lang="en-US" dirty="0" smtClean="0"/>
              <a:t>Over-arching themes</a:t>
            </a:r>
            <a:r>
              <a:rPr lang="en-US" baseline="0" dirty="0" smtClean="0"/>
              <a:t> you will hear:</a:t>
            </a:r>
          </a:p>
          <a:p>
            <a:r>
              <a:rPr lang="en-US" baseline="0" dirty="0" smtClean="0"/>
              <a:t>Advising high achieving students?</a:t>
            </a:r>
          </a:p>
          <a:p>
            <a:r>
              <a:rPr lang="en-US" baseline="0" dirty="0" smtClean="0"/>
              <a:t>What is the difference between high achieving, gifted, honors students?</a:t>
            </a:r>
          </a:p>
          <a:p>
            <a:r>
              <a:rPr lang="en-US" baseline="0" dirty="0" smtClean="0"/>
              <a:t>Increasing student population coming to college with AP/IB, and or dual enrollment; Associates Degree.</a:t>
            </a:r>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03E2E9B0-B4C9-40B8-8132-1C74E1F58E31}"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Theory based:  Appreciate Advising</a:t>
            </a:r>
          </a:p>
          <a:p>
            <a:endParaRPr lang="en-US" dirty="0" smtClean="0"/>
          </a:p>
          <a:p>
            <a:r>
              <a:rPr lang="en-US" dirty="0" smtClean="0"/>
              <a:t>“Honors” is an umbrella term:</a:t>
            </a:r>
          </a:p>
          <a:p>
            <a:r>
              <a:rPr lang="en-US" dirty="0" smtClean="0"/>
              <a:t> High Ability</a:t>
            </a:r>
          </a:p>
          <a:p>
            <a:r>
              <a:rPr lang="en-US" dirty="0" smtClean="0"/>
              <a:t> High Achieving</a:t>
            </a:r>
          </a:p>
          <a:p>
            <a:r>
              <a:rPr lang="en-US" dirty="0" smtClean="0"/>
              <a:t> Gifted/Talented</a:t>
            </a:r>
          </a:p>
          <a:p>
            <a:r>
              <a:rPr lang="en-US" dirty="0" smtClean="0"/>
              <a:t> “Smart”</a:t>
            </a:r>
          </a:p>
          <a:p>
            <a:endParaRPr lang="en-US" dirty="0" smtClean="0"/>
          </a:p>
          <a:p>
            <a:r>
              <a:rPr lang="en-US" dirty="0" smtClean="0"/>
              <a:t>Disarm: build rapport, positive working</a:t>
            </a:r>
          </a:p>
          <a:p>
            <a:r>
              <a:rPr lang="en-US" dirty="0" smtClean="0"/>
              <a:t>relationship</a:t>
            </a:r>
          </a:p>
          <a:p>
            <a:r>
              <a:rPr lang="en-US" dirty="0" smtClean="0"/>
              <a:t> Discover: learn student hopes, dreams, strengths,</a:t>
            </a:r>
          </a:p>
          <a:p>
            <a:r>
              <a:rPr lang="en-US" dirty="0" smtClean="0"/>
              <a:t>narrative</a:t>
            </a:r>
          </a:p>
          <a:p>
            <a:r>
              <a:rPr lang="en-US" dirty="0" smtClean="0"/>
              <a:t> Dream: create/articulate positive vision of the</a:t>
            </a:r>
          </a:p>
          <a:p>
            <a:r>
              <a:rPr lang="en-US" dirty="0" smtClean="0"/>
              <a:t>Future </a:t>
            </a:r>
          </a:p>
          <a:p>
            <a:r>
              <a:rPr lang="en-US" dirty="0" smtClean="0"/>
              <a:t>Design: co-create vision and plan toward student</a:t>
            </a:r>
          </a:p>
          <a:p>
            <a:r>
              <a:rPr lang="en-US" dirty="0" smtClean="0"/>
              <a:t>goals/aspirations</a:t>
            </a:r>
          </a:p>
          <a:p>
            <a:r>
              <a:rPr lang="en-US" dirty="0" smtClean="0"/>
              <a:t> Deliver: student takes action on plan, advisor</a:t>
            </a:r>
          </a:p>
          <a:p>
            <a:r>
              <a:rPr lang="en-US" dirty="0" smtClean="0"/>
              <a:t>supports through challenges</a:t>
            </a:r>
          </a:p>
          <a:p>
            <a:r>
              <a:rPr lang="en-US" dirty="0" smtClean="0"/>
              <a:t> Don’t Settle: challenge student to keep working</a:t>
            </a:r>
          </a:p>
          <a:p>
            <a:r>
              <a:rPr lang="en-US" dirty="0" smtClean="0"/>
              <a:t>toward potential</a:t>
            </a:r>
            <a:endParaRPr lang="en-US" dirty="0"/>
          </a:p>
        </p:txBody>
      </p:sp>
      <p:sp>
        <p:nvSpPr>
          <p:cNvPr id="4" name="Slide Number Placeholder 3"/>
          <p:cNvSpPr>
            <a:spLocks noGrp="1"/>
          </p:cNvSpPr>
          <p:nvPr>
            <p:ph type="sldNum" sz="quarter" idx="10"/>
          </p:nvPr>
        </p:nvSpPr>
        <p:spPr/>
        <p:txBody>
          <a:bodyPr/>
          <a:lstStyle/>
          <a:p>
            <a:fld id="{03E2E9B0-B4C9-40B8-8132-1C74E1F58E31}"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3E2E9B0-B4C9-40B8-8132-1C74E1F58E31}"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3E2E9B0-B4C9-40B8-8132-1C74E1F58E31}"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774">
              <a:defRPr/>
            </a:pPr>
            <a:r>
              <a:rPr lang="en-US" b="1" dirty="0" smtClean="0"/>
              <a:t>Call for Proposals will open December 9, 2011!</a:t>
            </a:r>
          </a:p>
          <a:p>
            <a:pPr defTabSz="931774">
              <a:defRPr/>
            </a:pPr>
            <a:endParaRPr lang="en-US" b="1" dirty="0" smtClean="0"/>
          </a:p>
          <a:p>
            <a:pPr defTabSz="931774">
              <a:defRPr/>
            </a:pPr>
            <a:endParaRPr lang="en-US" b="1" dirty="0" smtClean="0"/>
          </a:p>
          <a:p>
            <a:pPr defTabSz="931774">
              <a:defRPr/>
            </a:pPr>
            <a:r>
              <a:rPr lang="en-US" b="1" dirty="0" smtClean="0"/>
              <a:t>5 hour drive, 348 miles</a:t>
            </a:r>
          </a:p>
          <a:p>
            <a:pPr defTabSz="931774">
              <a:defRPr/>
            </a:pPr>
            <a:r>
              <a:rPr lang="en-US" b="1" dirty="0" smtClean="0"/>
              <a:t>Beautiful </a:t>
            </a:r>
            <a:r>
              <a:rPr lang="en-US" b="1" dirty="0" err="1" smtClean="0"/>
              <a:t>Opry</a:t>
            </a:r>
            <a:r>
              <a:rPr lang="en-US" b="1" dirty="0" smtClean="0"/>
              <a:t> Land</a:t>
            </a:r>
            <a:r>
              <a:rPr lang="en-US" b="1" baseline="0" dirty="0" smtClean="0"/>
              <a:t> Hotel</a:t>
            </a:r>
          </a:p>
          <a:p>
            <a:pPr defTabSz="931774">
              <a:defRPr/>
            </a:pPr>
            <a:r>
              <a:rPr lang="en-US" b="1" baseline="0" dirty="0" smtClean="0"/>
              <a:t>Is there ever a good time to go?</a:t>
            </a:r>
            <a:endParaRPr lang="en-US" dirty="0" smtClean="0"/>
          </a:p>
          <a:p>
            <a:endParaRPr lang="en-US" dirty="0"/>
          </a:p>
        </p:txBody>
      </p:sp>
      <p:sp>
        <p:nvSpPr>
          <p:cNvPr id="4" name="Slide Number Placeholder 3"/>
          <p:cNvSpPr>
            <a:spLocks noGrp="1"/>
          </p:cNvSpPr>
          <p:nvPr>
            <p:ph type="sldNum" sz="quarter" idx="10"/>
          </p:nvPr>
        </p:nvSpPr>
        <p:spPr/>
        <p:txBody>
          <a:bodyPr/>
          <a:lstStyle/>
          <a:p>
            <a:fld id="{03E2E9B0-B4C9-40B8-8132-1C74E1F58E31}" type="slidenum">
              <a:rPr lang="en-US" smtClean="0"/>
              <a:pPr/>
              <a:t>13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15790"/>
            <a:ext cx="5608320" cy="5035550"/>
          </a:xfrm>
        </p:spPr>
        <p:txBody>
          <a:bodyPr>
            <a:normAutofit fontScale="77500" lnSpcReduction="20000"/>
          </a:bodyPr>
          <a:lstStyle/>
          <a:p>
            <a:r>
              <a:rPr lang="en-US" b="1" dirty="0" smtClean="0"/>
              <a:t>Founding chair of Dept. of Communication.  </a:t>
            </a:r>
          </a:p>
          <a:p>
            <a:r>
              <a:rPr lang="en-US" dirty="0" smtClean="0"/>
              <a:t>-Trends affecting academic advising:  </a:t>
            </a:r>
          </a:p>
          <a:p>
            <a:r>
              <a:rPr lang="en-US" dirty="0" err="1" smtClean="0"/>
              <a:t>Globilization</a:t>
            </a:r>
            <a:r>
              <a:rPr lang="en-US" dirty="0" smtClean="0"/>
              <a:t> </a:t>
            </a:r>
          </a:p>
          <a:p>
            <a:r>
              <a:rPr lang="en-US" dirty="0" smtClean="0"/>
              <a:t>Diverse</a:t>
            </a:r>
            <a:r>
              <a:rPr lang="en-US" baseline="0" dirty="0" smtClean="0"/>
              <a:t> populations</a:t>
            </a:r>
            <a:endParaRPr lang="en-US" dirty="0" smtClean="0"/>
          </a:p>
          <a:p>
            <a:r>
              <a:rPr lang="en-US" dirty="0" smtClean="0"/>
              <a:t>Instant communication-</a:t>
            </a:r>
            <a:r>
              <a:rPr lang="en-US" dirty="0" err="1" smtClean="0"/>
              <a:t>Soundbit</a:t>
            </a:r>
            <a:r>
              <a:rPr lang="en-US" baseline="0" dirty="0" err="1" smtClean="0"/>
              <a:t>e</a:t>
            </a:r>
            <a:r>
              <a:rPr lang="en-US" baseline="0" dirty="0" smtClean="0"/>
              <a:t> mentality </a:t>
            </a:r>
            <a:endParaRPr lang="en-US" dirty="0" smtClean="0"/>
          </a:p>
          <a:p>
            <a:r>
              <a:rPr lang="en-US" dirty="0" smtClean="0"/>
              <a:t>Restructuring of higher education - Moving to private models</a:t>
            </a:r>
          </a:p>
          <a:p>
            <a:r>
              <a:rPr lang="en-US" dirty="0" smtClean="0"/>
              <a:t>Financial pressures – pay freezes</a:t>
            </a:r>
          </a:p>
          <a:p>
            <a:r>
              <a:rPr lang="en-US" dirty="0" smtClean="0"/>
              <a:t>Demands</a:t>
            </a:r>
            <a:r>
              <a:rPr lang="en-US" baseline="0" dirty="0" smtClean="0"/>
              <a:t> for more options – online degrees, </a:t>
            </a:r>
            <a:endParaRPr lang="en-US" dirty="0" smtClean="0"/>
          </a:p>
          <a:p>
            <a:endParaRPr lang="en-US" dirty="0" smtClean="0"/>
          </a:p>
          <a:p>
            <a:r>
              <a:rPr lang="en-US" dirty="0" smtClean="0"/>
              <a:t>Challenged us to be:  </a:t>
            </a:r>
            <a:r>
              <a:rPr lang="en-US" b="1" dirty="0" smtClean="0"/>
              <a:t>Interactive designers</a:t>
            </a:r>
            <a:r>
              <a:rPr lang="en-US" dirty="0" smtClean="0"/>
              <a:t>-look at students as individuals, what will make them grow, Build these experiences for our students.  </a:t>
            </a:r>
          </a:p>
          <a:p>
            <a:r>
              <a:rPr lang="en-US" b="1" dirty="0" smtClean="0"/>
              <a:t>Educ. Is the silver bullet: </a:t>
            </a:r>
            <a:r>
              <a:rPr lang="en-US" dirty="0" smtClean="0"/>
              <a:t> Jobs change. No longer promise jobs upon graduation.  Bar has been raised due to advancement of technology.  Computerized systems require a </a:t>
            </a:r>
            <a:r>
              <a:rPr lang="en-US" dirty="0" err="1" smtClean="0"/>
              <a:t>hier</a:t>
            </a:r>
            <a:r>
              <a:rPr lang="en-US" baseline="0" dirty="0" smtClean="0"/>
              <a:t> level of knowledge</a:t>
            </a:r>
            <a:r>
              <a:rPr lang="en-US" dirty="0" smtClean="0"/>
              <a:t>.    </a:t>
            </a:r>
          </a:p>
          <a:p>
            <a:endParaRPr lang="en-US" dirty="0" smtClean="0"/>
          </a:p>
          <a:p>
            <a:r>
              <a:rPr lang="en-US" b="1" dirty="0" smtClean="0"/>
              <a:t>Dr. James Applegate</a:t>
            </a:r>
          </a:p>
          <a:p>
            <a:r>
              <a:rPr lang="en-US" dirty="0" smtClean="0"/>
              <a:t>private, independent foundation established in Indianapolis in August 2000. </a:t>
            </a:r>
          </a:p>
          <a:p>
            <a:r>
              <a:rPr lang="en-US" b="1" dirty="0" smtClean="0"/>
              <a:t>What we do</a:t>
            </a:r>
          </a:p>
          <a:p>
            <a:r>
              <a:rPr lang="en-US" dirty="0" smtClean="0"/>
              <a:t>Lumina is committed to enrolling and graduating more students from college. In fact, we are the nation’s largest foundation dedicated exclusively to increasing students’ access to and success in postsecondary education. Our mission is defined by </a:t>
            </a:r>
            <a:r>
              <a:rPr lang="en-US" b="1" dirty="0" smtClean="0">
                <a:hlinkClick r:id="rId3" action="ppaction://hlinkfile"/>
              </a:rPr>
              <a:t>Goal 2025–to increase the percentage of Americans who hold high-quality degrees and credentials to 60 percent by 2025.</a:t>
            </a:r>
            <a:endParaRPr lang="en-US" dirty="0" smtClean="0"/>
          </a:p>
          <a:p>
            <a:r>
              <a:rPr lang="en-US" dirty="0" smtClean="0"/>
              <a:t>Leading efforts in the </a:t>
            </a:r>
            <a:r>
              <a:rPr lang="en-US" b="1" dirty="0" smtClean="0"/>
              <a:t>“Big Goal” </a:t>
            </a:r>
            <a:r>
              <a:rPr lang="en-US" dirty="0" smtClean="0"/>
              <a:t>– increase educational opportunities for low income, first generation, minority, and adult students.  </a:t>
            </a:r>
          </a:p>
          <a:p>
            <a:endParaRPr lang="en-US" dirty="0" smtClean="0"/>
          </a:p>
          <a:p>
            <a:r>
              <a:rPr lang="en-US" dirty="0" smtClean="0"/>
              <a:t>What we can do to help reach this </a:t>
            </a:r>
            <a:r>
              <a:rPr lang="en-US" baseline="0" dirty="0" smtClean="0"/>
              <a:t>“Big Goal”</a:t>
            </a:r>
            <a:endParaRPr lang="en-US" dirty="0" smtClean="0"/>
          </a:p>
          <a:p>
            <a:endParaRPr lang="en-US" dirty="0" smtClean="0"/>
          </a:p>
          <a:p>
            <a:r>
              <a:rPr lang="en-US" dirty="0" smtClean="0"/>
              <a:t>1. Create partnerships with K-12, faculty,</a:t>
            </a:r>
          </a:p>
          <a:p>
            <a:r>
              <a:rPr lang="en-US" dirty="0" smtClean="0"/>
              <a:t>employers, and the community</a:t>
            </a:r>
          </a:p>
          <a:p>
            <a:r>
              <a:rPr lang="en-US" dirty="0" smtClean="0"/>
              <a:t>2. Focus on pathways to career</a:t>
            </a:r>
          </a:p>
          <a:p>
            <a:r>
              <a:rPr lang="en-US" dirty="0" smtClean="0"/>
              <a:t>readiness (its about learning AND jobs)</a:t>
            </a:r>
          </a:p>
          <a:p>
            <a:r>
              <a:rPr lang="en-US" dirty="0" smtClean="0"/>
              <a:t>3. Infuse technology to expand capacity,</a:t>
            </a:r>
          </a:p>
          <a:p>
            <a:r>
              <a:rPr lang="en-US" dirty="0" smtClean="0"/>
              <a:t>improve quality, and reduce costs</a:t>
            </a:r>
          </a:p>
          <a:p>
            <a:r>
              <a:rPr lang="en-US" dirty="0" smtClean="0"/>
              <a:t>4. Create an advising corps that looks like</a:t>
            </a:r>
          </a:p>
          <a:p>
            <a:r>
              <a:rPr lang="en-US" dirty="0" smtClean="0"/>
              <a:t>the students you most need to serve </a:t>
            </a:r>
          </a:p>
          <a:p>
            <a:r>
              <a:rPr lang="en-US" dirty="0" smtClean="0"/>
              <a:t>5. Design programs that meet the unique</a:t>
            </a:r>
          </a:p>
          <a:p>
            <a:r>
              <a:rPr lang="en-US" dirty="0" smtClean="0"/>
              <a:t>needs of adult/veteran, transfer, low</a:t>
            </a:r>
          </a:p>
          <a:p>
            <a:r>
              <a:rPr lang="en-US" dirty="0" smtClean="0"/>
              <a:t>income and first generation students</a:t>
            </a:r>
          </a:p>
          <a:p>
            <a:r>
              <a:rPr lang="en-US" dirty="0" smtClean="0"/>
              <a:t>6. Lead courageous conversations about</a:t>
            </a:r>
          </a:p>
          <a:p>
            <a:r>
              <a:rPr lang="en-US" dirty="0" smtClean="0"/>
              <a:t>results for academic programs: what</a:t>
            </a:r>
          </a:p>
          <a:p>
            <a:r>
              <a:rPr lang="en-US" dirty="0" smtClean="0"/>
              <a:t>does the data say?</a:t>
            </a:r>
          </a:p>
          <a:p>
            <a:r>
              <a:rPr lang="en-US" dirty="0" smtClean="0"/>
              <a:t>7. Insist on a student-centered focus</a:t>
            </a:r>
          </a:p>
          <a:p>
            <a:endParaRPr lang="en-US" dirty="0"/>
          </a:p>
        </p:txBody>
      </p:sp>
      <p:sp>
        <p:nvSpPr>
          <p:cNvPr id="4" name="Slide Number Placeholder 3"/>
          <p:cNvSpPr>
            <a:spLocks noGrp="1"/>
          </p:cNvSpPr>
          <p:nvPr>
            <p:ph type="sldNum" sz="quarter" idx="10"/>
          </p:nvPr>
        </p:nvSpPr>
        <p:spPr/>
        <p:txBody>
          <a:bodyPr/>
          <a:lstStyle/>
          <a:p>
            <a:fld id="{03E2E9B0-B4C9-40B8-8132-1C74E1F58E31}"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algn="l"/>
            <a:endParaRPr lang="en-US" dirty="0" smtClean="0"/>
          </a:p>
          <a:p>
            <a:pPr algn="l"/>
            <a:r>
              <a:rPr lang="en-US" dirty="0" smtClean="0"/>
              <a:t>Not a lot of research regarding what happens during second year and retention studies from 2</a:t>
            </a:r>
            <a:r>
              <a:rPr lang="en-US" baseline="30000" dirty="0" smtClean="0"/>
              <a:t>nd</a:t>
            </a:r>
            <a:r>
              <a:rPr lang="en-US" dirty="0" smtClean="0"/>
              <a:t> to 3</a:t>
            </a:r>
            <a:r>
              <a:rPr lang="en-US" baseline="30000" dirty="0" smtClean="0"/>
              <a:t>rd</a:t>
            </a:r>
            <a:r>
              <a:rPr lang="en-US" dirty="0" smtClean="0"/>
              <a:t> year.    </a:t>
            </a:r>
          </a:p>
          <a:p>
            <a:pPr algn="l"/>
            <a:r>
              <a:rPr lang="en-US" i="1" dirty="0" smtClean="0"/>
              <a:t>“S</a:t>
            </a:r>
            <a:r>
              <a:rPr lang="en-US" i="0" dirty="0" smtClean="0"/>
              <a:t>ophomore slump” </a:t>
            </a:r>
            <a:r>
              <a:rPr lang="en-US" i="1" dirty="0" smtClean="0"/>
              <a:t>first</a:t>
            </a:r>
            <a:r>
              <a:rPr lang="en-US" i="1" baseline="0" dirty="0" smtClean="0"/>
              <a:t> used in 1956</a:t>
            </a:r>
            <a:endParaRPr lang="en-US" dirty="0" smtClean="0"/>
          </a:p>
          <a:p>
            <a:pPr marL="447251" indent="-326121">
              <a:buFont typeface="Wingdings 2"/>
              <a:buChar char=""/>
              <a:defRPr/>
            </a:pPr>
            <a:r>
              <a:rPr lang="en-US" dirty="0" smtClean="0"/>
              <a:t>Dealing with an intensified curriculum</a:t>
            </a:r>
          </a:p>
          <a:p>
            <a:pPr marL="447251" indent="-326121">
              <a:buFont typeface="Wingdings 2"/>
              <a:buChar char=""/>
              <a:defRPr/>
            </a:pPr>
            <a:r>
              <a:rPr lang="en-US" dirty="0" smtClean="0"/>
              <a:t>Being in an academic twilight zone—no major yet but not a first year</a:t>
            </a:r>
          </a:p>
          <a:p>
            <a:pPr marL="447251" indent="-326121">
              <a:buFont typeface="Wingdings 2"/>
              <a:buChar char=""/>
              <a:defRPr/>
            </a:pPr>
            <a:r>
              <a:rPr lang="en-US" dirty="0" smtClean="0"/>
              <a:t>Career and major selection issues</a:t>
            </a:r>
          </a:p>
          <a:p>
            <a:pPr marL="447251" indent="-326121">
              <a:buFont typeface="Wingdings 2"/>
              <a:buChar char=""/>
              <a:defRPr/>
            </a:pPr>
            <a:r>
              <a:rPr lang="en-US" dirty="0" smtClean="0"/>
              <a:t>Having “Plan B” ready</a:t>
            </a:r>
          </a:p>
          <a:p>
            <a:pPr marL="447251" indent="-326121">
              <a:buFont typeface="Wingdings 2"/>
              <a:buChar char=""/>
              <a:defRPr/>
            </a:pPr>
            <a:r>
              <a:rPr lang="en-US" dirty="0" smtClean="0"/>
              <a:t>Who am I and why am I still here?</a:t>
            </a:r>
          </a:p>
          <a:p>
            <a:pPr marL="447251" indent="-326121">
              <a:lnSpc>
                <a:spcPct val="110000"/>
              </a:lnSpc>
              <a:buFont typeface="Wingdings 2"/>
              <a:buChar char=""/>
              <a:defRPr/>
            </a:pPr>
            <a:r>
              <a:rPr lang="en-US" dirty="0" smtClean="0"/>
              <a:t>Reality hits hard</a:t>
            </a:r>
          </a:p>
          <a:p>
            <a:pPr marL="447251" indent="-326121">
              <a:lnSpc>
                <a:spcPct val="110000"/>
              </a:lnSpc>
              <a:buFont typeface="Wingdings 2"/>
              <a:buChar char=""/>
              <a:defRPr/>
            </a:pPr>
            <a:r>
              <a:rPr lang="en-US" dirty="0" smtClean="0"/>
              <a:t>Institution is not as supportive as during the first year</a:t>
            </a:r>
          </a:p>
          <a:p>
            <a:pPr marL="447251" indent="-326121">
              <a:lnSpc>
                <a:spcPct val="110000"/>
              </a:lnSpc>
              <a:buFont typeface="Wingdings 2"/>
              <a:buChar char=""/>
              <a:defRPr/>
            </a:pPr>
            <a:r>
              <a:rPr lang="en-US" dirty="0" smtClean="0"/>
              <a:t>Peer issues</a:t>
            </a:r>
          </a:p>
          <a:p>
            <a:pPr marL="447251" indent="-326121">
              <a:lnSpc>
                <a:spcPct val="110000"/>
              </a:lnSpc>
              <a:buFont typeface="Wingdings 2"/>
              <a:buChar char=""/>
              <a:defRPr/>
            </a:pPr>
            <a:r>
              <a:rPr lang="en-US" dirty="0" smtClean="0"/>
              <a:t>Cost/benefit ratio</a:t>
            </a:r>
          </a:p>
          <a:p>
            <a:pPr marL="447251" indent="-326121">
              <a:lnSpc>
                <a:spcPct val="110000"/>
              </a:lnSpc>
              <a:buFont typeface="Wingdings 2"/>
              <a:buChar char=""/>
              <a:defRPr/>
            </a:pPr>
            <a:r>
              <a:rPr lang="en-US" dirty="0" smtClean="0"/>
              <a:t>Trading up—grass is always greener elsewhere</a:t>
            </a:r>
          </a:p>
          <a:p>
            <a:pPr marL="447251" indent="-326121">
              <a:lnSpc>
                <a:spcPct val="110000"/>
              </a:lnSpc>
              <a:buFont typeface="Wingdings 2"/>
              <a:buChar char=""/>
              <a:defRPr/>
            </a:pPr>
            <a:r>
              <a:rPr lang="en-US" dirty="0" smtClean="0"/>
              <a:t>Negative behavioral patterns catch up to them</a:t>
            </a:r>
          </a:p>
          <a:p>
            <a:pPr algn="l"/>
            <a:endParaRPr lang="en-US" dirty="0" smtClean="0"/>
          </a:p>
          <a:p>
            <a:pPr algn="l"/>
            <a:endParaRPr lang="en-US" dirty="0" smtClean="0"/>
          </a:p>
          <a:p>
            <a:pPr>
              <a:lnSpc>
                <a:spcPct val="90000"/>
              </a:lnSpc>
            </a:pPr>
            <a:endParaRPr lang="en-US" i="1" dirty="0" smtClean="0"/>
          </a:p>
          <a:p>
            <a:pPr>
              <a:lnSpc>
                <a:spcPct val="90000"/>
              </a:lnSpc>
            </a:pPr>
            <a:endParaRPr lang="en-US" i="1" dirty="0" smtClean="0"/>
          </a:p>
          <a:p>
            <a:pPr>
              <a:lnSpc>
                <a:spcPct val="90000"/>
              </a:lnSpc>
            </a:pPr>
            <a:r>
              <a:rPr lang="en-US" i="1" dirty="0" smtClean="0"/>
              <a:t>Middle Child Syndrome</a:t>
            </a:r>
            <a:endParaRPr lang="en-US" dirty="0" smtClean="0"/>
          </a:p>
          <a:p>
            <a:pPr>
              <a:lnSpc>
                <a:spcPct val="90000"/>
              </a:lnSpc>
            </a:pPr>
            <a:r>
              <a:rPr lang="en-US" dirty="0" smtClean="0"/>
              <a:t>Burnout </a:t>
            </a:r>
          </a:p>
          <a:p>
            <a:pPr>
              <a:lnSpc>
                <a:spcPct val="90000"/>
              </a:lnSpc>
            </a:pPr>
            <a:r>
              <a:rPr lang="en-US" dirty="0" smtClean="0"/>
              <a:t>Sick of the same old thing</a:t>
            </a:r>
          </a:p>
          <a:p>
            <a:pPr>
              <a:lnSpc>
                <a:spcPct val="90000"/>
              </a:lnSpc>
            </a:pPr>
            <a:r>
              <a:rPr lang="en-US" dirty="0" smtClean="0"/>
              <a:t>Academic dead zone</a:t>
            </a:r>
          </a:p>
          <a:p>
            <a:pPr>
              <a:lnSpc>
                <a:spcPct val="90000"/>
              </a:lnSpc>
            </a:pPr>
            <a:r>
              <a:rPr lang="en-US" dirty="0" smtClean="0"/>
              <a:t>Directionless</a:t>
            </a:r>
          </a:p>
          <a:p>
            <a:pPr>
              <a:lnSpc>
                <a:spcPct val="90000"/>
              </a:lnSpc>
            </a:pPr>
            <a:r>
              <a:rPr lang="en-US" dirty="0" smtClean="0"/>
              <a:t>Don’t see connections of their coursework</a:t>
            </a:r>
          </a:p>
          <a:p>
            <a:pPr>
              <a:lnSpc>
                <a:spcPct val="90000"/>
              </a:lnSpc>
            </a:pPr>
            <a:r>
              <a:rPr lang="en-US" dirty="0" smtClean="0"/>
              <a:t>Lack motivation</a:t>
            </a:r>
          </a:p>
          <a:p>
            <a:pPr>
              <a:lnSpc>
                <a:spcPct val="90000"/>
              </a:lnSpc>
            </a:pPr>
            <a:r>
              <a:rPr lang="en-US" dirty="0" smtClean="0"/>
              <a:t>Homesickness and isolation</a:t>
            </a:r>
          </a:p>
          <a:p>
            <a:pPr>
              <a:lnSpc>
                <a:spcPct val="90000"/>
              </a:lnSpc>
            </a:pPr>
            <a:r>
              <a:rPr lang="en-US" dirty="0" smtClean="0"/>
              <a:t>Doubts about their “fit” with the institution</a:t>
            </a:r>
          </a:p>
          <a:p>
            <a:pPr>
              <a:lnSpc>
                <a:spcPct val="90000"/>
              </a:lnSpc>
            </a:pPr>
            <a:r>
              <a:rPr lang="en-US" dirty="0" smtClean="0"/>
              <a:t>Questioning relationships</a:t>
            </a:r>
          </a:p>
          <a:p>
            <a:pPr>
              <a:lnSpc>
                <a:spcPct val="90000"/>
              </a:lnSpc>
            </a:pPr>
            <a:r>
              <a:rPr lang="en-US" dirty="0" smtClean="0"/>
              <a:t>Searching for a sense of self and identity</a:t>
            </a:r>
          </a:p>
          <a:p>
            <a:pPr>
              <a:lnSpc>
                <a:spcPct val="90000"/>
              </a:lnSpc>
            </a:pPr>
            <a:endParaRPr lang="en-US" dirty="0" smtClean="0"/>
          </a:p>
          <a:p>
            <a:endParaRPr lang="en-US" dirty="0" smtClean="0"/>
          </a:p>
          <a:p>
            <a:endParaRPr lang="en-US" dirty="0" smtClean="0"/>
          </a:p>
          <a:p>
            <a:pPr algn="l"/>
            <a:endParaRPr lang="en-US" dirty="0" smtClean="0"/>
          </a:p>
          <a:p>
            <a:pPr algn="l"/>
            <a:endParaRPr lang="en-US" dirty="0" smtClean="0"/>
          </a:p>
          <a:p>
            <a:pPr algn="l" eaLnBrk="1" hangingPunct="1"/>
            <a:endParaRPr lang="en-US" dirty="0" smtClean="0"/>
          </a:p>
          <a:p>
            <a:endParaRPr lang="en-US" dirty="0"/>
          </a:p>
        </p:txBody>
      </p:sp>
      <p:sp>
        <p:nvSpPr>
          <p:cNvPr id="4" name="Slide Number Placeholder 3"/>
          <p:cNvSpPr>
            <a:spLocks noGrp="1"/>
          </p:cNvSpPr>
          <p:nvPr>
            <p:ph type="sldNum" sz="quarter" idx="10"/>
          </p:nvPr>
        </p:nvSpPr>
        <p:spPr/>
        <p:txBody>
          <a:bodyPr/>
          <a:lstStyle/>
          <a:p>
            <a:fld id="{03E2E9B0-B4C9-40B8-8132-1C74E1F58E31}"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 used to think that Engineering Majors were perfect, </a:t>
            </a:r>
            <a:r>
              <a:rPr lang="en-US" dirty="0" err="1" smtClean="0"/>
              <a:t>stepford</a:t>
            </a:r>
            <a:r>
              <a:rPr lang="en-US" dirty="0" smtClean="0"/>
              <a:t> students.  Boy was I wrong.  What is a high achieving student?  What does it mean to be gifted?  What are the difference?  </a:t>
            </a:r>
          </a:p>
          <a:p>
            <a:endParaRPr lang="en-US" dirty="0" smtClean="0"/>
          </a:p>
          <a:p>
            <a:r>
              <a:rPr lang="en-US" dirty="0" smtClean="0"/>
              <a:t>Searched website, 50 slides about this topic, Amanda </a:t>
            </a:r>
            <a:r>
              <a:rPr lang="en-US" dirty="0" err="1" smtClean="0"/>
              <a:t>Neuber</a:t>
            </a:r>
            <a:r>
              <a:rPr lang="en-US" dirty="0" smtClean="0"/>
              <a:t>, 2010.</a:t>
            </a:r>
            <a:endParaRPr lang="en-US" dirty="0"/>
          </a:p>
        </p:txBody>
      </p:sp>
      <p:sp>
        <p:nvSpPr>
          <p:cNvPr id="4" name="Slide Number Placeholder 3"/>
          <p:cNvSpPr>
            <a:spLocks noGrp="1"/>
          </p:cNvSpPr>
          <p:nvPr>
            <p:ph type="sldNum" sz="quarter" idx="10"/>
          </p:nvPr>
        </p:nvSpPr>
        <p:spPr/>
        <p:txBody>
          <a:bodyPr/>
          <a:lstStyle/>
          <a:p>
            <a:fld id="{03E2E9B0-B4C9-40B8-8132-1C74E1F58E31}"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 did play</a:t>
            </a:r>
            <a:r>
              <a:rPr lang="en-US" baseline="0" dirty="0" smtClean="0"/>
              <a:t> role.  Wrote a summary of what I do as an advisor.  Met with ABET representative.</a:t>
            </a:r>
            <a:endParaRPr lang="en-US" dirty="0" smtClean="0"/>
          </a:p>
          <a:p>
            <a:endParaRPr lang="en-US" dirty="0" smtClean="0"/>
          </a:p>
          <a:p>
            <a:r>
              <a:rPr lang="en-US" dirty="0" smtClean="0"/>
              <a:t>My Concern:</a:t>
            </a:r>
          </a:p>
          <a:p>
            <a:r>
              <a:rPr lang="en-US" b="1" dirty="0" smtClean="0"/>
              <a:t>Process I am using to document pre-</a:t>
            </a:r>
            <a:r>
              <a:rPr lang="en-US" b="1" dirty="0" err="1" smtClean="0"/>
              <a:t>req</a:t>
            </a:r>
            <a:r>
              <a:rPr lang="en-US" b="1" dirty="0" smtClean="0"/>
              <a:t> over-rides?</a:t>
            </a:r>
          </a:p>
          <a:p>
            <a:pPr defTabSz="931774">
              <a:defRPr/>
            </a:pPr>
            <a:r>
              <a:rPr lang="en-US" dirty="0" smtClean="0"/>
              <a:t>Role that advisors and the advising center played in the process of record keeping, record retention, graduation processing, career advising, and interaction with ABET representatives.</a:t>
            </a:r>
          </a:p>
          <a:p>
            <a:pPr defTabSz="931774">
              <a:defRPr/>
            </a:pPr>
            <a:r>
              <a:rPr lang="en-US" dirty="0" smtClean="0"/>
              <a:t>Outcome:  Require students meet with an advisor before registration.  Registration HOLD.</a:t>
            </a:r>
          </a:p>
          <a:p>
            <a:endParaRPr lang="en-US" dirty="0"/>
          </a:p>
        </p:txBody>
      </p:sp>
      <p:sp>
        <p:nvSpPr>
          <p:cNvPr id="4" name="Slide Number Placeholder 3"/>
          <p:cNvSpPr>
            <a:spLocks noGrp="1"/>
          </p:cNvSpPr>
          <p:nvPr>
            <p:ph type="sldNum" sz="quarter" idx="10"/>
          </p:nvPr>
        </p:nvSpPr>
        <p:spPr/>
        <p:txBody>
          <a:bodyPr/>
          <a:lstStyle/>
          <a:p>
            <a:fld id="{03E2E9B0-B4C9-40B8-8132-1C74E1F58E31}"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774">
              <a:defRPr/>
            </a:pPr>
            <a:r>
              <a:rPr lang="en-US" dirty="0" smtClean="0"/>
              <a:t>The AAMC just completed its fifth comprehensive review of the MCAT exam since the exam was first administered in 1928. The current version of the test has been in use since 1991, and MCAT2015 is likely to be in place until 2030.</a:t>
            </a:r>
          </a:p>
          <a:p>
            <a:endParaRPr lang="en-US" dirty="0" smtClean="0"/>
          </a:p>
          <a:p>
            <a:r>
              <a:rPr lang="en-US" dirty="0" smtClean="0"/>
              <a:t>How will this</a:t>
            </a:r>
            <a:r>
              <a:rPr lang="en-US" baseline="0" dirty="0" smtClean="0"/>
              <a:t> effect our advising?  Course selection?  Preparation?</a:t>
            </a:r>
            <a:endParaRPr lang="en-US" dirty="0"/>
          </a:p>
        </p:txBody>
      </p:sp>
      <p:sp>
        <p:nvSpPr>
          <p:cNvPr id="4" name="Slide Number Placeholder 3"/>
          <p:cNvSpPr>
            <a:spLocks noGrp="1"/>
          </p:cNvSpPr>
          <p:nvPr>
            <p:ph type="sldNum" sz="quarter" idx="10"/>
          </p:nvPr>
        </p:nvSpPr>
        <p:spPr/>
        <p:txBody>
          <a:bodyPr/>
          <a:lstStyle/>
          <a:p>
            <a:fld id="{03E2E9B0-B4C9-40B8-8132-1C74E1F58E31}"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Established</a:t>
            </a:r>
            <a:r>
              <a:rPr lang="en-US" baseline="0" dirty="0" smtClean="0"/>
              <a:t> to support increasing # of students entering college with 30+ Credits.  347% increase.  </a:t>
            </a:r>
            <a:endParaRPr lang="en-US" dirty="0" smtClean="0"/>
          </a:p>
          <a:p>
            <a:r>
              <a:rPr lang="en-US" dirty="0" smtClean="0"/>
              <a:t>Resulted in setting a cap of accepting 45 AP/IB credits.</a:t>
            </a:r>
            <a:r>
              <a:rPr lang="en-US" baseline="0" dirty="0" smtClean="0"/>
              <a:t>  Have any of you had a student come in with more than 45 credits?  </a:t>
            </a:r>
          </a:p>
          <a:p>
            <a:endParaRPr lang="en-US" baseline="0" dirty="0" smtClean="0"/>
          </a:p>
          <a:p>
            <a:r>
              <a:rPr lang="en-US" baseline="0" dirty="0" smtClean="0"/>
              <a:t>Challenges:  Jump right into higher level courses</a:t>
            </a:r>
          </a:p>
          <a:p>
            <a:r>
              <a:rPr lang="en-US" baseline="0" dirty="0" smtClean="0"/>
              <a:t>	Rushing to get through college</a:t>
            </a:r>
          </a:p>
          <a:p>
            <a:r>
              <a:rPr lang="en-US" baseline="0" dirty="0" smtClean="0"/>
              <a:t>	Increased pressure from outside	</a:t>
            </a:r>
            <a:endParaRPr lang="en-US" dirty="0"/>
          </a:p>
        </p:txBody>
      </p:sp>
      <p:sp>
        <p:nvSpPr>
          <p:cNvPr id="4" name="Slide Number Placeholder 3"/>
          <p:cNvSpPr>
            <a:spLocks noGrp="1"/>
          </p:cNvSpPr>
          <p:nvPr>
            <p:ph type="sldNum" sz="quarter" idx="10"/>
          </p:nvPr>
        </p:nvSpPr>
        <p:spPr/>
        <p:txBody>
          <a:bodyPr/>
          <a:lstStyle/>
          <a:p>
            <a:fld id="{03E2E9B0-B4C9-40B8-8132-1C74E1F58E31}"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Harvard Univ. Gazette survey, 1/17/2006:</a:t>
            </a:r>
            <a:r>
              <a:rPr lang="en-US" baseline="0" dirty="0" smtClean="0"/>
              <a:t>  18,000 surveyed, AP classes in Science incomparable to college coursework.  </a:t>
            </a:r>
          </a:p>
          <a:p>
            <a:endParaRPr lang="en-US" baseline="0" dirty="0" smtClean="0"/>
          </a:p>
          <a:p>
            <a:r>
              <a:rPr lang="en-US" baseline="0" dirty="0" smtClean="0"/>
              <a:t>Concurrent Enrollment used to be for high </a:t>
            </a:r>
            <a:r>
              <a:rPr lang="en-US" baseline="0" dirty="0" err="1" smtClean="0"/>
              <a:t>achievieng</a:t>
            </a:r>
            <a:r>
              <a:rPr lang="en-US" baseline="0" dirty="0" smtClean="0"/>
              <a:t> students now average and low-income students.  Inside Higher Educ. 2007</a:t>
            </a:r>
            <a:endParaRPr lang="en-US" dirty="0" smtClean="0"/>
          </a:p>
          <a:p>
            <a:pPr defTabSz="931774">
              <a:defRPr/>
            </a:pPr>
            <a:endParaRPr lang="en-US" dirty="0" smtClean="0"/>
          </a:p>
          <a:p>
            <a:pPr defTabSz="931774">
              <a:defRPr/>
            </a:pPr>
            <a:r>
              <a:rPr lang="en-US" dirty="0" smtClean="0"/>
              <a:t>High achieving students are more likely than others to have taken concurrent enrollment, AP or IB courses thus coming to our institutions with many more credits than the occasional AP course as in the past. Since these same students often participate in honors programs, the phenomenon is now impacting the honors curriculum as well as the ways in which advisors work with these "over-prepared" students. Presenters from the National Collegiate Honors Council will address the impact of increasing AP, IB, and dual credit enrollment on high achieving students in both the academic and social development areas. In this highly interactive, workshop format, panelists will present data, research, models, and strategies to help these students succeed, and invite the audience to share their own experiences.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03E2E9B0-B4C9-40B8-8132-1C74E1F58E31}"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EB1D455-C9C0-456D-A2A9-45360B8C0AE8}"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1CD04C1-754C-477C-B43A-EFFC0FAE3605}" type="datetimeFigureOut">
              <a:rPr lang="en-US" smtClean="0"/>
              <a:pPr/>
              <a:t>02/20/2015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609EC0-2CA8-45DB-B982-00E517D19BA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CD04C1-754C-477C-B43A-EFFC0FAE3605}" type="datetimeFigureOut">
              <a:rPr lang="en-US" smtClean="0"/>
              <a:pPr/>
              <a:t>02/20/2015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609EC0-2CA8-45DB-B982-00E517D19BA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CD04C1-754C-477C-B43A-EFFC0FAE3605}" type="datetimeFigureOut">
              <a:rPr lang="en-US" smtClean="0"/>
              <a:pPr/>
              <a:t>02/20/2015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609EC0-2CA8-45DB-B982-00E517D19BA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CD04C1-754C-477C-B43A-EFFC0FAE3605}" type="datetimeFigureOut">
              <a:rPr lang="en-US" smtClean="0"/>
              <a:pPr/>
              <a:t>02/20/2015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609EC0-2CA8-45DB-B982-00E517D19BA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CD04C1-754C-477C-B43A-EFFC0FAE3605}" type="datetimeFigureOut">
              <a:rPr lang="en-US" smtClean="0"/>
              <a:pPr/>
              <a:t>02/20/2015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609EC0-2CA8-45DB-B982-00E517D19BA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1CD04C1-754C-477C-B43A-EFFC0FAE3605}" type="datetimeFigureOut">
              <a:rPr lang="en-US" smtClean="0"/>
              <a:pPr/>
              <a:t>02/20/2015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609EC0-2CA8-45DB-B982-00E517D19BA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1CD04C1-754C-477C-B43A-EFFC0FAE3605}" type="datetimeFigureOut">
              <a:rPr lang="en-US" smtClean="0"/>
              <a:pPr/>
              <a:t>02/20/2015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609EC0-2CA8-45DB-B982-00E517D19BA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1CD04C1-754C-477C-B43A-EFFC0FAE3605}" type="datetimeFigureOut">
              <a:rPr lang="en-US" smtClean="0"/>
              <a:pPr/>
              <a:t>02/20/2015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609EC0-2CA8-45DB-B982-00E517D19BA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CD04C1-754C-477C-B43A-EFFC0FAE3605}" type="datetimeFigureOut">
              <a:rPr lang="en-US" smtClean="0"/>
              <a:pPr/>
              <a:t>02/20/2015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609EC0-2CA8-45DB-B982-00E517D19BA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CD04C1-754C-477C-B43A-EFFC0FAE3605}" type="datetimeFigureOut">
              <a:rPr lang="en-US" smtClean="0"/>
              <a:pPr/>
              <a:t>02/20/2015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609EC0-2CA8-45DB-B982-00E517D19BA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CD04C1-754C-477C-B43A-EFFC0FAE3605}" type="datetimeFigureOut">
              <a:rPr lang="en-US" smtClean="0"/>
              <a:pPr/>
              <a:t>02/20/2015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609EC0-2CA8-45DB-B982-00E517D19BA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CD04C1-754C-477C-B43A-EFFC0FAE3605}" type="datetimeFigureOut">
              <a:rPr lang="en-US" smtClean="0"/>
              <a:pPr/>
              <a:t>02/20/2015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609EC0-2CA8-45DB-B982-00E517D19BA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gif"/></Relationships>
</file>

<file path=ppt/slides/_rels/slide1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1.xml"/><Relationship Id="rId1" Type="http://schemas.openxmlformats.org/officeDocument/2006/relationships/slideLayout" Target="../slideLayouts/slideLayout7.xml"/><Relationship Id="rId5" Type="http://schemas.openxmlformats.org/officeDocument/2006/relationships/image" Target="../media/image2.gif"/><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2.xml"/><Relationship Id="rId1" Type="http://schemas.openxmlformats.org/officeDocument/2006/relationships/slideLayout" Target="../slideLayouts/slideLayout7.xml"/><Relationship Id="rId5" Type="http://schemas.openxmlformats.org/officeDocument/2006/relationships/image" Target="../media/image2.gif"/><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8" Type="http://schemas.openxmlformats.org/officeDocument/2006/relationships/hyperlink" Target="http://maps.google.com/maps?hl=en&amp;cp=38&amp;gs_id=3k&amp;xhr=t&amp;biw=1090&amp;bih=585&amp;gs_upl=&amp;bav=on.2,or.r_gc.r_pw.,cf.osb&amp;wrapid=tljp1323094909280060&amp;um=1&amp;ie=UTF-8&amp;gl=us&amp;saddr=Lafayette&amp;daddr=Nashville,+TN&amp;dirflg=d&amp;geocode=Ka3qKhkaABOIMfUeT-jb7UGl;KT2Q6xMy7GSIMaDa6aHQuT99&amp;ei=qdPcTr7_FIXx0gHJstAe&amp;sa=X&amp;oi=geocode_result&amp;ct=image&amp;resnum=1&amp;sqi=2&amp;ved=0CCgQ-A8wAA" TargetMode="External"/><Relationship Id="rId3" Type="http://schemas.openxmlformats.org/officeDocument/2006/relationships/image" Target="../media/image2.gif"/><Relationship Id="rId7" Type="http://schemas.openxmlformats.org/officeDocument/2006/relationships/image" Target="../media/image8.jpeg"/><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image" Target="../media/image7.gif"/><Relationship Id="rId11" Type="http://schemas.openxmlformats.org/officeDocument/2006/relationships/image" Target="../media/image11.jpeg"/><Relationship Id="rId5" Type="http://schemas.openxmlformats.org/officeDocument/2006/relationships/image" Target="../media/image6.jpeg"/><Relationship Id="rId10" Type="http://schemas.openxmlformats.org/officeDocument/2006/relationships/image" Target="../media/image10.jpeg"/><Relationship Id="rId4" Type="http://schemas.openxmlformats.org/officeDocument/2006/relationships/image" Target="../media/image3.jpeg"/><Relationship Id="rId9" Type="http://schemas.openxmlformats.org/officeDocument/2006/relationships/image" Target="../media/image9.gif"/></Relationships>
</file>

<file path=ppt/slides/_rels/slide2.xml.rels><?xml version="1.0" encoding="UTF-8" standalone="yes"?>
<Relationships xmlns="http://schemas.openxmlformats.org/package/2006/relationships"><Relationship Id="rId8" Type="http://schemas.openxmlformats.org/officeDocument/2006/relationships/hyperlink" Target="http://www.nacada.ksu.edu/AnnualConf/2011/index.htm" TargetMode="External"/><Relationship Id="rId3" Type="http://schemas.openxmlformats.org/officeDocument/2006/relationships/image" Target="../media/image4.jpeg"/><Relationship Id="rId7" Type="http://schemas.openxmlformats.org/officeDocument/2006/relationships/image" Target="../media/image1.gif"/><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3.jpeg"/><Relationship Id="rId5" Type="http://schemas.openxmlformats.org/officeDocument/2006/relationships/image" Target="../media/image2.gif"/><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gif"/></Relationships>
</file>

<file path=ppt/slides/_rels/slide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hyperlink" Target="http://www.googlesyndicatedsearch.com/u/nacada?q=Difference+between+high+achiever+and+gift&amp;btnG=Search" TargetMode="External"/><Relationship Id="rId5" Type="http://schemas.openxmlformats.org/officeDocument/2006/relationships/image" Target="../media/image3.jpeg"/><Relationship Id="rId4" Type="http://schemas.openxmlformats.org/officeDocument/2006/relationships/image" Target="../media/image2.gif"/></Relationships>
</file>

<file path=ppt/slides/_rels/slide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1.gif"/><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hyperlink" Target="https://www.aamc.org/students/applying/mcat/"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3.jpeg"/><Relationship Id="rId5" Type="http://schemas.openxmlformats.org/officeDocument/2006/relationships/image" Target="../media/image2.gif"/><Relationship Id="rId4" Type="http://schemas.openxmlformats.org/officeDocument/2006/relationships/image" Target="../media/image1.gif"/></Relationships>
</file>

<file path=ppt/slides/_rels/slide7.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gif"/></Relationships>
</file>

<file path=ppt/slides/_rels/slide8.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gif"/></Relationships>
</file>

<file path=ppt/slides/_rels/slide9.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Annual Conference Banner"/>
          <p:cNvPicPr>
            <a:picLocks noChangeAspect="1" noChangeArrowheads="1"/>
          </p:cNvPicPr>
          <p:nvPr/>
        </p:nvPicPr>
        <p:blipFill>
          <a:blip r:embed="rId3" cstate="print"/>
          <a:srcRect/>
          <a:stretch>
            <a:fillRect/>
          </a:stretch>
        </p:blipFill>
        <p:spPr bwMode="auto">
          <a:xfrm>
            <a:off x="1143000" y="228600"/>
            <a:ext cx="6562725" cy="1219200"/>
          </a:xfrm>
          <a:prstGeom prst="rect">
            <a:avLst/>
          </a:prstGeom>
          <a:noFill/>
        </p:spPr>
      </p:pic>
      <p:pic>
        <p:nvPicPr>
          <p:cNvPr id="3" name="Picture 2" descr="pacadalogo.gif"/>
          <p:cNvPicPr>
            <a:picLocks noChangeAspect="1"/>
          </p:cNvPicPr>
          <p:nvPr/>
        </p:nvPicPr>
        <p:blipFill>
          <a:blip r:embed="rId4" cstate="print"/>
          <a:stretch>
            <a:fillRect/>
          </a:stretch>
        </p:blipFill>
        <p:spPr>
          <a:xfrm>
            <a:off x="0" y="6172200"/>
            <a:ext cx="2057399" cy="685800"/>
          </a:xfrm>
          <a:prstGeom prst="rect">
            <a:avLst/>
          </a:prstGeom>
        </p:spPr>
      </p:pic>
      <p:pic>
        <p:nvPicPr>
          <p:cNvPr id="4" name="Picture 2" descr="http://t2.gstatic.com/images?q=tbn:ANd9GcQMEpFyVeqX2HRHi1OU2gFXPwstmvG44nIhm1y2j33v2GlJgTcrTA"/>
          <p:cNvPicPr>
            <a:picLocks noChangeAspect="1" noChangeArrowheads="1"/>
          </p:cNvPicPr>
          <p:nvPr/>
        </p:nvPicPr>
        <p:blipFill>
          <a:blip r:embed="rId5" cstate="print"/>
          <a:srcRect/>
          <a:stretch>
            <a:fillRect/>
          </a:stretch>
        </p:blipFill>
        <p:spPr bwMode="auto">
          <a:xfrm>
            <a:off x="7162801" y="6172200"/>
            <a:ext cx="1981200" cy="685800"/>
          </a:xfrm>
          <a:prstGeom prst="rect">
            <a:avLst/>
          </a:prstGeom>
          <a:noFill/>
        </p:spPr>
      </p:pic>
      <p:sp>
        <p:nvSpPr>
          <p:cNvPr id="5" name="TextBox 4"/>
          <p:cNvSpPr txBox="1"/>
          <p:nvPr/>
        </p:nvSpPr>
        <p:spPr>
          <a:xfrm>
            <a:off x="609600" y="2057400"/>
            <a:ext cx="7938455" cy="2862322"/>
          </a:xfrm>
          <a:prstGeom prst="rect">
            <a:avLst/>
          </a:prstGeom>
          <a:noFill/>
        </p:spPr>
        <p:txBody>
          <a:bodyPr wrap="none" rtlCol="0">
            <a:spAutoFit/>
          </a:bodyPr>
          <a:lstStyle/>
          <a:p>
            <a:pPr algn="ctr"/>
            <a:r>
              <a:rPr lang="en-US" sz="3600" dirty="0" smtClean="0"/>
              <a:t>Conference Chronicles</a:t>
            </a:r>
          </a:p>
          <a:p>
            <a:pPr algn="ctr"/>
            <a:endParaRPr lang="en-US" sz="3600" dirty="0" smtClean="0"/>
          </a:p>
          <a:p>
            <a:pPr algn="ctr"/>
            <a:r>
              <a:rPr lang="en-US" sz="3600" dirty="0" smtClean="0"/>
              <a:t>Truda K. Strange, MS Ed</a:t>
            </a:r>
          </a:p>
          <a:p>
            <a:pPr algn="ctr"/>
            <a:r>
              <a:rPr lang="en-US" sz="3600" dirty="0" smtClean="0"/>
              <a:t>Academic Advisor</a:t>
            </a:r>
          </a:p>
          <a:p>
            <a:pPr algn="ctr"/>
            <a:r>
              <a:rPr lang="en-US" sz="3600" dirty="0" smtClean="0"/>
              <a:t>Weldon school of Biomedical Engineering</a:t>
            </a:r>
            <a:endParaRPr lang="en-US" sz="3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nnual Conference Banner"/>
          <p:cNvPicPr>
            <a:picLocks noChangeAspect="1" noChangeArrowheads="1"/>
          </p:cNvPicPr>
          <p:nvPr/>
        </p:nvPicPr>
        <p:blipFill>
          <a:blip r:embed="rId3" cstate="print"/>
          <a:srcRect/>
          <a:stretch>
            <a:fillRect/>
          </a:stretch>
        </p:blipFill>
        <p:spPr bwMode="auto">
          <a:xfrm>
            <a:off x="1143000" y="0"/>
            <a:ext cx="6562725" cy="1219200"/>
          </a:xfrm>
          <a:prstGeom prst="rect">
            <a:avLst/>
          </a:prstGeom>
          <a:noFill/>
        </p:spPr>
      </p:pic>
      <p:pic>
        <p:nvPicPr>
          <p:cNvPr id="5" name="Picture 4" descr="pacadalogo.gif"/>
          <p:cNvPicPr>
            <a:picLocks noChangeAspect="1"/>
          </p:cNvPicPr>
          <p:nvPr/>
        </p:nvPicPr>
        <p:blipFill>
          <a:blip r:embed="rId4" cstate="print"/>
          <a:stretch>
            <a:fillRect/>
          </a:stretch>
        </p:blipFill>
        <p:spPr>
          <a:xfrm>
            <a:off x="0" y="6172200"/>
            <a:ext cx="2057399" cy="685800"/>
          </a:xfrm>
          <a:prstGeom prst="rect">
            <a:avLst/>
          </a:prstGeom>
        </p:spPr>
      </p:pic>
      <p:pic>
        <p:nvPicPr>
          <p:cNvPr id="6" name="Picture 2" descr="http://t2.gstatic.com/images?q=tbn:ANd9GcQMEpFyVeqX2HRHi1OU2gFXPwstmvG44nIhm1y2j33v2GlJgTcrTA"/>
          <p:cNvPicPr>
            <a:picLocks noChangeAspect="1" noChangeArrowheads="1"/>
          </p:cNvPicPr>
          <p:nvPr/>
        </p:nvPicPr>
        <p:blipFill>
          <a:blip r:embed="rId5" cstate="print"/>
          <a:srcRect/>
          <a:stretch>
            <a:fillRect/>
          </a:stretch>
        </p:blipFill>
        <p:spPr bwMode="auto">
          <a:xfrm>
            <a:off x="7162801" y="6172200"/>
            <a:ext cx="1981200" cy="685800"/>
          </a:xfrm>
          <a:prstGeom prst="rect">
            <a:avLst/>
          </a:prstGeom>
          <a:noFill/>
        </p:spPr>
      </p:pic>
      <p:sp>
        <p:nvSpPr>
          <p:cNvPr id="7" name="Rectangle 6"/>
          <p:cNvSpPr/>
          <p:nvPr/>
        </p:nvSpPr>
        <p:spPr>
          <a:xfrm>
            <a:off x="0" y="1447800"/>
            <a:ext cx="9144000" cy="5016758"/>
          </a:xfrm>
          <a:prstGeom prst="rect">
            <a:avLst/>
          </a:prstGeom>
        </p:spPr>
        <p:txBody>
          <a:bodyPr wrap="square">
            <a:spAutoFit/>
          </a:bodyPr>
          <a:lstStyle/>
          <a:p>
            <a:r>
              <a:rPr lang="en-US" sz="2400" b="1" dirty="0" smtClean="0"/>
              <a:t>Appreciative Advising:  Guide to Tough Conversations with High Achieving Students</a:t>
            </a:r>
          </a:p>
          <a:p>
            <a:r>
              <a:rPr lang="en-US" sz="2000" dirty="0" smtClean="0"/>
              <a:t>Susan LeBlanc, Sara </a:t>
            </a:r>
            <a:r>
              <a:rPr lang="en-US" sz="2000" dirty="0" err="1" smtClean="0"/>
              <a:t>Georgeson</a:t>
            </a:r>
            <a:r>
              <a:rPr lang="en-US" sz="2000" dirty="0" smtClean="0"/>
              <a:t>, Mary </a:t>
            </a:r>
            <a:r>
              <a:rPr lang="en-US" sz="2000" dirty="0" err="1" smtClean="0"/>
              <a:t>Moga</a:t>
            </a:r>
            <a:r>
              <a:rPr lang="en-US" sz="2000" dirty="0" smtClean="0"/>
              <a:t>, Kate Jensen</a:t>
            </a:r>
          </a:p>
          <a:p>
            <a:r>
              <a:rPr lang="en-US" sz="2000" dirty="0" smtClean="0"/>
              <a:t>University of Minnesota</a:t>
            </a:r>
          </a:p>
          <a:p>
            <a:endParaRPr lang="en-US" dirty="0" smtClean="0"/>
          </a:p>
          <a:p>
            <a:r>
              <a:rPr lang="en-US" sz="2000" dirty="0" smtClean="0"/>
              <a:t>What is Appreciative Advising? “Appreciative Advising is the intentional and</a:t>
            </a:r>
          </a:p>
          <a:p>
            <a:r>
              <a:rPr lang="en-US" sz="2000" dirty="0" smtClean="0"/>
              <a:t>collaborative practice of asking positive open ended questions that help students optimize their educational experiences and achieve their dreams, goals, and potentials”  Bloom, </a:t>
            </a:r>
            <a:r>
              <a:rPr lang="en-US" sz="2000" dirty="0" err="1" smtClean="0"/>
              <a:t>Hutson</a:t>
            </a:r>
            <a:r>
              <a:rPr lang="en-US" sz="2000" dirty="0" smtClean="0"/>
              <a:t>, &amp; He (2008)</a:t>
            </a:r>
          </a:p>
          <a:p>
            <a:endParaRPr lang="en-US" dirty="0" smtClean="0"/>
          </a:p>
          <a:p>
            <a:r>
              <a:rPr lang="en-US" sz="2000" dirty="0" smtClean="0"/>
              <a:t>Can be a powerful tool to help students move through roadblocks (real or perceived) in their academic careers. </a:t>
            </a:r>
          </a:p>
          <a:p>
            <a:endParaRPr lang="en-US" dirty="0" smtClean="0"/>
          </a:p>
          <a:p>
            <a:r>
              <a:rPr lang="en-US" sz="2000" dirty="0" smtClean="0"/>
              <a:t>Challenges often include being overly-decided on a major, feeling pressure to meet academic goals, or realizing they need improved study skills to achieve a desired GPA.</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nnual Conference Banner"/>
          <p:cNvPicPr>
            <a:picLocks noChangeAspect="1" noChangeArrowheads="1"/>
          </p:cNvPicPr>
          <p:nvPr/>
        </p:nvPicPr>
        <p:blipFill>
          <a:blip r:embed="rId3" cstate="print"/>
          <a:srcRect/>
          <a:stretch>
            <a:fillRect/>
          </a:stretch>
        </p:blipFill>
        <p:spPr bwMode="auto">
          <a:xfrm>
            <a:off x="1143000" y="152400"/>
            <a:ext cx="6562725" cy="1219200"/>
          </a:xfrm>
          <a:prstGeom prst="rect">
            <a:avLst/>
          </a:prstGeom>
          <a:noFill/>
        </p:spPr>
      </p:pic>
      <p:sp>
        <p:nvSpPr>
          <p:cNvPr id="3" name="TextBox 2"/>
          <p:cNvSpPr txBox="1"/>
          <p:nvPr/>
        </p:nvSpPr>
        <p:spPr>
          <a:xfrm>
            <a:off x="1066800" y="1828800"/>
            <a:ext cx="7010400" cy="1138773"/>
          </a:xfrm>
          <a:prstGeom prst="rect">
            <a:avLst/>
          </a:prstGeom>
          <a:noFill/>
        </p:spPr>
        <p:txBody>
          <a:bodyPr wrap="square" rtlCol="0">
            <a:spAutoFit/>
          </a:bodyPr>
          <a:lstStyle/>
          <a:p>
            <a:endParaRPr lang="en-US" sz="3200" dirty="0" smtClean="0"/>
          </a:p>
          <a:p>
            <a:endParaRPr lang="en-US" dirty="0" smtClean="0"/>
          </a:p>
          <a:p>
            <a:endParaRPr lang="en-US" dirty="0"/>
          </a:p>
        </p:txBody>
      </p:sp>
      <p:pic>
        <p:nvPicPr>
          <p:cNvPr id="4" name="Picture 2" descr="http://t2.gstatic.com/images?q=tbn:ANd9GcQMEpFyVeqX2HRHi1OU2gFXPwstmvG44nIhm1y2j33v2GlJgTcrTA"/>
          <p:cNvPicPr>
            <a:picLocks noChangeAspect="1" noChangeArrowheads="1"/>
          </p:cNvPicPr>
          <p:nvPr/>
        </p:nvPicPr>
        <p:blipFill>
          <a:blip r:embed="rId4" cstate="print"/>
          <a:srcRect/>
          <a:stretch>
            <a:fillRect/>
          </a:stretch>
        </p:blipFill>
        <p:spPr bwMode="auto">
          <a:xfrm>
            <a:off x="7162801" y="6172200"/>
            <a:ext cx="1981200" cy="685800"/>
          </a:xfrm>
          <a:prstGeom prst="rect">
            <a:avLst/>
          </a:prstGeom>
          <a:noFill/>
        </p:spPr>
      </p:pic>
      <p:pic>
        <p:nvPicPr>
          <p:cNvPr id="5" name="Picture 4" descr="pacadalogo.gif"/>
          <p:cNvPicPr>
            <a:picLocks noChangeAspect="1"/>
          </p:cNvPicPr>
          <p:nvPr/>
        </p:nvPicPr>
        <p:blipFill>
          <a:blip r:embed="rId5" cstate="print"/>
          <a:stretch>
            <a:fillRect/>
          </a:stretch>
        </p:blipFill>
        <p:spPr>
          <a:xfrm>
            <a:off x="0" y="6172200"/>
            <a:ext cx="2057399" cy="685800"/>
          </a:xfrm>
          <a:prstGeom prst="rect">
            <a:avLst/>
          </a:prstGeom>
        </p:spPr>
      </p:pic>
      <p:pic>
        <p:nvPicPr>
          <p:cNvPr id="6" name="Picture 2" descr="Annual Conference Banner"/>
          <p:cNvPicPr>
            <a:picLocks noChangeAspect="1" noChangeArrowheads="1"/>
          </p:cNvPicPr>
          <p:nvPr/>
        </p:nvPicPr>
        <p:blipFill>
          <a:blip r:embed="rId3" cstate="print"/>
          <a:srcRect/>
          <a:stretch>
            <a:fillRect/>
          </a:stretch>
        </p:blipFill>
        <p:spPr bwMode="auto">
          <a:xfrm>
            <a:off x="1143000" y="228600"/>
            <a:ext cx="6562725" cy="1447800"/>
          </a:xfrm>
          <a:prstGeom prst="rect">
            <a:avLst/>
          </a:prstGeom>
          <a:noFill/>
        </p:spPr>
      </p:pic>
      <p:sp>
        <p:nvSpPr>
          <p:cNvPr id="7" name="TextBox 6"/>
          <p:cNvSpPr txBox="1"/>
          <p:nvPr/>
        </p:nvSpPr>
        <p:spPr>
          <a:xfrm>
            <a:off x="304800" y="1905000"/>
            <a:ext cx="8839200" cy="4278094"/>
          </a:xfrm>
          <a:prstGeom prst="rect">
            <a:avLst/>
          </a:prstGeom>
          <a:noFill/>
        </p:spPr>
        <p:txBody>
          <a:bodyPr wrap="square" rtlCol="0">
            <a:spAutoFit/>
          </a:bodyPr>
          <a:lstStyle/>
          <a:p>
            <a:r>
              <a:rPr lang="en-US" sz="2400" b="1" dirty="0" smtClean="0"/>
              <a:t>Fun in Denver</a:t>
            </a:r>
          </a:p>
          <a:p>
            <a:endParaRPr lang="en-US" sz="2400" b="1" dirty="0" smtClean="0"/>
          </a:p>
          <a:p>
            <a:r>
              <a:rPr lang="en-US" sz="2000" dirty="0" smtClean="0"/>
              <a:t>Meeting other advisors from across the country</a:t>
            </a:r>
          </a:p>
          <a:p>
            <a:endParaRPr lang="en-US" sz="2000" dirty="0" smtClean="0"/>
          </a:p>
          <a:p>
            <a:r>
              <a:rPr lang="en-US" sz="2000" dirty="0" smtClean="0"/>
              <a:t>The food</a:t>
            </a:r>
          </a:p>
          <a:p>
            <a:endParaRPr lang="en-US" sz="2000" dirty="0" smtClean="0"/>
          </a:p>
          <a:p>
            <a:r>
              <a:rPr lang="en-US" sz="2000" dirty="0" smtClean="0"/>
              <a:t>Sight seeing</a:t>
            </a:r>
          </a:p>
          <a:p>
            <a:endParaRPr lang="en-US" sz="2000" dirty="0" smtClean="0"/>
          </a:p>
          <a:p>
            <a:r>
              <a:rPr lang="en-US" sz="2000" dirty="0" smtClean="0"/>
              <a:t>Shopping</a:t>
            </a:r>
          </a:p>
          <a:p>
            <a:endParaRPr lang="en-US" sz="2000" dirty="0" smtClean="0"/>
          </a:p>
          <a:p>
            <a:r>
              <a:rPr lang="en-US" sz="2000" dirty="0" smtClean="0"/>
              <a:t>Last but not least:  Hanging out with my colleagues from Purdue</a:t>
            </a:r>
          </a:p>
          <a:p>
            <a:endParaRPr lang="en-US" sz="2000" dirty="0" smtClean="0"/>
          </a:p>
          <a:p>
            <a:endParaRPr lang="en-US" sz="2400"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nnual Conference Banner"/>
          <p:cNvPicPr>
            <a:picLocks noChangeAspect="1" noChangeArrowheads="1"/>
          </p:cNvPicPr>
          <p:nvPr/>
        </p:nvPicPr>
        <p:blipFill>
          <a:blip r:embed="rId3" cstate="print"/>
          <a:srcRect/>
          <a:stretch>
            <a:fillRect/>
          </a:stretch>
        </p:blipFill>
        <p:spPr bwMode="auto">
          <a:xfrm>
            <a:off x="1143000" y="152400"/>
            <a:ext cx="6562725" cy="1219200"/>
          </a:xfrm>
          <a:prstGeom prst="rect">
            <a:avLst/>
          </a:prstGeom>
          <a:noFill/>
        </p:spPr>
      </p:pic>
      <p:sp>
        <p:nvSpPr>
          <p:cNvPr id="3" name="TextBox 2"/>
          <p:cNvSpPr txBox="1"/>
          <p:nvPr/>
        </p:nvSpPr>
        <p:spPr>
          <a:xfrm>
            <a:off x="1066800" y="1828800"/>
            <a:ext cx="7010400" cy="1138773"/>
          </a:xfrm>
          <a:prstGeom prst="rect">
            <a:avLst/>
          </a:prstGeom>
          <a:noFill/>
        </p:spPr>
        <p:txBody>
          <a:bodyPr wrap="square" rtlCol="0">
            <a:spAutoFit/>
          </a:bodyPr>
          <a:lstStyle/>
          <a:p>
            <a:endParaRPr lang="en-US" sz="3200" dirty="0" smtClean="0"/>
          </a:p>
          <a:p>
            <a:endParaRPr lang="en-US" dirty="0" smtClean="0"/>
          </a:p>
          <a:p>
            <a:endParaRPr lang="en-US" dirty="0"/>
          </a:p>
        </p:txBody>
      </p:sp>
      <p:pic>
        <p:nvPicPr>
          <p:cNvPr id="4" name="Picture 2" descr="http://t2.gstatic.com/images?q=tbn:ANd9GcQMEpFyVeqX2HRHi1OU2gFXPwstmvG44nIhm1y2j33v2GlJgTcrTA"/>
          <p:cNvPicPr>
            <a:picLocks noChangeAspect="1" noChangeArrowheads="1"/>
          </p:cNvPicPr>
          <p:nvPr/>
        </p:nvPicPr>
        <p:blipFill>
          <a:blip r:embed="rId4" cstate="print"/>
          <a:srcRect/>
          <a:stretch>
            <a:fillRect/>
          </a:stretch>
        </p:blipFill>
        <p:spPr bwMode="auto">
          <a:xfrm>
            <a:off x="7162801" y="6172200"/>
            <a:ext cx="1981200" cy="685800"/>
          </a:xfrm>
          <a:prstGeom prst="rect">
            <a:avLst/>
          </a:prstGeom>
          <a:noFill/>
        </p:spPr>
      </p:pic>
      <p:pic>
        <p:nvPicPr>
          <p:cNvPr id="5" name="Picture 4" descr="pacadalogo.gif"/>
          <p:cNvPicPr>
            <a:picLocks noChangeAspect="1"/>
          </p:cNvPicPr>
          <p:nvPr/>
        </p:nvPicPr>
        <p:blipFill>
          <a:blip r:embed="rId5" cstate="print"/>
          <a:stretch>
            <a:fillRect/>
          </a:stretch>
        </p:blipFill>
        <p:spPr>
          <a:xfrm>
            <a:off x="0" y="6172200"/>
            <a:ext cx="2057399" cy="685800"/>
          </a:xfrm>
          <a:prstGeom prst="rect">
            <a:avLst/>
          </a:prstGeom>
        </p:spPr>
      </p:pic>
      <p:pic>
        <p:nvPicPr>
          <p:cNvPr id="6" name="Picture 2" descr="Annual Conference Banner"/>
          <p:cNvPicPr>
            <a:picLocks noChangeAspect="1" noChangeArrowheads="1"/>
          </p:cNvPicPr>
          <p:nvPr/>
        </p:nvPicPr>
        <p:blipFill>
          <a:blip r:embed="rId3" cstate="print"/>
          <a:srcRect/>
          <a:stretch>
            <a:fillRect/>
          </a:stretch>
        </p:blipFill>
        <p:spPr bwMode="auto">
          <a:xfrm>
            <a:off x="1143000" y="228600"/>
            <a:ext cx="6562725" cy="1447800"/>
          </a:xfrm>
          <a:prstGeom prst="rect">
            <a:avLst/>
          </a:prstGeom>
          <a:noFill/>
        </p:spPr>
      </p:pic>
      <p:sp>
        <p:nvSpPr>
          <p:cNvPr id="7" name="TextBox 6"/>
          <p:cNvSpPr txBox="1"/>
          <p:nvPr/>
        </p:nvSpPr>
        <p:spPr>
          <a:xfrm>
            <a:off x="0" y="1905000"/>
            <a:ext cx="8839200" cy="4585871"/>
          </a:xfrm>
          <a:prstGeom prst="rect">
            <a:avLst/>
          </a:prstGeom>
          <a:noFill/>
        </p:spPr>
        <p:txBody>
          <a:bodyPr wrap="square" rtlCol="0">
            <a:spAutoFit/>
          </a:bodyPr>
          <a:lstStyle/>
          <a:p>
            <a:r>
              <a:rPr lang="en-US" sz="2400" b="1" dirty="0" smtClean="0"/>
              <a:t>Acknowledgements</a:t>
            </a:r>
          </a:p>
          <a:p>
            <a:endParaRPr lang="en-US" sz="2400" b="1" dirty="0" smtClean="0"/>
          </a:p>
          <a:p>
            <a:r>
              <a:rPr lang="en-US" sz="2000" dirty="0" smtClean="0"/>
              <a:t>PACADA Professional Development Committee</a:t>
            </a:r>
          </a:p>
          <a:p>
            <a:endParaRPr lang="en-US" sz="2000" dirty="0" smtClean="0"/>
          </a:p>
          <a:p>
            <a:r>
              <a:rPr lang="en-US" sz="2000" dirty="0" smtClean="0"/>
              <a:t>Dr. Teri Reed-Rhodes				</a:t>
            </a:r>
          </a:p>
          <a:p>
            <a:r>
              <a:rPr lang="en-US" sz="2000" dirty="0" smtClean="0"/>
              <a:t>Assistant Dean of Undergraduate Education		</a:t>
            </a:r>
          </a:p>
          <a:p>
            <a:r>
              <a:rPr lang="en-US" sz="2000" dirty="0" smtClean="0"/>
              <a:t>College of Engineering</a:t>
            </a:r>
          </a:p>
          <a:p>
            <a:endParaRPr lang="en-US" sz="2000" dirty="0" smtClean="0"/>
          </a:p>
          <a:p>
            <a:r>
              <a:rPr lang="en-US" sz="2000" dirty="0" smtClean="0"/>
              <a:t>Dr. Andrew Brightman, Assistant Head</a:t>
            </a:r>
          </a:p>
          <a:p>
            <a:r>
              <a:rPr lang="en-US" sz="2000" dirty="0" smtClean="0"/>
              <a:t>Maeve Drummond, Undergraduate Program Coordinator</a:t>
            </a:r>
          </a:p>
          <a:p>
            <a:r>
              <a:rPr lang="en-US" sz="2000" dirty="0" smtClean="0"/>
              <a:t>Weldon School of Biomedical Engineering</a:t>
            </a:r>
          </a:p>
          <a:p>
            <a:endParaRPr lang="en-US" sz="2000" dirty="0" smtClean="0"/>
          </a:p>
          <a:p>
            <a:endParaRPr lang="en-US" sz="2000" dirty="0" smtClean="0"/>
          </a:p>
          <a:p>
            <a:endParaRPr lang="en-US" sz="2400"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pacadalogo.gif"/>
          <p:cNvPicPr>
            <a:picLocks noChangeAspect="1"/>
          </p:cNvPicPr>
          <p:nvPr/>
        </p:nvPicPr>
        <p:blipFill>
          <a:blip r:embed="rId3" cstate="print"/>
          <a:stretch>
            <a:fillRect/>
          </a:stretch>
        </p:blipFill>
        <p:spPr>
          <a:xfrm>
            <a:off x="0" y="6172200"/>
            <a:ext cx="2057399" cy="685800"/>
          </a:xfrm>
          <a:prstGeom prst="rect">
            <a:avLst/>
          </a:prstGeom>
        </p:spPr>
      </p:pic>
      <p:pic>
        <p:nvPicPr>
          <p:cNvPr id="6" name="Picture 2" descr="http://t2.gstatic.com/images?q=tbn:ANd9GcQMEpFyVeqX2HRHi1OU2gFXPwstmvG44nIhm1y2j33v2GlJgTcrTA"/>
          <p:cNvPicPr>
            <a:picLocks noChangeAspect="1" noChangeArrowheads="1"/>
          </p:cNvPicPr>
          <p:nvPr/>
        </p:nvPicPr>
        <p:blipFill>
          <a:blip r:embed="rId4" cstate="print"/>
          <a:srcRect/>
          <a:stretch>
            <a:fillRect/>
          </a:stretch>
        </p:blipFill>
        <p:spPr bwMode="auto">
          <a:xfrm>
            <a:off x="7162801" y="6172200"/>
            <a:ext cx="1981200" cy="685800"/>
          </a:xfrm>
          <a:prstGeom prst="rect">
            <a:avLst/>
          </a:prstGeom>
          <a:noFill/>
        </p:spPr>
      </p:pic>
      <p:pic>
        <p:nvPicPr>
          <p:cNvPr id="37890" name="Picture 2" descr="Grand Ole Opry"/>
          <p:cNvPicPr>
            <a:picLocks noChangeAspect="1" noChangeArrowheads="1"/>
          </p:cNvPicPr>
          <p:nvPr/>
        </p:nvPicPr>
        <p:blipFill>
          <a:blip r:embed="rId5" cstate="print"/>
          <a:srcRect/>
          <a:stretch>
            <a:fillRect/>
          </a:stretch>
        </p:blipFill>
        <p:spPr bwMode="auto">
          <a:xfrm>
            <a:off x="3505200" y="1345992"/>
            <a:ext cx="2476500" cy="1654384"/>
          </a:xfrm>
          <a:prstGeom prst="rect">
            <a:avLst/>
          </a:prstGeom>
          <a:noFill/>
        </p:spPr>
      </p:pic>
      <p:pic>
        <p:nvPicPr>
          <p:cNvPr id="37892" name="Picture 4" descr="Annual Conference Banner"/>
          <p:cNvPicPr>
            <a:picLocks noChangeAspect="1" noChangeArrowheads="1"/>
          </p:cNvPicPr>
          <p:nvPr/>
        </p:nvPicPr>
        <p:blipFill>
          <a:blip r:embed="rId6" cstate="print"/>
          <a:srcRect/>
          <a:stretch>
            <a:fillRect/>
          </a:stretch>
        </p:blipFill>
        <p:spPr bwMode="auto">
          <a:xfrm>
            <a:off x="1295400" y="0"/>
            <a:ext cx="6562725" cy="1190625"/>
          </a:xfrm>
          <a:prstGeom prst="rect">
            <a:avLst/>
          </a:prstGeom>
          <a:noFill/>
        </p:spPr>
      </p:pic>
      <p:pic>
        <p:nvPicPr>
          <p:cNvPr id="37894" name="Picture 6" descr="http://t3.gstatic.com/images?q=tbn:ANd9GcSxa7-Vh2-Pxsy8ox19Yx9qj7Wpt_7nyRvTFLaOPWM4kZZJ8osf"/>
          <p:cNvPicPr>
            <a:picLocks noChangeAspect="1" noChangeArrowheads="1"/>
          </p:cNvPicPr>
          <p:nvPr/>
        </p:nvPicPr>
        <p:blipFill>
          <a:blip r:embed="rId7" cstate="print"/>
          <a:srcRect/>
          <a:stretch>
            <a:fillRect/>
          </a:stretch>
        </p:blipFill>
        <p:spPr bwMode="auto">
          <a:xfrm>
            <a:off x="228600" y="2971800"/>
            <a:ext cx="2895600" cy="1847851"/>
          </a:xfrm>
          <a:prstGeom prst="rect">
            <a:avLst/>
          </a:prstGeom>
          <a:noFill/>
        </p:spPr>
      </p:pic>
      <p:pic>
        <p:nvPicPr>
          <p:cNvPr id="37896" name="Picture 8" descr="From: Lafayette, IN To: Nashville, TN">
            <a:hlinkClick r:id="rId8"/>
          </p:cNvPr>
          <p:cNvPicPr>
            <a:picLocks noChangeAspect="1" noChangeArrowheads="1"/>
          </p:cNvPicPr>
          <p:nvPr/>
        </p:nvPicPr>
        <p:blipFill>
          <a:blip r:embed="rId9" cstate="print"/>
          <a:srcRect/>
          <a:stretch>
            <a:fillRect/>
          </a:stretch>
        </p:blipFill>
        <p:spPr bwMode="auto">
          <a:xfrm>
            <a:off x="6553200" y="2971800"/>
            <a:ext cx="2590800" cy="1905000"/>
          </a:xfrm>
          <a:prstGeom prst="rect">
            <a:avLst/>
          </a:prstGeom>
          <a:noFill/>
        </p:spPr>
      </p:pic>
      <p:sp>
        <p:nvSpPr>
          <p:cNvPr id="11" name="TextBox 10"/>
          <p:cNvSpPr txBox="1"/>
          <p:nvPr/>
        </p:nvSpPr>
        <p:spPr>
          <a:xfrm flipH="1">
            <a:off x="6019800" y="4648200"/>
            <a:ext cx="2743200" cy="400110"/>
          </a:xfrm>
          <a:prstGeom prst="rect">
            <a:avLst/>
          </a:prstGeom>
          <a:noFill/>
        </p:spPr>
        <p:txBody>
          <a:bodyPr wrap="square" rtlCol="0">
            <a:spAutoFit/>
          </a:bodyPr>
          <a:lstStyle/>
          <a:p>
            <a:pPr algn="ctr"/>
            <a:r>
              <a:rPr lang="en-US" sz="2000" dirty="0" smtClean="0"/>
              <a:t>                                                                                    </a:t>
            </a:r>
            <a:endParaRPr lang="en-US" sz="2000" dirty="0"/>
          </a:p>
        </p:txBody>
      </p:sp>
      <p:pic>
        <p:nvPicPr>
          <p:cNvPr id="37898" name="Picture 10" descr="http://t0.gstatic.com/images?q=tbn:ANd9GcTFwBWZSDkeQ5SpxUF5MPMS99WWIIe2keqXApyxJC_R9yLI6Wy4yQ"/>
          <p:cNvPicPr>
            <a:picLocks noChangeAspect="1" noChangeArrowheads="1"/>
          </p:cNvPicPr>
          <p:nvPr/>
        </p:nvPicPr>
        <p:blipFill>
          <a:blip r:embed="rId10" cstate="print"/>
          <a:srcRect/>
          <a:stretch>
            <a:fillRect/>
          </a:stretch>
        </p:blipFill>
        <p:spPr bwMode="auto">
          <a:xfrm>
            <a:off x="3505200" y="3048000"/>
            <a:ext cx="2533650" cy="1809751"/>
          </a:xfrm>
          <a:prstGeom prst="rect">
            <a:avLst/>
          </a:prstGeom>
          <a:noFill/>
        </p:spPr>
      </p:pic>
      <p:pic>
        <p:nvPicPr>
          <p:cNvPr id="37900" name="Picture 12" descr="opryland-hotel.jpg"/>
          <p:cNvPicPr>
            <a:picLocks noChangeAspect="1" noChangeArrowheads="1"/>
          </p:cNvPicPr>
          <p:nvPr/>
        </p:nvPicPr>
        <p:blipFill>
          <a:blip r:embed="rId11" cstate="print"/>
          <a:srcRect/>
          <a:stretch>
            <a:fillRect/>
          </a:stretch>
        </p:blipFill>
        <p:spPr bwMode="auto">
          <a:xfrm>
            <a:off x="3429000" y="4857750"/>
            <a:ext cx="2667000" cy="200025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http://t0.gstatic.com/images?q=tbn:ANd9GcTLXKhXj7PouI_3CgNdbZJzc0CKIdqU9BakNzxqi4THXgsEmvP4jA"/>
          <p:cNvPicPr>
            <a:picLocks noChangeAspect="1" noChangeArrowheads="1"/>
          </p:cNvPicPr>
          <p:nvPr/>
        </p:nvPicPr>
        <p:blipFill>
          <a:blip r:embed="rId3" cstate="print">
            <a:lum bright="48000"/>
          </a:blip>
          <a:srcRect/>
          <a:stretch>
            <a:fillRect/>
          </a:stretch>
        </p:blipFill>
        <p:spPr bwMode="auto">
          <a:xfrm>
            <a:off x="0" y="1066800"/>
            <a:ext cx="1828800" cy="2378881"/>
          </a:xfrm>
          <a:prstGeom prst="rect">
            <a:avLst/>
          </a:prstGeom>
          <a:noFill/>
        </p:spPr>
      </p:pic>
      <p:pic>
        <p:nvPicPr>
          <p:cNvPr id="14340" name="Picture 4" descr="http://t3.gstatic.com/images?q=tbn:ANd9GcRlivMsIweSUItHa65zDWhAnBsthruq1I7rvC43olqU0RdFeuc6"/>
          <p:cNvPicPr>
            <a:picLocks noChangeAspect="1" noChangeArrowheads="1"/>
          </p:cNvPicPr>
          <p:nvPr/>
        </p:nvPicPr>
        <p:blipFill>
          <a:blip r:embed="rId4" cstate="print"/>
          <a:srcRect/>
          <a:stretch>
            <a:fillRect/>
          </a:stretch>
        </p:blipFill>
        <p:spPr bwMode="auto">
          <a:xfrm>
            <a:off x="0" y="3581400"/>
            <a:ext cx="1862666" cy="2514600"/>
          </a:xfrm>
          <a:prstGeom prst="rect">
            <a:avLst/>
          </a:prstGeom>
          <a:noFill/>
        </p:spPr>
      </p:pic>
      <p:pic>
        <p:nvPicPr>
          <p:cNvPr id="4" name="Picture 3" descr="pacadalogo.gif"/>
          <p:cNvPicPr>
            <a:picLocks noChangeAspect="1"/>
          </p:cNvPicPr>
          <p:nvPr/>
        </p:nvPicPr>
        <p:blipFill>
          <a:blip r:embed="rId5" cstate="print"/>
          <a:stretch>
            <a:fillRect/>
          </a:stretch>
        </p:blipFill>
        <p:spPr>
          <a:xfrm>
            <a:off x="1" y="6172200"/>
            <a:ext cx="2057399" cy="685800"/>
          </a:xfrm>
          <a:prstGeom prst="rect">
            <a:avLst/>
          </a:prstGeom>
        </p:spPr>
      </p:pic>
      <p:pic>
        <p:nvPicPr>
          <p:cNvPr id="5" name="Picture 2" descr="http://t2.gstatic.com/images?q=tbn:ANd9GcQMEpFyVeqX2HRHi1OU2gFXPwstmvG44nIhm1y2j33v2GlJgTcrTA"/>
          <p:cNvPicPr>
            <a:picLocks noChangeAspect="1" noChangeArrowheads="1"/>
          </p:cNvPicPr>
          <p:nvPr/>
        </p:nvPicPr>
        <p:blipFill>
          <a:blip r:embed="rId6" cstate="print"/>
          <a:srcRect/>
          <a:stretch>
            <a:fillRect/>
          </a:stretch>
        </p:blipFill>
        <p:spPr bwMode="auto">
          <a:xfrm>
            <a:off x="7162801" y="6172200"/>
            <a:ext cx="1981200" cy="685800"/>
          </a:xfrm>
          <a:prstGeom prst="rect">
            <a:avLst/>
          </a:prstGeom>
          <a:noFill/>
        </p:spPr>
      </p:pic>
      <p:pic>
        <p:nvPicPr>
          <p:cNvPr id="6" name="Picture 2" descr="Annual Conference Banner"/>
          <p:cNvPicPr>
            <a:picLocks noChangeAspect="1" noChangeArrowheads="1"/>
          </p:cNvPicPr>
          <p:nvPr/>
        </p:nvPicPr>
        <p:blipFill>
          <a:blip r:embed="rId7" cstate="print"/>
          <a:srcRect/>
          <a:stretch>
            <a:fillRect/>
          </a:stretch>
        </p:blipFill>
        <p:spPr bwMode="auto">
          <a:xfrm>
            <a:off x="1143000" y="0"/>
            <a:ext cx="6562725" cy="1143000"/>
          </a:xfrm>
          <a:prstGeom prst="rect">
            <a:avLst/>
          </a:prstGeom>
          <a:noFill/>
        </p:spPr>
      </p:pic>
      <p:sp>
        <p:nvSpPr>
          <p:cNvPr id="7" name="TextBox 6"/>
          <p:cNvSpPr txBox="1"/>
          <p:nvPr/>
        </p:nvSpPr>
        <p:spPr>
          <a:xfrm>
            <a:off x="2057400" y="1524000"/>
            <a:ext cx="6858000" cy="4647426"/>
          </a:xfrm>
          <a:prstGeom prst="rect">
            <a:avLst/>
          </a:prstGeom>
          <a:noFill/>
        </p:spPr>
        <p:txBody>
          <a:bodyPr wrap="square" rtlCol="0">
            <a:spAutoFit/>
          </a:bodyPr>
          <a:lstStyle/>
          <a:p>
            <a:endParaRPr lang="en-US" sz="2000" dirty="0" smtClean="0"/>
          </a:p>
          <a:p>
            <a:endParaRPr lang="en-US" sz="2000" dirty="0" smtClean="0"/>
          </a:p>
          <a:p>
            <a:r>
              <a:rPr lang="en-US" sz="2000" dirty="0" smtClean="0"/>
              <a:t>Dr. Pamela Shockley-</a:t>
            </a:r>
            <a:r>
              <a:rPr lang="en-US" sz="2000" dirty="0" err="1" smtClean="0"/>
              <a:t>Zalabak</a:t>
            </a:r>
            <a:endParaRPr lang="en-US" sz="2000" dirty="0" smtClean="0"/>
          </a:p>
          <a:p>
            <a:r>
              <a:rPr lang="en-US" sz="2000" dirty="0" smtClean="0"/>
              <a:t>University of Colorado at Colorado Springs</a:t>
            </a:r>
          </a:p>
          <a:p>
            <a:r>
              <a:rPr lang="en-US" sz="2000" dirty="0" smtClean="0"/>
              <a:t>Chancellor and Professor Communication</a:t>
            </a:r>
          </a:p>
          <a:p>
            <a:endParaRPr lang="en-US" dirty="0" smtClean="0"/>
          </a:p>
          <a:p>
            <a:pPr algn="just"/>
            <a:endParaRPr lang="en-US" sz="2000" dirty="0" smtClean="0"/>
          </a:p>
          <a:p>
            <a:pPr algn="just"/>
            <a:endParaRPr lang="en-US" sz="2000" dirty="0" smtClean="0"/>
          </a:p>
          <a:p>
            <a:pPr algn="just"/>
            <a:r>
              <a:rPr lang="en-US" sz="2000" dirty="0" smtClean="0"/>
              <a:t>James L. Applegate</a:t>
            </a:r>
          </a:p>
          <a:p>
            <a:pPr algn="just"/>
            <a:r>
              <a:rPr lang="en-US" sz="2000" dirty="0" smtClean="0"/>
              <a:t>Vice President for Program Development</a:t>
            </a:r>
          </a:p>
          <a:p>
            <a:pPr algn="just"/>
            <a:r>
              <a:rPr lang="en-US" sz="2000" dirty="0" smtClean="0"/>
              <a:t>Lumina Foundation</a:t>
            </a:r>
          </a:p>
          <a:p>
            <a:pPr algn="just"/>
            <a:endParaRPr lang="en-US" sz="2000" dirty="0" smtClean="0"/>
          </a:p>
          <a:p>
            <a:pPr algn="just"/>
            <a:r>
              <a:rPr lang="en-US" sz="2000" dirty="0" smtClean="0">
                <a:hlinkClick r:id="rId8"/>
              </a:rPr>
              <a:t>http://www.nacada.ksu.edu/AnnualConf/2011/index.htm</a:t>
            </a:r>
            <a:endParaRPr lang="en-US" sz="2000" dirty="0" smtClean="0"/>
          </a:p>
          <a:p>
            <a:pPr algn="just"/>
            <a:endParaRPr lang="en-US" sz="2000" dirty="0" smtClean="0"/>
          </a:p>
          <a:p>
            <a:pPr algn="just"/>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295400"/>
            <a:ext cx="8752113" cy="5201424"/>
          </a:xfrm>
          <a:prstGeom prst="rect">
            <a:avLst/>
          </a:prstGeom>
        </p:spPr>
        <p:txBody>
          <a:bodyPr wrap="square">
            <a:spAutoFit/>
          </a:bodyPr>
          <a:lstStyle/>
          <a:p>
            <a:r>
              <a:rPr lang="en-US" sz="2400" b="1" dirty="0" smtClean="0"/>
              <a:t>Advising as Learning: Using the Learning Partnerships </a:t>
            </a:r>
          </a:p>
          <a:p>
            <a:r>
              <a:rPr lang="en-US" sz="2000" dirty="0" smtClean="0"/>
              <a:t>Julie</a:t>
            </a:r>
            <a:r>
              <a:rPr lang="en-US" sz="2800" dirty="0" smtClean="0"/>
              <a:t> </a:t>
            </a:r>
            <a:r>
              <a:rPr lang="en-US" sz="2000" dirty="0" smtClean="0"/>
              <a:t>Tetley, Chief, Academic Advising and FYE</a:t>
            </a:r>
          </a:p>
          <a:p>
            <a:r>
              <a:rPr lang="en-US" sz="2000" dirty="0" smtClean="0"/>
              <a:t>The United States Air Force Academy</a:t>
            </a:r>
          </a:p>
          <a:p>
            <a:endParaRPr lang="en-US" sz="2400" dirty="0" smtClean="0"/>
          </a:p>
          <a:p>
            <a:r>
              <a:rPr lang="en-US" sz="2000" dirty="0" smtClean="0"/>
              <a:t>Molly Schaller, Chair and Associate Professor</a:t>
            </a:r>
          </a:p>
          <a:p>
            <a:r>
              <a:rPr lang="en-US" sz="2000" dirty="0" smtClean="0"/>
              <a:t>University of Dayton</a:t>
            </a:r>
          </a:p>
          <a:p>
            <a:r>
              <a:rPr lang="en-US" sz="2000" dirty="0" smtClean="0"/>
              <a:t>Model to Engage Second-Year College Students</a:t>
            </a:r>
          </a:p>
          <a:p>
            <a:endParaRPr lang="en-US" sz="2000" dirty="0" smtClean="0"/>
          </a:p>
          <a:p>
            <a:r>
              <a:rPr lang="en-US" sz="2000" dirty="0" smtClean="0"/>
              <a:t>Growing discussion in American higher education of the sophomore year experience.</a:t>
            </a:r>
          </a:p>
          <a:p>
            <a:endParaRPr lang="en-US" sz="2000" dirty="0" smtClean="0"/>
          </a:p>
          <a:p>
            <a:r>
              <a:rPr lang="en-US" sz="2000" dirty="0" smtClean="0"/>
              <a:t>Call for special programs or new approaches grows, institutions must balance the demands presented by numerous student populations. </a:t>
            </a:r>
          </a:p>
          <a:p>
            <a:endParaRPr lang="en-US" sz="2800" dirty="0" smtClean="0"/>
          </a:p>
          <a:p>
            <a:endParaRPr lang="en-US" sz="2800" dirty="0"/>
          </a:p>
        </p:txBody>
      </p:sp>
      <p:pic>
        <p:nvPicPr>
          <p:cNvPr id="6" name="Picture 2" descr="Annual Conference Banner"/>
          <p:cNvPicPr>
            <a:picLocks noChangeAspect="1" noChangeArrowheads="1"/>
          </p:cNvPicPr>
          <p:nvPr/>
        </p:nvPicPr>
        <p:blipFill>
          <a:blip r:embed="rId3" cstate="print"/>
          <a:srcRect/>
          <a:stretch>
            <a:fillRect/>
          </a:stretch>
        </p:blipFill>
        <p:spPr bwMode="auto">
          <a:xfrm>
            <a:off x="1143000" y="0"/>
            <a:ext cx="6562725" cy="1219200"/>
          </a:xfrm>
          <a:prstGeom prst="rect">
            <a:avLst/>
          </a:prstGeom>
          <a:noFill/>
        </p:spPr>
      </p:pic>
      <p:pic>
        <p:nvPicPr>
          <p:cNvPr id="7" name="Picture 6" descr="pacadalogo.gif"/>
          <p:cNvPicPr>
            <a:picLocks noChangeAspect="1"/>
          </p:cNvPicPr>
          <p:nvPr/>
        </p:nvPicPr>
        <p:blipFill>
          <a:blip r:embed="rId4" cstate="print"/>
          <a:stretch>
            <a:fillRect/>
          </a:stretch>
        </p:blipFill>
        <p:spPr>
          <a:xfrm>
            <a:off x="0" y="6172200"/>
            <a:ext cx="2057399" cy="685800"/>
          </a:xfrm>
          <a:prstGeom prst="rect">
            <a:avLst/>
          </a:prstGeom>
        </p:spPr>
      </p:pic>
      <p:pic>
        <p:nvPicPr>
          <p:cNvPr id="9" name="Picture 2" descr="http://t2.gstatic.com/images?q=tbn:ANd9GcQMEpFyVeqX2HRHi1OU2gFXPwstmvG44nIhm1y2j33v2GlJgTcrTA"/>
          <p:cNvPicPr>
            <a:picLocks noChangeAspect="1" noChangeArrowheads="1"/>
          </p:cNvPicPr>
          <p:nvPr/>
        </p:nvPicPr>
        <p:blipFill>
          <a:blip r:embed="rId5" cstate="print"/>
          <a:srcRect/>
          <a:stretch>
            <a:fillRect/>
          </a:stretch>
        </p:blipFill>
        <p:spPr bwMode="auto">
          <a:xfrm>
            <a:off x="7162801" y="6172200"/>
            <a:ext cx="1981200" cy="6858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948690"/>
            <a:ext cx="8305800" cy="5293757"/>
          </a:xfrm>
          <a:prstGeom prst="rect">
            <a:avLst/>
          </a:prstGeom>
          <a:noFill/>
        </p:spPr>
        <p:txBody>
          <a:bodyPr wrap="square" rtlCol="0">
            <a:spAutoFit/>
          </a:bodyPr>
          <a:lstStyle/>
          <a:p>
            <a:endParaRPr lang="en-US" dirty="0" smtClean="0"/>
          </a:p>
          <a:p>
            <a:endParaRPr lang="en-US" dirty="0" smtClean="0"/>
          </a:p>
          <a:p>
            <a:r>
              <a:rPr lang="en-US" sz="2400" b="1" dirty="0" smtClean="0"/>
              <a:t>Social, Emotional, and Psychological Challenges Relevant to High Achievers</a:t>
            </a:r>
          </a:p>
          <a:p>
            <a:r>
              <a:rPr lang="en-US" sz="2000" dirty="0" smtClean="0"/>
              <a:t>Amanda </a:t>
            </a:r>
            <a:r>
              <a:rPr lang="en-US" sz="2000" dirty="0" err="1" smtClean="0"/>
              <a:t>Neuber</a:t>
            </a:r>
            <a:endParaRPr lang="en-US" sz="2000" dirty="0" smtClean="0"/>
          </a:p>
          <a:p>
            <a:r>
              <a:rPr lang="en-US" sz="2000" dirty="0" smtClean="0"/>
              <a:t>Temple University</a:t>
            </a:r>
          </a:p>
          <a:p>
            <a:endParaRPr lang="en-US" dirty="0" smtClean="0"/>
          </a:p>
          <a:p>
            <a:r>
              <a:rPr lang="en-US" sz="2000" dirty="0" smtClean="0"/>
              <a:t>High achieving students  appear to have their act together. </a:t>
            </a:r>
          </a:p>
          <a:p>
            <a:endParaRPr lang="en-US" sz="2000" dirty="0" smtClean="0"/>
          </a:p>
          <a:p>
            <a:r>
              <a:rPr lang="en-US" sz="2000" dirty="0" smtClean="0"/>
              <a:t>Appear sharp, talented, motivated, and accomplished </a:t>
            </a:r>
          </a:p>
          <a:p>
            <a:endParaRPr lang="en-US" dirty="0" smtClean="0"/>
          </a:p>
          <a:p>
            <a:r>
              <a:rPr lang="en-US" sz="2000" dirty="0" smtClean="0"/>
              <a:t>Reality is:</a:t>
            </a:r>
          </a:p>
          <a:p>
            <a:r>
              <a:rPr lang="en-US" sz="2000" dirty="0" smtClean="0"/>
              <a:t>Underneath it all they have host of social, emotional, and psychological challenges  including stress, anxiety, and unrealistic expectations</a:t>
            </a:r>
          </a:p>
          <a:p>
            <a:endParaRPr lang="en-US" sz="2000" dirty="0" smtClean="0"/>
          </a:p>
          <a:p>
            <a:endParaRPr lang="en-US" sz="2000" dirty="0" smtClean="0"/>
          </a:p>
          <a:p>
            <a:endParaRPr lang="en-US" dirty="0"/>
          </a:p>
        </p:txBody>
      </p:sp>
      <p:pic>
        <p:nvPicPr>
          <p:cNvPr id="3" name="Picture 2" descr="Annual Conference Banner"/>
          <p:cNvPicPr>
            <a:picLocks noChangeAspect="1" noChangeArrowheads="1"/>
          </p:cNvPicPr>
          <p:nvPr/>
        </p:nvPicPr>
        <p:blipFill>
          <a:blip r:embed="rId3" cstate="print"/>
          <a:srcRect/>
          <a:stretch>
            <a:fillRect/>
          </a:stretch>
        </p:blipFill>
        <p:spPr bwMode="auto">
          <a:xfrm>
            <a:off x="1143000" y="152400"/>
            <a:ext cx="6562725" cy="1219200"/>
          </a:xfrm>
          <a:prstGeom prst="rect">
            <a:avLst/>
          </a:prstGeom>
          <a:noFill/>
        </p:spPr>
      </p:pic>
      <p:pic>
        <p:nvPicPr>
          <p:cNvPr id="4" name="Picture 3" descr="pacadalogo.gif"/>
          <p:cNvPicPr>
            <a:picLocks noChangeAspect="1"/>
          </p:cNvPicPr>
          <p:nvPr/>
        </p:nvPicPr>
        <p:blipFill>
          <a:blip r:embed="rId4" cstate="print"/>
          <a:stretch>
            <a:fillRect/>
          </a:stretch>
        </p:blipFill>
        <p:spPr>
          <a:xfrm>
            <a:off x="0" y="6172200"/>
            <a:ext cx="2057399" cy="685800"/>
          </a:xfrm>
          <a:prstGeom prst="rect">
            <a:avLst/>
          </a:prstGeom>
        </p:spPr>
      </p:pic>
      <p:pic>
        <p:nvPicPr>
          <p:cNvPr id="6" name="Picture 2" descr="http://t2.gstatic.com/images?q=tbn:ANd9GcQMEpFyVeqX2HRHi1OU2gFXPwstmvG44nIhm1y2j33v2GlJgTcrTA"/>
          <p:cNvPicPr>
            <a:picLocks noChangeAspect="1" noChangeArrowheads="1"/>
          </p:cNvPicPr>
          <p:nvPr/>
        </p:nvPicPr>
        <p:blipFill>
          <a:blip r:embed="rId5" cstate="print"/>
          <a:srcRect/>
          <a:stretch>
            <a:fillRect/>
          </a:stretch>
        </p:blipFill>
        <p:spPr bwMode="auto">
          <a:xfrm>
            <a:off x="7162801" y="6172200"/>
            <a:ext cx="1981200" cy="685800"/>
          </a:xfrm>
          <a:prstGeom prst="rect">
            <a:avLst/>
          </a:prstGeom>
          <a:noFill/>
        </p:spPr>
      </p:pic>
      <p:sp>
        <p:nvSpPr>
          <p:cNvPr id="7" name="Rectangle 6"/>
          <p:cNvSpPr/>
          <p:nvPr/>
        </p:nvSpPr>
        <p:spPr>
          <a:xfrm>
            <a:off x="0" y="5486400"/>
            <a:ext cx="8686800" cy="923330"/>
          </a:xfrm>
          <a:prstGeom prst="rect">
            <a:avLst/>
          </a:prstGeom>
        </p:spPr>
        <p:txBody>
          <a:bodyPr wrap="square">
            <a:spAutoFit/>
          </a:bodyPr>
          <a:lstStyle/>
          <a:p>
            <a:r>
              <a:rPr lang="en-US" dirty="0" smtClean="0">
                <a:hlinkClick r:id="rId6"/>
              </a:rPr>
              <a:t>http://www.googlesyndicatedsearch.com/u/nacada?q=Difference+between+high+achiever+and+gift&amp;btnG=Search</a:t>
            </a:r>
            <a:endParaRPr lang="en-US"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914400"/>
            <a:ext cx="9144000" cy="5601533"/>
          </a:xfrm>
          <a:prstGeom prst="rect">
            <a:avLst/>
          </a:prstGeom>
          <a:noFill/>
        </p:spPr>
        <p:txBody>
          <a:bodyPr wrap="square" rtlCol="0">
            <a:spAutoFit/>
          </a:bodyPr>
          <a:lstStyle/>
          <a:p>
            <a:endParaRPr lang="en-US" dirty="0" smtClean="0"/>
          </a:p>
          <a:p>
            <a:r>
              <a:rPr lang="en-US" sz="2400" b="1" dirty="0" smtClean="0"/>
              <a:t>Accreditation Board of Engineering &amp; Technology (ABET)</a:t>
            </a:r>
          </a:p>
          <a:p>
            <a:r>
              <a:rPr lang="en-US" sz="2000" dirty="0" smtClean="0"/>
              <a:t>David von Miller &amp;Michael Cummins</a:t>
            </a:r>
          </a:p>
          <a:p>
            <a:r>
              <a:rPr lang="en-US" sz="2000" dirty="0" smtClean="0"/>
              <a:t>Texas State University  </a:t>
            </a:r>
          </a:p>
          <a:p>
            <a:r>
              <a:rPr lang="en-US" sz="2000" dirty="0" smtClean="0"/>
              <a:t>ABET accreditation of new BS Manufacturing Engineering Degree</a:t>
            </a:r>
          </a:p>
          <a:p>
            <a:endParaRPr lang="en-US" dirty="0" smtClean="0"/>
          </a:p>
          <a:p>
            <a:r>
              <a:rPr lang="en-US" sz="2000" dirty="0" smtClean="0"/>
              <a:t>Purpose of session:  Role that advisors and the advising center played in the process of ABET accreditation.</a:t>
            </a:r>
          </a:p>
          <a:p>
            <a:endParaRPr lang="en-US" dirty="0" smtClean="0"/>
          </a:p>
          <a:p>
            <a:r>
              <a:rPr lang="en-US" sz="2000" dirty="0" smtClean="0"/>
              <a:t>Program weaknesses:</a:t>
            </a:r>
          </a:p>
          <a:p>
            <a:r>
              <a:rPr lang="en-US" sz="2000" dirty="0" smtClean="0"/>
              <a:t>Career advising</a:t>
            </a:r>
          </a:p>
          <a:p>
            <a:r>
              <a:rPr lang="en-US" sz="2000" b="1" dirty="0" smtClean="0"/>
              <a:t>Insufficient documentation regarding course substitutions being waived. </a:t>
            </a:r>
          </a:p>
          <a:p>
            <a:endParaRPr lang="en-US" sz="2000" dirty="0" smtClean="0"/>
          </a:p>
          <a:p>
            <a:r>
              <a:rPr lang="en-US" sz="2000" dirty="0" smtClean="0"/>
              <a:t>Other concerns:</a:t>
            </a:r>
          </a:p>
          <a:p>
            <a:r>
              <a:rPr lang="en-US" sz="2000" b="1" dirty="0" smtClean="0"/>
              <a:t>Who completes the transcript evaluation of transfer students.  </a:t>
            </a:r>
            <a:r>
              <a:rPr lang="en-US" sz="2000" dirty="0" smtClean="0"/>
              <a:t>How do we document this process?  How are we documenting course substitutions?  Should more than one person look at the transcript of a transfer student?</a:t>
            </a:r>
          </a:p>
          <a:p>
            <a:endParaRPr lang="en-US" sz="2000" dirty="0" smtClean="0"/>
          </a:p>
        </p:txBody>
      </p:sp>
      <p:sp>
        <p:nvSpPr>
          <p:cNvPr id="4" name="Rectangle 3"/>
          <p:cNvSpPr/>
          <p:nvPr/>
        </p:nvSpPr>
        <p:spPr>
          <a:xfrm>
            <a:off x="0" y="609600"/>
            <a:ext cx="9144000" cy="1754326"/>
          </a:xfrm>
          <a:prstGeom prst="rect">
            <a:avLst/>
          </a:prstGeom>
        </p:spPr>
        <p:txBody>
          <a:bodyPr wrap="square">
            <a:spAutoFit/>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p:txBody>
      </p:sp>
      <p:pic>
        <p:nvPicPr>
          <p:cNvPr id="5" name="Picture 4" descr="pacadalogo.gif"/>
          <p:cNvPicPr>
            <a:picLocks noChangeAspect="1"/>
          </p:cNvPicPr>
          <p:nvPr/>
        </p:nvPicPr>
        <p:blipFill>
          <a:blip r:embed="rId3" cstate="print"/>
          <a:stretch>
            <a:fillRect/>
          </a:stretch>
        </p:blipFill>
        <p:spPr>
          <a:xfrm>
            <a:off x="0" y="6172200"/>
            <a:ext cx="2057399" cy="685800"/>
          </a:xfrm>
          <a:prstGeom prst="rect">
            <a:avLst/>
          </a:prstGeom>
        </p:spPr>
      </p:pic>
      <p:pic>
        <p:nvPicPr>
          <p:cNvPr id="6" name="Picture 2" descr="http://t2.gstatic.com/images?q=tbn:ANd9GcQMEpFyVeqX2HRHi1OU2gFXPwstmvG44nIhm1y2j33v2GlJgTcrTA"/>
          <p:cNvPicPr>
            <a:picLocks noChangeAspect="1" noChangeArrowheads="1"/>
          </p:cNvPicPr>
          <p:nvPr/>
        </p:nvPicPr>
        <p:blipFill>
          <a:blip r:embed="rId4" cstate="print"/>
          <a:srcRect/>
          <a:stretch>
            <a:fillRect/>
          </a:stretch>
        </p:blipFill>
        <p:spPr bwMode="auto">
          <a:xfrm>
            <a:off x="7162801" y="6172200"/>
            <a:ext cx="1981200" cy="685800"/>
          </a:xfrm>
          <a:prstGeom prst="rect">
            <a:avLst/>
          </a:prstGeom>
          <a:noFill/>
        </p:spPr>
      </p:pic>
      <p:pic>
        <p:nvPicPr>
          <p:cNvPr id="7" name="Picture 6" descr="Annual Conference Banner"/>
          <p:cNvPicPr>
            <a:picLocks noChangeAspect="1" noChangeArrowheads="1"/>
          </p:cNvPicPr>
          <p:nvPr/>
        </p:nvPicPr>
        <p:blipFill>
          <a:blip r:embed="rId5" cstate="print"/>
          <a:srcRect/>
          <a:stretch>
            <a:fillRect/>
          </a:stretch>
        </p:blipFill>
        <p:spPr bwMode="auto">
          <a:xfrm>
            <a:off x="1143000" y="0"/>
            <a:ext cx="6562725" cy="12192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371600"/>
            <a:ext cx="9296400" cy="4955203"/>
          </a:xfrm>
          <a:prstGeom prst="rect">
            <a:avLst/>
          </a:prstGeom>
          <a:noFill/>
        </p:spPr>
        <p:txBody>
          <a:bodyPr wrap="square" rtlCol="0">
            <a:spAutoFit/>
          </a:bodyPr>
          <a:lstStyle/>
          <a:p>
            <a:r>
              <a:rPr lang="en-US" sz="2400" b="1" dirty="0" smtClean="0"/>
              <a:t>Health Professions Advising Interest Group</a:t>
            </a:r>
          </a:p>
          <a:p>
            <a:endParaRPr lang="en-US" b="1" dirty="0" smtClean="0"/>
          </a:p>
          <a:p>
            <a:r>
              <a:rPr lang="en-US" sz="2000" dirty="0" smtClean="0"/>
              <a:t>Concern regarding new Medical College Admission Test (MCAT)</a:t>
            </a:r>
          </a:p>
          <a:p>
            <a:endParaRPr lang="en-US" sz="2000" dirty="0" smtClean="0"/>
          </a:p>
          <a:p>
            <a:r>
              <a:rPr lang="en-US" sz="2000" dirty="0" smtClean="0"/>
              <a:t>Added natural sciences sections of MCAT2015 reflect recent changes in medical education.  </a:t>
            </a:r>
            <a:r>
              <a:rPr lang="en-US" sz="2000" b="1" dirty="0" smtClean="0"/>
              <a:t>Social and behavioral sciences </a:t>
            </a:r>
            <a:r>
              <a:rPr lang="en-US" sz="2000" dirty="0" smtClean="0"/>
              <a:t>section, Psychological, Social and Biological </a:t>
            </a:r>
          </a:p>
          <a:p>
            <a:endParaRPr lang="en-US" dirty="0" smtClean="0"/>
          </a:p>
          <a:p>
            <a:r>
              <a:rPr lang="en-US" sz="2000" b="1" dirty="0" smtClean="0"/>
              <a:t>Foundations of Behavior,</a:t>
            </a:r>
            <a:r>
              <a:rPr lang="en-US" sz="2000" dirty="0" smtClean="0"/>
              <a:t> recognizes the importance of socio-cultural and behavioral determinants of health and health outcomes. </a:t>
            </a:r>
          </a:p>
          <a:p>
            <a:endParaRPr lang="en-US" dirty="0" smtClean="0"/>
          </a:p>
          <a:p>
            <a:r>
              <a:rPr lang="en-US" sz="2000" b="1" dirty="0" smtClean="0"/>
              <a:t>Critical Analysis and Reasoning Skills </a:t>
            </a:r>
            <a:r>
              <a:rPr lang="en-US" sz="2000" dirty="0" smtClean="0"/>
              <a:t>section reflects the fact that medical schools want well-rounded applicants from a variety of backgrounds. </a:t>
            </a:r>
          </a:p>
          <a:p>
            <a:endParaRPr lang="en-US" sz="2000" dirty="0" smtClean="0">
              <a:hlinkClick r:id="rId3"/>
            </a:endParaRPr>
          </a:p>
          <a:p>
            <a:r>
              <a:rPr lang="en-US" sz="2000" dirty="0" smtClean="0">
                <a:hlinkClick r:id="rId3"/>
              </a:rPr>
              <a:t>https://www.aamc.org/students/applying/mcat/</a:t>
            </a:r>
            <a:endParaRPr lang="en-US" sz="2000" dirty="0" smtClean="0"/>
          </a:p>
          <a:p>
            <a:endParaRPr lang="en-US" dirty="0" smtClean="0"/>
          </a:p>
          <a:p>
            <a:endParaRPr lang="en-US" sz="2000" dirty="0"/>
          </a:p>
        </p:txBody>
      </p:sp>
      <p:pic>
        <p:nvPicPr>
          <p:cNvPr id="7" name="Picture 6" descr="Annual Conference Banner"/>
          <p:cNvPicPr>
            <a:picLocks noChangeAspect="1" noChangeArrowheads="1"/>
          </p:cNvPicPr>
          <p:nvPr/>
        </p:nvPicPr>
        <p:blipFill>
          <a:blip r:embed="rId4" cstate="print"/>
          <a:srcRect/>
          <a:stretch>
            <a:fillRect/>
          </a:stretch>
        </p:blipFill>
        <p:spPr bwMode="auto">
          <a:xfrm>
            <a:off x="1143000" y="152400"/>
            <a:ext cx="6562725" cy="1219200"/>
          </a:xfrm>
          <a:prstGeom prst="rect">
            <a:avLst/>
          </a:prstGeom>
          <a:noFill/>
        </p:spPr>
      </p:pic>
      <p:pic>
        <p:nvPicPr>
          <p:cNvPr id="8" name="Picture 7" descr="pacadalogo.gif"/>
          <p:cNvPicPr>
            <a:picLocks noChangeAspect="1"/>
          </p:cNvPicPr>
          <p:nvPr/>
        </p:nvPicPr>
        <p:blipFill>
          <a:blip r:embed="rId5" cstate="print"/>
          <a:stretch>
            <a:fillRect/>
          </a:stretch>
        </p:blipFill>
        <p:spPr>
          <a:xfrm>
            <a:off x="0" y="6172200"/>
            <a:ext cx="2057399" cy="685800"/>
          </a:xfrm>
          <a:prstGeom prst="rect">
            <a:avLst/>
          </a:prstGeom>
        </p:spPr>
      </p:pic>
      <p:pic>
        <p:nvPicPr>
          <p:cNvPr id="11" name="Picture 2" descr="http://t2.gstatic.com/images?q=tbn:ANd9GcQMEpFyVeqX2HRHi1OU2gFXPwstmvG44nIhm1y2j33v2GlJgTcrTA"/>
          <p:cNvPicPr>
            <a:picLocks noChangeAspect="1" noChangeArrowheads="1"/>
          </p:cNvPicPr>
          <p:nvPr/>
        </p:nvPicPr>
        <p:blipFill>
          <a:blip r:embed="rId6" cstate="print"/>
          <a:srcRect/>
          <a:stretch>
            <a:fillRect/>
          </a:stretch>
        </p:blipFill>
        <p:spPr bwMode="auto">
          <a:xfrm>
            <a:off x="7162801" y="6172200"/>
            <a:ext cx="1981200" cy="6858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948690"/>
            <a:ext cx="9144000" cy="5632311"/>
          </a:xfrm>
          <a:prstGeom prst="rect">
            <a:avLst/>
          </a:prstGeom>
          <a:noFill/>
        </p:spPr>
        <p:txBody>
          <a:bodyPr wrap="square" rtlCol="0">
            <a:spAutoFit/>
          </a:bodyPr>
          <a:lstStyle/>
          <a:p>
            <a:endParaRPr lang="en-US" dirty="0" smtClean="0"/>
          </a:p>
          <a:p>
            <a:endParaRPr lang="en-US" sz="2400" b="1" dirty="0" smtClean="0"/>
          </a:p>
          <a:p>
            <a:r>
              <a:rPr lang="en-US" sz="2400" b="1" dirty="0" smtClean="0"/>
              <a:t>Helping University of Central  Florida’s (UFC) Accelerated Students Climb to the Top!</a:t>
            </a:r>
          </a:p>
          <a:p>
            <a:r>
              <a:rPr lang="en-US" dirty="0" smtClean="0"/>
              <a:t>Robert Snow, Director				David Miller</a:t>
            </a:r>
          </a:p>
          <a:p>
            <a:r>
              <a:rPr lang="en-US" dirty="0" smtClean="0"/>
              <a:t>Sophomore &amp; Second Year Center (SSYC)		Graduate Assistant</a:t>
            </a:r>
          </a:p>
          <a:p>
            <a:endParaRPr lang="en-US" dirty="0" smtClean="0"/>
          </a:p>
          <a:p>
            <a:r>
              <a:rPr lang="en-US" dirty="0" smtClean="0"/>
              <a:t>Center established to support a growing number of students entering college with 30+ college credits earned by AP, IB, CLEP, and/or Dual Enrollment = 347% increase since 2005.</a:t>
            </a:r>
          </a:p>
          <a:p>
            <a:endParaRPr lang="en-US" dirty="0" smtClean="0"/>
          </a:p>
          <a:p>
            <a:r>
              <a:rPr lang="en-US" dirty="0" smtClean="0"/>
              <a:t>Developed individualized advising services to assist students in meeting transitional challenge</a:t>
            </a:r>
          </a:p>
          <a:p>
            <a:r>
              <a:rPr lang="en-US" dirty="0" smtClean="0"/>
              <a:t>Result:  Increase Retention from 71% to 91%</a:t>
            </a:r>
          </a:p>
          <a:p>
            <a:endParaRPr lang="en-US" dirty="0" smtClean="0"/>
          </a:p>
          <a:p>
            <a:r>
              <a:rPr lang="en-US" dirty="0" smtClean="0"/>
              <a:t>46% of fall 2011 admits had an Associates Degree from a community college.</a:t>
            </a:r>
          </a:p>
          <a:p>
            <a:endParaRPr lang="en-US" dirty="0" smtClean="0"/>
          </a:p>
          <a:p>
            <a:r>
              <a:rPr lang="en-US" dirty="0" smtClean="0"/>
              <a:t>Charging more tuition to  juniors and seniors students.  A P, IB, CLEP included.</a:t>
            </a:r>
          </a:p>
          <a:p>
            <a:endParaRPr lang="en-US" dirty="0" smtClean="0"/>
          </a:p>
          <a:p>
            <a:endParaRPr lang="en-US" dirty="0" smtClean="0"/>
          </a:p>
          <a:p>
            <a:endParaRPr lang="en-US" dirty="0"/>
          </a:p>
        </p:txBody>
      </p:sp>
      <p:pic>
        <p:nvPicPr>
          <p:cNvPr id="5" name="Picture 4" descr="Annual Conference Banner"/>
          <p:cNvPicPr>
            <a:picLocks noChangeAspect="1" noChangeArrowheads="1"/>
          </p:cNvPicPr>
          <p:nvPr/>
        </p:nvPicPr>
        <p:blipFill>
          <a:blip r:embed="rId3" cstate="print"/>
          <a:srcRect/>
          <a:stretch>
            <a:fillRect/>
          </a:stretch>
        </p:blipFill>
        <p:spPr bwMode="auto">
          <a:xfrm>
            <a:off x="1143000" y="152400"/>
            <a:ext cx="6562725" cy="1219200"/>
          </a:xfrm>
          <a:prstGeom prst="rect">
            <a:avLst/>
          </a:prstGeom>
          <a:noFill/>
        </p:spPr>
      </p:pic>
      <p:pic>
        <p:nvPicPr>
          <p:cNvPr id="6" name="Picture 5" descr="pacadalogo.gif"/>
          <p:cNvPicPr>
            <a:picLocks noChangeAspect="1"/>
          </p:cNvPicPr>
          <p:nvPr/>
        </p:nvPicPr>
        <p:blipFill>
          <a:blip r:embed="rId4" cstate="print"/>
          <a:stretch>
            <a:fillRect/>
          </a:stretch>
        </p:blipFill>
        <p:spPr>
          <a:xfrm>
            <a:off x="0" y="6172200"/>
            <a:ext cx="2057399" cy="685800"/>
          </a:xfrm>
          <a:prstGeom prst="rect">
            <a:avLst/>
          </a:prstGeom>
        </p:spPr>
      </p:pic>
      <p:pic>
        <p:nvPicPr>
          <p:cNvPr id="7" name="Picture 2" descr="http://t2.gstatic.com/images?q=tbn:ANd9GcQMEpFyVeqX2HRHi1OU2gFXPwstmvG44nIhm1y2j33v2GlJgTcrTA"/>
          <p:cNvPicPr>
            <a:picLocks noChangeAspect="1" noChangeArrowheads="1"/>
          </p:cNvPicPr>
          <p:nvPr/>
        </p:nvPicPr>
        <p:blipFill>
          <a:blip r:embed="rId5" cstate="print"/>
          <a:srcRect/>
          <a:stretch>
            <a:fillRect/>
          </a:stretch>
        </p:blipFill>
        <p:spPr bwMode="auto">
          <a:xfrm>
            <a:off x="7162801" y="6172200"/>
            <a:ext cx="1981200" cy="6858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nnual Conference Banner"/>
          <p:cNvPicPr>
            <a:picLocks noChangeAspect="1" noChangeArrowheads="1"/>
          </p:cNvPicPr>
          <p:nvPr/>
        </p:nvPicPr>
        <p:blipFill>
          <a:blip r:embed="rId3" cstate="print"/>
          <a:srcRect/>
          <a:stretch>
            <a:fillRect/>
          </a:stretch>
        </p:blipFill>
        <p:spPr bwMode="auto">
          <a:xfrm>
            <a:off x="1219200" y="0"/>
            <a:ext cx="6562725" cy="1219200"/>
          </a:xfrm>
          <a:prstGeom prst="rect">
            <a:avLst/>
          </a:prstGeom>
          <a:noFill/>
        </p:spPr>
      </p:pic>
      <p:pic>
        <p:nvPicPr>
          <p:cNvPr id="4" name="Picture 3" descr="pacadalogo.gif"/>
          <p:cNvPicPr>
            <a:picLocks noChangeAspect="1"/>
          </p:cNvPicPr>
          <p:nvPr/>
        </p:nvPicPr>
        <p:blipFill>
          <a:blip r:embed="rId4" cstate="print"/>
          <a:stretch>
            <a:fillRect/>
          </a:stretch>
        </p:blipFill>
        <p:spPr>
          <a:xfrm>
            <a:off x="0" y="6172200"/>
            <a:ext cx="2057399" cy="685800"/>
          </a:xfrm>
          <a:prstGeom prst="rect">
            <a:avLst/>
          </a:prstGeom>
        </p:spPr>
      </p:pic>
      <p:sp>
        <p:nvSpPr>
          <p:cNvPr id="2" name="TextBox 1"/>
          <p:cNvSpPr txBox="1"/>
          <p:nvPr/>
        </p:nvSpPr>
        <p:spPr>
          <a:xfrm>
            <a:off x="228600" y="1143000"/>
            <a:ext cx="8610600" cy="5047536"/>
          </a:xfrm>
          <a:prstGeom prst="rect">
            <a:avLst/>
          </a:prstGeom>
          <a:noFill/>
        </p:spPr>
        <p:txBody>
          <a:bodyPr wrap="square" rtlCol="0">
            <a:spAutoFit/>
          </a:bodyPr>
          <a:lstStyle/>
          <a:p>
            <a:endParaRPr lang="en-US" dirty="0" smtClean="0"/>
          </a:p>
          <a:p>
            <a:r>
              <a:rPr lang="en-US" sz="2400" b="1" dirty="0" smtClean="0"/>
              <a:t>High on the Mountain Top:  Over prepared Honors Students</a:t>
            </a:r>
          </a:p>
          <a:p>
            <a:r>
              <a:rPr lang="en-US" sz="2000" dirty="0" smtClean="0"/>
              <a:t>Moderator:  Jane Jacobson, Iowa State University</a:t>
            </a:r>
          </a:p>
          <a:p>
            <a:r>
              <a:rPr lang="en-US" sz="2000" dirty="0" smtClean="0"/>
              <a:t>Melissa Johnson, University of Florida</a:t>
            </a:r>
          </a:p>
          <a:p>
            <a:r>
              <a:rPr lang="en-US" sz="2000" dirty="0" smtClean="0"/>
              <a:t>Karen </a:t>
            </a:r>
            <a:r>
              <a:rPr lang="en-US" sz="2000" dirty="0" err="1" smtClean="0"/>
              <a:t>Pierotti</a:t>
            </a:r>
            <a:r>
              <a:rPr lang="en-US" sz="2000" dirty="0" smtClean="0"/>
              <a:t>, Brigham Young University</a:t>
            </a:r>
          </a:p>
          <a:p>
            <a:endParaRPr lang="en-US" sz="2000" dirty="0" smtClean="0"/>
          </a:p>
          <a:p>
            <a:r>
              <a:rPr lang="en-US" sz="2000" dirty="0" smtClean="0"/>
              <a:t>High achieving students more likely to have participated in  AP, IB, and dual enrollment programs.</a:t>
            </a:r>
          </a:p>
          <a:p>
            <a:endParaRPr lang="en-US" sz="2000" dirty="0" smtClean="0"/>
          </a:p>
          <a:p>
            <a:r>
              <a:rPr lang="en-US" sz="2000" dirty="0" smtClean="0"/>
              <a:t>Often participate in honors programs, the phenomenon is now impacting the honors curriculum as well as the ways in which advisors work with these "over-prepared" students. </a:t>
            </a:r>
          </a:p>
          <a:p>
            <a:endParaRPr lang="en-US" sz="2000" dirty="0" smtClean="0"/>
          </a:p>
          <a:p>
            <a:r>
              <a:rPr lang="en-US" sz="2000" b="1" dirty="0" smtClean="0"/>
              <a:t>Are these students developmentally ready  both  socially and academically for the challenges they will encounter?</a:t>
            </a:r>
          </a:p>
          <a:p>
            <a:endParaRPr lang="en-US" sz="2000" dirty="0"/>
          </a:p>
        </p:txBody>
      </p:sp>
      <p:pic>
        <p:nvPicPr>
          <p:cNvPr id="5" name="Picture 2" descr="http://t2.gstatic.com/images?q=tbn:ANd9GcQMEpFyVeqX2HRHi1OU2gFXPwstmvG44nIhm1y2j33v2GlJgTcrTA"/>
          <p:cNvPicPr>
            <a:picLocks noChangeAspect="1" noChangeArrowheads="1"/>
          </p:cNvPicPr>
          <p:nvPr/>
        </p:nvPicPr>
        <p:blipFill>
          <a:blip r:embed="rId5" cstate="print"/>
          <a:srcRect/>
          <a:stretch>
            <a:fillRect/>
          </a:stretch>
        </p:blipFill>
        <p:spPr bwMode="auto">
          <a:xfrm>
            <a:off x="7162801" y="6172200"/>
            <a:ext cx="1981200" cy="6858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0" y="1143000"/>
            <a:ext cx="9144000" cy="4876800"/>
          </a:xfrm>
        </p:spPr>
        <p:txBody>
          <a:bodyPr>
            <a:normAutofit/>
          </a:bodyPr>
          <a:lstStyle/>
          <a:p>
            <a:pPr algn="l" eaLnBrk="1" fontAlgn="auto" hangingPunct="1">
              <a:spcAft>
                <a:spcPts val="0"/>
              </a:spcAft>
              <a:defRPr/>
            </a:pPr>
            <a:r>
              <a:rPr lang="en-US" sz="3200" dirty="0" smtClean="0">
                <a:solidFill>
                  <a:schemeClr val="tx1"/>
                </a:solidFill>
              </a:rPr>
              <a:t/>
            </a:r>
            <a:br>
              <a:rPr lang="en-US" sz="3200" dirty="0" smtClean="0">
                <a:solidFill>
                  <a:schemeClr val="tx1"/>
                </a:solidFill>
              </a:rPr>
            </a:br>
            <a:r>
              <a:rPr lang="en-US" sz="2400" dirty="0" smtClean="0">
                <a:solidFill>
                  <a:schemeClr val="tx1"/>
                </a:solidFill>
              </a:rPr>
              <a:t/>
            </a:r>
            <a:br>
              <a:rPr lang="en-US" sz="2400" dirty="0" smtClean="0">
                <a:solidFill>
                  <a:schemeClr val="tx1"/>
                </a:solidFill>
              </a:rPr>
            </a:br>
            <a:endParaRPr lang="en-US" dirty="0" smtClean="0">
              <a:solidFill>
                <a:schemeClr val="tx1"/>
              </a:solidFill>
            </a:endParaRPr>
          </a:p>
        </p:txBody>
      </p:sp>
      <p:sp>
        <p:nvSpPr>
          <p:cNvPr id="9219" name="Rectangle 3"/>
          <p:cNvSpPr>
            <a:spLocks noGrp="1" noChangeArrowheads="1"/>
          </p:cNvSpPr>
          <p:nvPr>
            <p:ph type="subTitle" idx="1"/>
          </p:nvPr>
        </p:nvSpPr>
        <p:spPr>
          <a:xfrm>
            <a:off x="0" y="1295400"/>
            <a:ext cx="9144000" cy="5349240"/>
          </a:xfrm>
        </p:spPr>
        <p:txBody>
          <a:bodyPr>
            <a:normAutofit/>
          </a:bodyPr>
          <a:lstStyle/>
          <a:p>
            <a:pPr algn="l" eaLnBrk="1" hangingPunct="1"/>
            <a:endParaRPr lang="en-US" sz="2000" dirty="0" smtClean="0">
              <a:solidFill>
                <a:schemeClr val="tx1"/>
              </a:solidFill>
            </a:endParaRPr>
          </a:p>
          <a:p>
            <a:pPr algn="l" eaLnBrk="1" hangingPunct="1"/>
            <a:endParaRPr lang="en-US" sz="2000" dirty="0" smtClean="0">
              <a:solidFill>
                <a:schemeClr val="tx1"/>
              </a:solidFill>
            </a:endParaRPr>
          </a:p>
          <a:p>
            <a:pPr eaLnBrk="1" hangingPunct="1"/>
            <a:endParaRPr lang="en-US" sz="2800" dirty="0" smtClean="0"/>
          </a:p>
        </p:txBody>
      </p:sp>
      <p:pic>
        <p:nvPicPr>
          <p:cNvPr id="4" name="Picture 2" descr="Annual Conference Banner"/>
          <p:cNvPicPr>
            <a:picLocks noChangeAspect="1" noChangeArrowheads="1"/>
          </p:cNvPicPr>
          <p:nvPr/>
        </p:nvPicPr>
        <p:blipFill>
          <a:blip r:embed="rId3" cstate="print"/>
          <a:srcRect/>
          <a:stretch>
            <a:fillRect/>
          </a:stretch>
        </p:blipFill>
        <p:spPr bwMode="auto">
          <a:xfrm>
            <a:off x="1143000" y="0"/>
            <a:ext cx="6562725" cy="1219200"/>
          </a:xfrm>
          <a:prstGeom prst="rect">
            <a:avLst/>
          </a:prstGeom>
          <a:noFill/>
        </p:spPr>
      </p:pic>
      <p:pic>
        <p:nvPicPr>
          <p:cNvPr id="6" name="Picture 5" descr="pacadalogo.gif"/>
          <p:cNvPicPr>
            <a:picLocks noChangeAspect="1"/>
          </p:cNvPicPr>
          <p:nvPr/>
        </p:nvPicPr>
        <p:blipFill>
          <a:blip r:embed="rId4" cstate="print"/>
          <a:stretch>
            <a:fillRect/>
          </a:stretch>
        </p:blipFill>
        <p:spPr>
          <a:xfrm>
            <a:off x="0" y="6172200"/>
            <a:ext cx="2057399" cy="685800"/>
          </a:xfrm>
          <a:prstGeom prst="rect">
            <a:avLst/>
          </a:prstGeom>
        </p:spPr>
      </p:pic>
      <p:pic>
        <p:nvPicPr>
          <p:cNvPr id="7" name="Picture 2" descr="http://t2.gstatic.com/images?q=tbn:ANd9GcQMEpFyVeqX2HRHi1OU2gFXPwstmvG44nIhm1y2j33v2GlJgTcrTA"/>
          <p:cNvPicPr>
            <a:picLocks noChangeAspect="1" noChangeArrowheads="1"/>
          </p:cNvPicPr>
          <p:nvPr/>
        </p:nvPicPr>
        <p:blipFill>
          <a:blip r:embed="rId5" cstate="print"/>
          <a:srcRect/>
          <a:stretch>
            <a:fillRect/>
          </a:stretch>
        </p:blipFill>
        <p:spPr bwMode="auto">
          <a:xfrm>
            <a:off x="7162801" y="6172200"/>
            <a:ext cx="1981200" cy="685800"/>
          </a:xfrm>
          <a:prstGeom prst="rect">
            <a:avLst/>
          </a:prstGeom>
          <a:noFill/>
        </p:spPr>
      </p:pic>
      <p:sp>
        <p:nvSpPr>
          <p:cNvPr id="8" name="TextBox 7"/>
          <p:cNvSpPr txBox="1"/>
          <p:nvPr/>
        </p:nvSpPr>
        <p:spPr>
          <a:xfrm>
            <a:off x="838200" y="2209800"/>
            <a:ext cx="184731" cy="369332"/>
          </a:xfrm>
          <a:prstGeom prst="rect">
            <a:avLst/>
          </a:prstGeom>
          <a:noFill/>
        </p:spPr>
        <p:txBody>
          <a:bodyPr wrap="none" rtlCol="0">
            <a:spAutoFit/>
          </a:bodyPr>
          <a:lstStyle/>
          <a:p>
            <a:endParaRPr lang="en-US" dirty="0"/>
          </a:p>
        </p:txBody>
      </p:sp>
      <p:sp>
        <p:nvSpPr>
          <p:cNvPr id="10" name="Rectangle 9"/>
          <p:cNvSpPr/>
          <p:nvPr/>
        </p:nvSpPr>
        <p:spPr>
          <a:xfrm>
            <a:off x="0" y="1295400"/>
            <a:ext cx="8915400" cy="5257800"/>
          </a:xfrm>
          <a:prstGeom prst="rect">
            <a:avLst/>
          </a:prstGeom>
        </p:spPr>
        <p:txBody>
          <a:bodyPr wrap="square">
            <a:spAutoFit/>
          </a:bodyPr>
          <a:lstStyle/>
          <a:p>
            <a:r>
              <a:rPr lang="en-US" sz="2400" b="1" dirty="0" smtClean="0"/>
              <a:t>Aspiring to New Heights:  Successful Efforts for Science, Technology, Engineering, and Math (STEM</a:t>
            </a:r>
            <a:r>
              <a:rPr lang="en-US" b="1" dirty="0" smtClean="0"/>
              <a:t>)</a:t>
            </a:r>
          </a:p>
          <a:p>
            <a:r>
              <a:rPr lang="en-US" sz="2000" dirty="0" smtClean="0"/>
              <a:t>Lisa Vance, Laura Lee, Amy Smith</a:t>
            </a:r>
          </a:p>
          <a:p>
            <a:r>
              <a:rPr lang="en-US" sz="2000" dirty="0" smtClean="0"/>
              <a:t>College of Science and Technology (COST) at Georgia Southern University</a:t>
            </a:r>
          </a:p>
          <a:p>
            <a:r>
              <a:rPr lang="en-US" sz="2000" dirty="0" smtClean="0"/>
              <a:t>Comprehensive strategic plan (2007) focused on two interrelated goals: </a:t>
            </a:r>
          </a:p>
          <a:p>
            <a:r>
              <a:rPr lang="en-US" sz="2000" dirty="0" smtClean="0"/>
              <a:t>1. Increase retention of STEM students </a:t>
            </a:r>
          </a:p>
          <a:p>
            <a:r>
              <a:rPr lang="en-US" sz="2000" dirty="0" smtClean="0"/>
              <a:t>2. Improve academic success in science and math courses. </a:t>
            </a:r>
          </a:p>
          <a:p>
            <a:endParaRPr lang="en-US" dirty="0" smtClean="0"/>
          </a:p>
          <a:p>
            <a:r>
              <a:rPr lang="en-US" sz="2000" dirty="0" smtClean="0"/>
              <a:t>Advising center staffed with </a:t>
            </a:r>
            <a:r>
              <a:rPr lang="en-US" sz="2000" b="1" dirty="0" smtClean="0"/>
              <a:t>professional, faculty and career advisors </a:t>
            </a:r>
            <a:r>
              <a:rPr lang="en-US" sz="2000" dirty="0" smtClean="0"/>
              <a:t>was created and charged with implementing an intrusive advisement program that promotes student academic success, social and professional development for freshmen and sophomore students</a:t>
            </a:r>
          </a:p>
          <a:p>
            <a:endParaRPr lang="en-US" dirty="0" smtClean="0"/>
          </a:p>
          <a:p>
            <a:r>
              <a:rPr lang="en-US" sz="2000" dirty="0" smtClean="0"/>
              <a:t>Successful strategies:  Faculty/student interaction and mentoring, monitoring of academic progress and intervention tactics, student engagement through undergraduate research and student organizations and career counseling. </a:t>
            </a:r>
            <a:endParaRPr lang="en-US" sz="2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3553</TotalTime>
  <Words>1878</Words>
  <Application>Microsoft Office PowerPoint</Application>
  <PresentationFormat>On-screen Show (4:3)</PresentationFormat>
  <Paragraphs>287</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PowerPoint Presentation</vt:lpstr>
      <vt:lpstr>PowerPoint Presentation</vt:lpstr>
      <vt:lpstr>PowerPoint Presentation</vt:lpstr>
      <vt:lpstr>PowerPoint Presentation</vt:lpstr>
    </vt:vector>
  </TitlesOfParts>
  <Company>Engineering Computer Network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strange</dc:creator>
  <cp:lastModifiedBy>coedefault</cp:lastModifiedBy>
  <cp:revision>246</cp:revision>
  <dcterms:created xsi:type="dcterms:W3CDTF">2011-12-01T02:14:11Z</dcterms:created>
  <dcterms:modified xsi:type="dcterms:W3CDTF">2015-02-20T14:49:49Z</dcterms:modified>
</cp:coreProperties>
</file>