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9" r:id="rId4"/>
    <p:sldId id="278" r:id="rId5"/>
    <p:sldId id="258" r:id="rId6"/>
    <p:sldId id="268" r:id="rId7"/>
    <p:sldId id="274" r:id="rId8"/>
    <p:sldId id="277" r:id="rId9"/>
    <p:sldId id="260" r:id="rId10"/>
    <p:sldId id="270" r:id="rId11"/>
    <p:sldId id="271" r:id="rId12"/>
    <p:sldId id="264" r:id="rId13"/>
    <p:sldId id="265" r:id="rId14"/>
    <p:sldId id="266" r:id="rId15"/>
    <p:sldId id="267"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9B23"/>
    <a:srgbClr val="006600"/>
    <a:srgbClr val="856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effectLst/>
      </c:spPr>
    </c:plotArea>
    <c:plotVisOnly val="1"/>
    <c:dispBlanksAs val="gap"/>
    <c:showDLblsOverMax val="0"/>
  </c:chart>
  <c:spPr>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effectLst/>
      </c:spPr>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effectLst/>
      </c:spPr>
    </c:plotArea>
    <c:plotVisOnly val="1"/>
    <c:dispBlanksAs val="gap"/>
    <c:showDLblsOverMax val="0"/>
  </c:chart>
  <c:spPr>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effectLst/>
      </c:spPr>
    </c:plotArea>
    <c:plotVisOnly val="1"/>
    <c:dispBlanksAs val="gap"/>
    <c:showDLblsOverMax val="0"/>
  </c:chart>
  <c:spPr>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effectLst/>
      </c:spPr>
    </c:plotArea>
    <c:plotVisOnly val="1"/>
    <c:dispBlanksAs val="gap"/>
    <c:showDLblsOverMax val="0"/>
  </c:chart>
  <c:spPr>
    <a:effectLst/>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effectLst/>
      </c:spPr>
    </c:plotArea>
    <c:plotVisOnly val="1"/>
    <c:dispBlanksAs val="gap"/>
    <c:showDLblsOverMax val="0"/>
  </c:chart>
  <c:spPr>
    <a:effectLst/>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effectLst/>
      </c:spPr>
    </c:plotArea>
    <c:plotVisOnly val="1"/>
    <c:dispBlanksAs val="gap"/>
    <c:showDLblsOverMax val="0"/>
  </c:chart>
  <c:spPr>
    <a:effectLst/>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CE7E1F-A8BE-9142-820C-B73AF694035C}"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E7E1F-A8BE-9142-820C-B73AF694035C}"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31559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E7E1F-A8BE-9142-820C-B73AF694035C}"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201691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E7E1F-A8BE-9142-820C-B73AF694035C}"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416815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E7E1F-A8BE-9142-820C-B73AF694035C}"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E7E1F-A8BE-9142-820C-B73AF694035C}"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408353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E7E1F-A8BE-9142-820C-B73AF694035C}" type="datetimeFigureOut">
              <a:rPr lang="en-US" smtClean="0"/>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192370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E7E1F-A8BE-9142-820C-B73AF694035C}" type="datetimeFigureOut">
              <a:rPr lang="en-US" smtClean="0"/>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168009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E7E1F-A8BE-9142-820C-B73AF694035C}" type="datetimeFigureOut">
              <a:rPr lang="en-US" smtClean="0"/>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189484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E7E1F-A8BE-9142-820C-B73AF694035C}"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91120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E7E1F-A8BE-9142-820C-B73AF694035C}"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Tree>
    <p:extLst>
      <p:ext uri="{BB962C8B-B14F-4D97-AF65-F5344CB8AC3E}">
        <p14:creationId xmlns:p14="http://schemas.microsoft.com/office/powerpoint/2010/main" val="59013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E7E1F-A8BE-9142-820C-B73AF694035C}" type="datetimeFigureOut">
              <a:rPr lang="en-US" smtClean="0"/>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0C8F5-D920-BB4B-933F-7F3EB43C8215}" type="slidenum">
              <a:rPr lang="en-US" smtClean="0"/>
              <a:t>‹#›</a:t>
            </a:fld>
            <a:endParaRPr lang="en-US"/>
          </a:p>
        </p:txBody>
      </p:sp>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es_7404.pdf"/>
          <p:cNvPicPr>
            <a:picLocks noChangeAspect="1"/>
          </p:cNvPicPr>
          <p:nvPr/>
        </p:nvPicPr>
        <p:blipFill rotWithShape="1">
          <a:blip r:embed="rId2">
            <a:extLst>
              <a:ext uri="{28A0092B-C50C-407E-A947-70E740481C1C}">
                <a14:useLocalDpi xmlns:a14="http://schemas.microsoft.com/office/drawing/2010/main" val="0"/>
              </a:ext>
            </a:extLst>
          </a:blip>
          <a:srcRect r="85206" b="61897"/>
          <a:stretch/>
        </p:blipFill>
        <p:spPr>
          <a:xfrm>
            <a:off x="-1" y="1209416"/>
            <a:ext cx="774095" cy="2706057"/>
          </a:xfrm>
          <a:prstGeom prst="rect">
            <a:avLst/>
          </a:prstGeom>
          <a:solidFill>
            <a:srgbClr val="D19B23"/>
          </a:solidFill>
        </p:spPr>
      </p:pic>
      <p:pic>
        <p:nvPicPr>
          <p:cNvPr id="5" name="Picture 4" descr="Lines_blk.pdf"/>
          <p:cNvPicPr>
            <a:picLocks noChangeAspect="1"/>
          </p:cNvPicPr>
          <p:nvPr/>
        </p:nvPicPr>
        <p:blipFill rotWithShape="1">
          <a:blip r:embed="rId3">
            <a:extLst>
              <a:ext uri="{28A0092B-C50C-407E-A947-70E740481C1C}">
                <a14:useLocalDpi xmlns:a14="http://schemas.microsoft.com/office/drawing/2010/main" val="0"/>
              </a:ext>
            </a:extLst>
          </a:blip>
          <a:srcRect l="9555" t="6478" b="22982"/>
          <a:stretch/>
        </p:blipFill>
        <p:spPr>
          <a:xfrm>
            <a:off x="774095" y="1209417"/>
            <a:ext cx="8369905" cy="2706057"/>
          </a:xfrm>
          <a:prstGeom prst="rect">
            <a:avLst/>
          </a:prstGeom>
          <a:solidFill>
            <a:schemeClr val="tx1"/>
          </a:solidFill>
          <a:ln>
            <a:solidFill>
              <a:schemeClr val="tx1"/>
            </a:solidFill>
          </a:ln>
        </p:spPr>
      </p:pic>
      <p:sp>
        <p:nvSpPr>
          <p:cNvPr id="10" name="Title 1"/>
          <p:cNvSpPr>
            <a:spLocks noGrp="1"/>
          </p:cNvSpPr>
          <p:nvPr>
            <p:ph type="ctrTitle"/>
          </p:nvPr>
        </p:nvSpPr>
        <p:spPr>
          <a:xfrm>
            <a:off x="1101198" y="1516283"/>
            <a:ext cx="7086600" cy="2113311"/>
          </a:xfrm>
        </p:spPr>
        <p:txBody>
          <a:bodyPr>
            <a:noAutofit/>
          </a:bodyPr>
          <a:lstStyle/>
          <a:p>
            <a:pPr algn="l">
              <a:lnSpc>
                <a:spcPct val="90000"/>
              </a:lnSpc>
            </a:pPr>
            <a:r>
              <a:rPr lang="en-US" sz="4800" dirty="0" smtClean="0">
                <a:solidFill>
                  <a:schemeClr val="bg1"/>
                </a:solidFill>
                <a:latin typeface="Impact"/>
                <a:cs typeface="Impact"/>
              </a:rPr>
              <a:t>Degree Map Guidance </a:t>
            </a:r>
            <a:br>
              <a:rPr lang="en-US" sz="4800" dirty="0" smtClean="0">
                <a:solidFill>
                  <a:schemeClr val="bg1"/>
                </a:solidFill>
                <a:latin typeface="Impact"/>
                <a:cs typeface="Impact"/>
              </a:rPr>
            </a:br>
            <a:r>
              <a:rPr lang="en-US" sz="4800" dirty="0" smtClean="0">
                <a:solidFill>
                  <a:schemeClr val="bg1"/>
                </a:solidFill>
                <a:latin typeface="Impact"/>
                <a:cs typeface="Impact"/>
              </a:rPr>
              <a:t>for Purdue University </a:t>
            </a:r>
            <a:br>
              <a:rPr lang="en-US" sz="4800" dirty="0" smtClean="0">
                <a:solidFill>
                  <a:schemeClr val="bg1"/>
                </a:solidFill>
                <a:latin typeface="Impact"/>
                <a:cs typeface="Impact"/>
              </a:rPr>
            </a:br>
            <a:r>
              <a:rPr lang="en-US" sz="4800" dirty="0" smtClean="0">
                <a:solidFill>
                  <a:schemeClr val="bg1"/>
                </a:solidFill>
                <a:latin typeface="Impact"/>
                <a:cs typeface="Impact"/>
              </a:rPr>
              <a:t>West Lafayette Academic and Faculty Advisors</a:t>
            </a:r>
            <a:endParaRPr lang="en-US" sz="4800" dirty="0">
              <a:solidFill>
                <a:schemeClr val="bg1"/>
              </a:solidFill>
              <a:latin typeface="Impact"/>
              <a:cs typeface="Impact"/>
            </a:endParaRPr>
          </a:p>
        </p:txBody>
      </p:sp>
      <p:sp>
        <p:nvSpPr>
          <p:cNvPr id="14" name="Date Placeholder 6"/>
          <p:cNvSpPr>
            <a:spLocks noGrp="1"/>
          </p:cNvSpPr>
          <p:nvPr>
            <p:ph type="dt" sz="half" idx="10"/>
          </p:nvPr>
        </p:nvSpPr>
        <p:spPr>
          <a:xfrm>
            <a:off x="1371600" y="5794164"/>
            <a:ext cx="2133600" cy="365125"/>
          </a:xfrm>
        </p:spPr>
        <p:txBody>
          <a:bodyPr/>
          <a:lstStyle/>
          <a:p>
            <a:r>
              <a:rPr lang="en-US" sz="1400" b="1" dirty="0" smtClean="0">
                <a:solidFill>
                  <a:srgbClr val="D19B23"/>
                </a:solidFill>
                <a:latin typeface="Arial"/>
                <a:cs typeface="Arial"/>
              </a:rPr>
              <a:t>October 22, 2014</a:t>
            </a:r>
            <a:endParaRPr lang="en-US" sz="1400" b="1" dirty="0">
              <a:solidFill>
                <a:srgbClr val="D19B23"/>
              </a:solidFill>
              <a:latin typeface="Arial"/>
              <a:cs typeface="Arial"/>
            </a:endParaRPr>
          </a:p>
        </p:txBody>
      </p:sp>
      <p:sp>
        <p:nvSpPr>
          <p:cNvPr id="15" name="TextBox 14"/>
          <p:cNvSpPr txBox="1"/>
          <p:nvPr/>
        </p:nvSpPr>
        <p:spPr>
          <a:xfrm>
            <a:off x="1362456" y="4733187"/>
            <a:ext cx="4961936" cy="954107"/>
          </a:xfrm>
          <a:prstGeom prst="rect">
            <a:avLst/>
          </a:prstGeom>
          <a:noFill/>
        </p:spPr>
        <p:txBody>
          <a:bodyPr wrap="non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494333">
                    <a:alpha val="70000"/>
                  </a:srgbClr>
                </a:solidFill>
                <a:latin typeface="Arial"/>
                <a:ea typeface="+mn-ea"/>
                <a:cs typeface="Arial"/>
              </a:rPr>
              <a:t>Kelly Pistilli</a:t>
            </a:r>
          </a:p>
          <a:p>
            <a:pPr>
              <a:defRPr/>
            </a:pPr>
            <a:r>
              <a:rPr lang="en-US" sz="1300" dirty="0">
                <a:solidFill>
                  <a:srgbClr val="494333">
                    <a:alpha val="70000"/>
                  </a:srgbClr>
                </a:solidFill>
                <a:latin typeface="Arial"/>
                <a:cs typeface="Arial"/>
              </a:rPr>
              <a:t>Academic Advisor, College of </a:t>
            </a:r>
            <a:r>
              <a:rPr lang="en-US" sz="1300" dirty="0" smtClean="0">
                <a:solidFill>
                  <a:srgbClr val="494333">
                    <a:alpha val="70000"/>
                  </a:srgbClr>
                </a:solidFill>
                <a:latin typeface="Arial"/>
                <a:cs typeface="Arial"/>
              </a:rPr>
              <a:t>Technology/PACADA Chair</a:t>
            </a:r>
            <a:endParaRPr lang="en-US" sz="1300" b="1" i="0" u="none" strike="noStrike" kern="1200" baseline="0" dirty="0" smtClean="0">
              <a:solidFill>
                <a:srgbClr val="494333">
                  <a:alpha val="70000"/>
                </a:srgbClr>
              </a:solidFill>
              <a:latin typeface="Arial"/>
              <a:cs typeface="Arial"/>
            </a:endParaRPr>
          </a:p>
          <a:p>
            <a:pPr>
              <a:defRPr/>
            </a:pPr>
            <a:r>
              <a:rPr lang="en-US" b="1" dirty="0" smtClean="0">
                <a:solidFill>
                  <a:srgbClr val="494333">
                    <a:alpha val="70000"/>
                  </a:srgbClr>
                </a:solidFill>
                <a:latin typeface="Arial"/>
                <a:cs typeface="Arial"/>
              </a:rPr>
              <a:t>Brenda Schroeder</a:t>
            </a:r>
            <a:r>
              <a:rPr lang="en-US" sz="1800" b="1" i="0" u="none" strike="noStrike" kern="1200" baseline="0" dirty="0" smtClean="0">
                <a:solidFill>
                  <a:srgbClr val="494333">
                    <a:alpha val="70000"/>
                  </a:srgbClr>
                </a:solidFill>
                <a:latin typeface="Arial"/>
                <a:ea typeface="+mn-ea"/>
                <a:cs typeface="Arial"/>
              </a:rPr>
              <a:t/>
            </a:r>
            <a:br>
              <a:rPr lang="en-US" sz="1800" b="1" i="0" u="none" strike="noStrike" kern="1200" baseline="0" dirty="0" smtClean="0">
                <a:solidFill>
                  <a:srgbClr val="494333">
                    <a:alpha val="70000"/>
                  </a:srgbClr>
                </a:solidFill>
                <a:latin typeface="Arial"/>
                <a:ea typeface="+mn-ea"/>
                <a:cs typeface="Arial"/>
              </a:rPr>
            </a:br>
            <a:r>
              <a:rPr lang="en-US" sz="1300" dirty="0" smtClean="0">
                <a:solidFill>
                  <a:srgbClr val="494333">
                    <a:alpha val="70000"/>
                  </a:srgbClr>
                </a:solidFill>
                <a:latin typeface="Arial"/>
                <a:cs typeface="Arial"/>
              </a:rPr>
              <a:t>Assistant Director, Office of Student Services, </a:t>
            </a:r>
            <a:r>
              <a:rPr lang="en-US" sz="1300" dirty="0">
                <a:solidFill>
                  <a:srgbClr val="494333">
                    <a:alpha val="70000"/>
                  </a:srgbClr>
                </a:solidFill>
                <a:latin typeface="Arial"/>
                <a:cs typeface="Arial"/>
              </a:rPr>
              <a:t>College of </a:t>
            </a:r>
            <a:r>
              <a:rPr lang="en-US" sz="1300" dirty="0" smtClean="0">
                <a:solidFill>
                  <a:srgbClr val="494333">
                    <a:alpha val="70000"/>
                  </a:srgbClr>
                </a:solidFill>
                <a:latin typeface="Arial"/>
                <a:cs typeface="Arial"/>
              </a:rPr>
              <a:t>Pharmacy</a:t>
            </a:r>
            <a:endParaRPr lang="en-US" sz="1300" b="0" i="0" u="none" strike="noStrike" kern="1200" baseline="0" dirty="0" smtClean="0">
              <a:solidFill>
                <a:srgbClr val="494333">
                  <a:alpha val="70000"/>
                </a:srgbClr>
              </a:solidFill>
              <a:latin typeface="Arial"/>
              <a:ea typeface="+mn-ea"/>
              <a:cs typeface="Arial"/>
            </a:endParaRPr>
          </a:p>
        </p:txBody>
      </p:sp>
      <p:pic>
        <p:nvPicPr>
          <p:cNvPr id="19" name="Picture 18" descr="PU_sigtab.eps"/>
          <p:cNvPicPr>
            <a:picLocks noChangeAspect="1"/>
          </p:cNvPicPr>
          <p:nvPr/>
        </p:nvPicPr>
        <p:blipFill rotWithShape="1">
          <a:blip r:embed="rId4">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Tree>
    <p:extLst>
      <p:ext uri="{BB962C8B-B14F-4D97-AF65-F5344CB8AC3E}">
        <p14:creationId xmlns:p14="http://schemas.microsoft.com/office/powerpoint/2010/main" val="2096479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15472" y="133936"/>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Impact"/>
                <a:cs typeface="Impact"/>
              </a:rPr>
              <a:t>How do we incorporate this into advising?</a:t>
            </a:r>
            <a:endParaRPr lang="en-US" sz="3600" dirty="0">
              <a:solidFill>
                <a:schemeClr val="bg1"/>
              </a:solidFill>
              <a:latin typeface="Impact"/>
              <a:cs typeface="Impact"/>
            </a:endParaRPr>
          </a:p>
        </p:txBody>
      </p:sp>
      <p:graphicFrame>
        <p:nvGraphicFramePr>
          <p:cNvPr id="11" name="Chart Placeholder 5"/>
          <p:cNvGraphicFramePr>
            <a:graphicFrameLocks/>
          </p:cNvGraphicFramePr>
          <p:nvPr>
            <p:extLst>
              <p:ext uri="{D42A27DB-BD31-4B8C-83A1-F6EECF244321}">
                <p14:modId xmlns:p14="http://schemas.microsoft.com/office/powerpoint/2010/main" val="3406040044"/>
              </p:ext>
            </p:extLst>
          </p:nvPr>
        </p:nvGraphicFramePr>
        <p:xfrm>
          <a:off x="5157915" y="135881"/>
          <a:ext cx="3605233" cy="4457069"/>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10</a:t>
            </a:fld>
            <a:endParaRPr lang="en-US" sz="1000" dirty="0">
              <a:latin typeface="Arial"/>
              <a:cs typeface="Arial"/>
            </a:endParaRPr>
          </a:p>
        </p:txBody>
      </p:sp>
      <p:pic>
        <p:nvPicPr>
          <p:cNvPr id="16" name="Picture 15" descr="PU_sig13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sp>
        <p:nvSpPr>
          <p:cNvPr id="4" name="Rectangle 3"/>
          <p:cNvSpPr/>
          <p:nvPr/>
        </p:nvSpPr>
        <p:spPr>
          <a:xfrm>
            <a:off x="2534809" y="1096648"/>
            <a:ext cx="6486068" cy="5082930"/>
          </a:xfrm>
          <a:prstGeom prst="rect">
            <a:avLst/>
          </a:prstGeom>
        </p:spPr>
        <p:txBody>
          <a:bodyPr wrap="square">
            <a:spAutoFit/>
          </a:bodyPr>
          <a:lstStyle/>
          <a:p>
            <a:pPr marL="171450" marR="114300" algn="ctr">
              <a:lnSpc>
                <a:spcPct val="115000"/>
              </a:lnSpc>
              <a:spcBef>
                <a:spcPts val="0"/>
              </a:spcBef>
              <a:spcAft>
                <a:spcPts val="0"/>
              </a:spcAft>
            </a:pPr>
            <a:r>
              <a:rPr lang="en-US" sz="2400" b="1" dirty="0">
                <a:latin typeface="Calibri" panose="020F0502020204030204" pitchFamily="34" charset="0"/>
                <a:cs typeface="Calibri" panose="020F0502020204030204" pitchFamily="34" charset="0"/>
              </a:rPr>
              <a:t>Using Degree Maps </a:t>
            </a:r>
            <a:r>
              <a:rPr lang="en-US" sz="2400" b="1" dirty="0" smtClean="0">
                <a:latin typeface="Calibri" panose="020F0502020204030204" pitchFamily="34" charset="0"/>
                <a:cs typeface="Calibri" panose="020F0502020204030204" pitchFamily="34" charset="0"/>
              </a:rPr>
              <a:t>to </a:t>
            </a:r>
            <a:r>
              <a:rPr lang="en-US" sz="2400" b="1" dirty="0">
                <a:latin typeface="Calibri" panose="020F0502020204030204" pitchFamily="34" charset="0"/>
                <a:cs typeface="Calibri" panose="020F0502020204030204" pitchFamily="34" charset="0"/>
              </a:rPr>
              <a:t>Guide Student Success at </a:t>
            </a:r>
            <a:endParaRPr lang="en-US" sz="2400" b="1" dirty="0" smtClean="0">
              <a:latin typeface="Calibri" panose="020F0502020204030204" pitchFamily="34" charset="0"/>
              <a:cs typeface="Calibri" panose="020F0502020204030204" pitchFamily="34" charset="0"/>
            </a:endParaRPr>
          </a:p>
          <a:p>
            <a:pPr marL="171450" marR="114300" algn="ctr">
              <a:lnSpc>
                <a:spcPct val="115000"/>
              </a:lnSpc>
              <a:spcBef>
                <a:spcPts val="0"/>
              </a:spcBef>
              <a:spcAft>
                <a:spcPts val="0"/>
              </a:spcAft>
            </a:pPr>
            <a:r>
              <a:rPr lang="en-US" sz="2400" b="1" dirty="0" smtClean="0">
                <a:latin typeface="Calibri" panose="020F0502020204030204" pitchFamily="34" charset="0"/>
                <a:cs typeface="Calibri" panose="020F0502020204030204" pitchFamily="34" charset="0"/>
              </a:rPr>
              <a:t>Purdue </a:t>
            </a:r>
            <a:r>
              <a:rPr lang="en-US" sz="2400" b="1" dirty="0">
                <a:latin typeface="Calibri" panose="020F0502020204030204" pitchFamily="34" charset="0"/>
                <a:cs typeface="Calibri" panose="020F0502020204030204" pitchFamily="34" charset="0"/>
              </a:rPr>
              <a:t>University (PWL</a:t>
            </a:r>
            <a:r>
              <a:rPr lang="en-US" sz="2400" b="1" dirty="0" smtClean="0">
                <a:latin typeface="Calibri" panose="020F0502020204030204" pitchFamily="34" charset="0"/>
                <a:cs typeface="Calibri" panose="020F0502020204030204" pitchFamily="34" charset="0"/>
              </a:rPr>
              <a:t>)</a:t>
            </a:r>
          </a:p>
          <a:p>
            <a:pPr marL="171450" marR="114300">
              <a:lnSpc>
                <a:spcPct val="115000"/>
              </a:lnSpc>
              <a:spcBef>
                <a:spcPts val="0"/>
              </a:spcBef>
              <a:spcAft>
                <a:spcPts val="0"/>
              </a:spcAft>
            </a:pPr>
            <a:endParaRPr lang="en-US" sz="1200" b="1" dirty="0">
              <a:latin typeface="Calibri" panose="020F0502020204030204" pitchFamily="34" charset="0"/>
              <a:cs typeface="Calibri" panose="020F0502020204030204" pitchFamily="34" charset="0"/>
            </a:endParaRPr>
          </a:p>
          <a:p>
            <a:pPr marL="171450" marR="114300">
              <a:lnSpc>
                <a:spcPct val="115000"/>
              </a:lnSpc>
              <a:spcBef>
                <a:spcPts val="0"/>
              </a:spcBef>
              <a:spcAft>
                <a:spcPts val="0"/>
              </a:spcAft>
            </a:pPr>
            <a:r>
              <a:rPr lang="en-US" sz="2000" b="1" dirty="0">
                <a:latin typeface="Calibri" panose="020F0502020204030204" pitchFamily="34" charset="0"/>
                <a:ea typeface="Calibri" panose="020F0502020204030204" pitchFamily="34" charset="0"/>
                <a:cs typeface="Calibri" panose="020F0502020204030204" pitchFamily="34" charset="0"/>
              </a:rPr>
              <a:t>1</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Give every student a standard degree map at orientation and </a:t>
            </a:r>
            <a:r>
              <a:rPr lang="en-US" sz="2000" b="1" dirty="0" smtClean="0">
                <a:latin typeface="Calibri" panose="020F0502020204030204" pitchFamily="34" charset="0"/>
                <a:ea typeface="Calibri" panose="020F0502020204030204" pitchFamily="34" charset="0"/>
                <a:cs typeface="Calibri" panose="020F0502020204030204" pitchFamily="34" charset="0"/>
              </a:rPr>
              <a:t>registration</a:t>
            </a:r>
            <a:r>
              <a:rPr lang="en-US" sz="2000" b="1"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3990" marR="0">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114300">
              <a:lnSpc>
                <a:spcPct val="115000"/>
              </a:lnSpc>
              <a:spcBef>
                <a:spcPts val="0"/>
              </a:spcBef>
              <a:spcAft>
                <a:spcPts val="0"/>
              </a:spcAft>
            </a:pPr>
            <a:r>
              <a:rPr lang="en-US" sz="2000" b="1" dirty="0">
                <a:latin typeface="Calibri" panose="020F0502020204030204" pitchFamily="34" charset="0"/>
                <a:ea typeface="Calibri" panose="020F0502020204030204" pitchFamily="34" charset="0"/>
                <a:cs typeface="Calibri" panose="020F0502020204030204" pitchFamily="34" charset="0"/>
              </a:rPr>
              <a:t>2</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Students can use a standard degree map to create a customized plan</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3990" marR="118745">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1450" marR="114300">
              <a:lnSpc>
                <a:spcPct val="115000"/>
              </a:lnSpc>
              <a:spcBef>
                <a:spcPts val="0"/>
              </a:spcBef>
              <a:spcAft>
                <a:spcPts val="0"/>
              </a:spcAft>
            </a:pPr>
            <a:r>
              <a:rPr lang="en-US" sz="2000" b="1" dirty="0">
                <a:latin typeface="Calibri" panose="020F0502020204030204" pitchFamily="34" charset="0"/>
                <a:ea typeface="Calibri" panose="020F0502020204030204" pitchFamily="34" charset="0"/>
                <a:cs typeface="Calibri" panose="020F0502020204030204" pitchFamily="34" charset="0"/>
              </a:rPr>
              <a:t>3</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smtClean="0">
                <a:latin typeface="Calibri" panose="020F0502020204030204" pitchFamily="34" charset="0"/>
                <a:ea typeface="Calibri" panose="020F0502020204030204" pitchFamily="34" charset="0"/>
                <a:cs typeface="Calibri" panose="020F0502020204030204" pitchFamily="34" charset="0"/>
              </a:rPr>
              <a:t>Reviewing </a:t>
            </a:r>
            <a:r>
              <a:rPr lang="en-US" sz="2000" b="1" dirty="0">
                <a:latin typeface="Calibri" panose="020F0502020204030204" pitchFamily="34" charset="0"/>
                <a:ea typeface="Calibri" panose="020F0502020204030204" pitchFamily="34" charset="0"/>
                <a:cs typeface="Calibri" panose="020F0502020204030204" pitchFamily="34" charset="0"/>
              </a:rPr>
              <a:t>and updating the student’s plan is integrated each semester </a:t>
            </a:r>
            <a:r>
              <a:rPr lang="en-US" sz="2000" b="1" dirty="0" smtClean="0">
                <a:latin typeface="Calibri" panose="020F0502020204030204" pitchFamily="34" charset="0"/>
                <a:ea typeface="Calibri" panose="020F0502020204030204" pitchFamily="34" charset="0"/>
                <a:cs typeface="Calibri" panose="020F0502020204030204" pitchFamily="34" charset="0"/>
              </a:rPr>
              <a:t>into </a:t>
            </a:r>
            <a:r>
              <a:rPr lang="en-US" sz="2000" b="1" dirty="0">
                <a:latin typeface="Calibri" panose="020F0502020204030204" pitchFamily="34" charset="0"/>
                <a:ea typeface="Calibri" panose="020F0502020204030204" pitchFamily="34" charset="0"/>
                <a:cs typeface="Calibri" panose="020F0502020204030204" pitchFamily="34" charset="0"/>
              </a:rPr>
              <a:t>the academic advising session and the student’s registration </a:t>
            </a:r>
            <a:r>
              <a:rPr lang="en-US" sz="2000" b="1" dirty="0" smtClean="0">
                <a:latin typeface="Calibri" panose="020F0502020204030204" pitchFamily="34" charset="0"/>
                <a:ea typeface="Calibri" panose="020F0502020204030204" pitchFamily="34" charset="0"/>
                <a:cs typeface="Calibri" panose="020F0502020204030204" pitchFamily="34" charset="0"/>
              </a:rPr>
              <a:t>processes.</a:t>
            </a:r>
          </a:p>
          <a:p>
            <a:pPr marL="171450" marR="114300">
              <a:lnSpc>
                <a:spcPct val="115000"/>
              </a:lnSpc>
              <a:spcBef>
                <a:spcPts val="0"/>
              </a:spcBef>
              <a:spcAft>
                <a:spcPts val="0"/>
              </a:spcAft>
            </a:pP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71450" marR="114300">
              <a:lnSpc>
                <a:spcPct val="115000"/>
              </a:lnSpc>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(Page 5 – Degree Map Guidance for Purdue University West Lafayette Academic and Faculty Advisors)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262412" y="2065142"/>
            <a:ext cx="2340656" cy="3077768"/>
          </a:xfrm>
          <a:prstGeom prst="rect">
            <a:avLst/>
          </a:prstGeom>
          <a:solidFill>
            <a:schemeClr val="tx1"/>
          </a:solidFill>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6228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15472" y="133936"/>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Impact"/>
                <a:cs typeface="Impact"/>
              </a:rPr>
              <a:t>How do we incorporate this into advising?</a:t>
            </a:r>
            <a:endParaRPr lang="en-US" sz="3600" dirty="0">
              <a:solidFill>
                <a:schemeClr val="bg1"/>
              </a:solidFill>
              <a:latin typeface="Impact"/>
              <a:cs typeface="Impact"/>
            </a:endParaRPr>
          </a:p>
        </p:txBody>
      </p:sp>
      <p:graphicFrame>
        <p:nvGraphicFramePr>
          <p:cNvPr id="11" name="Chart Placeholder 5"/>
          <p:cNvGraphicFramePr>
            <a:graphicFrameLocks/>
          </p:cNvGraphicFramePr>
          <p:nvPr>
            <p:extLst>
              <p:ext uri="{D42A27DB-BD31-4B8C-83A1-F6EECF244321}">
                <p14:modId xmlns:p14="http://schemas.microsoft.com/office/powerpoint/2010/main" val="3573599268"/>
              </p:ext>
            </p:extLst>
          </p:nvPr>
        </p:nvGraphicFramePr>
        <p:xfrm>
          <a:off x="5066475" y="382769"/>
          <a:ext cx="3605233" cy="4457069"/>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11</a:t>
            </a:fld>
            <a:endParaRPr lang="en-US" sz="1000" dirty="0">
              <a:latin typeface="Arial"/>
              <a:cs typeface="Arial"/>
            </a:endParaRPr>
          </a:p>
        </p:txBody>
      </p:sp>
      <p:pic>
        <p:nvPicPr>
          <p:cNvPr id="16" name="Picture 15" descr="PU_sig13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sp>
        <p:nvSpPr>
          <p:cNvPr id="4" name="Rectangle 3"/>
          <p:cNvSpPr/>
          <p:nvPr/>
        </p:nvSpPr>
        <p:spPr>
          <a:xfrm>
            <a:off x="3044952" y="1282565"/>
            <a:ext cx="5741158" cy="4127284"/>
          </a:xfrm>
          <a:prstGeom prst="rect">
            <a:avLst/>
          </a:prstGeom>
        </p:spPr>
        <p:txBody>
          <a:bodyPr wrap="square">
            <a:spAutoFit/>
          </a:bodyPr>
          <a:lstStyle/>
          <a:p>
            <a:pPr marL="171450" marR="114300" algn="ctr">
              <a:lnSpc>
                <a:spcPct val="115000"/>
              </a:lnSpc>
              <a:spcBef>
                <a:spcPts val="0"/>
              </a:spcBef>
              <a:spcAft>
                <a:spcPts val="0"/>
              </a:spcAft>
            </a:pPr>
            <a:r>
              <a:rPr lang="en-US" sz="2800" b="1" dirty="0" smtClean="0">
                <a:latin typeface="Calibri" panose="020F0502020204030204" pitchFamily="34" charset="0"/>
                <a:cs typeface="Times New Roman" panose="02020603050405020304" pitchFamily="18" charset="0"/>
              </a:rPr>
              <a:t>Best Practices for Advisors</a:t>
            </a:r>
          </a:p>
          <a:p>
            <a:pPr marL="171450" marR="114300" algn="ctr">
              <a:lnSpc>
                <a:spcPct val="115000"/>
              </a:lnSpc>
              <a:spcBef>
                <a:spcPts val="0"/>
              </a:spcBef>
              <a:spcAft>
                <a:spcPts val="0"/>
              </a:spcAft>
            </a:pPr>
            <a:endParaRPr lang="en-US" sz="2800" b="1" dirty="0" smtClean="0">
              <a:latin typeface="Calibri" panose="020F0502020204030204" pitchFamily="34" charset="0"/>
              <a:cs typeface="Times New Roman" panose="02020603050405020304" pitchFamily="18" charset="0"/>
            </a:endParaRPr>
          </a:p>
          <a:p>
            <a:pPr marL="514350" marR="114300" indent="-342900">
              <a:lnSpc>
                <a:spcPct val="115000"/>
              </a:lnSpc>
              <a:spcBef>
                <a:spcPts val="0"/>
              </a:spcBef>
              <a:spcAft>
                <a:spcPts val="0"/>
              </a:spcAft>
              <a:buFont typeface="Arial" panose="020B0604020202020204" pitchFamily="34" charset="0"/>
              <a:buChar char="•"/>
            </a:pPr>
            <a:r>
              <a:rPr lang="en-US" sz="2000" b="1" dirty="0" smtClean="0">
                <a:latin typeface="Calibri" panose="020F0502020204030204" pitchFamily="34" charset="0"/>
                <a:cs typeface="Times New Roman" panose="02020603050405020304" pitchFamily="18" charset="0"/>
              </a:rPr>
              <a:t>Suggested Registration Process</a:t>
            </a:r>
          </a:p>
          <a:p>
            <a:pPr marL="514350" marR="114300" indent="-342900">
              <a:lnSpc>
                <a:spcPct val="115000"/>
              </a:lnSpc>
              <a:spcBef>
                <a:spcPts val="0"/>
              </a:spcBef>
              <a:spcAft>
                <a:spcPts val="0"/>
              </a:spcAft>
              <a:buFont typeface="Arial" panose="020B0604020202020204" pitchFamily="34" charset="0"/>
              <a:buChar char="•"/>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514350" marR="114300" indent="-342900">
              <a:lnSpc>
                <a:spcPct val="115000"/>
              </a:lnSpc>
              <a:spcBef>
                <a:spcPts val="0"/>
              </a:spcBef>
              <a:spcAft>
                <a:spcPts val="0"/>
              </a:spcAft>
              <a:buFont typeface="Arial" panose="020B0604020202020204" pitchFamily="34" charset="0"/>
              <a:buChar char="•"/>
            </a:pPr>
            <a:r>
              <a:rPr lang="en-US" sz="2000" b="1" dirty="0" smtClean="0">
                <a:latin typeface="Calibri" panose="020F0502020204030204" pitchFamily="34" charset="0"/>
                <a:ea typeface="Calibri" panose="020F0502020204030204" pitchFamily="34" charset="0"/>
                <a:cs typeface="Times New Roman" panose="02020603050405020304" pitchFamily="18" charset="0"/>
              </a:rPr>
              <a:t>Suggested Student Email Regarding Registration/Plans Template</a:t>
            </a:r>
          </a:p>
          <a:p>
            <a:pPr marL="514350" marR="114300" indent="-342900">
              <a:lnSpc>
                <a:spcPct val="115000"/>
              </a:lnSpc>
              <a:spcBef>
                <a:spcPts val="0"/>
              </a:spcBef>
              <a:spcAft>
                <a:spcPts val="0"/>
              </a:spcAft>
              <a:buFont typeface="Arial" panose="020B0604020202020204" pitchFamily="34" charset="0"/>
              <a:buChar char="•"/>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514350" marR="114300" indent="-342900">
              <a:lnSpc>
                <a:spcPct val="115000"/>
              </a:lnSpc>
              <a:spcBef>
                <a:spcPts val="0"/>
              </a:spcBef>
              <a:spcAft>
                <a:spcPts val="0"/>
              </a:spcAft>
              <a:buFont typeface="Arial" panose="020B0604020202020204" pitchFamily="34" charset="0"/>
              <a:buChar char="•"/>
            </a:pPr>
            <a:r>
              <a:rPr lang="en-US" sz="2000" b="1" dirty="0" smtClean="0">
                <a:latin typeface="Calibri" panose="020F0502020204030204" pitchFamily="34" charset="0"/>
                <a:ea typeface="Calibri" panose="020F0502020204030204" pitchFamily="34" charset="0"/>
                <a:cs typeface="Times New Roman" panose="02020603050405020304" pitchFamily="18" charset="0"/>
              </a:rPr>
              <a:t>Suggested Follow-Up Email Template</a:t>
            </a:r>
          </a:p>
          <a:p>
            <a:pPr marL="514350" marR="114300" indent="-342900">
              <a:lnSpc>
                <a:spcPct val="115000"/>
              </a:lnSpc>
              <a:spcBef>
                <a:spcPts val="0"/>
              </a:spcBef>
              <a:spcAft>
                <a:spcPts val="0"/>
              </a:spcAft>
              <a:buFont typeface="Arial" panose="020B0604020202020204" pitchFamily="34" charset="0"/>
              <a:buChar char="•"/>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171450" marR="114300">
              <a:lnSpc>
                <a:spcPct val="115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(Page 5 – </a:t>
            </a:r>
            <a:r>
              <a:rPr lang="en-US" sz="1400" dirty="0" smtClean="0">
                <a:latin typeface="Calibri" panose="020F0502020204030204" pitchFamily="34" charset="0"/>
                <a:ea typeface="Calibri" panose="020F0502020204030204" pitchFamily="34" charset="0"/>
                <a:cs typeface="Times New Roman" panose="02020603050405020304" pitchFamily="18" charset="0"/>
              </a:rPr>
              <a:t>7 Degree </a:t>
            </a:r>
            <a:r>
              <a:rPr lang="en-US" sz="1400" dirty="0">
                <a:latin typeface="Calibri" panose="020F0502020204030204" pitchFamily="34" charset="0"/>
                <a:ea typeface="Calibri" panose="020F0502020204030204" pitchFamily="34" charset="0"/>
                <a:cs typeface="Times New Roman" panose="02020603050405020304" pitchFamily="18" charset="0"/>
              </a:rPr>
              <a:t>Map Guidance for Purdue University West Lafayette Academic and Faculty Advisors)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317276" y="2065142"/>
            <a:ext cx="2340656" cy="3077768"/>
          </a:xfrm>
          <a:prstGeom prst="rect">
            <a:avLst/>
          </a:prstGeom>
          <a:solidFill>
            <a:schemeClr val="tx1"/>
          </a:solidFill>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941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42904" y="147555"/>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Impact"/>
                <a:cs typeface="Impact"/>
              </a:rPr>
              <a:t>Purdue is in compliance!</a:t>
            </a:r>
          </a:p>
        </p:txBody>
      </p:sp>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12</a:t>
            </a:fld>
            <a:endParaRPr lang="en-US" sz="1000" dirty="0">
              <a:latin typeface="Arial"/>
              <a:cs typeface="Arial"/>
            </a:endParaRPr>
          </a:p>
        </p:txBody>
      </p:sp>
      <p:pic>
        <p:nvPicPr>
          <p:cNvPr id="16" name="Picture 15" descr="PU_sig13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pic>
        <p:nvPicPr>
          <p:cNvPr id="2" name="Picture 1"/>
          <p:cNvPicPr>
            <a:picLocks noChangeAspect="1"/>
          </p:cNvPicPr>
          <p:nvPr/>
        </p:nvPicPr>
        <p:blipFill>
          <a:blip r:embed="rId4"/>
          <a:stretch>
            <a:fillRect/>
          </a:stretch>
        </p:blipFill>
        <p:spPr>
          <a:xfrm>
            <a:off x="266904" y="996912"/>
            <a:ext cx="4162986" cy="5387394"/>
          </a:xfrm>
          <a:prstGeom prst="rect">
            <a:avLst/>
          </a:prstGeom>
        </p:spPr>
      </p:pic>
      <p:sp>
        <p:nvSpPr>
          <p:cNvPr id="3" name="Rectangle 2"/>
          <p:cNvSpPr/>
          <p:nvPr/>
        </p:nvSpPr>
        <p:spPr>
          <a:xfrm>
            <a:off x="4429890" y="998246"/>
            <a:ext cx="4572000" cy="646331"/>
          </a:xfrm>
          <a:prstGeom prst="rect">
            <a:avLst/>
          </a:prstGeom>
        </p:spPr>
        <p:txBody>
          <a:bodyPr>
            <a:spAutoFit/>
          </a:bodyPr>
          <a:lstStyle/>
          <a:p>
            <a:r>
              <a:rPr lang="en-US" b="1" dirty="0" smtClean="0">
                <a:solidFill>
                  <a:srgbClr val="000000"/>
                </a:solidFill>
                <a:latin typeface="Calibri" panose="020F0502020204030204" pitchFamily="34" charset="0"/>
              </a:rPr>
              <a:t>Step 1: </a:t>
            </a:r>
            <a:r>
              <a:rPr lang="en-US" dirty="0" smtClean="0">
                <a:solidFill>
                  <a:srgbClr val="000000"/>
                </a:solidFill>
                <a:latin typeface="Calibri" panose="020F0502020204030204" pitchFamily="34" charset="0"/>
              </a:rPr>
              <a:t>Give every student a standard degree map at orientation and registration. </a:t>
            </a:r>
            <a:endParaRPr lang="en-US" dirty="0"/>
          </a:p>
        </p:txBody>
      </p:sp>
      <p:sp>
        <p:nvSpPr>
          <p:cNvPr id="17" name="TextBox 16"/>
          <p:cNvSpPr txBox="1"/>
          <p:nvPr/>
        </p:nvSpPr>
        <p:spPr>
          <a:xfrm>
            <a:off x="4718304" y="2103120"/>
            <a:ext cx="3758184" cy="1200329"/>
          </a:xfrm>
          <a:prstGeom prst="rect">
            <a:avLst/>
          </a:prstGeom>
          <a:noFill/>
        </p:spPr>
        <p:txBody>
          <a:bodyPr wrap="square" rtlCol="0">
            <a:spAutoFit/>
          </a:bodyPr>
          <a:lstStyle/>
          <a:p>
            <a:r>
              <a:rPr lang="en-US" dirty="0" smtClean="0">
                <a:solidFill>
                  <a:srgbClr val="D19B23"/>
                </a:solidFill>
              </a:rPr>
              <a:t>The Office of the Registrar has already provided a standard degree map to all first-time, full-time students that began in Fall 2014.</a:t>
            </a:r>
            <a:endParaRPr lang="en-US" dirty="0">
              <a:solidFill>
                <a:srgbClr val="D19B23"/>
              </a:solidFill>
            </a:endParaRPr>
          </a:p>
        </p:txBody>
      </p:sp>
      <p:sp>
        <p:nvSpPr>
          <p:cNvPr id="18" name="TextBox 17"/>
          <p:cNvSpPr txBox="1"/>
          <p:nvPr/>
        </p:nvSpPr>
        <p:spPr>
          <a:xfrm>
            <a:off x="4772790" y="3577678"/>
            <a:ext cx="3886200" cy="646331"/>
          </a:xfrm>
          <a:prstGeom prst="rect">
            <a:avLst/>
          </a:prstGeom>
          <a:noFill/>
        </p:spPr>
        <p:txBody>
          <a:bodyPr wrap="square" rtlCol="0">
            <a:spAutoFit/>
          </a:bodyPr>
          <a:lstStyle/>
          <a:p>
            <a:r>
              <a:rPr lang="en-US" dirty="0" smtClean="0">
                <a:solidFill>
                  <a:srgbClr val="D19B23"/>
                </a:solidFill>
              </a:rPr>
              <a:t>Plans are available via the Plans tab in </a:t>
            </a:r>
            <a:r>
              <a:rPr lang="en-US" dirty="0" err="1" smtClean="0">
                <a:solidFill>
                  <a:srgbClr val="D19B23"/>
                </a:solidFill>
              </a:rPr>
              <a:t>myPurduePlan</a:t>
            </a:r>
            <a:r>
              <a:rPr lang="en-US" dirty="0" smtClean="0">
                <a:solidFill>
                  <a:srgbClr val="D19B23"/>
                </a:solidFill>
              </a:rPr>
              <a:t>. </a:t>
            </a:r>
            <a:endParaRPr lang="en-US" dirty="0">
              <a:solidFill>
                <a:srgbClr val="D19B23"/>
              </a:solidFill>
            </a:endParaRPr>
          </a:p>
        </p:txBody>
      </p:sp>
    </p:spTree>
    <p:extLst>
      <p:ext uri="{BB962C8B-B14F-4D97-AF65-F5344CB8AC3E}">
        <p14:creationId xmlns:p14="http://schemas.microsoft.com/office/powerpoint/2010/main" val="196991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42904" y="147555"/>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Impact"/>
                <a:cs typeface="Impact"/>
              </a:rPr>
              <a:t>Purdue is in compliance!</a:t>
            </a:r>
          </a:p>
        </p:txBody>
      </p:sp>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13</a:t>
            </a:fld>
            <a:endParaRPr lang="en-US" sz="1000" dirty="0">
              <a:latin typeface="Arial"/>
              <a:cs typeface="Arial"/>
            </a:endParaRPr>
          </a:p>
        </p:txBody>
      </p:sp>
      <p:pic>
        <p:nvPicPr>
          <p:cNvPr id="16" name="Picture 15" descr="PU_sig13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pic>
        <p:nvPicPr>
          <p:cNvPr id="2" name="Picture 1"/>
          <p:cNvPicPr>
            <a:picLocks noChangeAspect="1"/>
          </p:cNvPicPr>
          <p:nvPr/>
        </p:nvPicPr>
        <p:blipFill>
          <a:blip r:embed="rId4"/>
          <a:stretch>
            <a:fillRect/>
          </a:stretch>
        </p:blipFill>
        <p:spPr>
          <a:xfrm>
            <a:off x="266904" y="996912"/>
            <a:ext cx="4162986" cy="5387394"/>
          </a:xfrm>
          <a:prstGeom prst="rect">
            <a:avLst/>
          </a:prstGeom>
        </p:spPr>
      </p:pic>
      <p:sp>
        <p:nvSpPr>
          <p:cNvPr id="9" name="Rectangle 8"/>
          <p:cNvSpPr/>
          <p:nvPr/>
        </p:nvSpPr>
        <p:spPr>
          <a:xfrm>
            <a:off x="4429890" y="1021591"/>
            <a:ext cx="4572000" cy="646331"/>
          </a:xfrm>
          <a:prstGeom prst="rect">
            <a:avLst/>
          </a:prstGeom>
        </p:spPr>
        <p:txBody>
          <a:bodyPr>
            <a:spAutoFit/>
          </a:bodyPr>
          <a:lstStyle/>
          <a:p>
            <a:r>
              <a:rPr lang="en-US" b="1" dirty="0" smtClean="0">
                <a:solidFill>
                  <a:srgbClr val="000000"/>
                </a:solidFill>
                <a:latin typeface="Calibri" panose="020F0502020204030204" pitchFamily="34" charset="0"/>
              </a:rPr>
              <a:t>Step </a:t>
            </a:r>
            <a:r>
              <a:rPr lang="en-US" b="1" dirty="0">
                <a:solidFill>
                  <a:srgbClr val="000000"/>
                </a:solidFill>
                <a:latin typeface="Calibri" panose="020F0502020204030204" pitchFamily="34" charset="0"/>
              </a:rPr>
              <a:t>2: </a:t>
            </a:r>
            <a:r>
              <a:rPr lang="en-US" dirty="0">
                <a:solidFill>
                  <a:srgbClr val="000000"/>
                </a:solidFill>
                <a:latin typeface="Calibri" panose="020F0502020204030204" pitchFamily="34" charset="0"/>
              </a:rPr>
              <a:t>Student customizes standard degree map in consultation with an academic advisor. </a:t>
            </a:r>
            <a:endParaRPr lang="en-US" dirty="0"/>
          </a:p>
        </p:txBody>
      </p:sp>
      <p:sp>
        <p:nvSpPr>
          <p:cNvPr id="12" name="Rectangle 11"/>
          <p:cNvSpPr/>
          <p:nvPr/>
        </p:nvSpPr>
        <p:spPr>
          <a:xfrm>
            <a:off x="4429890" y="3922720"/>
            <a:ext cx="4572000" cy="923330"/>
          </a:xfrm>
          <a:prstGeom prst="rect">
            <a:avLst/>
          </a:prstGeom>
        </p:spPr>
        <p:txBody>
          <a:bodyPr>
            <a:spAutoFit/>
          </a:bodyPr>
          <a:lstStyle/>
          <a:p>
            <a:r>
              <a:rPr lang="en-US" b="1" dirty="0" smtClean="0">
                <a:solidFill>
                  <a:srgbClr val="000000"/>
                </a:solidFill>
                <a:latin typeface="Calibri" panose="020F0502020204030204" pitchFamily="34" charset="0"/>
              </a:rPr>
              <a:t>Step </a:t>
            </a:r>
            <a:r>
              <a:rPr lang="en-US" b="1" dirty="0">
                <a:solidFill>
                  <a:srgbClr val="000000"/>
                </a:solidFill>
                <a:latin typeface="Calibri" panose="020F0502020204030204" pitchFamily="34" charset="0"/>
              </a:rPr>
              <a:t>3: </a:t>
            </a:r>
            <a:r>
              <a:rPr lang="en-US" dirty="0">
                <a:solidFill>
                  <a:srgbClr val="000000"/>
                </a:solidFill>
                <a:latin typeface="Calibri" panose="020F0502020204030204" pitchFamily="34" charset="0"/>
              </a:rPr>
              <a:t>College integrates the degree map into the registration and advising process every semester. </a:t>
            </a:r>
            <a:endParaRPr lang="en-US" dirty="0"/>
          </a:p>
        </p:txBody>
      </p:sp>
      <p:sp>
        <p:nvSpPr>
          <p:cNvPr id="4" name="TextBox 3"/>
          <p:cNvSpPr txBox="1"/>
          <p:nvPr/>
        </p:nvSpPr>
        <p:spPr>
          <a:xfrm>
            <a:off x="4640202" y="1840177"/>
            <a:ext cx="4151376" cy="1754326"/>
          </a:xfrm>
          <a:prstGeom prst="rect">
            <a:avLst/>
          </a:prstGeom>
          <a:noFill/>
        </p:spPr>
        <p:txBody>
          <a:bodyPr wrap="square" rtlCol="0">
            <a:spAutoFit/>
          </a:bodyPr>
          <a:lstStyle/>
          <a:p>
            <a:r>
              <a:rPr lang="en-US" dirty="0" smtClean="0">
                <a:solidFill>
                  <a:srgbClr val="D19B23"/>
                </a:solidFill>
              </a:rPr>
              <a:t>Advisors can assist students in customizing their plans by:</a:t>
            </a:r>
          </a:p>
          <a:p>
            <a:pPr marL="285750" indent="-285750">
              <a:buFontTx/>
              <a:buChar char="-"/>
            </a:pPr>
            <a:r>
              <a:rPr lang="en-US" dirty="0" smtClean="0">
                <a:solidFill>
                  <a:srgbClr val="D19B23"/>
                </a:solidFill>
              </a:rPr>
              <a:t>Providing resources (help page) explaining how to customize the plan.</a:t>
            </a:r>
          </a:p>
          <a:p>
            <a:pPr marL="285750" indent="-285750">
              <a:buFontTx/>
              <a:buChar char="-"/>
            </a:pPr>
            <a:r>
              <a:rPr lang="en-US" dirty="0" smtClean="0">
                <a:solidFill>
                  <a:srgbClr val="D19B23"/>
                </a:solidFill>
              </a:rPr>
              <a:t>Providing information sessions.</a:t>
            </a:r>
          </a:p>
          <a:p>
            <a:pPr marL="285750" indent="-285750">
              <a:buFontTx/>
              <a:buChar char="-"/>
            </a:pPr>
            <a:r>
              <a:rPr lang="en-US" dirty="0" smtClean="0">
                <a:solidFill>
                  <a:srgbClr val="D19B23"/>
                </a:solidFill>
              </a:rPr>
              <a:t>Meeting with advisees one-on-one.</a:t>
            </a:r>
            <a:endParaRPr lang="en-US" dirty="0">
              <a:solidFill>
                <a:srgbClr val="D19B23"/>
              </a:solidFill>
            </a:endParaRPr>
          </a:p>
        </p:txBody>
      </p:sp>
      <p:sp>
        <p:nvSpPr>
          <p:cNvPr id="10" name="TextBox 9"/>
          <p:cNvSpPr txBox="1"/>
          <p:nvPr/>
        </p:nvSpPr>
        <p:spPr>
          <a:xfrm>
            <a:off x="4681728" y="5010912"/>
            <a:ext cx="4041648" cy="1200329"/>
          </a:xfrm>
          <a:prstGeom prst="rect">
            <a:avLst/>
          </a:prstGeom>
          <a:noFill/>
        </p:spPr>
        <p:txBody>
          <a:bodyPr wrap="square" rtlCol="0">
            <a:spAutoFit/>
          </a:bodyPr>
          <a:lstStyle/>
          <a:p>
            <a:r>
              <a:rPr lang="en-US" dirty="0" smtClean="0">
                <a:solidFill>
                  <a:srgbClr val="D19B23"/>
                </a:solidFill>
              </a:rPr>
              <a:t>During Registration Appointments, Advisors should review </a:t>
            </a:r>
            <a:r>
              <a:rPr lang="en-US" dirty="0" err="1" smtClean="0">
                <a:solidFill>
                  <a:srgbClr val="D19B23"/>
                </a:solidFill>
              </a:rPr>
              <a:t>myPurduePlan</a:t>
            </a:r>
            <a:r>
              <a:rPr lang="en-US" dirty="0" smtClean="0">
                <a:solidFill>
                  <a:srgbClr val="D19B23"/>
                </a:solidFill>
              </a:rPr>
              <a:t> worksheet(s) and plan(s) and make suggestions for updates at needed.</a:t>
            </a:r>
            <a:endParaRPr lang="en-US" dirty="0">
              <a:solidFill>
                <a:srgbClr val="D19B23"/>
              </a:solidFill>
            </a:endParaRPr>
          </a:p>
        </p:txBody>
      </p:sp>
    </p:spTree>
    <p:extLst>
      <p:ext uri="{BB962C8B-B14F-4D97-AF65-F5344CB8AC3E}">
        <p14:creationId xmlns:p14="http://schemas.microsoft.com/office/powerpoint/2010/main" val="111759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42904" y="147555"/>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Impact"/>
                <a:cs typeface="Impact"/>
              </a:rPr>
              <a:t>Purdue is in compliance!</a:t>
            </a:r>
          </a:p>
        </p:txBody>
      </p:sp>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14</a:t>
            </a:fld>
            <a:endParaRPr lang="en-US" sz="1000" dirty="0">
              <a:latin typeface="Arial"/>
              <a:cs typeface="Arial"/>
            </a:endParaRPr>
          </a:p>
        </p:txBody>
      </p:sp>
      <p:pic>
        <p:nvPicPr>
          <p:cNvPr id="16" name="Picture 15" descr="PU_sig13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pic>
        <p:nvPicPr>
          <p:cNvPr id="2" name="Picture 1"/>
          <p:cNvPicPr>
            <a:picLocks noChangeAspect="1"/>
          </p:cNvPicPr>
          <p:nvPr/>
        </p:nvPicPr>
        <p:blipFill>
          <a:blip r:embed="rId4"/>
          <a:stretch>
            <a:fillRect/>
          </a:stretch>
        </p:blipFill>
        <p:spPr>
          <a:xfrm>
            <a:off x="266904" y="996912"/>
            <a:ext cx="4162986" cy="5387394"/>
          </a:xfrm>
          <a:prstGeom prst="rect">
            <a:avLst/>
          </a:prstGeom>
        </p:spPr>
      </p:pic>
      <p:sp>
        <p:nvSpPr>
          <p:cNvPr id="4" name="Rectangle 3"/>
          <p:cNvSpPr/>
          <p:nvPr/>
        </p:nvSpPr>
        <p:spPr>
          <a:xfrm>
            <a:off x="4429890" y="1028118"/>
            <a:ext cx="4572000" cy="1477328"/>
          </a:xfrm>
          <a:prstGeom prst="rect">
            <a:avLst/>
          </a:prstGeom>
        </p:spPr>
        <p:txBody>
          <a:bodyPr>
            <a:spAutoFit/>
          </a:bodyPr>
          <a:lstStyle/>
          <a:p>
            <a:r>
              <a:rPr lang="en-US" b="1" dirty="0" smtClean="0">
                <a:solidFill>
                  <a:srgbClr val="000000"/>
                </a:solidFill>
                <a:latin typeface="Calibri" panose="020F0502020204030204" pitchFamily="34" charset="0"/>
              </a:rPr>
              <a:t>Step </a:t>
            </a:r>
            <a:r>
              <a:rPr lang="en-US" b="1" dirty="0">
                <a:solidFill>
                  <a:srgbClr val="000000"/>
                </a:solidFill>
                <a:latin typeface="Calibri" panose="020F0502020204030204" pitchFamily="34" charset="0"/>
              </a:rPr>
              <a:t>4: </a:t>
            </a:r>
            <a:r>
              <a:rPr lang="en-US" dirty="0">
                <a:solidFill>
                  <a:srgbClr val="000000"/>
                </a:solidFill>
                <a:latin typeface="Calibri" panose="020F0502020204030204" pitchFamily="34" charset="0"/>
              </a:rPr>
              <a:t>College uses the map to provide targeted proactive advising for students that go off of their degree map, fail milestone courses, transfer, change major, or let their GPA fall below 2.0 or SAP. </a:t>
            </a:r>
            <a:endParaRPr lang="en-US" dirty="0"/>
          </a:p>
        </p:txBody>
      </p:sp>
      <p:sp>
        <p:nvSpPr>
          <p:cNvPr id="10" name="TextBox 9"/>
          <p:cNvSpPr txBox="1"/>
          <p:nvPr/>
        </p:nvSpPr>
        <p:spPr>
          <a:xfrm>
            <a:off x="4572000" y="2852928"/>
            <a:ext cx="3959352" cy="2308324"/>
          </a:xfrm>
          <a:prstGeom prst="rect">
            <a:avLst/>
          </a:prstGeom>
          <a:noFill/>
        </p:spPr>
        <p:txBody>
          <a:bodyPr wrap="square" rtlCol="0">
            <a:spAutoFit/>
          </a:bodyPr>
          <a:lstStyle/>
          <a:p>
            <a:r>
              <a:rPr lang="en-US" dirty="0" smtClean="0">
                <a:solidFill>
                  <a:srgbClr val="D19B23"/>
                </a:solidFill>
              </a:rPr>
              <a:t>Advisors are already doing this!  We meet with our students who are no longer on track, make recommendations and assist them in determining the best path towards graduation.  Students will be able to customize their plans based on targeted proactive advising they receive.</a:t>
            </a:r>
            <a:endParaRPr lang="en-US" dirty="0">
              <a:solidFill>
                <a:srgbClr val="D19B23"/>
              </a:solidFill>
            </a:endParaRPr>
          </a:p>
        </p:txBody>
      </p:sp>
    </p:spTree>
    <p:extLst>
      <p:ext uri="{BB962C8B-B14F-4D97-AF65-F5344CB8AC3E}">
        <p14:creationId xmlns:p14="http://schemas.microsoft.com/office/powerpoint/2010/main" val="1794028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270126" y="143663"/>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42904" y="147555"/>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mpact"/>
                <a:cs typeface="Impact"/>
              </a:rPr>
              <a:t>Purdue is in compliance!</a:t>
            </a:r>
            <a:endParaRPr lang="en-US" sz="3200" dirty="0">
              <a:solidFill>
                <a:schemeClr val="bg1"/>
              </a:solidFill>
              <a:latin typeface="Impact"/>
              <a:cs typeface="Impact"/>
            </a:endParaRPr>
          </a:p>
        </p:txBody>
      </p:sp>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15</a:t>
            </a:fld>
            <a:endParaRPr lang="en-US" sz="1000" dirty="0">
              <a:latin typeface="Arial"/>
              <a:cs typeface="Arial"/>
            </a:endParaRPr>
          </a:p>
        </p:txBody>
      </p:sp>
      <p:pic>
        <p:nvPicPr>
          <p:cNvPr id="16" name="Picture 15" descr="PU_sig13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pic>
        <p:nvPicPr>
          <p:cNvPr id="2" name="Picture 1"/>
          <p:cNvPicPr>
            <a:picLocks noChangeAspect="1"/>
          </p:cNvPicPr>
          <p:nvPr/>
        </p:nvPicPr>
        <p:blipFill>
          <a:blip r:embed="rId4"/>
          <a:stretch>
            <a:fillRect/>
          </a:stretch>
        </p:blipFill>
        <p:spPr>
          <a:xfrm>
            <a:off x="266904" y="996912"/>
            <a:ext cx="4162986" cy="5387394"/>
          </a:xfrm>
          <a:prstGeom prst="rect">
            <a:avLst/>
          </a:prstGeom>
        </p:spPr>
      </p:pic>
      <p:sp>
        <p:nvSpPr>
          <p:cNvPr id="4" name="Rectangle 3"/>
          <p:cNvSpPr/>
          <p:nvPr/>
        </p:nvSpPr>
        <p:spPr>
          <a:xfrm>
            <a:off x="4429890" y="981347"/>
            <a:ext cx="4572000" cy="646331"/>
          </a:xfrm>
          <a:prstGeom prst="rect">
            <a:avLst/>
          </a:prstGeom>
        </p:spPr>
        <p:txBody>
          <a:bodyPr>
            <a:spAutoFit/>
          </a:bodyPr>
          <a:lstStyle/>
          <a:p>
            <a:r>
              <a:rPr lang="en-US" b="1" dirty="0" smtClean="0">
                <a:solidFill>
                  <a:srgbClr val="000000"/>
                </a:solidFill>
                <a:latin typeface="Calibri" panose="020F0502020204030204" pitchFamily="34" charset="0"/>
              </a:rPr>
              <a:t>Step </a:t>
            </a:r>
            <a:r>
              <a:rPr lang="en-US" b="1" dirty="0">
                <a:solidFill>
                  <a:srgbClr val="000000"/>
                </a:solidFill>
                <a:latin typeface="Calibri" panose="020F0502020204030204" pitchFamily="34" charset="0"/>
              </a:rPr>
              <a:t>5: </a:t>
            </a:r>
            <a:r>
              <a:rPr lang="en-US" dirty="0">
                <a:solidFill>
                  <a:srgbClr val="000000"/>
                </a:solidFill>
                <a:latin typeface="Calibri" panose="020F0502020204030204" pitchFamily="34" charset="0"/>
              </a:rPr>
              <a:t>Guarantee course availability so that students finish on time </a:t>
            </a:r>
            <a:endParaRPr lang="en-US" dirty="0"/>
          </a:p>
        </p:txBody>
      </p:sp>
      <p:sp>
        <p:nvSpPr>
          <p:cNvPr id="10" name="Rectangle 9"/>
          <p:cNvSpPr/>
          <p:nvPr/>
        </p:nvSpPr>
        <p:spPr>
          <a:xfrm>
            <a:off x="4301874" y="1768139"/>
            <a:ext cx="4375782" cy="4728987"/>
          </a:xfrm>
          <a:prstGeom prst="rect">
            <a:avLst/>
          </a:prstGeom>
        </p:spPr>
        <p:txBody>
          <a:bodyPr wrap="square">
            <a:spAutoFit/>
          </a:bodyPr>
          <a:lstStyle/>
          <a:p>
            <a:pPr marL="342900" marR="114300" lvl="0" indent="-342900">
              <a:lnSpc>
                <a:spcPct val="115000"/>
              </a:lnSpc>
              <a:spcBef>
                <a:spcPts val="0"/>
              </a:spcBef>
              <a:spcAft>
                <a:spcPts val="0"/>
              </a:spcAft>
              <a:buFont typeface="Wingdings" panose="05000000000000000000" pitchFamily="2" charset="2"/>
              <a:buChar char=""/>
            </a:pPr>
            <a:r>
              <a:rPr lang="en-US" sz="1200" dirty="0">
                <a:solidFill>
                  <a:srgbClr val="D19B23"/>
                </a:solidFill>
                <a:latin typeface="Calibri" panose="020F0502020204030204" pitchFamily="34" charset="0"/>
                <a:ea typeface="Calibri" panose="020F0502020204030204" pitchFamily="34" charset="0"/>
                <a:cs typeface="Calibri" panose="020F0502020204030204" pitchFamily="34" charset="0"/>
              </a:rPr>
              <a:t>The student has followed his or her degree map in each prior </a:t>
            </a:r>
            <a:r>
              <a:rPr lang="en-US" sz="1200" dirty="0" smtClean="0">
                <a:solidFill>
                  <a:srgbClr val="D19B23"/>
                </a:solidFill>
                <a:latin typeface="Calibri" panose="020F0502020204030204" pitchFamily="34" charset="0"/>
                <a:ea typeface="Calibri" panose="020F0502020204030204" pitchFamily="34" charset="0"/>
                <a:cs typeface="Calibri" panose="020F0502020204030204" pitchFamily="34" charset="0"/>
              </a:rPr>
              <a:t>semester, including taking all required pre-requisite courses.</a:t>
            </a:r>
            <a:r>
              <a:rPr lang="en-US" sz="1200" dirty="0">
                <a:solidFill>
                  <a:srgbClr val="D19B23"/>
                </a:solidFill>
                <a:latin typeface="Calibri" panose="020F0502020204030204" pitchFamily="34" charset="0"/>
                <a:ea typeface="Calibri" panose="020F0502020204030204" pitchFamily="34" charset="0"/>
                <a:cs typeface="Calibri" panose="020F0502020204030204" pitchFamily="34" charset="0"/>
              </a:rPr>
              <a:t> </a:t>
            </a:r>
            <a:endParaRPr lang="en-US" sz="1200" dirty="0">
              <a:solidFill>
                <a:srgbClr val="D19B23"/>
              </a:solidFill>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15000"/>
              </a:lnSpc>
              <a:spcBef>
                <a:spcPts val="0"/>
              </a:spcBef>
              <a:spcAft>
                <a:spcPts val="0"/>
              </a:spcAft>
              <a:buFont typeface="Wingdings" panose="05000000000000000000" pitchFamily="2" charset="2"/>
              <a:buChar char=""/>
            </a:pPr>
            <a:r>
              <a:rPr lang="en-US" sz="1200" dirty="0">
                <a:solidFill>
                  <a:srgbClr val="D19B23"/>
                </a:solidFill>
                <a:latin typeface="Calibri" panose="020F0502020204030204" pitchFamily="34" charset="0"/>
                <a:ea typeface="Calibri" panose="020F0502020204030204" pitchFamily="34" charset="0"/>
                <a:cs typeface="Calibri" panose="020F0502020204030204" pitchFamily="34" charset="0"/>
              </a:rPr>
              <a:t>The student is unable to register for a course mapped for the current semester because it is not offered, offered only at the same time as another mapped course, or is full.  </a:t>
            </a:r>
            <a:endParaRPr lang="en-US" sz="1200" dirty="0">
              <a:solidFill>
                <a:srgbClr val="D19B23"/>
              </a:solidFill>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15000"/>
              </a:lnSpc>
              <a:spcBef>
                <a:spcPts val="0"/>
              </a:spcBef>
              <a:spcAft>
                <a:spcPts val="0"/>
              </a:spcAft>
              <a:buFont typeface="Wingdings" panose="05000000000000000000" pitchFamily="2" charset="2"/>
              <a:buChar char=""/>
            </a:pPr>
            <a:r>
              <a:rPr lang="en-US" sz="1200" dirty="0" smtClean="0">
                <a:solidFill>
                  <a:srgbClr val="D19B23"/>
                </a:solidFill>
                <a:latin typeface="Calibri" panose="020F0502020204030204" pitchFamily="34" charset="0"/>
                <a:ea typeface="Calibri" panose="020F0502020204030204" pitchFamily="34" charset="0"/>
                <a:cs typeface="Calibri" panose="020F0502020204030204" pitchFamily="34" charset="0"/>
              </a:rPr>
              <a:t>There </a:t>
            </a:r>
            <a:r>
              <a:rPr lang="en-US" sz="1200" dirty="0">
                <a:solidFill>
                  <a:srgbClr val="D19B23"/>
                </a:solidFill>
                <a:latin typeface="Calibri" panose="020F0502020204030204" pitchFamily="34" charset="0"/>
                <a:ea typeface="Calibri" panose="020F0502020204030204" pitchFamily="34" charset="0"/>
                <a:cs typeface="Calibri" panose="020F0502020204030204" pitchFamily="34" charset="0"/>
              </a:rPr>
              <a:t>is no other course substitution available for the required course</a:t>
            </a:r>
            <a:r>
              <a:rPr lang="en-US" sz="1200" dirty="0" smtClean="0">
                <a:solidFill>
                  <a:srgbClr val="D19B23"/>
                </a:solidFill>
                <a:latin typeface="Calibri" panose="020F0502020204030204" pitchFamily="34" charset="0"/>
                <a:ea typeface="Calibri" panose="020F0502020204030204" pitchFamily="34" charset="0"/>
                <a:cs typeface="Calibri" panose="020F0502020204030204" pitchFamily="34" charset="0"/>
              </a:rPr>
              <a:t>.</a:t>
            </a:r>
            <a:endParaRPr lang="en-US" sz="1200" dirty="0">
              <a:solidFill>
                <a:srgbClr val="D19B23"/>
              </a:solidFill>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15000"/>
              </a:lnSpc>
              <a:spcBef>
                <a:spcPts val="0"/>
              </a:spcBef>
              <a:spcAft>
                <a:spcPts val="0"/>
              </a:spcAft>
              <a:buFont typeface="Wingdings" panose="05000000000000000000" pitchFamily="2" charset="2"/>
              <a:buChar char=""/>
            </a:pPr>
            <a:r>
              <a:rPr lang="en-US" sz="1200" dirty="0" smtClean="0">
                <a:solidFill>
                  <a:srgbClr val="D19B23"/>
                </a:solidFill>
                <a:latin typeface="Calibri" panose="020F0502020204030204" pitchFamily="34" charset="0"/>
                <a:ea typeface="Calibri" panose="020F0502020204030204" pitchFamily="34" charset="0"/>
                <a:cs typeface="Calibri" panose="020F0502020204030204" pitchFamily="34" charset="0"/>
              </a:rPr>
              <a:t>For University Core Curriculum requirements with multiple options that meet degree requirements, all sections of eligible options must be full, not just the student’s preferred choice.</a:t>
            </a:r>
            <a:endParaRPr lang="en-US" sz="1200" dirty="0" smtClean="0">
              <a:solidFill>
                <a:srgbClr val="D19B23"/>
              </a:solidFill>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15000"/>
              </a:lnSpc>
              <a:spcBef>
                <a:spcPts val="0"/>
              </a:spcBef>
              <a:spcAft>
                <a:spcPts val="0"/>
              </a:spcAft>
              <a:buFont typeface="Wingdings" panose="05000000000000000000" pitchFamily="2" charset="2"/>
              <a:buChar char=""/>
            </a:pPr>
            <a:r>
              <a:rPr lang="en-US" sz="1200" dirty="0" smtClean="0">
                <a:solidFill>
                  <a:srgbClr val="D19B23"/>
                </a:solidFill>
                <a:latin typeface="Calibri" panose="020F0502020204030204" pitchFamily="34" charset="0"/>
                <a:ea typeface="Calibri" panose="020F0502020204030204" pitchFamily="34" charset="0"/>
                <a:cs typeface="Calibri" panose="020F0502020204030204" pitchFamily="34" charset="0"/>
              </a:rPr>
              <a:t>The student attempted to register for the course during their classification time ticket. </a:t>
            </a:r>
            <a:endParaRPr lang="en-US" sz="1200" dirty="0" smtClean="0">
              <a:solidFill>
                <a:srgbClr val="D19B23"/>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200" dirty="0" smtClean="0">
                <a:solidFill>
                  <a:srgbClr val="D19B23"/>
                </a:solidFill>
                <a:latin typeface="Calibri" panose="020F0502020204030204" pitchFamily="34" charset="0"/>
                <a:ea typeface="Calibri" panose="020F0502020204030204" pitchFamily="34" charset="0"/>
                <a:cs typeface="Calibri" panose="020F0502020204030204" pitchFamily="34" charset="0"/>
              </a:rPr>
              <a:t>A </a:t>
            </a:r>
            <a:r>
              <a:rPr lang="en-US" sz="1200" dirty="0">
                <a:solidFill>
                  <a:srgbClr val="D19B23"/>
                </a:solidFill>
                <a:latin typeface="Calibri" panose="020F0502020204030204" pitchFamily="34" charset="0"/>
                <a:ea typeface="Calibri" panose="020F0502020204030204" pitchFamily="34" charset="0"/>
                <a:cs typeface="Calibri" panose="020F0502020204030204" pitchFamily="34" charset="0"/>
              </a:rPr>
              <a:t>revised degree map that incorporates the unavailable course in a future semester cannot be developed in consultation with the advisor without altering the graduation date.</a:t>
            </a:r>
            <a:endParaRPr lang="en-US" sz="1200" dirty="0">
              <a:solidFill>
                <a:srgbClr val="D19B23"/>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200" dirty="0" smtClean="0">
                <a:solidFill>
                  <a:srgbClr val="D19B23"/>
                </a:solidFill>
                <a:latin typeface="Calibri" panose="020F0502020204030204" pitchFamily="34" charset="0"/>
                <a:ea typeface="Calibri" panose="020F0502020204030204" pitchFamily="34" charset="0"/>
                <a:cs typeface="Calibri" panose="020F0502020204030204" pitchFamily="34" charset="0"/>
              </a:rPr>
              <a:t>The student is within 150 percent of the standard time to complete the degree.</a:t>
            </a:r>
            <a:r>
              <a:rPr lang="en-US" sz="1100" dirty="0" smtClean="0">
                <a:latin typeface="Calibri" panose="020F0502020204030204" pitchFamily="34" charset="0"/>
                <a:ea typeface="Calibri" panose="020F0502020204030204" pitchFamily="34" charset="0"/>
                <a:cs typeface="Calibri" panose="020F0502020204030204" pitchFamily="34" charset="0"/>
              </a:rPr>
              <a:t/>
            </a:r>
            <a:br>
              <a:rPr lang="en-US" sz="1100" dirty="0" smtClean="0">
                <a:latin typeface="Calibri" panose="020F0502020204030204" pitchFamily="34" charset="0"/>
                <a:ea typeface="Calibri" panose="020F0502020204030204" pitchFamily="34" charset="0"/>
                <a:cs typeface="Calibri" panose="020F0502020204030204" pitchFamily="34" charset="0"/>
              </a:rPr>
            </a:b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28650" marR="0">
              <a:lnSpc>
                <a:spcPct val="115000"/>
              </a:lnSpc>
              <a:spcBef>
                <a:spcPts val="0"/>
              </a:spcBef>
              <a:spcAft>
                <a:spcPts val="0"/>
              </a:spcAft>
            </a:pPr>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6545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15472" y="133936"/>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Impact"/>
                <a:cs typeface="Impact"/>
              </a:rPr>
              <a:t>What next?</a:t>
            </a:r>
            <a:endParaRPr lang="en-US" sz="3600" dirty="0">
              <a:solidFill>
                <a:schemeClr val="bg1"/>
              </a:solidFill>
              <a:latin typeface="Impact"/>
              <a:cs typeface="Impact"/>
            </a:endParaRPr>
          </a:p>
        </p:txBody>
      </p:sp>
      <p:graphicFrame>
        <p:nvGraphicFramePr>
          <p:cNvPr id="11" name="Chart Placeholder 5"/>
          <p:cNvGraphicFramePr>
            <a:graphicFrameLocks/>
          </p:cNvGraphicFramePr>
          <p:nvPr>
            <p:extLst>
              <p:ext uri="{D42A27DB-BD31-4B8C-83A1-F6EECF244321}">
                <p14:modId xmlns:p14="http://schemas.microsoft.com/office/powerpoint/2010/main" val="3573599268"/>
              </p:ext>
            </p:extLst>
          </p:nvPr>
        </p:nvGraphicFramePr>
        <p:xfrm>
          <a:off x="5066475" y="382769"/>
          <a:ext cx="3605233" cy="4457069"/>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16</a:t>
            </a:fld>
            <a:endParaRPr lang="en-US" sz="1000" dirty="0">
              <a:latin typeface="Arial"/>
              <a:cs typeface="Arial"/>
            </a:endParaRPr>
          </a:p>
        </p:txBody>
      </p:sp>
      <p:pic>
        <p:nvPicPr>
          <p:cNvPr id="16" name="Picture 15" descr="PU_sig13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pic>
        <p:nvPicPr>
          <p:cNvPr id="2050" name="Picture 2" descr="http://foodstorageandbeyond.com/wp-content/uploads/2010/09/evaluate-adju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326" y="1160026"/>
            <a:ext cx="6325648" cy="48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87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42904" y="147555"/>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mpact"/>
                <a:cs typeface="Impact"/>
              </a:rPr>
              <a:t>From State law to ICHE to Purdue</a:t>
            </a:r>
            <a:endParaRPr lang="en-US" sz="3200" dirty="0">
              <a:solidFill>
                <a:schemeClr val="bg1"/>
              </a:solidFill>
              <a:latin typeface="Impact"/>
              <a:cs typeface="Impact"/>
            </a:endParaRPr>
          </a:p>
        </p:txBody>
      </p:sp>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2</a:t>
            </a:fld>
            <a:endParaRPr lang="en-US" sz="1000" dirty="0">
              <a:latin typeface="Arial"/>
              <a:cs typeface="Arial"/>
            </a:endParaRPr>
          </a:p>
        </p:txBody>
      </p:sp>
      <p:pic>
        <p:nvPicPr>
          <p:cNvPr id="16" name="Picture 15" descr="PU_sig13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pic>
        <p:nvPicPr>
          <p:cNvPr id="10" name="Picture 9"/>
          <p:cNvPicPr>
            <a:picLocks noChangeAspect="1"/>
          </p:cNvPicPr>
          <p:nvPr/>
        </p:nvPicPr>
        <p:blipFill>
          <a:blip r:embed="rId4"/>
          <a:stretch>
            <a:fillRect/>
          </a:stretch>
        </p:blipFill>
        <p:spPr>
          <a:xfrm>
            <a:off x="3299633" y="2626163"/>
            <a:ext cx="2468880" cy="3077768"/>
          </a:xfrm>
          <a:prstGeom prst="rect">
            <a:avLst/>
          </a:prstGeom>
          <a:solidFill>
            <a:schemeClr val="tx1"/>
          </a:solidFill>
          <a:ln w="3175">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6448034" y="2641728"/>
            <a:ext cx="2340656" cy="3077768"/>
          </a:xfrm>
          <a:prstGeom prst="rect">
            <a:avLst/>
          </a:prstGeom>
          <a:solidFill>
            <a:schemeClr val="tx1"/>
          </a:solidFill>
          <a:ln w="9525">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a:stretch>
            <a:fillRect/>
          </a:stretch>
        </p:blipFill>
        <p:spPr>
          <a:xfrm>
            <a:off x="308132" y="2632524"/>
            <a:ext cx="2330269" cy="3094970"/>
          </a:xfrm>
          <a:prstGeom prst="rect">
            <a:avLst/>
          </a:prstGeom>
          <a:ln w="3175">
            <a:solidFill>
              <a:schemeClr val="tx1"/>
            </a:solidFill>
          </a:ln>
          <a:effectLst>
            <a:outerShdw blurRad="50800" dist="38100" dir="2700000" algn="tl" rotWithShape="0">
              <a:prstClr val="black">
                <a:alpha val="40000"/>
              </a:prstClr>
            </a:outerShdw>
          </a:effectLst>
        </p:spPr>
      </p:pic>
      <p:sp>
        <p:nvSpPr>
          <p:cNvPr id="12" name="Right Arrow 11"/>
          <p:cNvSpPr/>
          <p:nvPr/>
        </p:nvSpPr>
        <p:spPr>
          <a:xfrm>
            <a:off x="2709088" y="3658502"/>
            <a:ext cx="547289" cy="521507"/>
          </a:xfrm>
          <a:prstGeom prst="righ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5836737" y="3680116"/>
            <a:ext cx="547289" cy="521507"/>
          </a:xfrm>
          <a:prstGeom prst="righ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75296" y="1311160"/>
            <a:ext cx="3322036" cy="861774"/>
          </a:xfrm>
          <a:prstGeom prst="rect">
            <a:avLst/>
          </a:prstGeom>
          <a:noFill/>
        </p:spPr>
        <p:txBody>
          <a:bodyPr wrap="square" rtlCol="0">
            <a:spAutoFit/>
          </a:bodyPr>
          <a:lstStyle/>
          <a:p>
            <a:pPr algn="ctr"/>
            <a:r>
              <a:rPr lang="en-US" dirty="0" smtClean="0"/>
              <a:t>Indiana House Enrolled </a:t>
            </a:r>
          </a:p>
          <a:p>
            <a:pPr algn="ctr"/>
            <a:r>
              <a:rPr lang="en-US" dirty="0" smtClean="0"/>
              <a:t>Act No. 1348</a:t>
            </a:r>
          </a:p>
          <a:p>
            <a:pPr algn="ctr"/>
            <a:r>
              <a:rPr lang="en-US" sz="1400" dirty="0" smtClean="0"/>
              <a:t>(better know as HEA 1348-2013)</a:t>
            </a:r>
            <a:endParaRPr lang="en-US" sz="1400" dirty="0"/>
          </a:p>
        </p:txBody>
      </p:sp>
      <p:sp>
        <p:nvSpPr>
          <p:cNvPr id="17" name="TextBox 16"/>
          <p:cNvSpPr txBox="1"/>
          <p:nvPr/>
        </p:nvSpPr>
        <p:spPr>
          <a:xfrm>
            <a:off x="2938663" y="1119539"/>
            <a:ext cx="3171718" cy="1477328"/>
          </a:xfrm>
          <a:prstGeom prst="rect">
            <a:avLst/>
          </a:prstGeom>
          <a:noFill/>
        </p:spPr>
        <p:txBody>
          <a:bodyPr wrap="square" rtlCol="0">
            <a:spAutoFit/>
          </a:bodyPr>
          <a:lstStyle/>
          <a:p>
            <a:pPr algn="ctr"/>
            <a:r>
              <a:rPr lang="en-US" dirty="0" smtClean="0"/>
              <a:t>Indiana Commission for Higher Education Document </a:t>
            </a:r>
          </a:p>
          <a:p>
            <a:r>
              <a:rPr lang="en-US" dirty="0" smtClean="0"/>
              <a:t>intended to provide guidance to Indiana College and Universities</a:t>
            </a:r>
          </a:p>
          <a:p>
            <a:endParaRPr lang="en-US" dirty="0"/>
          </a:p>
        </p:txBody>
      </p:sp>
      <p:sp>
        <p:nvSpPr>
          <p:cNvPr id="18" name="TextBox 17"/>
          <p:cNvSpPr txBox="1"/>
          <p:nvPr/>
        </p:nvSpPr>
        <p:spPr>
          <a:xfrm>
            <a:off x="6233447" y="1132350"/>
            <a:ext cx="2768443" cy="1200329"/>
          </a:xfrm>
          <a:prstGeom prst="rect">
            <a:avLst/>
          </a:prstGeom>
          <a:noFill/>
        </p:spPr>
        <p:txBody>
          <a:bodyPr wrap="square" rtlCol="0">
            <a:spAutoFit/>
          </a:bodyPr>
          <a:lstStyle/>
          <a:p>
            <a:pPr algn="ctr"/>
            <a:r>
              <a:rPr lang="en-US" dirty="0" smtClean="0"/>
              <a:t>Guidance for Purdue University Advisors – created by Purdue University Advisors!!</a:t>
            </a:r>
            <a:endParaRPr lang="en-US" dirty="0"/>
          </a:p>
        </p:txBody>
      </p:sp>
    </p:spTree>
    <p:extLst>
      <p:ext uri="{BB962C8B-B14F-4D97-AF65-F5344CB8AC3E}">
        <p14:creationId xmlns:p14="http://schemas.microsoft.com/office/powerpoint/2010/main" val="373509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88040" y="119164"/>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Impact"/>
                <a:cs typeface="Impact"/>
              </a:rPr>
              <a:t>Purdue Timeline and Process</a:t>
            </a:r>
            <a:endParaRPr lang="en-US" dirty="0">
              <a:solidFill>
                <a:schemeClr val="bg1"/>
              </a:solidFill>
              <a:latin typeface="Impact"/>
              <a:cs typeface="Impact"/>
            </a:endParaRPr>
          </a:p>
        </p:txBody>
      </p:sp>
      <p:graphicFrame>
        <p:nvGraphicFramePr>
          <p:cNvPr id="11" name="Chart Placeholder 5"/>
          <p:cNvGraphicFramePr>
            <a:graphicFrameLocks/>
          </p:cNvGraphicFramePr>
          <p:nvPr>
            <p:extLst>
              <p:ext uri="{D42A27DB-BD31-4B8C-83A1-F6EECF244321}">
                <p14:modId xmlns:p14="http://schemas.microsoft.com/office/powerpoint/2010/main" val="404858320"/>
              </p:ext>
            </p:extLst>
          </p:nvPr>
        </p:nvGraphicFramePr>
        <p:xfrm>
          <a:off x="4860925" y="1445231"/>
          <a:ext cx="3605233" cy="4457069"/>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3</a:t>
            </a:fld>
            <a:endParaRPr lang="en-US" sz="1000" dirty="0">
              <a:latin typeface="Arial"/>
              <a:cs typeface="Arial"/>
            </a:endParaRPr>
          </a:p>
        </p:txBody>
      </p:sp>
      <p:pic>
        <p:nvPicPr>
          <p:cNvPr id="16" name="Picture 15" descr="PU_sig13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sp>
        <p:nvSpPr>
          <p:cNvPr id="2" name="TextBox 1"/>
          <p:cNvSpPr txBox="1"/>
          <p:nvPr/>
        </p:nvSpPr>
        <p:spPr>
          <a:xfrm>
            <a:off x="269370" y="1499291"/>
            <a:ext cx="8732520" cy="2092881"/>
          </a:xfrm>
          <a:prstGeom prst="rect">
            <a:avLst/>
          </a:prstGeom>
          <a:noFill/>
        </p:spPr>
        <p:txBody>
          <a:bodyPr wrap="square" rtlCol="0">
            <a:spAutoFit/>
          </a:bodyPr>
          <a:lstStyle/>
          <a:p>
            <a:r>
              <a:rPr lang="en-US" sz="2000" b="1" dirty="0" smtClean="0"/>
              <a:t>May 19, 2014</a:t>
            </a:r>
          </a:p>
          <a:p>
            <a:r>
              <a:rPr lang="en-US" sz="2000" b="1" dirty="0" err="1" smtClean="0"/>
              <a:t>myPurduePlan</a:t>
            </a:r>
            <a:r>
              <a:rPr lang="en-US" sz="2000" b="1" dirty="0" smtClean="0"/>
              <a:t> Training Meeting</a:t>
            </a:r>
          </a:p>
          <a:p>
            <a:r>
              <a:rPr lang="en-US" dirty="0"/>
              <a:t>• </a:t>
            </a:r>
            <a:r>
              <a:rPr lang="en-US" dirty="0" smtClean="0"/>
              <a:t>Guests </a:t>
            </a:r>
            <a:r>
              <a:rPr lang="en-US" dirty="0"/>
              <a:t>from PNC shared how advisors use Degree Works on their </a:t>
            </a:r>
            <a:r>
              <a:rPr lang="en-US" dirty="0" smtClean="0"/>
              <a:t>campus.</a:t>
            </a:r>
          </a:p>
          <a:p>
            <a:r>
              <a:rPr lang="en-US" dirty="0" smtClean="0"/>
              <a:t>• Open </a:t>
            </a:r>
            <a:r>
              <a:rPr lang="en-US" dirty="0"/>
              <a:t>discussion on how to incorporate </a:t>
            </a:r>
            <a:r>
              <a:rPr lang="en-US" dirty="0" err="1"/>
              <a:t>DegreeWorks</a:t>
            </a:r>
            <a:r>
              <a:rPr lang="en-US" dirty="0"/>
              <a:t>/</a:t>
            </a:r>
            <a:r>
              <a:rPr lang="en-US" dirty="0" err="1"/>
              <a:t>myPurduePlan</a:t>
            </a:r>
            <a:r>
              <a:rPr lang="en-US" dirty="0"/>
              <a:t> into the West </a:t>
            </a:r>
            <a:endParaRPr lang="en-US" dirty="0" smtClean="0"/>
          </a:p>
          <a:p>
            <a:r>
              <a:rPr lang="en-US" dirty="0"/>
              <a:t>	</a:t>
            </a:r>
            <a:r>
              <a:rPr lang="en-US" dirty="0" smtClean="0"/>
              <a:t>Lafayette </a:t>
            </a:r>
            <a:r>
              <a:rPr lang="en-US" dirty="0"/>
              <a:t>advising across </a:t>
            </a:r>
            <a:r>
              <a:rPr lang="en-US" dirty="0" smtClean="0"/>
              <a:t>colleges.</a:t>
            </a:r>
          </a:p>
          <a:p>
            <a:r>
              <a:rPr lang="en-US" dirty="0" smtClean="0"/>
              <a:t>• </a:t>
            </a:r>
            <a:r>
              <a:rPr lang="en-US" dirty="0"/>
              <a:t>Decided to form an advisor task force to determine how to incorporate </a:t>
            </a:r>
            <a:r>
              <a:rPr lang="en-US" dirty="0" smtClean="0"/>
              <a:t>	</a:t>
            </a:r>
            <a:r>
              <a:rPr lang="en-US" dirty="0" err="1" smtClean="0"/>
              <a:t>DegreeWorks</a:t>
            </a:r>
            <a:r>
              <a:rPr lang="en-US" dirty="0" smtClean="0"/>
              <a:t>/	</a:t>
            </a:r>
            <a:r>
              <a:rPr lang="en-US" dirty="0" err="1" smtClean="0"/>
              <a:t>myPurduePlan</a:t>
            </a:r>
            <a:r>
              <a:rPr lang="en-US" dirty="0" smtClean="0"/>
              <a:t> </a:t>
            </a:r>
            <a:r>
              <a:rPr lang="en-US" dirty="0"/>
              <a:t>into WL advising </a:t>
            </a:r>
            <a:r>
              <a:rPr lang="en-US" dirty="0" smtClean="0"/>
              <a:t>practices.</a:t>
            </a:r>
            <a:endParaRPr lang="en-US" dirty="0"/>
          </a:p>
        </p:txBody>
      </p:sp>
      <p:sp>
        <p:nvSpPr>
          <p:cNvPr id="3" name="TextBox 2"/>
          <p:cNvSpPr txBox="1"/>
          <p:nvPr/>
        </p:nvSpPr>
        <p:spPr>
          <a:xfrm>
            <a:off x="317276" y="3934253"/>
            <a:ext cx="8653624" cy="1815882"/>
          </a:xfrm>
          <a:prstGeom prst="rect">
            <a:avLst/>
          </a:prstGeom>
          <a:noFill/>
        </p:spPr>
        <p:txBody>
          <a:bodyPr wrap="square" rtlCol="0">
            <a:spAutoFit/>
          </a:bodyPr>
          <a:lstStyle/>
          <a:p>
            <a:r>
              <a:rPr lang="en-US" sz="2000" b="1" dirty="0" smtClean="0"/>
              <a:t>June 9, 2014 Task Force</a:t>
            </a:r>
          </a:p>
          <a:p>
            <a:r>
              <a:rPr lang="en-US" sz="2000" b="1" dirty="0" smtClean="0"/>
              <a:t>HEA 1384 Meeting</a:t>
            </a:r>
          </a:p>
          <a:p>
            <a:r>
              <a:rPr lang="en-US" dirty="0"/>
              <a:t>• </a:t>
            </a:r>
            <a:r>
              <a:rPr lang="en-US" dirty="0" smtClean="0"/>
              <a:t>Advisors </a:t>
            </a:r>
            <a:r>
              <a:rPr lang="en-US" dirty="0"/>
              <a:t>meet with </a:t>
            </a:r>
            <a:r>
              <a:rPr lang="en-US" dirty="0" smtClean="0"/>
              <a:t>other key players to review documents, set up timeline, and 	determine process.</a:t>
            </a:r>
          </a:p>
          <a:p>
            <a:r>
              <a:rPr lang="en-US" dirty="0" smtClean="0"/>
              <a:t>• Kelly Pistilli and Brenda Schroeder volunteer at co-chairs.</a:t>
            </a:r>
          </a:p>
          <a:p>
            <a:endParaRPr lang="en-US" dirty="0"/>
          </a:p>
        </p:txBody>
      </p:sp>
    </p:spTree>
    <p:extLst>
      <p:ext uri="{BB962C8B-B14F-4D97-AF65-F5344CB8AC3E}">
        <p14:creationId xmlns:p14="http://schemas.microsoft.com/office/powerpoint/2010/main" val="184793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88040" y="119164"/>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Impact"/>
                <a:cs typeface="Impact"/>
              </a:rPr>
              <a:t>Purdue Timeline and Process</a:t>
            </a:r>
            <a:endParaRPr lang="en-US" dirty="0">
              <a:solidFill>
                <a:schemeClr val="bg1"/>
              </a:solidFill>
              <a:latin typeface="Impact"/>
              <a:cs typeface="Impact"/>
            </a:endParaRPr>
          </a:p>
        </p:txBody>
      </p:sp>
      <p:graphicFrame>
        <p:nvGraphicFramePr>
          <p:cNvPr id="11" name="Chart Placeholder 5"/>
          <p:cNvGraphicFramePr>
            <a:graphicFrameLocks/>
          </p:cNvGraphicFramePr>
          <p:nvPr>
            <p:extLst>
              <p:ext uri="{D42A27DB-BD31-4B8C-83A1-F6EECF244321}">
                <p14:modId xmlns:p14="http://schemas.microsoft.com/office/powerpoint/2010/main" val="404858320"/>
              </p:ext>
            </p:extLst>
          </p:nvPr>
        </p:nvGraphicFramePr>
        <p:xfrm>
          <a:off x="4860925" y="1445231"/>
          <a:ext cx="3605233" cy="4457069"/>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4</a:t>
            </a:fld>
            <a:endParaRPr lang="en-US" sz="1000" dirty="0">
              <a:latin typeface="Arial"/>
              <a:cs typeface="Arial"/>
            </a:endParaRPr>
          </a:p>
        </p:txBody>
      </p:sp>
      <p:pic>
        <p:nvPicPr>
          <p:cNvPr id="16" name="Picture 15" descr="PU_sig13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sp>
        <p:nvSpPr>
          <p:cNvPr id="9" name="TextBox 8"/>
          <p:cNvSpPr txBox="1"/>
          <p:nvPr/>
        </p:nvSpPr>
        <p:spPr>
          <a:xfrm>
            <a:off x="161720" y="1329971"/>
            <a:ext cx="8458200" cy="2092881"/>
          </a:xfrm>
          <a:prstGeom prst="rect">
            <a:avLst/>
          </a:prstGeom>
          <a:noFill/>
        </p:spPr>
        <p:txBody>
          <a:bodyPr wrap="square" rtlCol="0">
            <a:spAutoFit/>
          </a:bodyPr>
          <a:lstStyle/>
          <a:p>
            <a:r>
              <a:rPr lang="en-US" sz="2000" b="1" dirty="0" smtClean="0"/>
              <a:t>July 2014 – August 2014</a:t>
            </a:r>
          </a:p>
          <a:p>
            <a:r>
              <a:rPr lang="en-US" sz="2000" b="1" dirty="0" smtClean="0"/>
              <a:t>SEP/Degree Map Advisor Task Force</a:t>
            </a:r>
          </a:p>
          <a:p>
            <a:r>
              <a:rPr lang="en-US" dirty="0"/>
              <a:t>• </a:t>
            </a:r>
            <a:r>
              <a:rPr lang="en-US" dirty="0" smtClean="0"/>
              <a:t>Task </a:t>
            </a:r>
            <a:r>
              <a:rPr lang="en-US" dirty="0"/>
              <a:t>F</a:t>
            </a:r>
            <a:r>
              <a:rPr lang="en-US" dirty="0" smtClean="0"/>
              <a:t>orce discusses issues and identifies need for separate smaller working sub-	committees.</a:t>
            </a:r>
          </a:p>
          <a:p>
            <a:r>
              <a:rPr lang="en-US" dirty="0" smtClean="0"/>
              <a:t>		• State Law Interpretation/FAQs</a:t>
            </a:r>
          </a:p>
          <a:p>
            <a:r>
              <a:rPr lang="en-US" dirty="0" smtClean="0"/>
              <a:t>		• Advising Best Practices</a:t>
            </a:r>
          </a:p>
          <a:p>
            <a:r>
              <a:rPr lang="en-US" dirty="0" smtClean="0"/>
              <a:t>• Sub-committees meet and develop Degree Map Guidelines.</a:t>
            </a:r>
          </a:p>
        </p:txBody>
      </p:sp>
      <p:sp>
        <p:nvSpPr>
          <p:cNvPr id="4" name="TextBox 3"/>
          <p:cNvSpPr txBox="1"/>
          <p:nvPr/>
        </p:nvSpPr>
        <p:spPr>
          <a:xfrm>
            <a:off x="317276" y="3840480"/>
            <a:ext cx="7820884" cy="1785104"/>
          </a:xfrm>
          <a:prstGeom prst="rect">
            <a:avLst/>
          </a:prstGeom>
          <a:noFill/>
        </p:spPr>
        <p:txBody>
          <a:bodyPr wrap="square" rtlCol="0">
            <a:spAutoFit/>
          </a:bodyPr>
          <a:lstStyle/>
          <a:p>
            <a:r>
              <a:rPr lang="en-US" sz="2000" b="1" dirty="0" smtClean="0"/>
              <a:t>September </a:t>
            </a:r>
            <a:r>
              <a:rPr lang="en-US" sz="2000" b="1" dirty="0"/>
              <a:t>2014 – </a:t>
            </a:r>
            <a:r>
              <a:rPr lang="en-US" sz="2000" b="1" dirty="0" smtClean="0"/>
              <a:t>October </a:t>
            </a:r>
            <a:r>
              <a:rPr lang="en-US" sz="2000" b="1" dirty="0"/>
              <a:t>2014</a:t>
            </a:r>
          </a:p>
          <a:p>
            <a:r>
              <a:rPr lang="en-US" dirty="0"/>
              <a:t>• </a:t>
            </a:r>
            <a:r>
              <a:rPr lang="en-US" dirty="0" smtClean="0"/>
              <a:t> Degree Map Guidance document is finalized with input from Advisor Task 	Force, Director of Undergraduate Advising and Registrar’s Office.</a:t>
            </a:r>
          </a:p>
          <a:p>
            <a:r>
              <a:rPr lang="en-US" dirty="0" smtClean="0"/>
              <a:t>• Degree Map Guidance for Purdue University West Lafayette Academic and 	Faculty Advisors is distributed to Purdue Advising Community.</a:t>
            </a:r>
          </a:p>
          <a:p>
            <a:endParaRPr lang="en-US" dirty="0"/>
          </a:p>
        </p:txBody>
      </p:sp>
    </p:spTree>
    <p:extLst>
      <p:ext uri="{BB962C8B-B14F-4D97-AF65-F5344CB8AC3E}">
        <p14:creationId xmlns:p14="http://schemas.microsoft.com/office/powerpoint/2010/main" val="2875824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88040" y="119164"/>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Impact"/>
                <a:cs typeface="Impact"/>
              </a:rPr>
              <a:t>State Law Interpretation/FAQ Grou</a:t>
            </a:r>
            <a:r>
              <a:rPr lang="en-US" dirty="0">
                <a:solidFill>
                  <a:schemeClr val="bg1"/>
                </a:solidFill>
                <a:latin typeface="Impact"/>
                <a:cs typeface="Impact"/>
              </a:rPr>
              <a:t>p</a:t>
            </a:r>
          </a:p>
        </p:txBody>
      </p:sp>
      <p:graphicFrame>
        <p:nvGraphicFramePr>
          <p:cNvPr id="11" name="Chart Placeholder 5"/>
          <p:cNvGraphicFramePr>
            <a:graphicFrameLocks/>
          </p:cNvGraphicFramePr>
          <p:nvPr>
            <p:extLst>
              <p:ext uri="{D42A27DB-BD31-4B8C-83A1-F6EECF244321}">
                <p14:modId xmlns:p14="http://schemas.microsoft.com/office/powerpoint/2010/main" val="404858320"/>
              </p:ext>
            </p:extLst>
          </p:nvPr>
        </p:nvGraphicFramePr>
        <p:xfrm>
          <a:off x="4860925" y="1445231"/>
          <a:ext cx="3605233" cy="4457069"/>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5</a:t>
            </a:fld>
            <a:endParaRPr lang="en-US" sz="1000" dirty="0">
              <a:latin typeface="Arial"/>
              <a:cs typeface="Arial"/>
            </a:endParaRPr>
          </a:p>
        </p:txBody>
      </p:sp>
      <p:pic>
        <p:nvPicPr>
          <p:cNvPr id="16" name="Picture 15" descr="PU_sig13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384984791"/>
              </p:ext>
            </p:extLst>
          </p:nvPr>
        </p:nvGraphicFramePr>
        <p:xfrm>
          <a:off x="712419" y="1650504"/>
          <a:ext cx="7753739" cy="3798576"/>
        </p:xfrm>
        <a:graphic>
          <a:graphicData uri="http://schemas.openxmlformats.org/drawingml/2006/table">
            <a:tbl>
              <a:tblPr>
                <a:tableStyleId>{5C22544A-7EE6-4342-B048-85BDC9FD1C3A}</a:tableStyleId>
              </a:tblPr>
              <a:tblGrid>
                <a:gridCol w="2513425"/>
                <a:gridCol w="5240314"/>
              </a:tblGrid>
              <a:tr h="422064">
                <a:tc>
                  <a:txBody>
                    <a:bodyPr/>
                    <a:lstStyle/>
                    <a:p>
                      <a:pPr algn="l" fontAlgn="b"/>
                      <a:r>
                        <a:rPr lang="en-US" sz="2400" u="none" strike="noStrike" dirty="0" smtClean="0">
                          <a:effectLst/>
                        </a:rPr>
                        <a:t>Beth</a:t>
                      </a:r>
                      <a:r>
                        <a:rPr lang="en-US" sz="2400" b="0" i="0" u="none" strike="noStrike" baseline="0" dirty="0" smtClean="0">
                          <a:solidFill>
                            <a:srgbClr val="000000"/>
                          </a:solidFill>
                          <a:effectLst/>
                          <a:latin typeface="Calibri" panose="020F0502020204030204" pitchFamily="34" charset="0"/>
                        </a:rPr>
                        <a:t> </a:t>
                      </a:r>
                      <a:r>
                        <a:rPr lang="en-US" sz="2400" u="none" strike="noStrike" dirty="0" smtClean="0">
                          <a:effectLst/>
                        </a:rPr>
                        <a:t>Burnett</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Veterinary</a:t>
                      </a:r>
                      <a:r>
                        <a:rPr lang="en-US" sz="2400" u="none" strike="noStrike" baseline="0" dirty="0" smtClean="0">
                          <a:solidFill>
                            <a:srgbClr val="D19B23"/>
                          </a:solidFill>
                          <a:effectLst/>
                        </a:rPr>
                        <a:t> Medicine</a:t>
                      </a:r>
                      <a:endParaRPr lang="en-US" sz="2400" b="0" i="0" u="none" strike="noStrike" dirty="0">
                        <a:solidFill>
                          <a:srgbClr val="D19B23"/>
                        </a:solidFill>
                        <a:effectLst/>
                        <a:latin typeface="Calibri" panose="020F0502020204030204" pitchFamily="34" charset="0"/>
                      </a:endParaRPr>
                    </a:p>
                  </a:txBody>
                  <a:tcPr marL="9525" marR="9525" marT="9525" marB="0" anchor="b"/>
                </a:tc>
              </a:tr>
              <a:tr h="422064">
                <a:tc>
                  <a:txBody>
                    <a:bodyPr/>
                    <a:lstStyle/>
                    <a:p>
                      <a:pPr algn="l" fontAlgn="b"/>
                      <a:r>
                        <a:rPr lang="en-US" sz="2400" u="none" strike="noStrike" dirty="0" smtClean="0">
                          <a:effectLst/>
                        </a:rPr>
                        <a:t>Lee</a:t>
                      </a:r>
                      <a:r>
                        <a:rPr lang="en-US" sz="2400" b="0" i="0" u="none" strike="noStrike" baseline="0" dirty="0" smtClean="0">
                          <a:solidFill>
                            <a:srgbClr val="000000"/>
                          </a:solidFill>
                          <a:effectLst/>
                          <a:latin typeface="Calibri" panose="020F0502020204030204" pitchFamily="34" charset="0"/>
                        </a:rPr>
                        <a:t> </a:t>
                      </a:r>
                      <a:r>
                        <a:rPr lang="en-US" sz="2400" u="none" strike="noStrike" dirty="0" smtClean="0">
                          <a:effectLst/>
                        </a:rPr>
                        <a:t>Gordon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Management</a:t>
                      </a:r>
                      <a:endParaRPr lang="en-US" sz="2400" b="0" i="0" u="none" strike="noStrike" dirty="0">
                        <a:solidFill>
                          <a:srgbClr val="D19B23"/>
                        </a:solidFill>
                        <a:effectLst/>
                        <a:latin typeface="Calibri" panose="020F0502020204030204" pitchFamily="34" charset="0"/>
                      </a:endParaRPr>
                    </a:p>
                  </a:txBody>
                  <a:tcPr marL="9525" marR="9525" marT="9525" marB="0" anchor="b"/>
                </a:tc>
              </a:tr>
              <a:tr h="422064">
                <a:tc>
                  <a:txBody>
                    <a:bodyPr/>
                    <a:lstStyle/>
                    <a:p>
                      <a:pPr algn="l" fontAlgn="b"/>
                      <a:r>
                        <a:rPr lang="en-US" sz="2400" u="none" strike="noStrike" dirty="0" smtClean="0">
                          <a:effectLst/>
                        </a:rPr>
                        <a:t>Yvonne</a:t>
                      </a:r>
                      <a:r>
                        <a:rPr lang="en-US" sz="2400" b="0" i="0" u="none" strike="noStrike" baseline="0" dirty="0" smtClean="0">
                          <a:solidFill>
                            <a:srgbClr val="000000"/>
                          </a:solidFill>
                          <a:effectLst/>
                          <a:latin typeface="Calibri" panose="020F0502020204030204" pitchFamily="34" charset="0"/>
                        </a:rPr>
                        <a:t> </a:t>
                      </a:r>
                      <a:r>
                        <a:rPr lang="en-US" sz="2400" u="none" strike="noStrike" dirty="0" smtClean="0">
                          <a:effectLst/>
                        </a:rPr>
                        <a:t>Hardebeck</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Agriculture</a:t>
                      </a:r>
                      <a:endParaRPr lang="en-US" sz="2400" b="0" i="0" u="none" strike="noStrike" dirty="0">
                        <a:solidFill>
                          <a:srgbClr val="D19B23"/>
                        </a:solidFill>
                        <a:effectLst/>
                        <a:latin typeface="Calibri" panose="020F0502020204030204" pitchFamily="34" charset="0"/>
                      </a:endParaRPr>
                    </a:p>
                  </a:txBody>
                  <a:tcPr marL="9525" marR="9525" marT="9525" marB="0" anchor="b"/>
                </a:tc>
              </a:tr>
              <a:tr h="422064">
                <a:tc>
                  <a:txBody>
                    <a:bodyPr/>
                    <a:lstStyle/>
                    <a:p>
                      <a:pPr algn="l" fontAlgn="b"/>
                      <a:r>
                        <a:rPr lang="en-US" sz="2400" u="none" strike="noStrike" dirty="0">
                          <a:effectLst/>
                        </a:rPr>
                        <a:t>Sandy </a:t>
                      </a:r>
                      <a:r>
                        <a:rPr lang="en-US" sz="2400" u="none" strike="noStrike" dirty="0" smtClean="0">
                          <a:effectLst/>
                        </a:rPr>
                        <a:t>Monroe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University </a:t>
                      </a:r>
                      <a:r>
                        <a:rPr lang="en-US" sz="2400" u="none" strike="noStrike" baseline="0" dirty="0" smtClean="0">
                          <a:solidFill>
                            <a:srgbClr val="D19B23"/>
                          </a:solidFill>
                          <a:effectLst/>
                        </a:rPr>
                        <a:t>Undergraduate Advising</a:t>
                      </a:r>
                      <a:endParaRPr lang="en-US" sz="2400" b="0" i="0" u="none" strike="noStrike" dirty="0">
                        <a:solidFill>
                          <a:srgbClr val="D19B23"/>
                        </a:solidFill>
                        <a:effectLst/>
                        <a:latin typeface="Calibri" panose="020F0502020204030204" pitchFamily="34" charset="0"/>
                      </a:endParaRPr>
                    </a:p>
                  </a:txBody>
                  <a:tcPr marL="9525" marR="9525" marT="9525" marB="0" anchor="b"/>
                </a:tc>
              </a:tr>
              <a:tr h="422064">
                <a:tc>
                  <a:txBody>
                    <a:bodyPr/>
                    <a:lstStyle/>
                    <a:p>
                      <a:pPr algn="l" fontAlgn="b"/>
                      <a:r>
                        <a:rPr lang="en-US" sz="2400" u="none" strike="noStrike" dirty="0">
                          <a:effectLst/>
                        </a:rPr>
                        <a:t>Kelly </a:t>
                      </a:r>
                      <a:r>
                        <a:rPr lang="en-US" sz="2400" u="none" strike="noStrike" dirty="0" smtClean="0">
                          <a:effectLst/>
                        </a:rPr>
                        <a:t>Pistilli</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Technology</a:t>
                      </a:r>
                      <a:endParaRPr lang="en-US" sz="2400" b="0" i="0" u="none" strike="noStrike" dirty="0">
                        <a:solidFill>
                          <a:srgbClr val="D19B23"/>
                        </a:solidFill>
                        <a:effectLst/>
                        <a:latin typeface="Calibri" panose="020F0502020204030204" pitchFamily="34" charset="0"/>
                      </a:endParaRPr>
                    </a:p>
                  </a:txBody>
                  <a:tcPr marL="9525" marR="9525" marT="9525" marB="0" anchor="b"/>
                </a:tc>
              </a:tr>
              <a:tr h="422064">
                <a:tc>
                  <a:txBody>
                    <a:bodyPr/>
                    <a:lstStyle/>
                    <a:p>
                      <a:pPr algn="l" fontAlgn="b"/>
                      <a:r>
                        <a:rPr lang="en-US" sz="2400" u="none" strike="noStrike" dirty="0">
                          <a:effectLst/>
                        </a:rPr>
                        <a:t>Sandy </a:t>
                      </a:r>
                      <a:r>
                        <a:rPr lang="en-US" sz="2400" u="none" strike="noStrike" dirty="0" smtClean="0">
                          <a:effectLst/>
                        </a:rPr>
                        <a:t>Schaffer</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Registrar</a:t>
                      </a:r>
                      <a:endParaRPr lang="en-US" sz="2400" b="0" i="0" u="none" strike="noStrike" dirty="0">
                        <a:solidFill>
                          <a:srgbClr val="D19B23"/>
                        </a:solidFill>
                        <a:effectLst/>
                        <a:latin typeface="Calibri" panose="020F0502020204030204" pitchFamily="34" charset="0"/>
                      </a:endParaRPr>
                    </a:p>
                  </a:txBody>
                  <a:tcPr marL="9525" marR="9525" marT="9525" marB="0" anchor="b"/>
                </a:tc>
              </a:tr>
              <a:tr h="422064">
                <a:tc>
                  <a:txBody>
                    <a:bodyPr/>
                    <a:lstStyle/>
                    <a:p>
                      <a:pPr algn="l" fontAlgn="b"/>
                      <a:r>
                        <a:rPr lang="en-US" sz="2400" u="none" strike="noStrike" dirty="0">
                          <a:effectLst/>
                        </a:rPr>
                        <a:t>DaFran </a:t>
                      </a:r>
                      <a:r>
                        <a:rPr lang="en-US" sz="2400" u="none" strike="noStrike" dirty="0" smtClean="0">
                          <a:effectLst/>
                        </a:rPr>
                        <a:t>Ware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First Year</a:t>
                      </a:r>
                      <a:r>
                        <a:rPr lang="en-US" sz="2400" u="none" strike="noStrike" baseline="0" dirty="0" smtClean="0">
                          <a:solidFill>
                            <a:srgbClr val="D19B23"/>
                          </a:solidFill>
                          <a:effectLst/>
                        </a:rPr>
                        <a:t> Engineering</a:t>
                      </a:r>
                      <a:endParaRPr lang="en-US" sz="2400" b="0" i="0" u="none" strike="noStrike" dirty="0">
                        <a:solidFill>
                          <a:srgbClr val="D19B23"/>
                        </a:solidFill>
                        <a:effectLst/>
                        <a:latin typeface="Calibri" panose="020F0502020204030204" pitchFamily="34" charset="0"/>
                      </a:endParaRPr>
                    </a:p>
                  </a:txBody>
                  <a:tcPr marL="9525" marR="9525" marT="9525" marB="0" anchor="b"/>
                </a:tc>
              </a:tr>
              <a:tr h="422064">
                <a:tc>
                  <a:txBody>
                    <a:bodyPr/>
                    <a:lstStyle/>
                    <a:p>
                      <a:pPr algn="l" fontAlgn="b"/>
                      <a:r>
                        <a:rPr lang="en-US" sz="2400" u="none" strike="noStrike" dirty="0">
                          <a:effectLst/>
                        </a:rPr>
                        <a:t>Cara </a:t>
                      </a:r>
                      <a:r>
                        <a:rPr lang="en-US" sz="2400" u="none" strike="noStrike" dirty="0" smtClean="0">
                          <a:effectLst/>
                        </a:rPr>
                        <a:t>Wetzel</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Exploratory</a:t>
                      </a:r>
                      <a:r>
                        <a:rPr lang="en-US" sz="2400" u="none" strike="noStrike" baseline="0" dirty="0" smtClean="0">
                          <a:solidFill>
                            <a:srgbClr val="D19B23"/>
                          </a:solidFill>
                          <a:effectLst/>
                        </a:rPr>
                        <a:t> Studies</a:t>
                      </a:r>
                      <a:endParaRPr lang="en-US" sz="2400" b="0" i="0" u="none" strike="noStrike" dirty="0">
                        <a:solidFill>
                          <a:srgbClr val="D19B23"/>
                        </a:solidFill>
                        <a:effectLst/>
                        <a:latin typeface="Calibri" panose="020F0502020204030204" pitchFamily="34" charset="0"/>
                      </a:endParaRPr>
                    </a:p>
                  </a:txBody>
                  <a:tcPr marL="9525" marR="9525" marT="9525" marB="0" anchor="b"/>
                </a:tc>
              </a:tr>
              <a:tr h="422064">
                <a:tc>
                  <a:txBody>
                    <a:bodyPr/>
                    <a:lstStyle/>
                    <a:p>
                      <a:pPr algn="l" fontAlgn="b"/>
                      <a:r>
                        <a:rPr lang="en-US" sz="2400" u="none" strike="noStrike" dirty="0">
                          <a:effectLst/>
                        </a:rPr>
                        <a:t>Mary </a:t>
                      </a:r>
                      <a:r>
                        <a:rPr lang="en-US" sz="2400" u="none" strike="noStrike" dirty="0" smtClean="0">
                          <a:effectLst/>
                        </a:rPr>
                        <a:t>York</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0" i="0" u="none" strike="noStrike" dirty="0" smtClean="0">
                          <a:solidFill>
                            <a:srgbClr val="D19B23"/>
                          </a:solidFill>
                          <a:effectLst/>
                          <a:latin typeface="+mn-lt"/>
                        </a:rPr>
                        <a:t>Management</a:t>
                      </a:r>
                      <a:endParaRPr lang="en-US" sz="2400" b="0" i="0" u="none" strike="noStrike" dirty="0">
                        <a:solidFill>
                          <a:srgbClr val="D19B23"/>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027902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42904" y="147555"/>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mpact"/>
                <a:cs typeface="Impact"/>
              </a:rPr>
              <a:t>What is this new law and how does it affect us?</a:t>
            </a:r>
            <a:endParaRPr lang="en-US" sz="3200" dirty="0">
              <a:solidFill>
                <a:schemeClr val="bg1"/>
              </a:solidFill>
              <a:latin typeface="Impact"/>
              <a:cs typeface="Impact"/>
            </a:endParaRPr>
          </a:p>
        </p:txBody>
      </p:sp>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6</a:t>
            </a:fld>
            <a:endParaRPr lang="en-US" sz="1000" dirty="0">
              <a:latin typeface="Arial"/>
              <a:cs typeface="Arial"/>
            </a:endParaRPr>
          </a:p>
        </p:txBody>
      </p:sp>
      <p:pic>
        <p:nvPicPr>
          <p:cNvPr id="16" name="Picture 15" descr="PU_sig13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sp>
        <p:nvSpPr>
          <p:cNvPr id="2" name="Rectangle 1"/>
          <p:cNvSpPr/>
          <p:nvPr/>
        </p:nvSpPr>
        <p:spPr>
          <a:xfrm>
            <a:off x="3945258" y="1594830"/>
            <a:ext cx="5056632" cy="4339650"/>
          </a:xfrm>
          <a:prstGeom prst="rect">
            <a:avLst/>
          </a:prstGeom>
        </p:spPr>
        <p:txBody>
          <a:bodyPr wrap="square">
            <a:spAutoFit/>
          </a:bodyPr>
          <a:lstStyle/>
          <a:p>
            <a:pPr marL="173990" marR="118745">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Goals of HEA 1348-2013</a:t>
            </a:r>
            <a:r>
              <a:rPr lang="en-US" sz="2000" dirty="0" smtClean="0">
                <a:latin typeface="Calibri" panose="020F0502020204030204" pitchFamily="34" charset="0"/>
                <a:ea typeface="Calibri" panose="020F0502020204030204" pitchFamily="34" charset="0"/>
                <a:cs typeface="Calibri" panose="020F0502020204030204" pitchFamily="34" charset="0"/>
              </a:rPr>
              <a:t>:</a:t>
            </a:r>
          </a:p>
          <a:p>
            <a:pPr marL="173990" marR="118745">
              <a:lnSpc>
                <a:spcPct val="115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118745" lvl="0" indent="-342900">
              <a:lnSpc>
                <a:spcPct val="115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Improve graduation </a:t>
            </a:r>
            <a:r>
              <a:rPr lang="en-US" sz="2000" dirty="0" smtClean="0">
                <a:latin typeface="Calibri" panose="020F0502020204030204" pitchFamily="34" charset="0"/>
                <a:ea typeface="Calibri" panose="020F0502020204030204" pitchFamily="34" charset="0"/>
                <a:cs typeface="Calibri" panose="020F0502020204030204" pitchFamily="34" charset="0"/>
              </a:rPr>
              <a:t>rates.</a:t>
            </a:r>
          </a:p>
          <a:p>
            <a:pPr marL="342900" marR="118745" lvl="0" indent="-342900">
              <a:lnSpc>
                <a:spcPct val="115000"/>
              </a:lnSpc>
              <a:spcBef>
                <a:spcPts val="0"/>
              </a:spcBef>
              <a:spcAft>
                <a:spcPts val="0"/>
              </a:spcAft>
              <a:buFont typeface="+mj-l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118745" lvl="0" indent="-342900">
              <a:lnSpc>
                <a:spcPct val="115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Provide a clear path for students to graduate on time by requiring a </a:t>
            </a:r>
            <a:r>
              <a:rPr lang="en-US" sz="2000" i="1" dirty="0">
                <a:latin typeface="Calibri" panose="020F0502020204030204" pitchFamily="34" charset="0"/>
                <a:ea typeface="Calibri" panose="020F0502020204030204" pitchFamily="34" charset="0"/>
                <a:cs typeface="Calibri" panose="020F0502020204030204" pitchFamily="34" charset="0"/>
              </a:rPr>
              <a:t>Degree </a:t>
            </a:r>
            <a:r>
              <a:rPr lang="en-US" sz="2000" i="1" dirty="0" smtClean="0">
                <a:latin typeface="Calibri" panose="020F0502020204030204" pitchFamily="34" charset="0"/>
                <a:ea typeface="Calibri" panose="020F0502020204030204" pitchFamily="34" charset="0"/>
                <a:cs typeface="Calibri" panose="020F0502020204030204" pitchFamily="34" charset="0"/>
              </a:rPr>
              <a:t>Map.</a:t>
            </a:r>
          </a:p>
          <a:p>
            <a:pPr marL="342900" marR="118745" lvl="0" indent="-342900">
              <a:lnSpc>
                <a:spcPct val="115000"/>
              </a:lnSpc>
              <a:spcBef>
                <a:spcPts val="0"/>
              </a:spcBef>
              <a:spcAft>
                <a:spcPts val="0"/>
              </a:spcAft>
              <a:buFont typeface="+mj-l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118745" lvl="0" indent="-342900">
              <a:lnSpc>
                <a:spcPct val="115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Set standards so that state financial aid recipients graduate on </a:t>
            </a:r>
            <a:r>
              <a:rPr lang="en-US" sz="2000" dirty="0" smtClean="0">
                <a:latin typeface="Calibri" panose="020F0502020204030204" pitchFamily="34" charset="0"/>
                <a:ea typeface="Calibri" panose="020F0502020204030204" pitchFamily="34" charset="0"/>
                <a:cs typeface="Calibri" panose="020F0502020204030204" pitchFamily="34" charset="0"/>
              </a:rPr>
              <a:t>time</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Calibri" panose="020F0502020204030204" pitchFamily="34" charset="0"/>
              </a:rPr>
              <a:t>Support </a:t>
            </a:r>
            <a:r>
              <a:rPr lang="en-US" sz="2000" dirty="0">
                <a:latin typeface="Calibri" panose="020F0502020204030204" pitchFamily="34" charset="0"/>
                <a:ea typeface="Calibri" panose="020F0502020204030204" pitchFamily="34" charset="0"/>
                <a:cs typeface="Calibri" panose="020F0502020204030204" pitchFamily="34" charset="0"/>
              </a:rPr>
              <a:t>course availability, allowing on-time </a:t>
            </a:r>
            <a:r>
              <a:rPr lang="en-US" sz="2000" dirty="0" smtClean="0">
                <a:latin typeface="Calibri" panose="020F0502020204030204" pitchFamily="34" charset="0"/>
                <a:ea typeface="Calibri" panose="020F0502020204030204" pitchFamily="34" charset="0"/>
                <a:cs typeface="Calibri" panose="020F0502020204030204" pitchFamily="34" charset="0"/>
              </a:rPr>
              <a:t>graduation.</a:t>
            </a:r>
            <a:endParaRPr lang="en-US" sz="2000" dirty="0"/>
          </a:p>
        </p:txBody>
      </p:sp>
      <p:pic>
        <p:nvPicPr>
          <p:cNvPr id="20" name="Picture 19"/>
          <p:cNvPicPr>
            <a:picLocks noChangeAspect="1"/>
          </p:cNvPicPr>
          <p:nvPr/>
        </p:nvPicPr>
        <p:blipFill>
          <a:blip r:embed="rId4"/>
          <a:stretch>
            <a:fillRect/>
          </a:stretch>
        </p:blipFill>
        <p:spPr>
          <a:xfrm>
            <a:off x="308132" y="1615391"/>
            <a:ext cx="3331180" cy="442434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6414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42904" y="147555"/>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Impact"/>
                <a:cs typeface="Impact"/>
              </a:rPr>
              <a:t>Guidance from ICHE</a:t>
            </a:r>
            <a:endParaRPr lang="en-US" sz="3200" dirty="0">
              <a:solidFill>
                <a:schemeClr val="bg1"/>
              </a:solidFill>
              <a:latin typeface="Impact"/>
              <a:cs typeface="Impact"/>
            </a:endParaRPr>
          </a:p>
        </p:txBody>
      </p:sp>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7</a:t>
            </a:fld>
            <a:endParaRPr lang="en-US" sz="1000" dirty="0">
              <a:latin typeface="Arial"/>
              <a:cs typeface="Arial"/>
            </a:endParaRPr>
          </a:p>
        </p:txBody>
      </p:sp>
      <p:pic>
        <p:nvPicPr>
          <p:cNvPr id="16" name="Picture 15" descr="PU_sig13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pic>
        <p:nvPicPr>
          <p:cNvPr id="10" name="Picture 9"/>
          <p:cNvPicPr>
            <a:picLocks noChangeAspect="1"/>
          </p:cNvPicPr>
          <p:nvPr/>
        </p:nvPicPr>
        <p:blipFill>
          <a:blip r:embed="rId4"/>
          <a:stretch>
            <a:fillRect/>
          </a:stretch>
        </p:blipFill>
        <p:spPr>
          <a:xfrm>
            <a:off x="555318" y="1972487"/>
            <a:ext cx="2468880" cy="3077768"/>
          </a:xfrm>
          <a:prstGeom prst="rect">
            <a:avLst/>
          </a:prstGeom>
          <a:solidFill>
            <a:schemeClr val="tx1"/>
          </a:solidFill>
          <a:ln w="3175">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3557016" y="1380744"/>
            <a:ext cx="4815488" cy="4493538"/>
          </a:xfrm>
          <a:prstGeom prst="rect">
            <a:avLst/>
          </a:prstGeom>
          <a:noFill/>
        </p:spPr>
        <p:txBody>
          <a:bodyPr wrap="square" rtlCol="0">
            <a:spAutoFit/>
          </a:bodyPr>
          <a:lstStyle/>
          <a:p>
            <a:r>
              <a:rPr lang="en-US" sz="2800" dirty="0" smtClean="0"/>
              <a:t>Covers topics such as…</a:t>
            </a:r>
          </a:p>
          <a:p>
            <a:endParaRPr lang="en-US" dirty="0" smtClean="0"/>
          </a:p>
          <a:p>
            <a:pPr marL="285750" indent="-285750">
              <a:buFont typeface="Arial" panose="020B0604020202020204" pitchFamily="34" charset="0"/>
              <a:buChar char="•"/>
            </a:pPr>
            <a:r>
              <a:rPr lang="en-US" sz="2000" dirty="0" smtClean="0"/>
              <a:t>DEFINITIONS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PROCEDURES FOR GIVING STUDENTS A DEGREE </a:t>
            </a:r>
            <a:r>
              <a:rPr lang="en-US" sz="2000" dirty="0" smtClean="0"/>
              <a:t>MAP</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ELEMENTS OF THE DEGREE </a:t>
            </a:r>
            <a:r>
              <a:rPr lang="en-US" sz="2000" dirty="0" smtClean="0"/>
              <a:t>MAP</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HANDLING SPECIAL </a:t>
            </a:r>
            <a:r>
              <a:rPr lang="en-US" sz="2000" dirty="0" smtClean="0"/>
              <a:t>CIRCUMSTANCES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COURSE SCHEDULING AND </a:t>
            </a:r>
            <a:r>
              <a:rPr lang="en-US" sz="2000" dirty="0" smtClean="0"/>
              <a:t>AVAILABILITY</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WHAT TECHNOLOGY IS REQUIRED?</a:t>
            </a:r>
          </a:p>
        </p:txBody>
      </p:sp>
    </p:spTree>
    <p:extLst>
      <p:ext uri="{BB962C8B-B14F-4D97-AF65-F5344CB8AC3E}">
        <p14:creationId xmlns:p14="http://schemas.microsoft.com/office/powerpoint/2010/main" val="3076456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42904" y="147555"/>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Impact"/>
                <a:cs typeface="Impact"/>
              </a:rPr>
              <a:t>State Law Interpretation/FAQ Group</a:t>
            </a:r>
          </a:p>
          <a:p>
            <a:pPr algn="l"/>
            <a:endParaRPr lang="en-US" sz="3200" dirty="0">
              <a:solidFill>
                <a:schemeClr val="bg1"/>
              </a:solidFill>
              <a:latin typeface="Impact"/>
              <a:cs typeface="Impact"/>
            </a:endParaRPr>
          </a:p>
        </p:txBody>
      </p:sp>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8</a:t>
            </a:fld>
            <a:endParaRPr lang="en-US" sz="1000" dirty="0">
              <a:latin typeface="Arial"/>
              <a:cs typeface="Arial"/>
            </a:endParaRPr>
          </a:p>
        </p:txBody>
      </p:sp>
      <p:pic>
        <p:nvPicPr>
          <p:cNvPr id="16" name="Picture 15" descr="PU_sig13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pic>
        <p:nvPicPr>
          <p:cNvPr id="11" name="Picture 10"/>
          <p:cNvPicPr>
            <a:picLocks noChangeAspect="1"/>
          </p:cNvPicPr>
          <p:nvPr/>
        </p:nvPicPr>
        <p:blipFill>
          <a:blip r:embed="rId4"/>
          <a:stretch>
            <a:fillRect/>
          </a:stretch>
        </p:blipFill>
        <p:spPr>
          <a:xfrm>
            <a:off x="207846" y="1848020"/>
            <a:ext cx="3001698" cy="3946983"/>
          </a:xfrm>
          <a:prstGeom prst="rect">
            <a:avLst/>
          </a:prstGeom>
          <a:solidFill>
            <a:schemeClr val="tx1"/>
          </a:solidFill>
          <a:ln w="9525">
            <a:solidFill>
              <a:schemeClr val="tx1"/>
            </a:solidFill>
          </a:ln>
          <a:effectLst>
            <a:outerShdw blurRad="50800" dist="38100" dir="2700000" algn="tl" rotWithShape="0">
              <a:prstClr val="black">
                <a:alpha val="40000"/>
              </a:prstClr>
            </a:outerShdw>
          </a:effectLst>
        </p:spPr>
      </p:pic>
      <p:sp>
        <p:nvSpPr>
          <p:cNvPr id="2" name="TextBox 1"/>
          <p:cNvSpPr txBox="1"/>
          <p:nvPr/>
        </p:nvSpPr>
        <p:spPr>
          <a:xfrm>
            <a:off x="3703320" y="1848020"/>
            <a:ext cx="5298570" cy="4527393"/>
          </a:xfrm>
          <a:prstGeom prst="rect">
            <a:avLst/>
          </a:prstGeom>
          <a:noFill/>
        </p:spPr>
        <p:txBody>
          <a:bodyPr wrap="square" rtlCol="0">
            <a:spAutoFit/>
          </a:bodyPr>
          <a:lstStyle/>
          <a:p>
            <a:r>
              <a:rPr lang="en-US" sz="2800" dirty="0" smtClean="0"/>
              <a:t>Translates the State law and ICHE documents into </a:t>
            </a:r>
            <a:r>
              <a:rPr lang="en-US" sz="2800" dirty="0" err="1" smtClean="0"/>
              <a:t>Purduese</a:t>
            </a:r>
            <a:r>
              <a:rPr lang="en-US" sz="2800" dirty="0" smtClean="0"/>
              <a:t>.</a:t>
            </a:r>
          </a:p>
          <a:p>
            <a:endParaRPr lang="en-US" sz="2800" dirty="0"/>
          </a:p>
          <a:p>
            <a:r>
              <a:rPr lang="en-US" sz="2800" dirty="0" smtClean="0"/>
              <a:t>Provides us with a common language.</a:t>
            </a:r>
          </a:p>
          <a:p>
            <a:endParaRPr lang="en-US" sz="2800" dirty="0"/>
          </a:p>
          <a:p>
            <a:r>
              <a:rPr lang="en-US" sz="2800" dirty="0" smtClean="0"/>
              <a:t>Answers FAQs.</a:t>
            </a:r>
          </a:p>
          <a:p>
            <a:endParaRPr lang="en-US" sz="2800" dirty="0"/>
          </a:p>
          <a:p>
            <a:r>
              <a:rPr lang="en-US" sz="1400" dirty="0">
                <a:latin typeface="Calibri" panose="020F0502020204030204" pitchFamily="34" charset="0"/>
                <a:ea typeface="Calibri" panose="020F0502020204030204" pitchFamily="34" charset="0"/>
                <a:cs typeface="Times New Roman" panose="02020603050405020304" pitchFamily="18" charset="0"/>
              </a:rPr>
              <a:t>(Page </a:t>
            </a:r>
            <a:r>
              <a:rPr lang="en-US" sz="1400" dirty="0" smtClean="0">
                <a:latin typeface="Calibri" panose="020F0502020204030204" pitchFamily="34" charset="0"/>
                <a:ea typeface="Calibri" panose="020F0502020204030204" pitchFamily="34" charset="0"/>
                <a:cs typeface="Times New Roman" panose="02020603050405020304" pitchFamily="18" charset="0"/>
              </a:rPr>
              <a:t>1 – 4 and 7-11 </a:t>
            </a:r>
            <a:r>
              <a:rPr lang="en-US" sz="1400" dirty="0">
                <a:latin typeface="Calibri" panose="020F0502020204030204" pitchFamily="34" charset="0"/>
                <a:ea typeface="Calibri" panose="020F0502020204030204" pitchFamily="34" charset="0"/>
                <a:cs typeface="Times New Roman" panose="02020603050405020304" pitchFamily="18" charset="0"/>
              </a:rPr>
              <a:t>Degree Map Guidance for Purdue University West Lafayette Academic and Faculty Advisors)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smtClean="0"/>
          </a:p>
          <a:p>
            <a:endParaRPr lang="en-US" dirty="0"/>
          </a:p>
        </p:txBody>
      </p:sp>
    </p:spTree>
    <p:extLst>
      <p:ext uri="{BB962C8B-B14F-4D97-AF65-F5344CB8AC3E}">
        <p14:creationId xmlns:p14="http://schemas.microsoft.com/office/powerpoint/2010/main" val="2530062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2_lines_white.pdf"/>
          <p:cNvPicPr>
            <a:picLocks noChangeAspect="1"/>
          </p:cNvPicPr>
          <p:nvPr/>
        </p:nvPicPr>
        <p:blipFill rotWithShape="1">
          <a:blip r:embed="rId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7" name="Rectangle 6"/>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15472" y="133936"/>
            <a:ext cx="8229600" cy="7336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Impact"/>
                <a:cs typeface="Impact"/>
              </a:rPr>
              <a:t>Advising Best Practices Group </a:t>
            </a:r>
            <a:endParaRPr lang="en-US" dirty="0">
              <a:solidFill>
                <a:schemeClr val="bg1"/>
              </a:solidFill>
              <a:latin typeface="Impact"/>
              <a:cs typeface="Impact"/>
            </a:endParaRPr>
          </a:p>
        </p:txBody>
      </p:sp>
      <p:graphicFrame>
        <p:nvGraphicFramePr>
          <p:cNvPr id="11" name="Chart Placeholder 5"/>
          <p:cNvGraphicFramePr>
            <a:graphicFrameLocks/>
          </p:cNvGraphicFramePr>
          <p:nvPr>
            <p:extLst>
              <p:ext uri="{D42A27DB-BD31-4B8C-83A1-F6EECF244321}">
                <p14:modId xmlns:p14="http://schemas.microsoft.com/office/powerpoint/2010/main" val="404858320"/>
              </p:ext>
            </p:extLst>
          </p:nvPr>
        </p:nvGraphicFramePr>
        <p:xfrm>
          <a:off x="4860925" y="1445231"/>
          <a:ext cx="3605233" cy="4457069"/>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4"/>
          <p:cNvSpPr>
            <a:spLocks noGrp="1"/>
          </p:cNvSpPr>
          <p:nvPr>
            <p:ph type="sldNum" sz="quarter" idx="4294967295"/>
          </p:nvPr>
        </p:nvSpPr>
        <p:spPr>
          <a:xfrm>
            <a:off x="317276" y="6344367"/>
            <a:ext cx="476085" cy="365125"/>
          </a:xfrm>
          <a:prstGeom prst="rect">
            <a:avLst/>
          </a:prstGeom>
        </p:spPr>
        <p:txBody>
          <a:bodyPr/>
          <a:lstStyle/>
          <a:p>
            <a:pPr algn="l"/>
            <a:fld id="{FC483663-2460-5E4D-A36D-4ED7362332B4}" type="slidenum">
              <a:rPr lang="en-US" sz="1000" smtClean="0">
                <a:latin typeface="Arial"/>
                <a:cs typeface="Arial"/>
              </a:rPr>
              <a:pPr algn="l"/>
              <a:t>9</a:t>
            </a:fld>
            <a:endParaRPr lang="en-US" sz="1000" dirty="0">
              <a:latin typeface="Arial"/>
              <a:cs typeface="Arial"/>
            </a:endParaRPr>
          </a:p>
        </p:txBody>
      </p:sp>
      <p:pic>
        <p:nvPicPr>
          <p:cNvPr id="16" name="Picture 15" descr="PU_sig13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16223594"/>
              </p:ext>
            </p:extLst>
          </p:nvPr>
        </p:nvGraphicFramePr>
        <p:xfrm>
          <a:off x="569168" y="1306282"/>
          <a:ext cx="7557797" cy="4995653"/>
        </p:xfrm>
        <a:graphic>
          <a:graphicData uri="http://schemas.openxmlformats.org/drawingml/2006/table">
            <a:tbl>
              <a:tblPr>
                <a:tableStyleId>{5C22544A-7EE6-4342-B048-85BDC9FD1C3A}</a:tableStyleId>
              </a:tblPr>
              <a:tblGrid>
                <a:gridCol w="3247053"/>
                <a:gridCol w="4310744"/>
              </a:tblGrid>
              <a:tr h="384281">
                <a:tc>
                  <a:txBody>
                    <a:bodyPr/>
                    <a:lstStyle/>
                    <a:p>
                      <a:pPr algn="l" fontAlgn="b"/>
                      <a:r>
                        <a:rPr lang="en-US" sz="2400" u="none" strike="noStrike" dirty="0">
                          <a:effectLst/>
                        </a:rPr>
                        <a:t>Jennifer </a:t>
                      </a:r>
                      <a:r>
                        <a:rPr lang="en-US" sz="2400" u="none" strike="noStrike" dirty="0" smtClean="0">
                          <a:effectLst/>
                        </a:rPr>
                        <a:t>Abbott</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Exploratory Studies</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smtClean="0">
                          <a:effectLst/>
                        </a:rPr>
                        <a:t>Dennis</a:t>
                      </a:r>
                      <a:r>
                        <a:rPr lang="en-US" sz="2400" b="0" i="0" u="none" strike="noStrike" baseline="0" dirty="0" smtClean="0">
                          <a:solidFill>
                            <a:srgbClr val="000000"/>
                          </a:solidFill>
                          <a:effectLst/>
                          <a:latin typeface="Calibri" panose="020F0502020204030204" pitchFamily="34" charset="0"/>
                        </a:rPr>
                        <a:t> </a:t>
                      </a:r>
                      <a:r>
                        <a:rPr lang="en-US" sz="2400" u="none" strike="noStrike" dirty="0" smtClean="0">
                          <a:effectLst/>
                        </a:rPr>
                        <a:t>Bowling</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0" i="0" u="none" strike="noStrike" dirty="0" smtClean="0">
                          <a:solidFill>
                            <a:srgbClr val="D19B23"/>
                          </a:solidFill>
                          <a:effectLst/>
                          <a:latin typeface="Calibri" panose="020F0502020204030204" pitchFamily="34" charset="0"/>
                        </a:rPr>
                        <a:t>Liberal Arts</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a:effectLst/>
                        </a:rPr>
                        <a:t>Vicki </a:t>
                      </a:r>
                      <a:r>
                        <a:rPr lang="en-US" sz="2400" u="none" strike="noStrike" dirty="0" smtClean="0">
                          <a:effectLst/>
                        </a:rPr>
                        <a:t>Cline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Engineering </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a:effectLst/>
                        </a:rPr>
                        <a:t>Kristin </a:t>
                      </a:r>
                      <a:r>
                        <a:rPr lang="en-US" sz="2400" u="none" strike="noStrike" dirty="0" smtClean="0">
                          <a:effectLst/>
                        </a:rPr>
                        <a:t>Deckard-Dawson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Engineering</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a:effectLst/>
                        </a:rPr>
                        <a:t>Jane </a:t>
                      </a:r>
                      <a:r>
                        <a:rPr lang="en-US" sz="2400" u="none" strike="noStrike" dirty="0" smtClean="0">
                          <a:effectLst/>
                        </a:rPr>
                        <a:t>Ann</a:t>
                      </a:r>
                      <a:r>
                        <a:rPr lang="en-US" sz="2400" b="0" i="0" u="none" strike="noStrike" baseline="0" dirty="0" smtClean="0">
                          <a:solidFill>
                            <a:srgbClr val="000000"/>
                          </a:solidFill>
                          <a:effectLst/>
                          <a:latin typeface="Calibri" panose="020F0502020204030204" pitchFamily="34" charset="0"/>
                        </a:rPr>
                        <a:t> </a:t>
                      </a:r>
                      <a:r>
                        <a:rPr lang="en-US" sz="2400" u="none" strike="noStrike" dirty="0" smtClean="0">
                          <a:effectLst/>
                        </a:rPr>
                        <a:t>Dimitt</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Education</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a:effectLst/>
                        </a:rPr>
                        <a:t>Stacey </a:t>
                      </a:r>
                      <a:r>
                        <a:rPr lang="en-US" sz="2400" u="none" strike="noStrike" dirty="0" smtClean="0">
                          <a:effectLst/>
                        </a:rPr>
                        <a:t>Dunderman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Science</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smtClean="0">
                          <a:effectLst/>
                        </a:rPr>
                        <a:t>Nate</a:t>
                      </a:r>
                      <a:r>
                        <a:rPr lang="en-US" sz="2400" b="0" i="0" u="none" strike="noStrike" baseline="0" dirty="0" smtClean="0">
                          <a:solidFill>
                            <a:srgbClr val="000000"/>
                          </a:solidFill>
                          <a:effectLst/>
                          <a:latin typeface="Calibri" panose="020F0502020204030204" pitchFamily="34" charset="0"/>
                        </a:rPr>
                        <a:t> </a:t>
                      </a:r>
                      <a:r>
                        <a:rPr lang="en-US" sz="2400" u="none" strike="noStrike" dirty="0" smtClean="0">
                          <a:effectLst/>
                        </a:rPr>
                        <a:t>Engelberth</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Agriculture</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a:effectLst/>
                        </a:rPr>
                        <a:t>Nancy </a:t>
                      </a:r>
                      <a:r>
                        <a:rPr lang="en-US" sz="2400" u="none" strike="noStrike" dirty="0" smtClean="0">
                          <a:effectLst/>
                        </a:rPr>
                        <a:t>Kester</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Health</a:t>
                      </a:r>
                      <a:r>
                        <a:rPr lang="en-US" sz="2400" u="none" strike="noStrike" baseline="0" dirty="0" smtClean="0">
                          <a:solidFill>
                            <a:srgbClr val="D19B23"/>
                          </a:solidFill>
                          <a:effectLst/>
                        </a:rPr>
                        <a:t> and Human Sciences</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smtClean="0">
                          <a:effectLst/>
                        </a:rPr>
                        <a:t>Stout</a:t>
                      </a:r>
                      <a:r>
                        <a:rPr lang="en-US" sz="2400" b="0" i="0" u="none" strike="noStrike" baseline="0" dirty="0" smtClean="0">
                          <a:solidFill>
                            <a:srgbClr val="000000"/>
                          </a:solidFill>
                          <a:effectLst/>
                          <a:latin typeface="Calibri" panose="020F0502020204030204" pitchFamily="34" charset="0"/>
                        </a:rPr>
                        <a:t> </a:t>
                      </a:r>
                      <a:r>
                        <a:rPr lang="en-US" sz="2400" u="none" strike="noStrike" dirty="0" smtClean="0">
                          <a:effectLst/>
                        </a:rPr>
                        <a:t>Lori</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0" i="0" u="none" strike="noStrike" dirty="0" smtClean="0">
                          <a:solidFill>
                            <a:srgbClr val="D19B23"/>
                          </a:solidFill>
                          <a:effectLst/>
                          <a:latin typeface="+mn-lt"/>
                        </a:rPr>
                        <a:t>Management</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a:effectLst/>
                        </a:rPr>
                        <a:t>Bobbie </a:t>
                      </a:r>
                      <a:r>
                        <a:rPr lang="en-US" sz="2400" u="none" strike="noStrike" dirty="0" smtClean="0">
                          <a:effectLst/>
                        </a:rPr>
                        <a:t>Molter</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Health</a:t>
                      </a:r>
                      <a:r>
                        <a:rPr lang="en-US" sz="2400" u="none" strike="noStrike" baseline="0" dirty="0" smtClean="0">
                          <a:solidFill>
                            <a:srgbClr val="D19B23"/>
                          </a:solidFill>
                          <a:effectLst/>
                        </a:rPr>
                        <a:t> and Human Sciences</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a:effectLst/>
                        </a:rPr>
                        <a:t>Brenda </a:t>
                      </a:r>
                      <a:r>
                        <a:rPr lang="en-US" sz="2400" u="none" strike="noStrike" dirty="0" smtClean="0">
                          <a:effectLst/>
                        </a:rPr>
                        <a:t>Schroeder</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Pharmacy</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a:effectLst/>
                        </a:rPr>
                        <a:t>Erin </a:t>
                      </a:r>
                      <a:r>
                        <a:rPr lang="en-US" sz="2400" u="none" strike="noStrike" dirty="0" smtClean="0">
                          <a:effectLst/>
                        </a:rPr>
                        <a:t>Schultz</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Education</a:t>
                      </a:r>
                      <a:endParaRPr lang="en-US" sz="2400" b="0" i="0" u="none" strike="noStrike" dirty="0">
                        <a:solidFill>
                          <a:srgbClr val="D19B23"/>
                        </a:solidFill>
                        <a:effectLst/>
                        <a:latin typeface="Calibri" panose="020F0502020204030204" pitchFamily="34" charset="0"/>
                      </a:endParaRPr>
                    </a:p>
                  </a:txBody>
                  <a:tcPr marL="9525" marR="9525" marT="9525" marB="0" anchor="b"/>
                </a:tc>
              </a:tr>
              <a:tr h="384281">
                <a:tc>
                  <a:txBody>
                    <a:bodyPr/>
                    <a:lstStyle/>
                    <a:p>
                      <a:pPr algn="l" fontAlgn="b"/>
                      <a:r>
                        <a:rPr lang="en-US" sz="2400" u="none" strike="noStrike" dirty="0" smtClean="0">
                          <a:effectLst/>
                        </a:rPr>
                        <a:t>LeeAnn</a:t>
                      </a:r>
                      <a:r>
                        <a:rPr lang="en-US" sz="2400" b="0" i="0" u="none" strike="noStrike" baseline="0" dirty="0" smtClean="0">
                          <a:solidFill>
                            <a:srgbClr val="000000"/>
                          </a:solidFill>
                          <a:effectLst/>
                          <a:latin typeface="Calibri" panose="020F0502020204030204" pitchFamily="34" charset="0"/>
                        </a:rPr>
                        <a:t> </a:t>
                      </a:r>
                      <a:r>
                        <a:rPr lang="en-US" sz="2400" u="none" strike="noStrike" dirty="0" smtClean="0">
                          <a:effectLst/>
                        </a:rPr>
                        <a:t>Williams</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smtClean="0">
                          <a:solidFill>
                            <a:srgbClr val="D19B23"/>
                          </a:solidFill>
                          <a:effectLst/>
                        </a:rPr>
                        <a:t>Agriculture</a:t>
                      </a:r>
                      <a:endParaRPr lang="en-US" sz="2400" b="0" i="0" u="none" strike="noStrike" dirty="0">
                        <a:solidFill>
                          <a:srgbClr val="D19B23"/>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93980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TotalTime>
  <Words>753</Words>
  <Application>Microsoft Office PowerPoint</Application>
  <PresentationFormat>On-screen Show (4:3)</PresentationFormat>
  <Paragraphs>171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Degree Map Guidance  for Purdue University  West Lafayette Academic and Faculty Advisors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coedefault</cp:lastModifiedBy>
  <cp:revision>36</cp:revision>
  <dcterms:created xsi:type="dcterms:W3CDTF">2011-09-20T15:44:26Z</dcterms:created>
  <dcterms:modified xsi:type="dcterms:W3CDTF">2014-10-23T18:08:37Z</dcterms:modified>
</cp:coreProperties>
</file>