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handoutMasterIdLst>
    <p:handoutMasterId r:id="rId35"/>
  </p:handoutMasterIdLst>
  <p:sldIdLst>
    <p:sldId id="276" r:id="rId2"/>
    <p:sldId id="257" r:id="rId3"/>
    <p:sldId id="292" r:id="rId4"/>
    <p:sldId id="263" r:id="rId5"/>
    <p:sldId id="287" r:id="rId6"/>
    <p:sldId id="264" r:id="rId7"/>
    <p:sldId id="288" r:id="rId8"/>
    <p:sldId id="290" r:id="rId9"/>
    <p:sldId id="293" r:id="rId10"/>
    <p:sldId id="265" r:id="rId11"/>
    <p:sldId id="266" r:id="rId12"/>
    <p:sldId id="270" r:id="rId13"/>
    <p:sldId id="259" r:id="rId14"/>
    <p:sldId id="294" r:id="rId15"/>
    <p:sldId id="271" r:id="rId16"/>
    <p:sldId id="285" r:id="rId17"/>
    <p:sldId id="260" r:id="rId18"/>
    <p:sldId id="261" r:id="rId19"/>
    <p:sldId id="268" r:id="rId20"/>
    <p:sldId id="273" r:id="rId21"/>
    <p:sldId id="267" r:id="rId22"/>
    <p:sldId id="275" r:id="rId23"/>
    <p:sldId id="295" r:id="rId24"/>
    <p:sldId id="296" r:id="rId25"/>
    <p:sldId id="283" r:id="rId26"/>
    <p:sldId id="274" r:id="rId27"/>
    <p:sldId id="277" r:id="rId28"/>
    <p:sldId id="278" r:id="rId29"/>
    <p:sldId id="279" r:id="rId30"/>
    <p:sldId id="280" r:id="rId31"/>
    <p:sldId id="281" r:id="rId32"/>
    <p:sldId id="282" r:id="rId3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a Hartman" initials="kjkohlh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p:cViewPr varScale="1">
        <p:scale>
          <a:sx n="73" d="100"/>
          <a:sy n="73" d="100"/>
        </p:scale>
        <p:origin x="59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1440" tIns="45720" rIns="91440" bIns="45720" rtlCol="0"/>
          <a:lstStyle>
            <a:lvl1pPr algn="r">
              <a:defRPr sz="1200"/>
            </a:lvl1pPr>
          </a:lstStyle>
          <a:p>
            <a:fld id="{BDE7DF38-A8DA-4779-B234-1D057473465C}" type="datetimeFigureOut">
              <a:rPr lang="en-US" smtClean="0"/>
              <a:t>4/24/2020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40" tIns="45720" rIns="91440" bIns="45720" rtlCol="0" anchor="b"/>
          <a:lstStyle>
            <a:lvl1pPr algn="r">
              <a:defRPr sz="1200"/>
            </a:lvl1pPr>
          </a:lstStyle>
          <a:p>
            <a:fld id="{5B7EB475-8771-4C3C-B494-00E7D2BD141C}" type="slidenum">
              <a:rPr lang="en-US" smtClean="0"/>
              <a:t>‹#›</a:t>
            </a:fld>
            <a:endParaRPr lang="en-US"/>
          </a:p>
        </p:txBody>
      </p:sp>
    </p:spTree>
    <p:extLst>
      <p:ext uri="{BB962C8B-B14F-4D97-AF65-F5344CB8AC3E}">
        <p14:creationId xmlns:p14="http://schemas.microsoft.com/office/powerpoint/2010/main" val="2333997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0D2A9263-151F-4EE9-95D3-7864398885CB}" type="datetimeFigureOut">
              <a:rPr lang="en-US" smtClean="0"/>
              <a:t>4/24/2020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2D414BBC-4FF0-421D-A9B2-E029F076300A}" type="slidenum">
              <a:rPr lang="en-US" smtClean="0"/>
              <a:t>‹#›</a:t>
            </a:fld>
            <a:endParaRPr lang="en-US"/>
          </a:p>
        </p:txBody>
      </p:sp>
    </p:spTree>
    <p:extLst>
      <p:ext uri="{BB962C8B-B14F-4D97-AF65-F5344CB8AC3E}">
        <p14:creationId xmlns:p14="http://schemas.microsoft.com/office/powerpoint/2010/main" val="3613286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414BBC-4FF0-421D-A9B2-E029F076300A}" type="slidenum">
              <a:rPr lang="en-US" smtClean="0"/>
              <a:t>13</a:t>
            </a:fld>
            <a:endParaRPr lang="en-US"/>
          </a:p>
        </p:txBody>
      </p:sp>
    </p:spTree>
    <p:extLst>
      <p:ext uri="{BB962C8B-B14F-4D97-AF65-F5344CB8AC3E}">
        <p14:creationId xmlns:p14="http://schemas.microsoft.com/office/powerpoint/2010/main" val="1921291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414BBC-4FF0-421D-A9B2-E029F076300A}" type="slidenum">
              <a:rPr lang="en-US" smtClean="0"/>
              <a:t>14</a:t>
            </a:fld>
            <a:endParaRPr lang="en-US"/>
          </a:p>
        </p:txBody>
      </p:sp>
    </p:spTree>
    <p:extLst>
      <p:ext uri="{BB962C8B-B14F-4D97-AF65-F5344CB8AC3E}">
        <p14:creationId xmlns:p14="http://schemas.microsoft.com/office/powerpoint/2010/main" val="2033498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414BBC-4FF0-421D-A9B2-E029F076300A}" type="slidenum">
              <a:rPr lang="en-US" smtClean="0"/>
              <a:t>20</a:t>
            </a:fld>
            <a:endParaRPr lang="en-US"/>
          </a:p>
        </p:txBody>
      </p:sp>
    </p:spTree>
    <p:extLst>
      <p:ext uri="{BB962C8B-B14F-4D97-AF65-F5344CB8AC3E}">
        <p14:creationId xmlns:p14="http://schemas.microsoft.com/office/powerpoint/2010/main" val="4120686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smtClean="0"/>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78160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83486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3025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2066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3929506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4400787"/>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71063672"/>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42769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25791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573789" y="6375679"/>
            <a:ext cx="925016" cy="348462"/>
          </a:xfrm>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6" name="Footer Placeholder 5"/>
          <p:cNvSpPr>
            <a:spLocks noGrp="1"/>
          </p:cNvSpPr>
          <p:nvPr>
            <p:ph type="ftr" sz="quarter" idx="11"/>
          </p:nvPr>
        </p:nvSpPr>
        <p:spPr>
          <a:xfrm>
            <a:off x="1577716" y="6375679"/>
            <a:ext cx="2611634" cy="345796"/>
          </a:xfrm>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a:xfrm>
            <a:off x="4268261" y="6375679"/>
            <a:ext cx="924342" cy="345796"/>
          </a:xfrm>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81363547"/>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574463" y="6375679"/>
            <a:ext cx="924342" cy="348462"/>
          </a:xfrm>
        </p:spPr>
        <p:txBody>
          <a:body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6" name="Footer Placeholder 5"/>
          <p:cNvSpPr>
            <a:spLocks noGrp="1"/>
          </p:cNvSpPr>
          <p:nvPr>
            <p:ph type="ftr" sz="quarter" idx="11"/>
          </p:nvPr>
        </p:nvSpPr>
        <p:spPr>
          <a:xfrm>
            <a:off x="1577716" y="6375679"/>
            <a:ext cx="2611634" cy="345796"/>
          </a:xfrm>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a:xfrm>
            <a:off x="4256153" y="6375679"/>
            <a:ext cx="947460" cy="345796"/>
          </a:xfrm>
        </p:spPr>
        <p:txBody>
          <a:body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218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C950AC92-AAC1-4C18-A81A-C0E4976087B2}" type="datetimeFigureOut">
              <a:rPr lang="en-US" smtClean="0">
                <a:solidFill>
                  <a:prstClr val="black">
                    <a:tint val="75000"/>
                  </a:prstClr>
                </a:solidFill>
              </a:rPr>
              <a:pPr/>
              <a:t>4/24/2020</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9BD1BCF7-4404-4EA3-8EA7-8F85381AEF9F}" type="slidenum">
              <a:rPr lang="en-US" smtClean="0">
                <a:solidFill>
                  <a:prstClr val="black">
                    <a:tint val="75000"/>
                  </a:prstClr>
                </a:solidFill>
              </a:rPr>
              <a:pPr/>
              <a:t>‹#›</a:t>
            </a:fld>
            <a:endParaRPr lang="en-US" dirty="0">
              <a:solidFill>
                <a:prstClr val="black">
                  <a:tint val="75000"/>
                </a:prstClr>
              </a:solidFill>
            </a:endParaRPr>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26254604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0" pos="594">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mullins4@purdue.edu"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co.purdue.edu/Students/WhatWeOffer#CCOHandbook"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533400" y="4572000"/>
            <a:ext cx="7924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smtClean="0">
                <a:solidFill>
                  <a:schemeClr val="tx1">
                    <a:lumMod val="85000"/>
                    <a:lumOff val="15000"/>
                  </a:schemeClr>
                </a:solidFill>
              </a:rPr>
              <a:t>Chelsey Mullins </a:t>
            </a:r>
          </a:p>
          <a:p>
            <a:r>
              <a:rPr lang="en-US" sz="2200" dirty="0" smtClean="0">
                <a:solidFill>
                  <a:schemeClr val="tx1">
                    <a:lumMod val="85000"/>
                    <a:lumOff val="15000"/>
                  </a:schemeClr>
                </a:solidFill>
              </a:rPr>
              <a:t>Study Abroad Advisor</a:t>
            </a:r>
          </a:p>
          <a:p>
            <a:r>
              <a:rPr lang="en-US" sz="1800" dirty="0" smtClean="0">
                <a:solidFill>
                  <a:schemeClr val="tx1">
                    <a:lumMod val="85000"/>
                    <a:lumOff val="15000"/>
                  </a:schemeClr>
                </a:solidFill>
                <a:hlinkClick r:id="rId3"/>
              </a:rPr>
              <a:t>mullins4@purdue.edu</a:t>
            </a:r>
            <a:endParaRPr lang="en-US" sz="1800" dirty="0" smtClean="0">
              <a:solidFill>
                <a:schemeClr val="tx1">
                  <a:lumMod val="85000"/>
                  <a:lumOff val="15000"/>
                </a:schemeClr>
              </a:solidFill>
            </a:endParaRPr>
          </a:p>
        </p:txBody>
      </p:sp>
      <p:sp>
        <p:nvSpPr>
          <p:cNvPr id="6" name="Title 1"/>
          <p:cNvSpPr txBox="1">
            <a:spLocks/>
          </p:cNvSpPr>
          <p:nvPr/>
        </p:nvSpPr>
        <p:spPr>
          <a:xfrm>
            <a:off x="685800" y="1752600"/>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8000" dirty="0" smtClean="0">
                <a:latin typeface="Berlin Sans FB Demi" pitchFamily="34" charset="0"/>
              </a:rPr>
              <a:t>Market your </a:t>
            </a:r>
            <a:br>
              <a:rPr lang="en-US" sz="8000" dirty="0" smtClean="0">
                <a:latin typeface="Berlin Sans FB Demi" pitchFamily="34" charset="0"/>
              </a:rPr>
            </a:br>
            <a:r>
              <a:rPr lang="en-US" sz="8000" dirty="0" smtClean="0">
                <a:latin typeface="Berlin Sans FB Demi" pitchFamily="34" charset="0"/>
              </a:rPr>
              <a:t>Study Abroad</a:t>
            </a:r>
            <a:br>
              <a:rPr lang="en-US" sz="8000" dirty="0" smtClean="0">
                <a:latin typeface="Berlin Sans FB Demi" pitchFamily="34" charset="0"/>
              </a:rPr>
            </a:br>
            <a:r>
              <a:rPr lang="en-US" sz="8000" dirty="0" smtClean="0">
                <a:latin typeface="Berlin Sans FB Demi" pitchFamily="34" charset="0"/>
              </a:rPr>
              <a:t>Experience</a:t>
            </a:r>
            <a:endParaRPr lang="en-US" sz="8000" dirty="0">
              <a:latin typeface="Berlin Sans FB Demi" pitchFamily="34" charset="0"/>
            </a:endParaRPr>
          </a:p>
        </p:txBody>
      </p:sp>
    </p:spTree>
    <p:extLst>
      <p:ext uri="{BB962C8B-B14F-4D97-AF65-F5344CB8AC3E}">
        <p14:creationId xmlns:p14="http://schemas.microsoft.com/office/powerpoint/2010/main" val="6324611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16563"/>
          </a:xfrm>
        </p:spPr>
        <p:txBody>
          <a:bodyPr>
            <a:normAutofit fontScale="92500" lnSpcReduction="20000"/>
          </a:bodyPr>
          <a:lstStyle/>
          <a:p>
            <a:pPr marL="0" indent="0" algn="ctr">
              <a:buNone/>
            </a:pPr>
            <a:r>
              <a:rPr lang="en-US" sz="9600" b="1" dirty="0" smtClean="0">
                <a:solidFill>
                  <a:schemeClr val="accent1"/>
                </a:solidFill>
              </a:rPr>
              <a:t>I see you studied abroad, can you tell me about that?</a:t>
            </a:r>
            <a:endParaRPr lang="en-US" sz="9600" b="1" dirty="0">
              <a:solidFill>
                <a:schemeClr val="accent1"/>
              </a:solidFill>
            </a:endParaRPr>
          </a:p>
        </p:txBody>
      </p:sp>
    </p:spTree>
    <p:extLst>
      <p:ext uri="{BB962C8B-B14F-4D97-AF65-F5344CB8AC3E}">
        <p14:creationId xmlns:p14="http://schemas.microsoft.com/office/powerpoint/2010/main" val="3125496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4754" y="990600"/>
            <a:ext cx="7633742" cy="1492132"/>
          </a:xfrm>
        </p:spPr>
        <p:txBody>
          <a:bodyPr/>
          <a:lstStyle/>
          <a:p>
            <a:r>
              <a:rPr lang="en-US" dirty="0" smtClean="0"/>
              <a:t>Be ready!</a:t>
            </a:r>
            <a:endParaRPr lang="en-US" dirty="0"/>
          </a:p>
        </p:txBody>
      </p:sp>
      <p:sp>
        <p:nvSpPr>
          <p:cNvPr id="3" name="Content Placeholder 2"/>
          <p:cNvSpPr>
            <a:spLocks noGrp="1"/>
          </p:cNvSpPr>
          <p:nvPr>
            <p:ph idx="1"/>
          </p:nvPr>
        </p:nvSpPr>
        <p:spPr>
          <a:xfrm>
            <a:off x="838200" y="1874516"/>
            <a:ext cx="7924800" cy="3992883"/>
          </a:xfrm>
        </p:spPr>
        <p:txBody>
          <a:bodyPr>
            <a:normAutofit fontScale="92500" lnSpcReduction="20000"/>
          </a:bodyPr>
          <a:lstStyle/>
          <a:p>
            <a:r>
              <a:rPr lang="en-US" sz="3200" dirty="0" smtClean="0"/>
              <a:t>Be ready to answer</a:t>
            </a:r>
          </a:p>
          <a:p>
            <a:r>
              <a:rPr lang="en-US" sz="3200" dirty="0" smtClean="0"/>
              <a:t>Develop stories and responses in advance</a:t>
            </a:r>
          </a:p>
          <a:p>
            <a:r>
              <a:rPr lang="en-US" sz="3200" dirty="0" smtClean="0"/>
              <a:t>Show it was a learning experience</a:t>
            </a:r>
          </a:p>
          <a:p>
            <a:r>
              <a:rPr lang="en-US" sz="3200" dirty="0" smtClean="0"/>
              <a:t>Provide </a:t>
            </a:r>
            <a:r>
              <a:rPr lang="en-US" sz="3200" dirty="0" smtClean="0"/>
              <a:t>examples</a:t>
            </a:r>
          </a:p>
          <a:p>
            <a:endParaRPr lang="en-US" sz="3200" dirty="0"/>
          </a:p>
          <a:p>
            <a:pPr marL="0" indent="0">
              <a:buNone/>
            </a:pPr>
            <a:r>
              <a:rPr lang="en-US" sz="3200" dirty="0" smtClean="0"/>
              <a:t>This is not a question you should stumble through, as you can assume in advance it will be asked!</a:t>
            </a:r>
            <a:endParaRPr lang="en-US" sz="3200" dirty="0"/>
          </a:p>
        </p:txBody>
      </p:sp>
    </p:spTree>
    <p:extLst>
      <p:ext uri="{BB962C8B-B14F-4D97-AF65-F5344CB8AC3E}">
        <p14:creationId xmlns:p14="http://schemas.microsoft.com/office/powerpoint/2010/main" val="3189428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934200"/>
          </a:xfrm>
          <a:blipFill>
            <a:blip r:embed="rId2">
              <a:alphaModFix amt="38000"/>
            </a:blip>
            <a:stretch>
              <a:fillRect/>
            </a:stretch>
          </a:blipFill>
        </p:spPr>
        <p:txBody>
          <a:bodyPr>
            <a:normAutofit/>
          </a:bodyPr>
          <a:lstStyle/>
          <a:p>
            <a:pPr marL="0" indent="0">
              <a:buNone/>
            </a:pPr>
            <a:endParaRPr lang="en-US" dirty="0" smtClean="0"/>
          </a:p>
          <a:p>
            <a:pPr marL="0" indent="0" algn="ctr">
              <a:buNone/>
            </a:pPr>
            <a:r>
              <a:rPr lang="en-US" sz="4000" b="1" dirty="0" smtClean="0"/>
              <a:t>A </a:t>
            </a:r>
            <a:r>
              <a:rPr lang="en-US" sz="4000" b="1" dirty="0"/>
              <a:t>potential employer may not have studied abroad and may not understand what the experience means. </a:t>
            </a:r>
            <a:r>
              <a:rPr lang="en-US" sz="4000" b="1" u="sng" dirty="0"/>
              <a:t>It’s up to you </a:t>
            </a:r>
            <a:r>
              <a:rPr lang="en-US" sz="4000" b="1" dirty="0"/>
              <a:t>to effectively communicate the skills and proficiencies that will benefit their organization and convince them of the value of your experience. </a:t>
            </a:r>
          </a:p>
        </p:txBody>
      </p:sp>
    </p:spTree>
    <p:extLst>
      <p:ext uri="{BB962C8B-B14F-4D97-AF65-F5344CB8AC3E}">
        <p14:creationId xmlns:p14="http://schemas.microsoft.com/office/powerpoint/2010/main" val="13030009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38758" y="382385"/>
            <a:ext cx="7633742" cy="913015"/>
          </a:xfrm>
        </p:spPr>
        <p:txBody>
          <a:bodyPr/>
          <a:lstStyle/>
          <a:p>
            <a:r>
              <a:rPr lang="en-US" dirty="0" smtClean="0"/>
              <a:t>Take Inventory</a:t>
            </a:r>
            <a:endParaRPr lang="en-US" dirty="0"/>
          </a:p>
        </p:txBody>
      </p:sp>
      <p:sp>
        <p:nvSpPr>
          <p:cNvPr id="3" name="Content Placeholder 2"/>
          <p:cNvSpPr>
            <a:spLocks noGrp="1"/>
          </p:cNvSpPr>
          <p:nvPr>
            <p:ph idx="1"/>
          </p:nvPr>
        </p:nvSpPr>
        <p:spPr>
          <a:xfrm>
            <a:off x="76200" y="1143000"/>
            <a:ext cx="8229600" cy="4724400"/>
          </a:xfrm>
          <a:noFill/>
        </p:spPr>
        <p:txBody>
          <a:bodyPr>
            <a:noAutofit/>
          </a:bodyPr>
          <a:lstStyle/>
          <a:p>
            <a:pPr lvl="1"/>
            <a:r>
              <a:rPr lang="en-US" sz="2000" dirty="0" smtClean="0"/>
              <a:t>Courses/Academics</a:t>
            </a:r>
          </a:p>
          <a:p>
            <a:pPr lvl="3"/>
            <a:r>
              <a:rPr lang="en-US" sz="1600" dirty="0" smtClean="0"/>
              <a:t>What classes did you take? Were you classes mostly with other US students, local students, or a mix?</a:t>
            </a:r>
            <a:endParaRPr lang="en-US" sz="1600" dirty="0" smtClean="0"/>
          </a:p>
          <a:p>
            <a:pPr lvl="1"/>
            <a:r>
              <a:rPr lang="en-US" sz="2000" dirty="0" smtClean="0"/>
              <a:t>Professional Experience Abroad</a:t>
            </a:r>
          </a:p>
          <a:p>
            <a:pPr lvl="3"/>
            <a:r>
              <a:rPr lang="en-US" sz="1600" dirty="0" smtClean="0"/>
              <a:t>Did you join any Activities/Clubs? Work on Projects? Meet professionals? Organize work Part-time/Research/Volunteer?</a:t>
            </a:r>
            <a:endParaRPr lang="en-US" sz="1600" dirty="0" smtClean="0"/>
          </a:p>
          <a:p>
            <a:pPr lvl="1"/>
            <a:r>
              <a:rPr lang="en-US" sz="2000" dirty="0" smtClean="0"/>
              <a:t>Country-Specific Skills</a:t>
            </a:r>
          </a:p>
          <a:p>
            <a:pPr lvl="3"/>
            <a:r>
              <a:rPr lang="en-US" sz="1600" dirty="0" smtClean="0"/>
              <a:t>Specific cultural </a:t>
            </a:r>
            <a:r>
              <a:rPr lang="en-US" sz="1600" dirty="0" smtClean="0"/>
              <a:t>traits you learned to adapt to?</a:t>
            </a:r>
            <a:endParaRPr lang="en-US" sz="1600" dirty="0" smtClean="0"/>
          </a:p>
          <a:p>
            <a:pPr lvl="1"/>
            <a:r>
              <a:rPr lang="en-US" sz="2000" dirty="0" smtClean="0"/>
              <a:t>Universal Cross-Cultural Skills</a:t>
            </a:r>
          </a:p>
          <a:p>
            <a:pPr lvl="3"/>
            <a:r>
              <a:rPr lang="en-US" sz="1600" dirty="0" smtClean="0"/>
              <a:t>Examples: </a:t>
            </a:r>
            <a:r>
              <a:rPr lang="en-US" sz="1600" dirty="0" smtClean="0"/>
              <a:t>Culture </a:t>
            </a:r>
            <a:r>
              <a:rPr lang="en-US" sz="1600" dirty="0" smtClean="0"/>
              <a:t>shock, adaptable, open minded, observant, better understanding of self, brave, sense of adventure</a:t>
            </a:r>
          </a:p>
          <a:p>
            <a:pPr lvl="1"/>
            <a:r>
              <a:rPr lang="en-US" sz="2000" dirty="0" smtClean="0"/>
              <a:t>Language Skills</a:t>
            </a:r>
          </a:p>
          <a:p>
            <a:pPr lvl="3"/>
            <a:r>
              <a:rPr lang="en-US" sz="1600" dirty="0" smtClean="0"/>
              <a:t>Level of reading, writing and </a:t>
            </a:r>
            <a:r>
              <a:rPr lang="en-US" sz="1600" dirty="0" smtClean="0"/>
              <a:t>speaking (Do </a:t>
            </a:r>
            <a:r>
              <a:rPr lang="en-US" sz="1600" dirty="0" smtClean="0"/>
              <a:t>not exaggerate skill, be </a:t>
            </a:r>
            <a:r>
              <a:rPr lang="en-US" sz="1600" dirty="0" smtClean="0"/>
              <a:t>honest)</a:t>
            </a:r>
            <a:endParaRPr lang="en-US" sz="1600" dirty="0" smtClean="0"/>
          </a:p>
          <a:p>
            <a:pPr lvl="1"/>
            <a:r>
              <a:rPr lang="en-US" sz="2000" dirty="0" smtClean="0"/>
              <a:t>General Work Skills</a:t>
            </a:r>
          </a:p>
          <a:p>
            <a:pPr lvl="3"/>
            <a:r>
              <a:rPr lang="en-US" sz="1600" dirty="0" smtClean="0"/>
              <a:t>Manage change, independent, self-disciplines, persistence, flexibility</a:t>
            </a:r>
            <a:endParaRPr lang="en-US" sz="1600" dirty="0"/>
          </a:p>
        </p:txBody>
      </p:sp>
    </p:spTree>
    <p:extLst>
      <p:ext uri="{BB962C8B-B14F-4D97-AF65-F5344CB8AC3E}">
        <p14:creationId xmlns:p14="http://schemas.microsoft.com/office/powerpoint/2010/main" val="24775518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38758" y="382385"/>
            <a:ext cx="7633742" cy="913015"/>
          </a:xfrm>
        </p:spPr>
        <p:txBody>
          <a:bodyPr/>
          <a:lstStyle/>
          <a:p>
            <a:r>
              <a:rPr lang="en-US" dirty="0" smtClean="0"/>
              <a:t>Take Inventory</a:t>
            </a:r>
            <a:endParaRPr lang="en-US" dirty="0"/>
          </a:p>
        </p:txBody>
      </p:sp>
      <p:sp>
        <p:nvSpPr>
          <p:cNvPr id="3" name="Content Placeholder 2"/>
          <p:cNvSpPr>
            <a:spLocks noGrp="1"/>
          </p:cNvSpPr>
          <p:nvPr>
            <p:ph idx="1"/>
          </p:nvPr>
        </p:nvSpPr>
        <p:spPr>
          <a:xfrm>
            <a:off x="152400" y="1219200"/>
            <a:ext cx="8229600" cy="4724400"/>
          </a:xfrm>
          <a:noFill/>
        </p:spPr>
        <p:txBody>
          <a:bodyPr>
            <a:noAutofit/>
          </a:bodyPr>
          <a:lstStyle/>
          <a:p>
            <a:pPr lvl="1"/>
            <a:r>
              <a:rPr lang="en-US" sz="2600" dirty="0" smtClean="0"/>
              <a:t>Make a written inventory of anything you can think about related to your experience – you’ll be surprised how easy some of it is to forget lat</a:t>
            </a:r>
            <a:r>
              <a:rPr lang="en-US" sz="2600" dirty="0" smtClean="0"/>
              <a:t>er that could make a really excellent career story!</a:t>
            </a:r>
          </a:p>
          <a:p>
            <a:pPr lvl="1"/>
            <a:r>
              <a:rPr lang="en-US" sz="2600" dirty="0" smtClean="0"/>
              <a:t>Even if it doesn’t seem very relevant, write it down anyway</a:t>
            </a:r>
          </a:p>
          <a:p>
            <a:pPr lvl="1"/>
            <a:r>
              <a:rPr lang="en-US" sz="2600" dirty="0" smtClean="0"/>
              <a:t>The previous slide gave you things to think about including, but jot down anything else you can think of as well. </a:t>
            </a:r>
          </a:p>
          <a:p>
            <a:pPr lvl="1"/>
            <a:r>
              <a:rPr lang="en-US" sz="2600" dirty="0" smtClean="0"/>
              <a:t>When writing a cover letter, tailoring your resume or preparing for that interview, go back to your inventory for ideas and inspiration. </a:t>
            </a:r>
            <a:endParaRPr lang="en-US" sz="2600" dirty="0"/>
          </a:p>
        </p:txBody>
      </p:sp>
    </p:spTree>
    <p:extLst>
      <p:ext uri="{BB962C8B-B14F-4D97-AF65-F5344CB8AC3E}">
        <p14:creationId xmlns:p14="http://schemas.microsoft.com/office/powerpoint/2010/main" val="5521790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ln w="19050">
                  <a:solidFill>
                    <a:schemeClr val="tx1">
                      <a:lumMod val="95000"/>
                      <a:lumOff val="5000"/>
                    </a:schemeClr>
                  </a:solidFill>
                </a:ln>
                <a:solidFill>
                  <a:srgbClr val="FFC000"/>
                </a:solidFill>
              </a:rPr>
              <a:t>What SKILLS did you gain or enhance?</a:t>
            </a:r>
            <a:endParaRPr lang="en-US" dirty="0">
              <a:ln w="19050">
                <a:solidFill>
                  <a:schemeClr val="tx1">
                    <a:lumMod val="95000"/>
                    <a:lumOff val="5000"/>
                  </a:schemeClr>
                </a:solidFill>
              </a:ln>
              <a:solidFill>
                <a:srgbClr val="FFC000"/>
              </a:solidFill>
            </a:endParaRPr>
          </a:p>
        </p:txBody>
      </p:sp>
      <p:sp>
        <p:nvSpPr>
          <p:cNvPr id="3" name="Content Placeholder 2"/>
          <p:cNvSpPr>
            <a:spLocks noGrp="1"/>
          </p:cNvSpPr>
          <p:nvPr>
            <p:ph sz="half" idx="1"/>
          </p:nvPr>
        </p:nvSpPr>
        <p:spPr>
          <a:xfrm>
            <a:off x="892281" y="2667000"/>
            <a:ext cx="3593592" cy="4419600"/>
          </a:xfrm>
        </p:spPr>
        <p:txBody>
          <a:bodyPr>
            <a:normAutofit fontScale="32500" lnSpcReduction="20000"/>
          </a:bodyPr>
          <a:lstStyle/>
          <a:p>
            <a:r>
              <a:rPr lang="en-US" sz="4400" dirty="0" smtClean="0"/>
              <a:t>Enhanced cultural awareness and sensitivity to customs and cultural differences </a:t>
            </a:r>
          </a:p>
          <a:p>
            <a:r>
              <a:rPr lang="en-US" sz="4400" dirty="0" smtClean="0"/>
              <a:t>Communication (despite barriers)</a:t>
            </a:r>
          </a:p>
          <a:p>
            <a:r>
              <a:rPr lang="en-US" sz="4400" dirty="0" smtClean="0"/>
              <a:t>Adaptability, learn quickly</a:t>
            </a:r>
          </a:p>
          <a:p>
            <a:r>
              <a:rPr lang="en-US" sz="4400" dirty="0" smtClean="0"/>
              <a:t>Ability to identify and achieve goals </a:t>
            </a:r>
          </a:p>
          <a:p>
            <a:r>
              <a:rPr lang="en-US" sz="4400" dirty="0" smtClean="0"/>
              <a:t>General improvement in communications skills </a:t>
            </a:r>
          </a:p>
          <a:p>
            <a:r>
              <a:rPr lang="en-US" sz="4400" dirty="0" smtClean="0"/>
              <a:t>Increased confidence, initiative, and independence </a:t>
            </a:r>
          </a:p>
          <a:p>
            <a:r>
              <a:rPr lang="en-US" sz="4400" dirty="0" smtClean="0"/>
              <a:t>Greater flexibility, sense of humor </a:t>
            </a:r>
          </a:p>
          <a:p>
            <a:r>
              <a:rPr lang="en-US" sz="4400" dirty="0" smtClean="0"/>
              <a:t>Awareness of global economic and political issues and realities </a:t>
            </a:r>
          </a:p>
          <a:p>
            <a:r>
              <a:rPr lang="en-US" sz="4400" dirty="0" smtClean="0"/>
              <a:t>Ability to maintain an open mind and be tolerant of others </a:t>
            </a:r>
          </a:p>
        </p:txBody>
      </p:sp>
      <p:sp>
        <p:nvSpPr>
          <p:cNvPr id="8" name="Content Placeholder 7"/>
          <p:cNvSpPr>
            <a:spLocks noGrp="1"/>
          </p:cNvSpPr>
          <p:nvPr>
            <p:ph sz="half" idx="2"/>
          </p:nvPr>
        </p:nvSpPr>
        <p:spPr>
          <a:xfrm>
            <a:off x="4876800" y="2667000"/>
            <a:ext cx="3593592" cy="4419600"/>
          </a:xfrm>
        </p:spPr>
        <p:txBody>
          <a:bodyPr>
            <a:normAutofit fontScale="32500" lnSpcReduction="20000"/>
          </a:bodyPr>
          <a:lstStyle/>
          <a:p>
            <a:r>
              <a:rPr lang="en-US" sz="4300" dirty="0"/>
              <a:t>Clarification of goals and improved self-awareness </a:t>
            </a:r>
          </a:p>
          <a:p>
            <a:r>
              <a:rPr lang="en-US" sz="4300" dirty="0"/>
              <a:t>General travel skills </a:t>
            </a:r>
          </a:p>
          <a:p>
            <a:r>
              <a:rPr lang="en-US" sz="4300" dirty="0"/>
              <a:t>Resource management </a:t>
            </a:r>
          </a:p>
          <a:p>
            <a:r>
              <a:rPr lang="en-US" sz="4300" dirty="0"/>
              <a:t>Organization </a:t>
            </a:r>
          </a:p>
          <a:p>
            <a:r>
              <a:rPr lang="en-US" sz="4300" dirty="0"/>
              <a:t>Problem solving (handle situations)</a:t>
            </a:r>
          </a:p>
          <a:p>
            <a:r>
              <a:rPr lang="en-US" sz="4300" dirty="0"/>
              <a:t>Crisis management </a:t>
            </a:r>
          </a:p>
          <a:p>
            <a:r>
              <a:rPr lang="en-US" sz="4300" dirty="0"/>
              <a:t>Patience </a:t>
            </a:r>
          </a:p>
          <a:p>
            <a:r>
              <a:rPr lang="en-US" sz="4300" dirty="0"/>
              <a:t>Listening and observation </a:t>
            </a:r>
          </a:p>
          <a:p>
            <a:r>
              <a:rPr lang="en-US" sz="4300" dirty="0"/>
              <a:t>Specific professional skills or knowledge base</a:t>
            </a:r>
          </a:p>
          <a:p>
            <a:r>
              <a:rPr lang="en-US" sz="4300" dirty="0"/>
              <a:t>Time management </a:t>
            </a:r>
          </a:p>
          <a:p>
            <a:r>
              <a:rPr lang="en-US" sz="4300" dirty="0"/>
              <a:t>Accept Responsibility</a:t>
            </a:r>
          </a:p>
          <a:p>
            <a:r>
              <a:rPr lang="en-US" sz="4300" dirty="0"/>
              <a:t>Leadership</a:t>
            </a:r>
          </a:p>
          <a:p>
            <a:endParaRPr lang="en-US" dirty="0"/>
          </a:p>
          <a:p>
            <a:endParaRPr lang="en-US" dirty="0"/>
          </a:p>
        </p:txBody>
      </p:sp>
      <p:sp>
        <p:nvSpPr>
          <p:cNvPr id="9" name="TextBox 8"/>
          <p:cNvSpPr txBox="1"/>
          <p:nvPr/>
        </p:nvSpPr>
        <p:spPr>
          <a:xfrm>
            <a:off x="776846" y="1874517"/>
            <a:ext cx="7519442" cy="646331"/>
          </a:xfrm>
          <a:prstGeom prst="rect">
            <a:avLst/>
          </a:prstGeom>
          <a:noFill/>
        </p:spPr>
        <p:txBody>
          <a:bodyPr wrap="square" rtlCol="0">
            <a:spAutoFit/>
          </a:bodyPr>
          <a:lstStyle/>
          <a:p>
            <a:r>
              <a:rPr lang="en-US" dirty="0"/>
              <a:t>Skills that professionals with international experiences cite as being particularly useful in their careers include: </a:t>
            </a:r>
          </a:p>
        </p:txBody>
      </p:sp>
    </p:spTree>
    <p:extLst>
      <p:ext uri="{BB962C8B-B14F-4D97-AF65-F5344CB8AC3E}">
        <p14:creationId xmlns:p14="http://schemas.microsoft.com/office/powerpoint/2010/main" val="13259151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n w="19050">
                  <a:solidFill>
                    <a:schemeClr val="tx1">
                      <a:lumMod val="95000"/>
                      <a:lumOff val="5000"/>
                    </a:schemeClr>
                  </a:solidFill>
                </a:ln>
                <a:solidFill>
                  <a:srgbClr val="FFC000"/>
                </a:solidFill>
              </a:rPr>
              <a:t>What SKILLS did you gain or enhance?</a:t>
            </a:r>
            <a:endParaRPr lang="en-US" sz="3600" dirty="0">
              <a:ln w="19050">
                <a:solidFill>
                  <a:schemeClr val="tx1">
                    <a:lumMod val="95000"/>
                    <a:lumOff val="5000"/>
                  </a:schemeClr>
                </a:solidFill>
              </a:ln>
              <a:solidFill>
                <a:srgbClr val="FFC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054784977"/>
              </p:ext>
            </p:extLst>
          </p:nvPr>
        </p:nvGraphicFramePr>
        <p:xfrm>
          <a:off x="2438400" y="2376854"/>
          <a:ext cx="4038600" cy="3931920"/>
        </p:xfrm>
        <a:graphic>
          <a:graphicData uri="http://schemas.openxmlformats.org/drawingml/2006/table">
            <a:tbl>
              <a:tblPr firstRow="1" firstCol="1" bandRow="1" bandCol="1">
                <a:tableStyleId>{5C22544A-7EE6-4342-B048-85BDC9FD1C3A}</a:tableStyleId>
              </a:tblPr>
              <a:tblGrid>
                <a:gridCol w="4038600">
                  <a:extLst>
                    <a:ext uri="{9D8B030D-6E8A-4147-A177-3AD203B41FA5}">
                      <a16:colId xmlns:a16="http://schemas.microsoft.com/office/drawing/2014/main" val="20000"/>
                    </a:ext>
                  </a:extLst>
                </a:gridCol>
              </a:tblGrid>
              <a:tr h="137160">
                <a:tc>
                  <a:txBody>
                    <a:bodyPr/>
                    <a:lstStyle/>
                    <a:p>
                      <a:pPr marL="0" marR="0" algn="ctr">
                        <a:spcBef>
                          <a:spcPts val="0"/>
                        </a:spcBef>
                        <a:spcAft>
                          <a:spcPts val="0"/>
                        </a:spcAft>
                      </a:pPr>
                      <a:r>
                        <a:rPr lang="en-US" sz="2000" b="0" u="sng" dirty="0">
                          <a:solidFill>
                            <a:schemeClr val="tx1"/>
                          </a:solidFill>
                          <a:effectLst/>
                        </a:rPr>
                        <a:t>Qualities</a:t>
                      </a:r>
                      <a:endParaRPr lang="en-US" sz="2000" b="0" u="sng" dirty="0">
                        <a:solidFill>
                          <a:schemeClr val="tx1"/>
                        </a:solidFill>
                        <a:effectLst/>
                        <a:latin typeface="Cambria"/>
                        <a:ea typeface="Cambria"/>
                        <a:cs typeface="Times New Roman"/>
                      </a:endParaRPr>
                    </a:p>
                  </a:txBody>
                  <a:tcPr marL="68580" marR="68580" marT="0" marB="0">
                    <a:noFill/>
                  </a:tcPr>
                </a:tc>
                <a:extLst>
                  <a:ext uri="{0D108BD9-81ED-4DB2-BD59-A6C34878D82A}">
                    <a16:rowId xmlns:a16="http://schemas.microsoft.com/office/drawing/2014/main" val="10000"/>
                  </a:ext>
                </a:extLst>
              </a:tr>
              <a:tr h="3124025">
                <a:tc>
                  <a:txBody>
                    <a:bodyPr/>
                    <a:lstStyle/>
                    <a:p>
                      <a:pPr marL="0" marR="0" algn="ctr">
                        <a:spcBef>
                          <a:spcPts val="0"/>
                        </a:spcBef>
                        <a:spcAft>
                          <a:spcPts val="0"/>
                        </a:spcAft>
                      </a:pPr>
                      <a:r>
                        <a:rPr lang="en-US" sz="1600" b="0" dirty="0">
                          <a:solidFill>
                            <a:schemeClr val="tx1"/>
                          </a:solidFill>
                          <a:effectLst/>
                        </a:rPr>
                        <a:t>Self-reliance</a:t>
                      </a:r>
                    </a:p>
                    <a:p>
                      <a:pPr marL="0" marR="0" algn="ctr">
                        <a:spcBef>
                          <a:spcPts val="0"/>
                        </a:spcBef>
                        <a:spcAft>
                          <a:spcPts val="0"/>
                        </a:spcAft>
                      </a:pPr>
                      <a:r>
                        <a:rPr lang="en-US" sz="1600" b="0" dirty="0">
                          <a:solidFill>
                            <a:schemeClr val="tx1"/>
                          </a:solidFill>
                          <a:effectLst/>
                        </a:rPr>
                        <a:t>Appreciation of diversity</a:t>
                      </a:r>
                    </a:p>
                    <a:p>
                      <a:pPr marL="0" marR="0" algn="ctr">
                        <a:spcBef>
                          <a:spcPts val="0"/>
                        </a:spcBef>
                        <a:spcAft>
                          <a:spcPts val="0"/>
                        </a:spcAft>
                      </a:pPr>
                      <a:r>
                        <a:rPr lang="en-US" sz="1600" b="0" dirty="0">
                          <a:solidFill>
                            <a:schemeClr val="tx1"/>
                          </a:solidFill>
                          <a:effectLst/>
                        </a:rPr>
                        <a:t>Perseverance</a:t>
                      </a:r>
                    </a:p>
                    <a:p>
                      <a:pPr marL="0" marR="0" algn="ctr">
                        <a:spcBef>
                          <a:spcPts val="0"/>
                        </a:spcBef>
                        <a:spcAft>
                          <a:spcPts val="0"/>
                        </a:spcAft>
                      </a:pPr>
                      <a:r>
                        <a:rPr lang="en-US" sz="1600" b="0" dirty="0">
                          <a:solidFill>
                            <a:schemeClr val="tx1"/>
                          </a:solidFill>
                          <a:effectLst/>
                        </a:rPr>
                        <a:t>Flexibility</a:t>
                      </a:r>
                    </a:p>
                    <a:p>
                      <a:pPr marL="0" marR="0" algn="ctr">
                        <a:spcBef>
                          <a:spcPts val="0"/>
                        </a:spcBef>
                        <a:spcAft>
                          <a:spcPts val="0"/>
                        </a:spcAft>
                      </a:pPr>
                      <a:r>
                        <a:rPr lang="en-US" sz="1600" b="0" dirty="0">
                          <a:solidFill>
                            <a:schemeClr val="tx1"/>
                          </a:solidFill>
                          <a:effectLst/>
                        </a:rPr>
                        <a:t>Tolerance/open-mindedness</a:t>
                      </a:r>
                    </a:p>
                    <a:p>
                      <a:pPr marL="0" marR="0" algn="ctr">
                        <a:spcBef>
                          <a:spcPts val="0"/>
                        </a:spcBef>
                        <a:spcAft>
                          <a:spcPts val="0"/>
                        </a:spcAft>
                      </a:pPr>
                      <a:r>
                        <a:rPr lang="en-US" sz="1600" b="0" dirty="0">
                          <a:solidFill>
                            <a:schemeClr val="tx1"/>
                          </a:solidFill>
                          <a:effectLst/>
                        </a:rPr>
                        <a:t>Assertiveness</a:t>
                      </a:r>
                    </a:p>
                    <a:p>
                      <a:pPr marL="0" marR="0" algn="ctr">
                        <a:spcBef>
                          <a:spcPts val="0"/>
                        </a:spcBef>
                        <a:spcAft>
                          <a:spcPts val="0"/>
                        </a:spcAft>
                      </a:pPr>
                      <a:r>
                        <a:rPr lang="en-US" sz="1600" b="0" dirty="0">
                          <a:solidFill>
                            <a:schemeClr val="tx1"/>
                          </a:solidFill>
                          <a:effectLst/>
                        </a:rPr>
                        <a:t>Inquisitiveness</a:t>
                      </a:r>
                    </a:p>
                    <a:p>
                      <a:pPr marL="0" marR="0" algn="ctr">
                        <a:spcBef>
                          <a:spcPts val="0"/>
                        </a:spcBef>
                        <a:spcAft>
                          <a:spcPts val="0"/>
                        </a:spcAft>
                      </a:pPr>
                      <a:r>
                        <a:rPr lang="en-US" sz="1600" b="0" dirty="0">
                          <a:solidFill>
                            <a:schemeClr val="tx1"/>
                          </a:solidFill>
                          <a:effectLst/>
                        </a:rPr>
                        <a:t>Self-confidence</a:t>
                      </a:r>
                    </a:p>
                    <a:p>
                      <a:pPr marL="0" marR="0" algn="ctr">
                        <a:spcBef>
                          <a:spcPts val="0"/>
                        </a:spcBef>
                        <a:spcAft>
                          <a:spcPts val="0"/>
                        </a:spcAft>
                      </a:pPr>
                      <a:r>
                        <a:rPr lang="en-US" sz="1600" b="0" dirty="0">
                          <a:solidFill>
                            <a:schemeClr val="tx1"/>
                          </a:solidFill>
                          <a:effectLst/>
                        </a:rPr>
                        <a:t>Self-knowledge</a:t>
                      </a:r>
                    </a:p>
                    <a:p>
                      <a:pPr marL="0" marR="0" algn="ctr">
                        <a:spcBef>
                          <a:spcPts val="0"/>
                        </a:spcBef>
                        <a:spcAft>
                          <a:spcPts val="0"/>
                        </a:spcAft>
                      </a:pPr>
                      <a:r>
                        <a:rPr lang="en-US" sz="1600" b="0" dirty="0">
                          <a:solidFill>
                            <a:schemeClr val="tx1"/>
                          </a:solidFill>
                          <a:effectLst/>
                        </a:rPr>
                        <a:t>Independence</a:t>
                      </a:r>
                    </a:p>
                    <a:p>
                      <a:pPr marL="0" marR="0" algn="ctr">
                        <a:spcBef>
                          <a:spcPts val="0"/>
                        </a:spcBef>
                        <a:spcAft>
                          <a:spcPts val="0"/>
                        </a:spcAft>
                      </a:pPr>
                      <a:r>
                        <a:rPr lang="en-US" sz="1600" b="0" dirty="0">
                          <a:solidFill>
                            <a:schemeClr val="tx1"/>
                          </a:solidFill>
                          <a:effectLst/>
                        </a:rPr>
                        <a:t>High energy level/enthusiasm</a:t>
                      </a:r>
                    </a:p>
                    <a:p>
                      <a:pPr marL="0" marR="0" algn="ctr">
                        <a:spcBef>
                          <a:spcPts val="0"/>
                        </a:spcBef>
                        <a:spcAft>
                          <a:spcPts val="0"/>
                        </a:spcAft>
                      </a:pPr>
                      <a:r>
                        <a:rPr lang="en-US" sz="1600" b="0" dirty="0">
                          <a:solidFill>
                            <a:schemeClr val="tx1"/>
                          </a:solidFill>
                          <a:effectLst/>
                        </a:rPr>
                        <a:t>Patience</a:t>
                      </a:r>
                    </a:p>
                    <a:p>
                      <a:pPr marL="0" marR="0" algn="ctr">
                        <a:spcBef>
                          <a:spcPts val="0"/>
                        </a:spcBef>
                        <a:spcAft>
                          <a:spcPts val="0"/>
                        </a:spcAft>
                      </a:pPr>
                      <a:r>
                        <a:rPr lang="en-US" sz="1600" b="0" dirty="0">
                          <a:solidFill>
                            <a:schemeClr val="tx1"/>
                          </a:solidFill>
                          <a:effectLst/>
                        </a:rPr>
                        <a:t>Listening and observing</a:t>
                      </a:r>
                    </a:p>
                    <a:p>
                      <a:pPr marL="0" marR="0" algn="ctr">
                        <a:spcBef>
                          <a:spcPts val="0"/>
                        </a:spcBef>
                        <a:spcAft>
                          <a:spcPts val="0"/>
                        </a:spcAft>
                      </a:pPr>
                      <a:r>
                        <a:rPr lang="en-US" sz="1600" b="0" dirty="0">
                          <a:solidFill>
                            <a:schemeClr val="tx1"/>
                          </a:solidFill>
                          <a:effectLst/>
                        </a:rPr>
                        <a:t>Enhanced cultural awareness </a:t>
                      </a:r>
                    </a:p>
                    <a:p>
                      <a:pPr marL="0" marR="0" algn="ctr">
                        <a:spcBef>
                          <a:spcPts val="0"/>
                        </a:spcBef>
                        <a:spcAft>
                          <a:spcPts val="0"/>
                        </a:spcAft>
                      </a:pPr>
                      <a:r>
                        <a:rPr lang="en-US" sz="1400" b="0" dirty="0">
                          <a:solidFill>
                            <a:schemeClr val="tx1"/>
                          </a:solidFill>
                          <a:effectLst/>
                        </a:rPr>
                        <a:t> </a:t>
                      </a:r>
                      <a:endParaRPr lang="en-US" sz="1400" b="0" dirty="0">
                        <a:solidFill>
                          <a:schemeClr val="tx1"/>
                        </a:solidFill>
                        <a:effectLst/>
                        <a:latin typeface="Cambria"/>
                        <a:ea typeface="Cambria"/>
                        <a:cs typeface="Times New Roman"/>
                      </a:endParaRPr>
                    </a:p>
                  </a:txBody>
                  <a:tcPr marL="68580" marR="68580" marT="0" marB="0">
                    <a:noFill/>
                  </a:tcPr>
                </a:tc>
                <a:extLst>
                  <a:ext uri="{0D108BD9-81ED-4DB2-BD59-A6C34878D82A}">
                    <a16:rowId xmlns:a16="http://schemas.microsoft.com/office/drawing/2014/main" val="10001"/>
                  </a:ext>
                </a:extLst>
              </a:tr>
            </a:tbl>
          </a:graphicData>
        </a:graphic>
      </p:graphicFrame>
      <p:sp>
        <p:nvSpPr>
          <p:cNvPr id="9" name="TextBox 8"/>
          <p:cNvSpPr txBox="1"/>
          <p:nvPr/>
        </p:nvSpPr>
        <p:spPr>
          <a:xfrm>
            <a:off x="938758" y="1524000"/>
            <a:ext cx="7519442" cy="646331"/>
          </a:xfrm>
          <a:prstGeom prst="rect">
            <a:avLst/>
          </a:prstGeom>
          <a:noFill/>
        </p:spPr>
        <p:txBody>
          <a:bodyPr wrap="square" rtlCol="0">
            <a:spAutoFit/>
          </a:bodyPr>
          <a:lstStyle/>
          <a:p>
            <a:r>
              <a:rPr lang="en-US" dirty="0" smtClean="0"/>
              <a:t>Qualities </a:t>
            </a:r>
            <a:r>
              <a:rPr lang="en-US" dirty="0"/>
              <a:t>that professionals with international experiences cite as being particularly useful in their careers include: </a:t>
            </a:r>
          </a:p>
        </p:txBody>
      </p:sp>
    </p:spTree>
    <p:extLst>
      <p:ext uri="{BB962C8B-B14F-4D97-AF65-F5344CB8AC3E}">
        <p14:creationId xmlns:p14="http://schemas.microsoft.com/office/powerpoint/2010/main" val="10805391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2385"/>
            <a:ext cx="8115300" cy="1492132"/>
          </a:xfrm>
        </p:spPr>
        <p:txBody>
          <a:bodyPr>
            <a:normAutofit/>
          </a:bodyPr>
          <a:lstStyle/>
          <a:p>
            <a:r>
              <a:rPr lang="en-US" dirty="0" smtClean="0"/>
              <a:t>Explaining International Experience</a:t>
            </a:r>
            <a:endParaRPr lang="en-US" dirty="0"/>
          </a:p>
        </p:txBody>
      </p:sp>
      <p:sp>
        <p:nvSpPr>
          <p:cNvPr id="3" name="Content Placeholder 2"/>
          <p:cNvSpPr>
            <a:spLocks noGrp="1"/>
          </p:cNvSpPr>
          <p:nvPr>
            <p:ph idx="1"/>
          </p:nvPr>
        </p:nvSpPr>
        <p:spPr>
          <a:xfrm>
            <a:off x="609600" y="1857100"/>
            <a:ext cx="7633742" cy="3593591"/>
          </a:xfrm>
        </p:spPr>
        <p:txBody>
          <a:bodyPr>
            <a:noAutofit/>
          </a:bodyPr>
          <a:lstStyle/>
          <a:p>
            <a:r>
              <a:rPr lang="en-US" sz="1800" dirty="0" smtClean="0"/>
              <a:t>Be professional</a:t>
            </a:r>
          </a:p>
          <a:p>
            <a:r>
              <a:rPr lang="en-US" sz="1800" dirty="0" smtClean="0"/>
              <a:t>Use the language of your </a:t>
            </a:r>
            <a:r>
              <a:rPr lang="en-US" sz="1800" dirty="0" smtClean="0"/>
              <a:t>work – people may not understand intercultural terms if they’re never had to learn/experience them:</a:t>
            </a:r>
            <a:endParaRPr lang="en-US" sz="1800" dirty="0" smtClean="0"/>
          </a:p>
          <a:p>
            <a:pPr lvl="2"/>
            <a:r>
              <a:rPr lang="en-US" dirty="0" smtClean="0"/>
              <a:t>Culture shock=adjustment</a:t>
            </a:r>
          </a:p>
          <a:p>
            <a:pPr lvl="2"/>
            <a:r>
              <a:rPr lang="en-US" dirty="0" smtClean="0"/>
              <a:t>Cross-cultural adaptability=able to deal with change</a:t>
            </a:r>
          </a:p>
          <a:p>
            <a:pPr lvl="2"/>
            <a:r>
              <a:rPr lang="en-US" dirty="0" smtClean="0"/>
              <a:t>Cultural sensitivity=interpersonal skills</a:t>
            </a:r>
          </a:p>
          <a:p>
            <a:pPr lvl="2"/>
            <a:r>
              <a:rPr lang="en-US" dirty="0" smtClean="0"/>
              <a:t>Cross cultural communications=effective listening skills</a:t>
            </a:r>
            <a:endParaRPr lang="en-US" dirty="0"/>
          </a:p>
          <a:p>
            <a:r>
              <a:rPr lang="en-US" sz="1800" dirty="0" smtClean="0"/>
              <a:t>Speak of your successes</a:t>
            </a:r>
          </a:p>
          <a:p>
            <a:pPr lvl="2"/>
            <a:r>
              <a:rPr lang="en-US" dirty="0" smtClean="0"/>
              <a:t>Not of challenges or why you did not succeed at something</a:t>
            </a:r>
            <a:endParaRPr lang="en-US" dirty="0"/>
          </a:p>
          <a:p>
            <a:r>
              <a:rPr lang="en-US" sz="1800" dirty="0" smtClean="0"/>
              <a:t>Shocking </a:t>
            </a:r>
            <a:r>
              <a:rPr lang="en-US" sz="1800" dirty="0" smtClean="0"/>
              <a:t>stories or misadventures</a:t>
            </a:r>
            <a:endParaRPr lang="en-US" sz="1800" dirty="0" smtClean="0"/>
          </a:p>
          <a:p>
            <a:pPr lvl="2"/>
            <a:r>
              <a:rPr lang="en-US" dirty="0" smtClean="0"/>
              <a:t>Leave out bizarre </a:t>
            </a:r>
            <a:r>
              <a:rPr lang="en-US" dirty="0" smtClean="0"/>
              <a:t>stories, misadventures, </a:t>
            </a:r>
            <a:r>
              <a:rPr lang="en-US" dirty="0" smtClean="0"/>
              <a:t>difficulties unless you can shortly describe it and end with the solution and how you learned a valuable skill.</a:t>
            </a:r>
            <a:endParaRPr lang="en-US" dirty="0" smtClean="0"/>
          </a:p>
          <a:p>
            <a:pPr lvl="2"/>
            <a:r>
              <a:rPr lang="en-US" dirty="0" smtClean="0"/>
              <a:t>If you tell a story, </a:t>
            </a:r>
            <a:r>
              <a:rPr lang="en-US" u="sng" dirty="0" smtClean="0"/>
              <a:t>you must have a purpose for doin</a:t>
            </a:r>
            <a:r>
              <a:rPr lang="en-US" u="sng" dirty="0" smtClean="0"/>
              <a:t>g so</a:t>
            </a:r>
            <a:endParaRPr lang="en-US" u="sng" dirty="0"/>
          </a:p>
          <a:p>
            <a:r>
              <a:rPr lang="en-US" sz="1800" dirty="0" smtClean="0"/>
              <a:t>Network with other returnees</a:t>
            </a:r>
          </a:p>
        </p:txBody>
      </p:sp>
    </p:spTree>
    <p:extLst>
      <p:ext uri="{BB962C8B-B14F-4D97-AF65-F5344CB8AC3E}">
        <p14:creationId xmlns:p14="http://schemas.microsoft.com/office/powerpoint/2010/main" val="10183824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Sell Yourself</a:t>
            </a:r>
            <a:endParaRPr lang="en-US" dirty="0"/>
          </a:p>
        </p:txBody>
      </p:sp>
      <p:sp>
        <p:nvSpPr>
          <p:cNvPr id="3" name="Content Placeholder 2"/>
          <p:cNvSpPr>
            <a:spLocks noGrp="1"/>
          </p:cNvSpPr>
          <p:nvPr>
            <p:ph idx="1"/>
          </p:nvPr>
        </p:nvSpPr>
        <p:spPr>
          <a:xfrm>
            <a:off x="366346" y="1137242"/>
            <a:ext cx="8229600" cy="5339757"/>
          </a:xfrm>
        </p:spPr>
        <p:txBody>
          <a:bodyPr>
            <a:normAutofit/>
          </a:bodyPr>
          <a:lstStyle/>
          <a:p>
            <a:r>
              <a:rPr lang="en-US" b="1" dirty="0" smtClean="0"/>
              <a:t>Boast on your Skills</a:t>
            </a:r>
          </a:p>
          <a:p>
            <a:pPr lvl="2"/>
            <a:r>
              <a:rPr lang="en-US" sz="1700" dirty="0" smtClean="0"/>
              <a:t>Say what others say about you</a:t>
            </a:r>
          </a:p>
          <a:p>
            <a:pPr lvl="2"/>
            <a:r>
              <a:rPr lang="en-US" sz="1700" dirty="0" smtClean="0"/>
              <a:t>Say why you were successful</a:t>
            </a:r>
          </a:p>
          <a:p>
            <a:pPr lvl="2"/>
            <a:r>
              <a:rPr lang="en-US" sz="1700" dirty="0" smtClean="0"/>
              <a:t>Say how you do things</a:t>
            </a:r>
            <a:endParaRPr lang="en-US" sz="1700" dirty="0"/>
          </a:p>
          <a:p>
            <a:r>
              <a:rPr lang="en-US" b="1" dirty="0" smtClean="0"/>
              <a:t>Write an Elevator Pitch</a:t>
            </a:r>
          </a:p>
          <a:p>
            <a:pPr lvl="2"/>
            <a:r>
              <a:rPr lang="en-US" sz="1700" dirty="0" smtClean="0"/>
              <a:t>Tell me about yourself</a:t>
            </a:r>
          </a:p>
          <a:p>
            <a:pPr lvl="3"/>
            <a:r>
              <a:rPr lang="en-US" sz="1500" dirty="0" smtClean="0"/>
              <a:t>Main selling points (2 paragraphs)</a:t>
            </a:r>
          </a:p>
          <a:p>
            <a:pPr lvl="4"/>
            <a:r>
              <a:rPr lang="en-US" sz="1500" dirty="0" smtClean="0"/>
              <a:t>Hard skills (work, study, volunteer experience)</a:t>
            </a:r>
          </a:p>
          <a:p>
            <a:pPr lvl="4"/>
            <a:r>
              <a:rPr lang="en-US" sz="1500" dirty="0" smtClean="0"/>
              <a:t>Skills (what makes you succeed)</a:t>
            </a:r>
          </a:p>
          <a:p>
            <a:r>
              <a:rPr lang="en-US" b="1" dirty="0" smtClean="0"/>
              <a:t>Stock up on Career </a:t>
            </a:r>
            <a:r>
              <a:rPr lang="en-US" b="1" dirty="0" smtClean="0"/>
              <a:t>and </a:t>
            </a:r>
            <a:r>
              <a:rPr lang="en-US" b="1" dirty="0" smtClean="0"/>
              <a:t>Intercultural </a:t>
            </a:r>
            <a:r>
              <a:rPr lang="en-US" b="1" dirty="0" err="1" smtClean="0"/>
              <a:t>Expereince</a:t>
            </a:r>
            <a:r>
              <a:rPr lang="en-US" b="1" dirty="0" smtClean="0"/>
              <a:t> </a:t>
            </a:r>
            <a:r>
              <a:rPr lang="en-US" b="1" dirty="0" smtClean="0"/>
              <a:t>Stories</a:t>
            </a:r>
            <a:endParaRPr lang="en-US" b="1" dirty="0" smtClean="0"/>
          </a:p>
          <a:p>
            <a:pPr lvl="2"/>
            <a:r>
              <a:rPr lang="en-US" sz="1700" dirty="0" smtClean="0"/>
              <a:t>Role when </a:t>
            </a:r>
            <a:r>
              <a:rPr lang="en-US" sz="1700" dirty="0" smtClean="0"/>
              <a:t>working </a:t>
            </a:r>
            <a:r>
              <a:rPr lang="en-US" sz="1700" dirty="0" smtClean="0"/>
              <a:t>with student teams abroad</a:t>
            </a:r>
          </a:p>
          <a:p>
            <a:pPr lvl="2"/>
            <a:r>
              <a:rPr lang="en-US" sz="1700" dirty="0" smtClean="0"/>
              <a:t>Encounters when meeting professionals </a:t>
            </a:r>
          </a:p>
          <a:p>
            <a:pPr lvl="2"/>
            <a:r>
              <a:rPr lang="en-US" sz="1700" dirty="0" smtClean="0"/>
              <a:t>Encounters that gave insight into local culture</a:t>
            </a:r>
          </a:p>
          <a:p>
            <a:pPr lvl="2"/>
            <a:r>
              <a:rPr lang="en-US" sz="1700" dirty="0" smtClean="0"/>
              <a:t>Links </a:t>
            </a:r>
            <a:r>
              <a:rPr lang="en-US" sz="1700" dirty="0" smtClean="0"/>
              <a:t>between US and host country</a:t>
            </a:r>
            <a:endParaRPr lang="en-US" sz="1700" dirty="0"/>
          </a:p>
          <a:p>
            <a:endParaRPr lang="en-US" dirty="0" smtClean="0"/>
          </a:p>
        </p:txBody>
      </p:sp>
    </p:spTree>
    <p:extLst>
      <p:ext uri="{BB962C8B-B14F-4D97-AF65-F5344CB8AC3E}">
        <p14:creationId xmlns:p14="http://schemas.microsoft.com/office/powerpoint/2010/main" val="30682537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Self-Reflection </a:t>
            </a:r>
            <a:r>
              <a:rPr lang="en-US" sz="1800" dirty="0" smtClean="0"/>
              <a:t>to get you started</a:t>
            </a:r>
            <a:endParaRPr lang="en-US" dirty="0"/>
          </a:p>
        </p:txBody>
      </p:sp>
      <p:sp>
        <p:nvSpPr>
          <p:cNvPr id="3" name="Content Placeholder 2"/>
          <p:cNvSpPr>
            <a:spLocks noGrp="1"/>
          </p:cNvSpPr>
          <p:nvPr>
            <p:ph idx="1"/>
          </p:nvPr>
        </p:nvSpPr>
        <p:spPr>
          <a:xfrm>
            <a:off x="310662" y="1119659"/>
            <a:ext cx="8229600" cy="5715000"/>
          </a:xfrm>
        </p:spPr>
        <p:txBody>
          <a:bodyPr>
            <a:normAutofit fontScale="85000" lnSpcReduction="10000"/>
          </a:bodyPr>
          <a:lstStyle/>
          <a:p>
            <a:r>
              <a:rPr lang="en-US" dirty="0" smtClean="0"/>
              <a:t>Share </a:t>
            </a:r>
            <a:r>
              <a:rPr lang="en-US" dirty="0"/>
              <a:t>an example of how you set priorities to achieve a desired outcome in your study abroad experience. </a:t>
            </a:r>
          </a:p>
          <a:p>
            <a:r>
              <a:rPr lang="en-US" dirty="0" smtClean="0"/>
              <a:t>How </a:t>
            </a:r>
            <a:r>
              <a:rPr lang="en-US" dirty="0"/>
              <a:t>did your study abroad experience enhance your knowledge, skills, and understanding of your intended career field? What assets might international study yield as opposed to someone who studied domestically? </a:t>
            </a:r>
          </a:p>
          <a:p>
            <a:r>
              <a:rPr lang="en-US" dirty="0" smtClean="0"/>
              <a:t>Share </a:t>
            </a:r>
            <a:r>
              <a:rPr lang="en-US" dirty="0"/>
              <a:t>an example of how your international experience has improved your skills in communication with others. How might this make you a better professional in your field? </a:t>
            </a:r>
          </a:p>
          <a:p>
            <a:r>
              <a:rPr lang="en-US" dirty="0" smtClean="0"/>
              <a:t>How </a:t>
            </a:r>
            <a:r>
              <a:rPr lang="en-US" dirty="0"/>
              <a:t>did you adjust/adapt to your new cultural surroundings? Share examples from academic, social, work settings. How did these influence your ability to interact successfully with others? </a:t>
            </a:r>
          </a:p>
          <a:p>
            <a:r>
              <a:rPr lang="en-US" dirty="0" smtClean="0"/>
              <a:t>Share </a:t>
            </a:r>
            <a:r>
              <a:rPr lang="en-US" dirty="0"/>
              <a:t>an international experience in which you had to resolve a conflict or solve a problem. What skills and personal qualities did you tap into? How did the experience help you grow as a person? </a:t>
            </a:r>
          </a:p>
          <a:p>
            <a:r>
              <a:rPr lang="en-US" dirty="0" smtClean="0"/>
              <a:t>Share </a:t>
            </a:r>
            <a:r>
              <a:rPr lang="en-US" dirty="0"/>
              <a:t>an example of a study abroad experience in which you took initiative to achieve a greater result. </a:t>
            </a:r>
          </a:p>
          <a:p>
            <a:r>
              <a:rPr lang="en-US" dirty="0" smtClean="0"/>
              <a:t>What </a:t>
            </a:r>
            <a:r>
              <a:rPr lang="en-US" dirty="0"/>
              <a:t>was the most significant thing you learned about yourself through your study abroad experience? Why? </a:t>
            </a:r>
            <a:endParaRPr lang="en-US" dirty="0" smtClean="0"/>
          </a:p>
          <a:p>
            <a:r>
              <a:rPr lang="en-US" dirty="0"/>
              <a:t>Identify an experience that would demonstrate that you can take personal risks and act </a:t>
            </a:r>
            <a:r>
              <a:rPr lang="en-US" dirty="0" smtClean="0"/>
              <a:t>independently.</a:t>
            </a:r>
            <a:endParaRPr lang="en-US" dirty="0"/>
          </a:p>
        </p:txBody>
      </p:sp>
    </p:spTree>
    <p:extLst>
      <p:ext uri="{BB962C8B-B14F-4D97-AF65-F5344CB8AC3E}">
        <p14:creationId xmlns:p14="http://schemas.microsoft.com/office/powerpoint/2010/main" val="1787195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you here?</a:t>
            </a:r>
            <a:endParaRPr lang="en-US" dirty="0"/>
          </a:p>
        </p:txBody>
      </p:sp>
      <p:sp>
        <p:nvSpPr>
          <p:cNvPr id="3" name="Content Placeholder 2"/>
          <p:cNvSpPr>
            <a:spLocks noGrp="1"/>
          </p:cNvSpPr>
          <p:nvPr>
            <p:ph idx="1"/>
          </p:nvPr>
        </p:nvSpPr>
        <p:spPr>
          <a:xfrm>
            <a:off x="609600" y="1295400"/>
            <a:ext cx="7633742" cy="5410200"/>
          </a:xfrm>
        </p:spPr>
        <p:txBody>
          <a:bodyPr>
            <a:normAutofit/>
          </a:bodyPr>
          <a:lstStyle/>
          <a:p>
            <a:r>
              <a:rPr lang="en-US" sz="3600" dirty="0" smtClean="0"/>
              <a:t>Resumes and Cover Letters</a:t>
            </a:r>
            <a:endParaRPr lang="en-US" sz="3600" dirty="0"/>
          </a:p>
          <a:p>
            <a:r>
              <a:rPr lang="en-US" sz="3600" dirty="0" smtClean="0"/>
              <a:t>Understanding Experiences and Skills</a:t>
            </a:r>
          </a:p>
          <a:p>
            <a:r>
              <a:rPr lang="en-US" sz="3600" dirty="0" smtClean="0"/>
              <a:t>Interview Tips and Strategies</a:t>
            </a:r>
          </a:p>
          <a:p>
            <a:endParaRPr lang="en-US" dirty="0"/>
          </a:p>
          <a:p>
            <a:pPr marL="457200" lvl="1" indent="0">
              <a:buNone/>
            </a:pPr>
            <a:r>
              <a:rPr lang="en-US" dirty="0" smtClean="0"/>
              <a:t>NOTE</a:t>
            </a:r>
            <a:r>
              <a:rPr lang="en-US" dirty="0" smtClean="0"/>
              <a:t>: Page numbers in this presentation refer to the CCO Career Planning Handbook, which can </a:t>
            </a:r>
            <a:r>
              <a:rPr lang="en-US" dirty="0"/>
              <a:t>be accessed here: </a:t>
            </a:r>
            <a:r>
              <a:rPr lang="en-US" dirty="0">
                <a:hlinkClick r:id="rId3"/>
              </a:rPr>
              <a:t>https://</a:t>
            </a:r>
            <a:r>
              <a:rPr lang="en-US" dirty="0" smtClean="0">
                <a:hlinkClick r:id="rId3"/>
              </a:rPr>
              <a:t>www.cco.purdue.edu/Students/WhatWeOffer#CCOHandbook</a:t>
            </a:r>
            <a:r>
              <a:rPr lang="en-US" dirty="0" smtClean="0"/>
              <a:t> </a:t>
            </a:r>
          </a:p>
        </p:txBody>
      </p:sp>
    </p:spTree>
    <p:extLst>
      <p:ext uri="{BB962C8B-B14F-4D97-AF65-F5344CB8AC3E}">
        <p14:creationId xmlns:p14="http://schemas.microsoft.com/office/powerpoint/2010/main" val="29123051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 – </a:t>
            </a:r>
            <a:r>
              <a:rPr lang="en-US" dirty="0" smtClean="0">
                <a:solidFill>
                  <a:srgbClr val="FFC000"/>
                </a:solidFill>
              </a:rPr>
              <a:t>What is it?</a:t>
            </a:r>
            <a:endParaRPr lang="en-US" dirty="0">
              <a:solidFill>
                <a:srgbClr val="FFC000"/>
              </a:solidFill>
            </a:endParaRPr>
          </a:p>
        </p:txBody>
      </p:sp>
      <p:sp>
        <p:nvSpPr>
          <p:cNvPr id="3" name="Content Placeholder 2"/>
          <p:cNvSpPr>
            <a:spLocks noGrp="1"/>
          </p:cNvSpPr>
          <p:nvPr>
            <p:ph idx="1"/>
          </p:nvPr>
        </p:nvSpPr>
        <p:spPr>
          <a:xfrm>
            <a:off x="342900" y="1128451"/>
            <a:ext cx="8229600" cy="5181600"/>
          </a:xfrm>
        </p:spPr>
        <p:txBody>
          <a:bodyPr>
            <a:normAutofit fontScale="25000" lnSpcReduction="20000"/>
          </a:bodyPr>
          <a:lstStyle/>
          <a:p>
            <a:pPr marL="0" indent="0">
              <a:buNone/>
            </a:pPr>
            <a:r>
              <a:rPr lang="en-US" sz="6400" dirty="0" smtClean="0"/>
              <a:t>Concise, descriptive responses ---page 44</a:t>
            </a:r>
          </a:p>
          <a:p>
            <a:pPr marL="0" indent="0">
              <a:buNone/>
            </a:pPr>
            <a:endParaRPr lang="en-US" dirty="0" smtClean="0"/>
          </a:p>
          <a:p>
            <a:pPr marL="0" indent="0" algn="ctr">
              <a:buNone/>
            </a:pPr>
            <a:r>
              <a:rPr lang="en-US" sz="6400" b="1" dirty="0" smtClean="0"/>
              <a:t>“</a:t>
            </a:r>
            <a:r>
              <a:rPr lang="en-US" sz="6400" b="1" dirty="0"/>
              <a:t>Tell me about a time when you had to accomplish something with little supervision.” </a:t>
            </a:r>
          </a:p>
          <a:p>
            <a:pPr marL="0" indent="0">
              <a:buNone/>
            </a:pPr>
            <a:endParaRPr lang="en-US" dirty="0" smtClean="0"/>
          </a:p>
          <a:p>
            <a:pPr marL="0" indent="0">
              <a:buNone/>
            </a:pPr>
            <a:r>
              <a:rPr lang="en-US" sz="7400" dirty="0" smtClean="0"/>
              <a:t>S </a:t>
            </a:r>
            <a:r>
              <a:rPr lang="en-US" sz="7400" dirty="0"/>
              <a:t>– Describe the </a:t>
            </a:r>
            <a:r>
              <a:rPr lang="en-US" sz="7400" b="1" dirty="0" smtClean="0"/>
              <a:t>situation</a:t>
            </a:r>
            <a:r>
              <a:rPr lang="en-US" sz="7400" dirty="0" smtClean="0"/>
              <a:t>.</a:t>
            </a:r>
            <a:endParaRPr lang="en-US" sz="7400" dirty="0"/>
          </a:p>
          <a:p>
            <a:pPr lvl="1"/>
            <a:r>
              <a:rPr lang="en-US" sz="5600" dirty="0" smtClean="0"/>
              <a:t>While </a:t>
            </a:r>
            <a:r>
              <a:rPr lang="en-US" sz="5600" dirty="0"/>
              <a:t>studying abroad in Germany, I found that my coursework was extremely different from what I was accustomed to at </a:t>
            </a:r>
            <a:r>
              <a:rPr lang="en-US" sz="5600" dirty="0" smtClean="0"/>
              <a:t>Purdue.  </a:t>
            </a:r>
            <a:r>
              <a:rPr lang="en-US" sz="5600" dirty="0"/>
              <a:t>I was used to having assignments due throughout the semester, but for my German courses the entire grade was based on the final with no accountability beforehand.</a:t>
            </a:r>
          </a:p>
          <a:p>
            <a:pPr marL="0" indent="0">
              <a:buNone/>
            </a:pPr>
            <a:r>
              <a:rPr lang="en-US" sz="7400" dirty="0" smtClean="0"/>
              <a:t>T </a:t>
            </a:r>
            <a:r>
              <a:rPr lang="en-US" sz="7400" dirty="0"/>
              <a:t>– What was the </a:t>
            </a:r>
            <a:r>
              <a:rPr lang="en-US" sz="7400" b="1" dirty="0"/>
              <a:t>task</a:t>
            </a:r>
            <a:r>
              <a:rPr lang="en-US" sz="7400" dirty="0"/>
              <a:t> that had to be done?</a:t>
            </a:r>
          </a:p>
          <a:p>
            <a:pPr lvl="1"/>
            <a:r>
              <a:rPr lang="en-US" sz="5600" dirty="0" smtClean="0"/>
              <a:t>During </a:t>
            </a:r>
            <a:r>
              <a:rPr lang="en-US" sz="5600" dirty="0"/>
              <a:t>that semester I was taking a full-load of coursework for my major, and I was really motivated to do well during my semester abroad.   I knew I had to figure out a way to stay on top of all the information I was learning because it would be impossible to do well at the end of the semester if I left it all to the end.</a:t>
            </a:r>
          </a:p>
          <a:p>
            <a:pPr marL="0" indent="0">
              <a:buNone/>
            </a:pPr>
            <a:r>
              <a:rPr lang="en-US" sz="7400" dirty="0" smtClean="0"/>
              <a:t>A </a:t>
            </a:r>
            <a:r>
              <a:rPr lang="en-US" sz="7400" dirty="0"/>
              <a:t>– What </a:t>
            </a:r>
            <a:r>
              <a:rPr lang="en-US" sz="7400" b="1" dirty="0"/>
              <a:t>action</a:t>
            </a:r>
            <a:r>
              <a:rPr lang="en-US" sz="7400" dirty="0"/>
              <a:t> did you take?</a:t>
            </a:r>
          </a:p>
          <a:p>
            <a:pPr lvl="1"/>
            <a:r>
              <a:rPr lang="en-US" sz="5600" dirty="0" smtClean="0"/>
              <a:t>I </a:t>
            </a:r>
            <a:r>
              <a:rPr lang="en-US" sz="5600" dirty="0"/>
              <a:t>had to act as a self-starter, and I set out a structured study plan for myself for the entire semester.  I formed small study groups with a couple of friends for each of my classes, and we’d meet over coffee once a week.  </a:t>
            </a:r>
          </a:p>
          <a:p>
            <a:pPr marL="0" indent="0">
              <a:buNone/>
            </a:pPr>
            <a:r>
              <a:rPr lang="en-US" sz="7400" dirty="0" smtClean="0"/>
              <a:t>R </a:t>
            </a:r>
            <a:r>
              <a:rPr lang="en-US" sz="7400" dirty="0"/>
              <a:t>– What were the </a:t>
            </a:r>
            <a:r>
              <a:rPr lang="en-US" sz="7400" b="1" dirty="0"/>
              <a:t>results</a:t>
            </a:r>
            <a:r>
              <a:rPr lang="en-US" sz="7400" dirty="0"/>
              <a:t>?</a:t>
            </a:r>
          </a:p>
          <a:p>
            <a:pPr lvl="1"/>
            <a:r>
              <a:rPr lang="en-US" sz="5600" dirty="0" smtClean="0"/>
              <a:t>I </a:t>
            </a:r>
            <a:r>
              <a:rPr lang="en-US" sz="5600" dirty="0"/>
              <a:t>developed strong time management skills because of the new type of academic setting I experienced in Germany.  Because I kept up with my study plan through the semester, I ended up earning A’s and B’s in my classes, and I was able to keep my stress level down before final exams</a:t>
            </a:r>
            <a:r>
              <a:rPr lang="en-US" sz="5600" dirty="0" smtClean="0"/>
              <a:t>.</a:t>
            </a:r>
            <a:endParaRPr lang="en-US" sz="5600" dirty="0"/>
          </a:p>
        </p:txBody>
      </p:sp>
    </p:spTree>
    <p:extLst>
      <p:ext uri="{BB962C8B-B14F-4D97-AF65-F5344CB8AC3E}">
        <p14:creationId xmlns:p14="http://schemas.microsoft.com/office/powerpoint/2010/main" val="39495276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 into Action</a:t>
            </a:r>
            <a:endParaRPr lang="en-US" dirty="0"/>
          </a:p>
        </p:txBody>
      </p:sp>
      <p:sp>
        <p:nvSpPr>
          <p:cNvPr id="3" name="Content Placeholder 2"/>
          <p:cNvSpPr>
            <a:spLocks noGrp="1"/>
          </p:cNvSpPr>
          <p:nvPr>
            <p:ph idx="1"/>
          </p:nvPr>
        </p:nvSpPr>
        <p:spPr>
          <a:xfrm>
            <a:off x="938758" y="1219200"/>
            <a:ext cx="7633742" cy="4953000"/>
          </a:xfrm>
        </p:spPr>
        <p:txBody>
          <a:bodyPr>
            <a:normAutofit/>
          </a:bodyPr>
          <a:lstStyle/>
          <a:p>
            <a:r>
              <a:rPr lang="en-US" dirty="0"/>
              <a:t>F</a:t>
            </a:r>
            <a:r>
              <a:rPr lang="en-US" dirty="0" smtClean="0"/>
              <a:t>ormulate </a:t>
            </a:r>
            <a:r>
              <a:rPr lang="en-US" dirty="0"/>
              <a:t>your responses and </a:t>
            </a:r>
            <a:r>
              <a:rPr lang="en-US" dirty="0" smtClean="0"/>
              <a:t>stories</a:t>
            </a:r>
            <a:endParaRPr lang="en-US" dirty="0"/>
          </a:p>
          <a:p>
            <a:r>
              <a:rPr lang="en-US" dirty="0" smtClean="0"/>
              <a:t>Develop examples of how you gained skills</a:t>
            </a:r>
            <a:endParaRPr lang="en-US" dirty="0"/>
          </a:p>
          <a:p>
            <a:r>
              <a:rPr lang="en-US" dirty="0" smtClean="0"/>
              <a:t>Identify </a:t>
            </a:r>
            <a:r>
              <a:rPr lang="en-US" dirty="0"/>
              <a:t>skills in the job description and create </a:t>
            </a:r>
            <a:r>
              <a:rPr lang="en-US" dirty="0" smtClean="0"/>
              <a:t>examples </a:t>
            </a:r>
            <a:endParaRPr lang="en-US" dirty="0"/>
          </a:p>
          <a:p>
            <a:r>
              <a:rPr lang="en-US" dirty="0" smtClean="0"/>
              <a:t>Use </a:t>
            </a:r>
            <a:r>
              <a:rPr lang="en-US" dirty="0" smtClean="0"/>
              <a:t>other </a:t>
            </a:r>
            <a:r>
              <a:rPr lang="en-US" dirty="0"/>
              <a:t>examples </a:t>
            </a:r>
            <a:r>
              <a:rPr lang="en-US" dirty="0" smtClean="0"/>
              <a:t>also, </a:t>
            </a:r>
            <a:r>
              <a:rPr lang="en-US" u="sng" dirty="0" smtClean="0"/>
              <a:t>not everything needs to be international</a:t>
            </a:r>
          </a:p>
          <a:p>
            <a:pPr marL="0" indent="0">
              <a:buNone/>
            </a:pPr>
            <a:endParaRPr lang="en-US" dirty="0"/>
          </a:p>
          <a:p>
            <a:pPr marL="0" indent="0">
              <a:buNone/>
            </a:pPr>
            <a:r>
              <a:rPr lang="en-US" dirty="0" smtClean="0"/>
              <a:t>The </a:t>
            </a:r>
            <a:r>
              <a:rPr lang="en-US" dirty="0"/>
              <a:t>interview is your chance to speak to your qualities and qualifications; knowing what you want to say before you even enter the interviewer’s </a:t>
            </a:r>
            <a:r>
              <a:rPr lang="en-US" dirty="0" smtClean="0"/>
              <a:t>office or pick up the phone </a:t>
            </a:r>
            <a:r>
              <a:rPr lang="en-US" dirty="0"/>
              <a:t>can be a helpful tool in assuring that you’ll be able to do that.  Having some STAR stories prepared in advance can help you be sure you don’t </a:t>
            </a:r>
            <a:r>
              <a:rPr lang="en-US" dirty="0" smtClean="0"/>
              <a:t>leave </a:t>
            </a:r>
            <a:r>
              <a:rPr lang="en-US" dirty="0"/>
              <a:t>until the employer knows all you want him or her to about who you are and what you have to offer his or her organization</a:t>
            </a:r>
            <a:r>
              <a:rPr lang="en-US" dirty="0" smtClean="0"/>
              <a:t>. </a:t>
            </a:r>
            <a:endParaRPr lang="en-US" dirty="0"/>
          </a:p>
        </p:txBody>
      </p:sp>
    </p:spTree>
    <p:extLst>
      <p:ext uri="{BB962C8B-B14F-4D97-AF65-F5344CB8AC3E}">
        <p14:creationId xmlns:p14="http://schemas.microsoft.com/office/powerpoint/2010/main" val="2364076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382385"/>
            <a:ext cx="8839200" cy="1492132"/>
          </a:xfrm>
        </p:spPr>
        <p:txBody>
          <a:bodyPr>
            <a:normAutofit fontScale="90000"/>
          </a:bodyPr>
          <a:lstStyle/>
          <a:p>
            <a:pPr>
              <a:lnSpc>
                <a:spcPct val="100000"/>
              </a:lnSpc>
            </a:pPr>
            <a:r>
              <a:rPr lang="en-US" sz="4400" dirty="0" smtClean="0"/>
              <a:t>Behavior-Based </a:t>
            </a:r>
            <a:r>
              <a:rPr lang="en-US" sz="4400" dirty="0" smtClean="0"/>
              <a:t>Interview </a:t>
            </a:r>
            <a:r>
              <a:rPr lang="en-US" sz="1600" dirty="0" smtClean="0"/>
              <a:t>practice questions</a:t>
            </a:r>
            <a:r>
              <a:rPr lang="en-US" dirty="0" smtClean="0"/>
              <a:t> </a:t>
            </a:r>
            <a:endParaRPr lang="en-US" dirty="0"/>
          </a:p>
        </p:txBody>
      </p:sp>
      <p:sp>
        <p:nvSpPr>
          <p:cNvPr id="3" name="Content Placeholder 2"/>
          <p:cNvSpPr>
            <a:spLocks noGrp="1"/>
          </p:cNvSpPr>
          <p:nvPr>
            <p:ph idx="1"/>
          </p:nvPr>
        </p:nvSpPr>
        <p:spPr>
          <a:xfrm>
            <a:off x="457200" y="1219200"/>
            <a:ext cx="8229600" cy="5029200"/>
          </a:xfrm>
        </p:spPr>
        <p:txBody>
          <a:bodyPr>
            <a:normAutofit fontScale="92500" lnSpcReduction="20000"/>
          </a:bodyPr>
          <a:lstStyle/>
          <a:p>
            <a:pPr>
              <a:lnSpc>
                <a:spcPct val="120000"/>
              </a:lnSpc>
              <a:spcBef>
                <a:spcPts val="0"/>
              </a:spcBef>
              <a:spcAft>
                <a:spcPts val="300"/>
              </a:spcAft>
            </a:pPr>
            <a:r>
              <a:rPr lang="en-US" dirty="0" smtClean="0"/>
              <a:t>Give </a:t>
            </a:r>
            <a:r>
              <a:rPr lang="en-US" dirty="0"/>
              <a:t>me specific examples of several projects you were working on at the same time. How did you keep track of their progress? How did they turn out? </a:t>
            </a:r>
          </a:p>
          <a:p>
            <a:pPr>
              <a:lnSpc>
                <a:spcPct val="120000"/>
              </a:lnSpc>
              <a:spcBef>
                <a:spcPts val="0"/>
              </a:spcBef>
              <a:spcAft>
                <a:spcPts val="300"/>
              </a:spcAft>
            </a:pPr>
            <a:r>
              <a:rPr lang="en-US" dirty="0"/>
              <a:t>Describe a time when a team member openly criticized you for something. Why were you criticized? How did you respond? What could you have done differently? </a:t>
            </a:r>
          </a:p>
          <a:p>
            <a:pPr>
              <a:lnSpc>
                <a:spcPct val="120000"/>
              </a:lnSpc>
              <a:spcBef>
                <a:spcPts val="0"/>
              </a:spcBef>
              <a:spcAft>
                <a:spcPts val="300"/>
              </a:spcAft>
            </a:pPr>
            <a:r>
              <a:rPr lang="en-US" dirty="0"/>
              <a:t>Give me a specific example of a time when you had to meet a deadline, but your professor wasn't available to answer a question and you were unsure how to proceed. What did you do? What was the outcome? </a:t>
            </a:r>
          </a:p>
          <a:p>
            <a:pPr>
              <a:lnSpc>
                <a:spcPct val="120000"/>
              </a:lnSpc>
              <a:spcBef>
                <a:spcPts val="0"/>
              </a:spcBef>
              <a:spcAft>
                <a:spcPts val="300"/>
              </a:spcAft>
            </a:pPr>
            <a:r>
              <a:rPr lang="en-US" dirty="0"/>
              <a:t>Describe a creative/innovative idea that you produced which led to a significant contribution to the success of an activity or project. </a:t>
            </a:r>
          </a:p>
          <a:p>
            <a:pPr>
              <a:lnSpc>
                <a:spcPct val="120000"/>
              </a:lnSpc>
              <a:spcBef>
                <a:spcPts val="0"/>
              </a:spcBef>
              <a:spcAft>
                <a:spcPts val="300"/>
              </a:spcAft>
            </a:pPr>
            <a:r>
              <a:rPr lang="en-US" dirty="0"/>
              <a:t>Tell me about an interpersonal conflict you have had with someone and how you dealt with it. </a:t>
            </a:r>
          </a:p>
          <a:p>
            <a:pPr>
              <a:lnSpc>
                <a:spcPct val="120000"/>
              </a:lnSpc>
              <a:spcBef>
                <a:spcPts val="0"/>
              </a:spcBef>
              <a:spcAft>
                <a:spcPts val="300"/>
              </a:spcAft>
            </a:pPr>
            <a:r>
              <a:rPr lang="en-US" dirty="0"/>
              <a:t>Tell me about a time when you were a leader of a group. What was the most difficult thing about that experience? </a:t>
            </a:r>
          </a:p>
          <a:p>
            <a:pPr>
              <a:lnSpc>
                <a:spcPct val="120000"/>
              </a:lnSpc>
              <a:spcBef>
                <a:spcPts val="0"/>
              </a:spcBef>
              <a:spcAft>
                <a:spcPts val="300"/>
              </a:spcAft>
            </a:pPr>
            <a:r>
              <a:rPr lang="en-US" dirty="0"/>
              <a:t>Tell me about a time when you were working as part of a team and someone else wasn’t pulling their weight. How did you handle it? </a:t>
            </a:r>
          </a:p>
          <a:p>
            <a:pPr marL="0" indent="0">
              <a:buNone/>
            </a:pPr>
            <a:endParaRPr lang="en-US" dirty="0"/>
          </a:p>
        </p:txBody>
      </p:sp>
    </p:spTree>
    <p:extLst>
      <p:ext uri="{BB962C8B-B14F-4D97-AF65-F5344CB8AC3E}">
        <p14:creationId xmlns:p14="http://schemas.microsoft.com/office/powerpoint/2010/main" val="12438546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382385"/>
            <a:ext cx="8839200" cy="1492132"/>
          </a:xfrm>
        </p:spPr>
        <p:txBody>
          <a:bodyPr>
            <a:normAutofit fontScale="90000"/>
          </a:bodyPr>
          <a:lstStyle/>
          <a:p>
            <a:pPr>
              <a:lnSpc>
                <a:spcPct val="100000"/>
              </a:lnSpc>
            </a:pPr>
            <a:r>
              <a:rPr lang="en-US" sz="4400" dirty="0" smtClean="0"/>
              <a:t>Talking about an interrupted semester abroad</a:t>
            </a:r>
            <a:r>
              <a:rPr lang="en-US" dirty="0" smtClean="0"/>
              <a:t> </a:t>
            </a:r>
            <a:endParaRPr lang="en-US" dirty="0"/>
          </a:p>
        </p:txBody>
      </p:sp>
      <p:sp>
        <p:nvSpPr>
          <p:cNvPr id="3" name="Content Placeholder 2"/>
          <p:cNvSpPr>
            <a:spLocks noGrp="1"/>
          </p:cNvSpPr>
          <p:nvPr>
            <p:ph idx="1"/>
          </p:nvPr>
        </p:nvSpPr>
        <p:spPr>
          <a:xfrm>
            <a:off x="457200" y="1874516"/>
            <a:ext cx="8229600" cy="4754884"/>
          </a:xfrm>
        </p:spPr>
        <p:txBody>
          <a:bodyPr>
            <a:noAutofit/>
          </a:bodyPr>
          <a:lstStyle/>
          <a:p>
            <a:r>
              <a:rPr lang="en-US" sz="2300" dirty="0" smtClean="0"/>
              <a:t>Stay positive! Even though the semester didn’t go as planned, being negative about it in an interview will not serve you well. </a:t>
            </a:r>
            <a:r>
              <a:rPr lang="en-US" sz="2300" u="sng" dirty="0" smtClean="0"/>
              <a:t>It’s ok to acknowledge it wa</a:t>
            </a:r>
            <a:r>
              <a:rPr lang="en-US" sz="2300" u="sng" dirty="0" smtClean="0"/>
              <a:t>s not what you thought it would be</a:t>
            </a:r>
            <a:r>
              <a:rPr lang="en-US" sz="2300" dirty="0" smtClean="0"/>
              <a:t>, but then use it as an example to show how you overcame challenges and learned to adapt. </a:t>
            </a:r>
          </a:p>
          <a:p>
            <a:r>
              <a:rPr lang="en-US" sz="2300" dirty="0" smtClean="0"/>
              <a:t>The whole world has been affected by this pandemic – employers will be fully aware of its impact. It’s up to you to show how you persevered, adapted, and learned from it. </a:t>
            </a:r>
            <a:r>
              <a:rPr lang="en-US" sz="2300" b="1" dirty="0" smtClean="0"/>
              <a:t>Right now, you may still be processing and not quite able to fully articulate this and that’s ok</a:t>
            </a:r>
            <a:r>
              <a:rPr lang="en-US" sz="2300" dirty="0" smtClean="0"/>
              <a:t>. </a:t>
            </a:r>
            <a:r>
              <a:rPr lang="en-US" sz="2300" dirty="0" smtClean="0"/>
              <a:t>If you are interviewing for something soon, just try to stay positive and focus on what you learned. </a:t>
            </a:r>
          </a:p>
        </p:txBody>
      </p:sp>
    </p:spTree>
    <p:extLst>
      <p:ext uri="{BB962C8B-B14F-4D97-AF65-F5344CB8AC3E}">
        <p14:creationId xmlns:p14="http://schemas.microsoft.com/office/powerpoint/2010/main" val="3906542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382385"/>
            <a:ext cx="8839200" cy="1492132"/>
          </a:xfrm>
        </p:spPr>
        <p:txBody>
          <a:bodyPr>
            <a:normAutofit fontScale="90000"/>
          </a:bodyPr>
          <a:lstStyle/>
          <a:p>
            <a:pPr>
              <a:lnSpc>
                <a:spcPct val="100000"/>
              </a:lnSpc>
            </a:pPr>
            <a:r>
              <a:rPr lang="en-US" sz="4400" dirty="0" smtClean="0"/>
              <a:t>Talking about an interrupted semester abroad</a:t>
            </a:r>
            <a:r>
              <a:rPr lang="en-US" dirty="0" smtClean="0"/>
              <a:t> </a:t>
            </a:r>
            <a:endParaRPr lang="en-US" dirty="0"/>
          </a:p>
        </p:txBody>
      </p:sp>
      <p:sp>
        <p:nvSpPr>
          <p:cNvPr id="3" name="Content Placeholder 2"/>
          <p:cNvSpPr>
            <a:spLocks noGrp="1"/>
          </p:cNvSpPr>
          <p:nvPr>
            <p:ph idx="1"/>
          </p:nvPr>
        </p:nvSpPr>
        <p:spPr>
          <a:xfrm>
            <a:off x="457200" y="1874516"/>
            <a:ext cx="8229600" cy="4754884"/>
          </a:xfrm>
        </p:spPr>
        <p:txBody>
          <a:bodyPr>
            <a:noAutofit/>
          </a:bodyPr>
          <a:lstStyle/>
          <a:p>
            <a:r>
              <a:rPr lang="en-US" sz="2400" dirty="0">
                <a:solidFill>
                  <a:srgbClr val="C00000"/>
                </a:solidFill>
              </a:rPr>
              <a:t>Avoid lamenting missed experiences, complaining, or using what-if scenarios</a:t>
            </a:r>
            <a:r>
              <a:rPr lang="en-US" sz="2400" dirty="0"/>
              <a:t>.</a:t>
            </a:r>
          </a:p>
          <a:p>
            <a:r>
              <a:rPr lang="en-US" sz="2400" dirty="0"/>
              <a:t>Use examples to your advantage – had a crazy time trying to get a flight home? Talk about how you overcame rapidly changing information, tried your best to stay calm under pressure, etc... </a:t>
            </a:r>
          </a:p>
          <a:p>
            <a:r>
              <a:rPr lang="en-US" sz="2400" dirty="0"/>
              <a:t>People may ask you to elaborate more when they find out you were out of the country during the pandemic.  Feel free to answer their questions honestly, but remember you are in an interview! Avoid rambling and complaining. </a:t>
            </a:r>
            <a:endParaRPr lang="en-US" sz="2400" dirty="0"/>
          </a:p>
        </p:txBody>
      </p:sp>
    </p:spTree>
    <p:extLst>
      <p:ext uri="{BB962C8B-B14F-4D97-AF65-F5344CB8AC3E}">
        <p14:creationId xmlns:p14="http://schemas.microsoft.com/office/powerpoint/2010/main" val="12655282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Any Questions?</a:t>
            </a:r>
            <a:endParaRPr lang="en-US" dirty="0"/>
          </a:p>
        </p:txBody>
      </p:sp>
      <p:sp>
        <p:nvSpPr>
          <p:cNvPr id="3" name="Content Placeholder 2"/>
          <p:cNvSpPr>
            <a:spLocks noGrp="1"/>
          </p:cNvSpPr>
          <p:nvPr>
            <p:ph idx="1"/>
          </p:nvPr>
        </p:nvSpPr>
        <p:spPr>
          <a:xfrm>
            <a:off x="381000" y="1371600"/>
            <a:ext cx="8191500" cy="4507993"/>
          </a:xfrm>
        </p:spPr>
        <p:txBody>
          <a:bodyPr>
            <a:normAutofit/>
          </a:bodyPr>
          <a:lstStyle/>
          <a:p>
            <a:r>
              <a:rPr lang="en-US" sz="2400" dirty="0" smtClean="0"/>
              <a:t>End of Interview – Employer will ask you if you have any questions</a:t>
            </a:r>
          </a:p>
          <a:p>
            <a:pPr lvl="1"/>
            <a:r>
              <a:rPr lang="en-US" sz="2000" dirty="0" smtClean="0"/>
              <a:t>Best to have some questions to show you’re interested in the company/employer</a:t>
            </a:r>
          </a:p>
          <a:p>
            <a:pPr lvl="1"/>
            <a:r>
              <a:rPr lang="en-US" sz="2000" dirty="0" smtClean="0"/>
              <a:t>Do an online search for </a:t>
            </a:r>
            <a:r>
              <a:rPr lang="en-US" sz="2000" dirty="0"/>
              <a:t>questions to ask and ones not to ask</a:t>
            </a:r>
            <a:r>
              <a:rPr lang="en-US" sz="2000" dirty="0" smtClean="0"/>
              <a:t>. Some examples:</a:t>
            </a:r>
          </a:p>
          <a:p>
            <a:pPr lvl="2"/>
            <a:r>
              <a:rPr lang="en-US" sz="1800" dirty="0"/>
              <a:t>How would you describe a typical week/day in this position? </a:t>
            </a:r>
          </a:p>
          <a:p>
            <a:pPr lvl="2"/>
            <a:r>
              <a:rPr lang="en-US" sz="1800" dirty="0"/>
              <a:t>What </a:t>
            </a:r>
            <a:r>
              <a:rPr lang="en-US" sz="1800" dirty="0" smtClean="0"/>
              <a:t>else can </a:t>
            </a:r>
            <a:r>
              <a:rPr lang="en-US" sz="1800" dirty="0"/>
              <a:t>I tell you about my qualifications? </a:t>
            </a:r>
            <a:endParaRPr lang="en-US" sz="1800" dirty="0" smtClean="0"/>
          </a:p>
          <a:p>
            <a:pPr lvl="2"/>
            <a:r>
              <a:rPr lang="en-US" sz="1800" dirty="0"/>
              <a:t>What are the prospects for growth and advancement? </a:t>
            </a:r>
            <a:r>
              <a:rPr lang="en-US" sz="1800" dirty="0" smtClean="0"/>
              <a:t> </a:t>
            </a:r>
          </a:p>
          <a:p>
            <a:pPr lvl="2"/>
            <a:endParaRPr lang="en-US" dirty="0"/>
          </a:p>
        </p:txBody>
      </p:sp>
    </p:spTree>
    <p:extLst>
      <p:ext uri="{BB962C8B-B14F-4D97-AF65-F5344CB8AC3E}">
        <p14:creationId xmlns:p14="http://schemas.microsoft.com/office/powerpoint/2010/main" val="6105902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33400" y="1447800"/>
            <a:ext cx="8229600" cy="3810000"/>
          </a:xfrm>
        </p:spPr>
        <p:txBody>
          <a:bodyPr>
            <a:normAutofit fontScale="92500"/>
          </a:bodyPr>
          <a:lstStyle/>
          <a:p>
            <a:pPr marL="0" indent="0" algn="ctr">
              <a:buNone/>
            </a:pPr>
            <a:r>
              <a:rPr lang="en-US" sz="7200" dirty="0" smtClean="0"/>
              <a:t>Practice these questions with a friend or family member!</a:t>
            </a:r>
            <a:endParaRPr lang="en-US" sz="7200" dirty="0"/>
          </a:p>
        </p:txBody>
      </p:sp>
    </p:spTree>
    <p:extLst>
      <p:ext uri="{BB962C8B-B14F-4D97-AF65-F5344CB8AC3E}">
        <p14:creationId xmlns:p14="http://schemas.microsoft.com/office/powerpoint/2010/main" val="18379414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685800"/>
            <a:ext cx="8229600" cy="5867400"/>
          </a:xfrm>
        </p:spPr>
        <p:txBody>
          <a:bodyPr>
            <a:normAutofit/>
          </a:bodyPr>
          <a:lstStyle/>
          <a:p>
            <a:pPr marL="0" indent="0" algn="ctr">
              <a:buNone/>
            </a:pPr>
            <a:r>
              <a:rPr lang="en-US" sz="4800" dirty="0" smtClean="0"/>
              <a:t>In this position, you will find things change rapidly. Identify </a:t>
            </a:r>
            <a:r>
              <a:rPr lang="en-US" sz="4800" dirty="0"/>
              <a:t>an experience that would demonstrate that you can be </a:t>
            </a:r>
            <a:r>
              <a:rPr lang="en-US" sz="4800" dirty="0" smtClean="0"/>
              <a:t>flexible </a:t>
            </a:r>
            <a:r>
              <a:rPr lang="en-US" sz="4800" dirty="0"/>
              <a:t>and adaptable to rapidly changing </a:t>
            </a:r>
            <a:r>
              <a:rPr lang="en-US" sz="4800" dirty="0" smtClean="0"/>
              <a:t>situations.</a:t>
            </a:r>
          </a:p>
        </p:txBody>
      </p:sp>
    </p:spTree>
    <p:extLst>
      <p:ext uri="{BB962C8B-B14F-4D97-AF65-F5344CB8AC3E}">
        <p14:creationId xmlns:p14="http://schemas.microsoft.com/office/powerpoint/2010/main" val="38350644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066800"/>
            <a:ext cx="8229600" cy="5867400"/>
          </a:xfrm>
        </p:spPr>
        <p:txBody>
          <a:bodyPr>
            <a:normAutofit/>
          </a:bodyPr>
          <a:lstStyle/>
          <a:p>
            <a:pPr marL="0" indent="0" algn="ctr">
              <a:buNone/>
            </a:pPr>
            <a:r>
              <a:rPr lang="en-US" sz="4800" dirty="0" smtClean="0"/>
              <a:t>From time to time, you might be working in a team. Tell me a time when you encountered a problem while working within a team and how you handled it.</a:t>
            </a:r>
          </a:p>
        </p:txBody>
      </p:sp>
    </p:spTree>
    <p:extLst>
      <p:ext uri="{BB962C8B-B14F-4D97-AF65-F5344CB8AC3E}">
        <p14:creationId xmlns:p14="http://schemas.microsoft.com/office/powerpoint/2010/main" val="3945553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0" y="11722"/>
            <a:ext cx="9144000" cy="6846277"/>
          </a:xfrm>
          <a:blipFill>
            <a:blip r:embed="rId2">
              <a:alphaModFix amt="38000"/>
            </a:blip>
            <a:stretch>
              <a:fillRect/>
            </a:stretch>
          </a:blipFill>
        </p:spPr>
        <p:txBody>
          <a:bodyPr>
            <a:normAutofit/>
          </a:bodyPr>
          <a:lstStyle/>
          <a:p>
            <a:pPr marL="0" indent="0" algn="ctr">
              <a:buNone/>
            </a:pPr>
            <a:endParaRPr lang="en-US" sz="4800" dirty="0" smtClean="0"/>
          </a:p>
          <a:p>
            <a:pPr marL="0" indent="0" algn="ctr">
              <a:buNone/>
            </a:pPr>
            <a:endParaRPr lang="en-US" sz="4800" dirty="0"/>
          </a:p>
          <a:p>
            <a:pPr marL="0" indent="0" algn="ctr">
              <a:buNone/>
            </a:pPr>
            <a:r>
              <a:rPr lang="en-US" sz="4800" dirty="0" smtClean="0"/>
              <a:t>You will be selling/talking to a diverse group of people. Tell me a time when you worked with a person different than yourself.</a:t>
            </a:r>
          </a:p>
        </p:txBody>
      </p:sp>
    </p:spTree>
    <p:extLst>
      <p:ext uri="{BB962C8B-B14F-4D97-AF65-F5344CB8AC3E}">
        <p14:creationId xmlns:p14="http://schemas.microsoft.com/office/powerpoint/2010/main" val="8823568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on this Session</a:t>
            </a:r>
            <a:endParaRPr lang="en-US" dirty="0"/>
          </a:p>
        </p:txBody>
      </p:sp>
      <p:sp>
        <p:nvSpPr>
          <p:cNvPr id="3" name="Content Placeholder 2"/>
          <p:cNvSpPr>
            <a:spLocks noGrp="1"/>
          </p:cNvSpPr>
          <p:nvPr>
            <p:ph idx="1"/>
          </p:nvPr>
        </p:nvSpPr>
        <p:spPr>
          <a:xfrm>
            <a:off x="609600" y="1295400"/>
            <a:ext cx="7633742" cy="5410200"/>
          </a:xfrm>
        </p:spPr>
        <p:txBody>
          <a:bodyPr>
            <a:normAutofit fontScale="70000" lnSpcReduction="20000"/>
          </a:bodyPr>
          <a:lstStyle/>
          <a:p>
            <a:r>
              <a:rPr lang="en-US" sz="3600" dirty="0" smtClean="0"/>
              <a:t>We are going to go over many different ways to talk about study abroad on a resume, in a cover letter, or in an interview.</a:t>
            </a:r>
          </a:p>
          <a:p>
            <a:r>
              <a:rPr lang="en-US" sz="3600" dirty="0" smtClean="0"/>
              <a:t>The goal is that you will be able to weave your study abroad experience into these scenarios – but be careful about going on and on about them. You’ve also had many other life experiences that may be more relevant depending on the situation or question you are being asked.</a:t>
            </a:r>
          </a:p>
          <a:p>
            <a:r>
              <a:rPr lang="en-US" sz="3600" dirty="0" smtClean="0"/>
              <a:t>While we’re focusing on study abroad to give you ideas and examples to leverage your experience, use your best judgment. The goal isn’t to use it for every interview answer, but to get a better idea of when it can serve you best. </a:t>
            </a:r>
            <a:endParaRPr lang="en-US" dirty="0" smtClean="0"/>
          </a:p>
        </p:txBody>
      </p:sp>
    </p:spTree>
    <p:extLst>
      <p:ext uri="{BB962C8B-B14F-4D97-AF65-F5344CB8AC3E}">
        <p14:creationId xmlns:p14="http://schemas.microsoft.com/office/powerpoint/2010/main" val="10560201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381000"/>
            <a:ext cx="8229600" cy="5867400"/>
          </a:xfrm>
        </p:spPr>
        <p:txBody>
          <a:bodyPr>
            <a:normAutofit lnSpcReduction="10000"/>
          </a:bodyPr>
          <a:lstStyle/>
          <a:p>
            <a:pPr marL="0" indent="0" algn="ctr">
              <a:buNone/>
            </a:pPr>
            <a:r>
              <a:rPr lang="en-US" sz="4400" dirty="0" smtClean="0"/>
              <a:t>In the job description, you saw that we are looking for someone that initiates new ideas into the company. This is a new position so you will need to start new activities. Give me an example when you initiated something new showing that you have initiative.</a:t>
            </a:r>
          </a:p>
        </p:txBody>
      </p:sp>
    </p:spTree>
    <p:extLst>
      <p:ext uri="{BB962C8B-B14F-4D97-AF65-F5344CB8AC3E}">
        <p14:creationId xmlns:p14="http://schemas.microsoft.com/office/powerpoint/2010/main" val="16225182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381000"/>
            <a:ext cx="8229600" cy="5867400"/>
          </a:xfrm>
        </p:spPr>
        <p:txBody>
          <a:bodyPr>
            <a:normAutofit lnSpcReduction="10000"/>
          </a:bodyPr>
          <a:lstStyle/>
          <a:p>
            <a:pPr marL="0" indent="0" algn="ctr">
              <a:buNone/>
            </a:pPr>
            <a:r>
              <a:rPr lang="en-US" sz="4400" dirty="0" smtClean="0"/>
              <a:t>We have a limited training program for you. You will encounter some problems along the way without guidance. Identify an experience that would demonstrate that you can solve problems by applying familiar concepts to unfamiliar situations. </a:t>
            </a:r>
          </a:p>
        </p:txBody>
      </p:sp>
    </p:spTree>
    <p:extLst>
      <p:ext uri="{BB962C8B-B14F-4D97-AF65-F5344CB8AC3E}">
        <p14:creationId xmlns:p14="http://schemas.microsoft.com/office/powerpoint/2010/main" val="951661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38000"/>
          </a:blip>
          <a:stretch>
            <a:fillRect/>
          </a:stretch>
        </a:blip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24000"/>
            <a:ext cx="8229600" cy="4724400"/>
          </a:xfrm>
        </p:spPr>
        <p:txBody>
          <a:bodyPr>
            <a:normAutofit/>
          </a:bodyPr>
          <a:lstStyle/>
          <a:p>
            <a:pPr marL="0" indent="0" algn="ctr">
              <a:buNone/>
            </a:pPr>
            <a:r>
              <a:rPr lang="en-US" sz="4800" dirty="0" smtClean="0"/>
              <a:t>Communication is key. Tell me a time when communication failed and how it could have been improved.</a:t>
            </a:r>
            <a:endParaRPr lang="en-US" sz="4800" dirty="0"/>
          </a:p>
          <a:p>
            <a:endParaRPr lang="en-US" dirty="0"/>
          </a:p>
        </p:txBody>
      </p:sp>
    </p:spTree>
    <p:extLst>
      <p:ext uri="{BB962C8B-B14F-4D97-AF65-F5344CB8AC3E}">
        <p14:creationId xmlns:p14="http://schemas.microsoft.com/office/powerpoint/2010/main" val="971031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 Letter</a:t>
            </a:r>
            <a:endParaRPr lang="en-US" dirty="0"/>
          </a:p>
        </p:txBody>
      </p:sp>
      <p:sp>
        <p:nvSpPr>
          <p:cNvPr id="3" name="Content Placeholder 2"/>
          <p:cNvSpPr>
            <a:spLocks noGrp="1"/>
          </p:cNvSpPr>
          <p:nvPr>
            <p:ph idx="1"/>
          </p:nvPr>
        </p:nvSpPr>
        <p:spPr>
          <a:xfrm>
            <a:off x="228600" y="1128451"/>
            <a:ext cx="8534400" cy="4724400"/>
          </a:xfrm>
        </p:spPr>
        <p:txBody>
          <a:bodyPr>
            <a:noAutofit/>
          </a:bodyPr>
          <a:lstStyle/>
          <a:p>
            <a:r>
              <a:rPr lang="en-US" sz="2400" dirty="0" smtClean="0"/>
              <a:t>Pages 37-38</a:t>
            </a:r>
          </a:p>
          <a:p>
            <a:r>
              <a:rPr lang="en-US" sz="1800" dirty="0" smtClean="0"/>
              <a:t>How </a:t>
            </a:r>
            <a:r>
              <a:rPr lang="en-US" sz="1800" dirty="0"/>
              <a:t>does your experience relate to your field?</a:t>
            </a:r>
          </a:p>
          <a:p>
            <a:pPr lvl="1"/>
            <a:r>
              <a:rPr lang="en-US" dirty="0"/>
              <a:t>What are the transferable skills?</a:t>
            </a:r>
          </a:p>
          <a:p>
            <a:pPr lvl="1"/>
            <a:r>
              <a:rPr lang="en-US" dirty="0"/>
              <a:t>How might your international experience uniquely benefit a professional in that field?</a:t>
            </a:r>
          </a:p>
          <a:p>
            <a:r>
              <a:rPr lang="en-US" sz="2400" dirty="0" smtClean="0"/>
              <a:t>Develop a strategy to specifically address these points in your cover letter </a:t>
            </a:r>
          </a:p>
          <a:p>
            <a:pPr marL="457200" lvl="1" indent="0">
              <a:buNone/>
            </a:pPr>
            <a:r>
              <a:rPr lang="en-US" sz="2000" dirty="0" smtClean="0"/>
              <a:t>Example: My </a:t>
            </a:r>
            <a:r>
              <a:rPr lang="en-US" sz="2000" dirty="0"/>
              <a:t>studies in Japan provided me with a great insight into the cultural differences that influence consumers in different countries and improve my ability to contribute to international marketing initiatives.</a:t>
            </a:r>
          </a:p>
          <a:p>
            <a:r>
              <a:rPr lang="en-US" sz="2400" dirty="0" smtClean="0"/>
              <a:t>Even if your career goals do not include a specific international dimension at this time, you can promote the general transferable skills – independence, confidence, and problem solving</a:t>
            </a:r>
          </a:p>
        </p:txBody>
      </p:sp>
    </p:spTree>
    <p:extLst>
      <p:ext uri="{BB962C8B-B14F-4D97-AF65-F5344CB8AC3E}">
        <p14:creationId xmlns:p14="http://schemas.microsoft.com/office/powerpoint/2010/main" val="1394491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 Letter</a:t>
            </a:r>
            <a:endParaRPr lang="en-US" dirty="0"/>
          </a:p>
        </p:txBody>
      </p:sp>
      <p:sp>
        <p:nvSpPr>
          <p:cNvPr id="3" name="Content Placeholder 2"/>
          <p:cNvSpPr>
            <a:spLocks noGrp="1"/>
          </p:cNvSpPr>
          <p:nvPr>
            <p:ph idx="1"/>
          </p:nvPr>
        </p:nvSpPr>
        <p:spPr>
          <a:xfrm>
            <a:off x="228600" y="1128451"/>
            <a:ext cx="8534400" cy="4724400"/>
          </a:xfrm>
        </p:spPr>
        <p:txBody>
          <a:bodyPr>
            <a:noAutofit/>
          </a:bodyPr>
          <a:lstStyle/>
          <a:p>
            <a:r>
              <a:rPr lang="en-US" sz="2400" dirty="0" smtClean="0"/>
              <a:t>Your cover letter doesn’t have a lot of room to work with, so the goal is to craft </a:t>
            </a:r>
            <a:r>
              <a:rPr lang="en-US" sz="2400" u="sng" dirty="0" smtClean="0"/>
              <a:t>1-2 sentences</a:t>
            </a:r>
            <a:r>
              <a:rPr lang="en-US" sz="2400" dirty="0" smtClean="0"/>
              <a:t> that articulate why your study abroad experience matters to the employer.</a:t>
            </a:r>
          </a:p>
          <a:p>
            <a:r>
              <a:rPr lang="en-US" sz="2400" dirty="0" smtClean="0"/>
              <a:t>Don’t throw it in as an afterthought, </a:t>
            </a:r>
            <a:r>
              <a:rPr lang="en-US" sz="2400" b="1" dirty="0" smtClean="0"/>
              <a:t>have a purpose for including it</a:t>
            </a:r>
            <a:r>
              <a:rPr lang="en-US" sz="2400" dirty="0" smtClean="0"/>
              <a:t>. Can’t think of a purpose? It’s ok to leave it out if you can’t find a way to make it serve you well in the cover letter. </a:t>
            </a:r>
          </a:p>
          <a:p>
            <a:pPr lvl="1">
              <a:buFontTx/>
              <a:buChar char="-"/>
            </a:pPr>
            <a:r>
              <a:rPr lang="en-US" sz="2200" dirty="0" smtClean="0"/>
              <a:t>DO: </a:t>
            </a:r>
            <a:r>
              <a:rPr lang="en-US" sz="2200" dirty="0" smtClean="0"/>
              <a:t> use an example like on the previous slide to tie your experience into th</a:t>
            </a:r>
            <a:r>
              <a:rPr lang="en-US" sz="2200" dirty="0" smtClean="0"/>
              <a:t>e position you are applying for. </a:t>
            </a:r>
            <a:endParaRPr lang="en-US" sz="2000" dirty="0" smtClean="0"/>
          </a:p>
          <a:p>
            <a:pPr lvl="1">
              <a:buFontTx/>
              <a:buChar char="-"/>
            </a:pPr>
            <a:r>
              <a:rPr lang="en-US" sz="2200" dirty="0" smtClean="0"/>
              <a:t>DON’T: I also studied abroad in Australia.  </a:t>
            </a:r>
          </a:p>
          <a:p>
            <a:pPr lvl="2">
              <a:buFontTx/>
              <a:buChar char="-"/>
            </a:pPr>
            <a:r>
              <a:rPr lang="en-US" sz="2000" dirty="0" smtClean="0"/>
              <a:t>This gives the employer no context and seems like an afterthought.</a:t>
            </a:r>
            <a:endParaRPr lang="en-US" sz="2000" dirty="0" smtClean="0"/>
          </a:p>
        </p:txBody>
      </p:sp>
    </p:spTree>
    <p:extLst>
      <p:ext uri="{BB962C8B-B14F-4D97-AF65-F5344CB8AC3E}">
        <p14:creationId xmlns:p14="http://schemas.microsoft.com/office/powerpoint/2010/main" val="890074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Resume</a:t>
            </a:r>
            <a:endParaRPr lang="en-US" dirty="0"/>
          </a:p>
        </p:txBody>
      </p:sp>
      <p:sp>
        <p:nvSpPr>
          <p:cNvPr id="3" name="Content Placeholder 2"/>
          <p:cNvSpPr>
            <a:spLocks noGrp="1"/>
          </p:cNvSpPr>
          <p:nvPr>
            <p:ph idx="1"/>
          </p:nvPr>
        </p:nvSpPr>
        <p:spPr>
          <a:xfrm>
            <a:off x="381000" y="1163285"/>
            <a:ext cx="8090942" cy="4876800"/>
          </a:xfrm>
        </p:spPr>
        <p:txBody>
          <a:bodyPr>
            <a:noAutofit/>
          </a:bodyPr>
          <a:lstStyle/>
          <a:p>
            <a:r>
              <a:rPr lang="en-US" sz="2800" dirty="0" smtClean="0"/>
              <a:t>Pages </a:t>
            </a:r>
            <a:r>
              <a:rPr lang="en-US" sz="2800" dirty="0" smtClean="0"/>
              <a:t>15-18</a:t>
            </a:r>
            <a:endParaRPr lang="en-US" sz="2800" dirty="0" smtClean="0"/>
          </a:p>
          <a:p>
            <a:r>
              <a:rPr lang="en-US" sz="2800" dirty="0"/>
              <a:t>Be sure to locate your international experience in the best place or places on your resume for your intended job. </a:t>
            </a:r>
            <a:endParaRPr lang="en-US" sz="2800" dirty="0" smtClean="0"/>
          </a:p>
          <a:p>
            <a:pPr lvl="1"/>
            <a:r>
              <a:rPr lang="en-US" sz="2600" dirty="0" smtClean="0"/>
              <a:t>Study abroad is part of your education – put it in the education section! It will be noticed more here and speaks to it’s importance.</a:t>
            </a:r>
            <a:endParaRPr lang="en-US" sz="2600" dirty="0"/>
          </a:p>
          <a:p>
            <a:pPr lvl="1"/>
            <a:r>
              <a:rPr lang="en-US" sz="2400" dirty="0" smtClean="0"/>
              <a:t>If </a:t>
            </a:r>
            <a:r>
              <a:rPr lang="en-US" sz="2400" dirty="0"/>
              <a:t>you did </a:t>
            </a:r>
            <a:r>
              <a:rPr lang="en-US" sz="2400" dirty="0" smtClean="0"/>
              <a:t>an internship, </a:t>
            </a:r>
            <a:r>
              <a:rPr lang="en-US" sz="2400" dirty="0"/>
              <a:t>list it as work experience </a:t>
            </a:r>
            <a:r>
              <a:rPr lang="en-US" sz="2400" dirty="0" smtClean="0"/>
              <a:t>and concentrate on the skills most relevant to the job position you are applying for.</a:t>
            </a:r>
          </a:p>
          <a:p>
            <a:pPr lvl="1"/>
            <a:r>
              <a:rPr lang="en-US" sz="2400" dirty="0" smtClean="0"/>
              <a:t>If </a:t>
            </a:r>
            <a:r>
              <a:rPr lang="en-US" sz="2400" dirty="0"/>
              <a:t>your resume includes a section for skills or proficiencies, include specific skills acquired or improved while abroad. </a:t>
            </a:r>
          </a:p>
        </p:txBody>
      </p:sp>
    </p:spTree>
    <p:extLst>
      <p:ext uri="{BB962C8B-B14F-4D97-AF65-F5344CB8AC3E}">
        <p14:creationId xmlns:p14="http://schemas.microsoft.com/office/powerpoint/2010/main" val="1685934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Resume</a:t>
            </a:r>
            <a:endParaRPr lang="en-US" dirty="0"/>
          </a:p>
        </p:txBody>
      </p:sp>
      <p:sp>
        <p:nvSpPr>
          <p:cNvPr id="3" name="Content Placeholder 2"/>
          <p:cNvSpPr>
            <a:spLocks noGrp="1"/>
          </p:cNvSpPr>
          <p:nvPr>
            <p:ph idx="1"/>
          </p:nvPr>
        </p:nvSpPr>
        <p:spPr>
          <a:xfrm>
            <a:off x="381000" y="1163285"/>
            <a:ext cx="8090942" cy="4876800"/>
          </a:xfrm>
        </p:spPr>
        <p:txBody>
          <a:bodyPr>
            <a:noAutofit/>
          </a:bodyPr>
          <a:lstStyle/>
          <a:p>
            <a:pPr marL="0" indent="0">
              <a:buNone/>
            </a:pPr>
            <a:r>
              <a:rPr lang="en-US" sz="2400" dirty="0" smtClean="0"/>
              <a:t>How to list an interrupted study abroad semester on your resume:</a:t>
            </a:r>
          </a:p>
          <a:p>
            <a:pPr marL="0" indent="0">
              <a:buNone/>
            </a:pPr>
            <a:r>
              <a:rPr lang="en-US" sz="2400" dirty="0"/>
              <a:t>	</a:t>
            </a:r>
            <a:r>
              <a:rPr lang="en-US" sz="2400" dirty="0" smtClean="0"/>
              <a:t>-</a:t>
            </a:r>
            <a:r>
              <a:rPr lang="en-US" sz="2400" b="1" dirty="0" smtClean="0"/>
              <a:t>If you did not get to begin your experience</a:t>
            </a:r>
            <a:r>
              <a:rPr lang="en-US" sz="2400" dirty="0" smtClean="0"/>
              <a:t>, we 	recommend not putting it on your resume. Instead, 	use it as a talking point in an interview or cover letter 	about how you can adapt to challenging situations, such as 	finding out last-minute that a global pandemic caused your 	plans to fall apart. Tell how you handled it, and how you 	persevered despite challenges. Stay positive. </a:t>
            </a:r>
            <a:endParaRPr lang="en-US" sz="2400" dirty="0"/>
          </a:p>
        </p:txBody>
      </p:sp>
    </p:spTree>
    <p:extLst>
      <p:ext uri="{BB962C8B-B14F-4D97-AF65-F5344CB8AC3E}">
        <p14:creationId xmlns:p14="http://schemas.microsoft.com/office/powerpoint/2010/main" val="3155433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Resume</a:t>
            </a:r>
            <a:endParaRPr lang="en-US" dirty="0"/>
          </a:p>
        </p:txBody>
      </p:sp>
      <p:sp>
        <p:nvSpPr>
          <p:cNvPr id="3" name="Content Placeholder 2"/>
          <p:cNvSpPr>
            <a:spLocks noGrp="1"/>
          </p:cNvSpPr>
          <p:nvPr>
            <p:ph idx="1"/>
          </p:nvPr>
        </p:nvSpPr>
        <p:spPr>
          <a:xfrm>
            <a:off x="381000" y="1163285"/>
            <a:ext cx="8090942" cy="4876800"/>
          </a:xfrm>
        </p:spPr>
        <p:txBody>
          <a:bodyPr>
            <a:noAutofit/>
          </a:bodyPr>
          <a:lstStyle/>
          <a:p>
            <a:pPr marL="0" indent="0">
              <a:buNone/>
            </a:pPr>
            <a:r>
              <a:rPr lang="en-US" sz="2400" dirty="0" smtClean="0"/>
              <a:t>How to list an interrupted study abroad semester on your resume:</a:t>
            </a:r>
          </a:p>
          <a:p>
            <a:pPr marL="0" indent="0">
              <a:buNone/>
            </a:pPr>
            <a:r>
              <a:rPr lang="en-US" sz="2400" dirty="0"/>
              <a:t>	</a:t>
            </a:r>
            <a:r>
              <a:rPr lang="en-US" sz="2400" dirty="0" smtClean="0"/>
              <a:t>-</a:t>
            </a:r>
            <a:r>
              <a:rPr lang="en-US" sz="2400" b="1" dirty="0" smtClean="0"/>
              <a:t>If you had to come home early or change to 	online learning in-country: </a:t>
            </a:r>
            <a:r>
              <a:rPr lang="en-US" sz="2400" dirty="0" smtClean="0"/>
              <a:t>list the experience on your 	resume under education.  You did complete the semester 	and earn the credits, though part of it had to be remote.</a:t>
            </a:r>
          </a:p>
          <a:p>
            <a:pPr marL="0" indent="0">
              <a:buNone/>
            </a:pPr>
            <a:r>
              <a:rPr lang="en-US" sz="2400" dirty="0"/>
              <a:t>	</a:t>
            </a:r>
            <a:r>
              <a:rPr lang="en-US" sz="2400" dirty="0" smtClean="0"/>
              <a:t>-Do not lie about the length of time you were in-country 	if asked, but it’s still ok to say “Spring 2020” for the 	experience. </a:t>
            </a:r>
          </a:p>
          <a:p>
            <a:pPr marL="0" indent="0">
              <a:buNone/>
            </a:pPr>
            <a:r>
              <a:rPr lang="en-US" sz="2400" dirty="0"/>
              <a:t>	</a:t>
            </a:r>
            <a:r>
              <a:rPr lang="en-US" sz="2400" dirty="0" smtClean="0"/>
              <a:t>-You can also use examples of your flexibility and 	adaptability in future interviews or in a cover letter.</a:t>
            </a:r>
          </a:p>
          <a:p>
            <a:pPr marL="0" indent="0">
              <a:buNone/>
            </a:pPr>
            <a:r>
              <a:rPr lang="en-US" sz="2400" dirty="0"/>
              <a:t>		</a:t>
            </a:r>
            <a:endParaRPr lang="en-US" sz="2400" dirty="0"/>
          </a:p>
        </p:txBody>
      </p:sp>
    </p:spTree>
    <p:extLst>
      <p:ext uri="{BB962C8B-B14F-4D97-AF65-F5344CB8AC3E}">
        <p14:creationId xmlns:p14="http://schemas.microsoft.com/office/powerpoint/2010/main" val="20890831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8000"/>
            <a:lum/>
          </a:blip>
          <a:srcRect/>
          <a:stretch>
            <a:fillRect t="-33000" b="-3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Interview</a:t>
            </a:r>
            <a:endParaRPr lang="en-US" dirty="0"/>
          </a:p>
        </p:txBody>
      </p:sp>
      <p:sp>
        <p:nvSpPr>
          <p:cNvPr id="3" name="Content Placeholder 2"/>
          <p:cNvSpPr>
            <a:spLocks noGrp="1"/>
          </p:cNvSpPr>
          <p:nvPr>
            <p:ph idx="1"/>
          </p:nvPr>
        </p:nvSpPr>
        <p:spPr>
          <a:xfrm>
            <a:off x="381000" y="1163285"/>
            <a:ext cx="8090942" cy="4876800"/>
          </a:xfrm>
        </p:spPr>
        <p:txBody>
          <a:bodyPr>
            <a:noAutofit/>
          </a:bodyPr>
          <a:lstStyle/>
          <a:p>
            <a:pPr marL="0" indent="0">
              <a:buNone/>
            </a:pPr>
            <a:endParaRPr lang="en-US" sz="3600" dirty="0" smtClean="0"/>
          </a:p>
          <a:p>
            <a:pPr marL="0" indent="0">
              <a:buNone/>
            </a:pPr>
            <a:r>
              <a:rPr lang="en-US" sz="3600" dirty="0" smtClean="0"/>
              <a:t>If you have study abroad on your resume, you must be prepared for the most common question you’ll get – which is almost always a version of the question on the next slide…</a:t>
            </a:r>
          </a:p>
          <a:p>
            <a:pPr marL="0" indent="0">
              <a:buNone/>
            </a:pPr>
            <a:r>
              <a:rPr lang="en-US" sz="2400" dirty="0"/>
              <a:t>	</a:t>
            </a:r>
            <a:endParaRPr lang="en-US" sz="2400" dirty="0" smtClean="0"/>
          </a:p>
          <a:p>
            <a:pPr marL="0" indent="0">
              <a:buNone/>
            </a:pPr>
            <a:endParaRPr lang="en-US" sz="2400" dirty="0"/>
          </a:p>
          <a:p>
            <a:pPr marL="0" indent="0">
              <a:buNone/>
            </a:pPr>
            <a:endParaRPr lang="en-US" sz="2400" dirty="0" smtClean="0"/>
          </a:p>
          <a:p>
            <a:pPr marL="0" indent="0">
              <a:buNone/>
            </a:pPr>
            <a:r>
              <a:rPr lang="en-US" sz="2400" dirty="0"/>
              <a:t>	</a:t>
            </a:r>
            <a:endParaRPr lang="en-US" sz="2400" dirty="0"/>
          </a:p>
        </p:txBody>
      </p:sp>
    </p:spTree>
    <p:extLst>
      <p:ext uri="{BB962C8B-B14F-4D97-AF65-F5344CB8AC3E}">
        <p14:creationId xmlns:p14="http://schemas.microsoft.com/office/powerpoint/2010/main" val="604341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Badge</Template>
  <TotalTime>25396</TotalTime>
  <Words>2773</Words>
  <Application>Microsoft Office PowerPoint</Application>
  <PresentationFormat>On-screen Show (4:3)</PresentationFormat>
  <Paragraphs>210</Paragraphs>
  <Slides>32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Berlin Sans FB Demi</vt:lpstr>
      <vt:lpstr>Calibri</vt:lpstr>
      <vt:lpstr>Cambria</vt:lpstr>
      <vt:lpstr>Gill Sans MT</vt:lpstr>
      <vt:lpstr>Impact</vt:lpstr>
      <vt:lpstr>Times New Roman</vt:lpstr>
      <vt:lpstr>Badge</vt:lpstr>
      <vt:lpstr>PowerPoint Presentation</vt:lpstr>
      <vt:lpstr>Why are you here?</vt:lpstr>
      <vt:lpstr>A Note on this Session</vt:lpstr>
      <vt:lpstr>Cover Letter</vt:lpstr>
      <vt:lpstr>Cover Letter</vt:lpstr>
      <vt:lpstr>Resume</vt:lpstr>
      <vt:lpstr>Resume</vt:lpstr>
      <vt:lpstr>Resume</vt:lpstr>
      <vt:lpstr>The Interview</vt:lpstr>
      <vt:lpstr>PowerPoint Presentation</vt:lpstr>
      <vt:lpstr>Be ready!</vt:lpstr>
      <vt:lpstr>PowerPoint Presentation</vt:lpstr>
      <vt:lpstr>Take Inventory</vt:lpstr>
      <vt:lpstr>Take Inventory</vt:lpstr>
      <vt:lpstr>What SKILLS did you gain or enhance?</vt:lpstr>
      <vt:lpstr>What SKILLS did you gain or enhance?</vt:lpstr>
      <vt:lpstr>Explaining International Experience</vt:lpstr>
      <vt:lpstr>Sell Yourself</vt:lpstr>
      <vt:lpstr>Self-Reflection to get you started</vt:lpstr>
      <vt:lpstr>STAR – What is it?</vt:lpstr>
      <vt:lpstr>Put into Action</vt:lpstr>
      <vt:lpstr>Behavior-Based Interview practice questions </vt:lpstr>
      <vt:lpstr>Talking about an interrupted semester abroad </vt:lpstr>
      <vt:lpstr>Talking about an interrupted semester abroad </vt:lpstr>
      <vt:lpstr>Any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Agricululture 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Kara Hartman</dc:creator>
  <cp:lastModifiedBy>Mullins, Chelsey A</cp:lastModifiedBy>
  <cp:revision>63</cp:revision>
  <cp:lastPrinted>2019-08-29T18:00:31Z</cp:lastPrinted>
  <dcterms:created xsi:type="dcterms:W3CDTF">2011-09-12T14:28:00Z</dcterms:created>
  <dcterms:modified xsi:type="dcterms:W3CDTF">2020-04-27T15:05:34Z</dcterms:modified>
</cp:coreProperties>
</file>