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53DF503-D925-4AD0-846B-89D5C5511908}" v="10" dt="2022-02-02T21:31:51.19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172" autoAdjust="0"/>
    <p:restoredTop sz="94660"/>
  </p:normalViewPr>
  <p:slideViewPr>
    <p:cSldViewPr snapToGrid="0" showGuides="1">
      <p:cViewPr>
        <p:scale>
          <a:sx n="120" d="100"/>
          <a:sy n="120" d="100"/>
        </p:scale>
        <p:origin x="928" y="5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A2426-1C91-4590-99B7-2DAB92288609}" type="datetimeFigureOut">
              <a:rPr lang="en-US" smtClean="0"/>
              <a:t>2/2/2022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DF01D-403C-4B92-8A91-096981BA82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6152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A2426-1C91-4590-99B7-2DAB92288609}" type="datetimeFigureOut">
              <a:rPr lang="en-US" smtClean="0"/>
              <a:t>2/2/2022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DF01D-403C-4B92-8A91-096981BA82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866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A2426-1C91-4590-99B7-2DAB92288609}" type="datetimeFigureOut">
              <a:rPr lang="en-US" smtClean="0"/>
              <a:t>2/2/2022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DF01D-403C-4B92-8A91-096981BA82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35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A2426-1C91-4590-99B7-2DAB92288609}" type="datetimeFigureOut">
              <a:rPr lang="en-US" smtClean="0"/>
              <a:t>2/2/2022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DF01D-403C-4B92-8A91-096981BA82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494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A2426-1C91-4590-99B7-2DAB92288609}" type="datetimeFigureOut">
              <a:rPr lang="en-US" smtClean="0"/>
              <a:t>2/2/2022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DF01D-403C-4B92-8A91-096981BA82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1250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A2426-1C91-4590-99B7-2DAB92288609}" type="datetimeFigureOut">
              <a:rPr lang="en-US" smtClean="0"/>
              <a:t>2/2/2022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DF01D-403C-4B92-8A91-096981BA82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2779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A2426-1C91-4590-99B7-2DAB92288609}" type="datetimeFigureOut">
              <a:rPr lang="en-US" smtClean="0"/>
              <a:t>2/2/2022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DF01D-403C-4B92-8A91-096981BA82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1203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A2426-1C91-4590-99B7-2DAB92288609}" type="datetimeFigureOut">
              <a:rPr lang="en-US" smtClean="0"/>
              <a:t>2/2/2022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DF01D-403C-4B92-8A91-096981BA82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7763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A2426-1C91-4590-99B7-2DAB92288609}" type="datetimeFigureOut">
              <a:rPr lang="en-US" smtClean="0"/>
              <a:t>2/2/2022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DF01D-403C-4B92-8A91-096981BA82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8128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A2426-1C91-4590-99B7-2DAB92288609}" type="datetimeFigureOut">
              <a:rPr lang="en-US" smtClean="0"/>
              <a:t>2/2/2022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DF01D-403C-4B92-8A91-096981BA82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4671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A2426-1C91-4590-99B7-2DAB92288609}" type="datetimeFigureOut">
              <a:rPr lang="en-US" smtClean="0"/>
              <a:t>2/2/2022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DF01D-403C-4B92-8A91-096981BA82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945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EA2426-1C91-4590-99B7-2DAB92288609}" type="datetimeFigureOut">
              <a:rPr lang="en-US" smtClean="0"/>
              <a:t>2/2/2022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6DF01D-403C-4B92-8A91-096981BA82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3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>
            <a:extLst>
              <a:ext uri="{FF2B5EF4-FFF2-40B4-BE49-F238E27FC236}">
                <a16:creationId xmlns:a16="http://schemas.microsoft.com/office/drawing/2014/main" id="{8E701D30-30D0-41CE-8C0A-55E5DA34BE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1160" y="1283282"/>
            <a:ext cx="3898900" cy="1695450"/>
          </a:xfrm>
          <a:prstGeom prst="rect">
            <a:avLst/>
          </a:prstGeom>
        </p:spPr>
      </p:pic>
      <p:pic>
        <p:nvPicPr>
          <p:cNvPr id="46" name="Picture 45">
            <a:extLst>
              <a:ext uri="{FF2B5EF4-FFF2-40B4-BE49-F238E27FC236}">
                <a16:creationId xmlns:a16="http://schemas.microsoft.com/office/drawing/2014/main" id="{0D9A7D63-AF43-4573-8915-CD9C249BF4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4224" y="3498838"/>
            <a:ext cx="6625351" cy="4889500"/>
          </a:xfrm>
          <a:prstGeom prst="rect">
            <a:avLst/>
          </a:prstGeom>
        </p:spPr>
      </p:pic>
      <p:pic>
        <p:nvPicPr>
          <p:cNvPr id="48" name="Picture 47">
            <a:extLst>
              <a:ext uri="{FF2B5EF4-FFF2-40B4-BE49-F238E27FC236}">
                <a16:creationId xmlns:a16="http://schemas.microsoft.com/office/drawing/2014/main" id="{5BC623AB-4D17-44A7-8B6C-DE386F07061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38117" y="4056945"/>
            <a:ext cx="3892550" cy="3752850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0490CE17-A171-45F3-AD75-8B50D8C3833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8425" y="723404"/>
            <a:ext cx="6661150" cy="2546350"/>
          </a:xfrm>
          <a:prstGeom prst="rect">
            <a:avLst/>
          </a:prstGeom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34349C4B-7529-4FAB-B669-FC01478FCCD9}"/>
              </a:ext>
            </a:extLst>
          </p:cNvPr>
          <p:cNvSpPr txBox="1"/>
          <p:nvPr/>
        </p:nvSpPr>
        <p:spPr>
          <a:xfrm>
            <a:off x="164486" y="1056998"/>
            <a:ext cx="20589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l" rtl="0"/>
            <a:r>
              <a:rPr lang="en-US" sz="800" b="0" i="1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Legend:</a:t>
            </a:r>
          </a:p>
          <a:p>
            <a:pPr marR="0" algn="l" rtl="0"/>
            <a:r>
              <a:rPr lang="en-US" sz="800" b="0" i="1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1. Gray boxes denote task by Applicant.</a:t>
            </a:r>
          </a:p>
          <a:p>
            <a:pPr marR="0" algn="l" rtl="0"/>
            <a:r>
              <a:rPr lang="en-US" sz="800" b="0" i="1" u="none" strike="noStrike" spc="-40" baseline="0" dirty="0">
                <a:solidFill>
                  <a:srgbClr val="000000"/>
                </a:solidFill>
                <a:latin typeface="Calibri" panose="020F0502020204030204" pitchFamily="34" charset="0"/>
              </a:rPr>
              <a:t>2. </a:t>
            </a:r>
            <a:r>
              <a:rPr lang="en-US" sz="800" b="0" i="1" u="none" strike="noStrike" spc="-40" dirty="0">
                <a:solidFill>
                  <a:srgbClr val="000000"/>
                </a:solidFill>
                <a:latin typeface="Calibri" panose="020F0502020204030204" pitchFamily="34" charset="0"/>
              </a:rPr>
              <a:t>White boxes denote task by </a:t>
            </a:r>
            <a:r>
              <a:rPr lang="en-US" sz="800" b="0" i="1" u="none" strike="noStrike" spc="-40" dirty="0">
                <a:solidFill>
                  <a:srgbClr val="000000"/>
                </a:solidFill>
                <a:highlight>
                  <a:srgbClr val="FFFF00"/>
                </a:highlight>
                <a:latin typeface="Calibri" panose="020F0502020204030204" pitchFamily="34" charset="0"/>
              </a:rPr>
              <a:t>Jurisdiction Entity</a:t>
            </a:r>
            <a:r>
              <a:rPr lang="en-US" sz="800" b="0" i="1" u="none" strike="noStrike" spc="-40" dirty="0">
                <a:solidFill>
                  <a:srgbClr val="000000"/>
                </a:solidFill>
                <a:latin typeface="Calibri" panose="020F0502020204030204" pitchFamily="34" charset="0"/>
              </a:rPr>
              <a:t>.</a:t>
            </a:r>
          </a:p>
          <a:p>
            <a:pPr marR="0" algn="l" rtl="0"/>
            <a:r>
              <a:rPr lang="en-US" sz="800" b="0" i="1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3. Dashed line boxes denote forms.</a:t>
            </a:r>
            <a:endParaRPr lang="en-US" sz="8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0EE6A51-29E2-4588-8A17-7DD30BECE0AD}"/>
              </a:ext>
            </a:extLst>
          </p:cNvPr>
          <p:cNvSpPr/>
          <p:nvPr/>
        </p:nvSpPr>
        <p:spPr>
          <a:xfrm>
            <a:off x="2294467" y="1100667"/>
            <a:ext cx="2269066" cy="44873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100"/>
              </a:lnSpc>
            </a:pPr>
            <a:r>
              <a:rPr lang="en-US" sz="1000" b="0" i="0" u="none" strike="noStrike" spc="-10" dirty="0">
                <a:solidFill>
                  <a:srgbClr val="000000"/>
                </a:solidFill>
                <a:latin typeface="Calibri" panose="020F0502020204030204" pitchFamily="34" charset="0"/>
              </a:rPr>
              <a:t>Applicant submits full Drainage/Stormwater Permit Application to the </a:t>
            </a:r>
            <a:r>
              <a:rPr lang="en-US" sz="1000" b="0" i="1" u="none" strike="noStrike" spc="-10" dirty="0">
                <a:solidFill>
                  <a:srgbClr val="000000"/>
                </a:solidFill>
                <a:highlight>
                  <a:srgbClr val="FFFF00"/>
                </a:highlight>
                <a:latin typeface="Calibri" panose="020F0502020204030204" pitchFamily="34" charset="0"/>
              </a:rPr>
              <a:t>Jurisdiction Entity</a:t>
            </a:r>
            <a:r>
              <a:rPr lang="en-US" sz="1000" b="0" i="1" u="none" strike="noStrike" spc="-1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1000" b="0" i="0" u="none" strike="noStrike" spc="-10" dirty="0">
                <a:solidFill>
                  <a:srgbClr val="000000"/>
                </a:solidFill>
                <a:latin typeface="Calibri" panose="020F0502020204030204" pitchFamily="34" charset="0"/>
              </a:rPr>
              <a:t>for review</a:t>
            </a:r>
            <a:endParaRPr lang="en-US" sz="400" spc="-1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20266DD-0F03-4974-863B-236509E6BE75}"/>
              </a:ext>
            </a:extLst>
          </p:cNvPr>
          <p:cNvSpPr/>
          <p:nvPr/>
        </p:nvSpPr>
        <p:spPr>
          <a:xfrm>
            <a:off x="2294467" y="1793738"/>
            <a:ext cx="2269066" cy="44873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algn="ctr" rtl="0"/>
            <a:r>
              <a:rPr lang="en-US" sz="1000" b="0" i="0" u="none" strike="noStrike" spc="-10" dirty="0">
                <a:solidFill>
                  <a:srgbClr val="000000"/>
                </a:solidFill>
                <a:latin typeface="Calibri" panose="020F0502020204030204" pitchFamily="34" charset="0"/>
              </a:rPr>
              <a:t>Drainage/Stormwater Permit Application</a:t>
            </a:r>
            <a:r>
              <a:rPr lang="en-US" sz="10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review by </a:t>
            </a:r>
            <a:r>
              <a:rPr lang="en-US" sz="1000" b="0" i="1" u="none" strike="noStrike" baseline="0" dirty="0">
                <a:solidFill>
                  <a:srgbClr val="000000"/>
                </a:solidFill>
                <a:highlight>
                  <a:srgbClr val="FFFF00"/>
                </a:highlight>
                <a:latin typeface="Calibri" panose="020F0502020204030204" pitchFamily="34" charset="0"/>
              </a:rPr>
              <a:t>Jurisdiction Entity</a:t>
            </a:r>
            <a:endParaRPr lang="en-US" sz="100" dirty="0">
              <a:highlight>
                <a:srgbClr val="FFFF00"/>
              </a:highlight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791F275-4760-4210-A086-D87DBB53B516}"/>
              </a:ext>
            </a:extLst>
          </p:cNvPr>
          <p:cNvSpPr/>
          <p:nvPr/>
        </p:nvSpPr>
        <p:spPr>
          <a:xfrm>
            <a:off x="2294467" y="2692640"/>
            <a:ext cx="2269066" cy="44873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algn="ctr" rtl="0"/>
            <a:r>
              <a:rPr lang="en-US" sz="10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Drainage/Stormwater Permit</a:t>
            </a:r>
          </a:p>
          <a:p>
            <a:pPr marR="0" algn="ctr" rtl="0"/>
            <a:r>
              <a:rPr lang="en-US" sz="10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approved by </a:t>
            </a:r>
            <a:r>
              <a:rPr lang="en-US" sz="1000" b="0" i="1" u="none" strike="noStrike" baseline="0" dirty="0">
                <a:solidFill>
                  <a:srgbClr val="000000"/>
                </a:solidFill>
                <a:highlight>
                  <a:srgbClr val="FFFF00"/>
                </a:highlight>
                <a:latin typeface="Calibri" panose="020F0502020204030204" pitchFamily="34" charset="0"/>
              </a:rPr>
              <a:t>Jurisdiction Entity</a:t>
            </a:r>
            <a:endParaRPr lang="en-US" sz="100" dirty="0">
              <a:highlight>
                <a:srgbClr val="FFFF00"/>
              </a:highlight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C383ACB-BA75-43C0-BFE7-2D18EE9DC40E}"/>
              </a:ext>
            </a:extLst>
          </p:cNvPr>
          <p:cNvSpPr txBox="1"/>
          <p:nvPr/>
        </p:nvSpPr>
        <p:spPr>
          <a:xfrm>
            <a:off x="3378620" y="2320869"/>
            <a:ext cx="1832674" cy="298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800"/>
              </a:lnSpc>
            </a:pPr>
            <a:r>
              <a:rPr lang="en-US" sz="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Application complies with Stormwater Ordinance and Technical Standards</a:t>
            </a:r>
            <a:endParaRPr lang="en-US" sz="8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8D64088-30CA-42F8-AC9C-63E539E451AC}"/>
              </a:ext>
            </a:extLst>
          </p:cNvPr>
          <p:cNvSpPr txBox="1"/>
          <p:nvPr/>
        </p:nvSpPr>
        <p:spPr>
          <a:xfrm>
            <a:off x="1863671" y="2377105"/>
            <a:ext cx="1080996" cy="196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800"/>
              </a:lnSpc>
            </a:pPr>
            <a:r>
              <a:rPr lang="en-US" sz="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Does not </a:t>
            </a:r>
            <a:r>
              <a:rPr lang="en-US" sz="800" dirty="0">
                <a:solidFill>
                  <a:srgbClr val="000000"/>
                </a:solidFill>
                <a:latin typeface="Calibri" panose="020F0502020204030204" pitchFamily="34" charset="0"/>
              </a:rPr>
              <a:t>c</a:t>
            </a:r>
            <a:r>
              <a:rPr lang="en-US" sz="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omply</a:t>
            </a:r>
            <a:endParaRPr lang="en-US" sz="8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4BA6DBF-9396-4D7F-8810-D415C4B67241}"/>
              </a:ext>
            </a:extLst>
          </p:cNvPr>
          <p:cNvSpPr/>
          <p:nvPr/>
        </p:nvSpPr>
        <p:spPr>
          <a:xfrm>
            <a:off x="252565" y="1793737"/>
            <a:ext cx="1696347" cy="44873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algn="ctr" rtl="0"/>
            <a:r>
              <a:rPr lang="en-US" sz="10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Applicant modifies plans and </a:t>
            </a:r>
            <a:r>
              <a:rPr lang="en-US" sz="1000" b="0" i="0" u="none" strike="noStrike" spc="-20" dirty="0">
                <a:solidFill>
                  <a:srgbClr val="000000"/>
                </a:solidFill>
                <a:latin typeface="Calibri" panose="020F0502020204030204" pitchFamily="34" charset="0"/>
              </a:rPr>
              <a:t>resubmits to </a:t>
            </a:r>
            <a:r>
              <a:rPr lang="en-US" sz="1000" b="0" i="1" u="none" strike="noStrike" spc="-20" dirty="0">
                <a:solidFill>
                  <a:srgbClr val="000000"/>
                </a:solidFill>
                <a:highlight>
                  <a:srgbClr val="FFFF00"/>
                </a:highlight>
                <a:latin typeface="Calibri" panose="020F0502020204030204" pitchFamily="34" charset="0"/>
              </a:rPr>
              <a:t>Jurisdiction Entity</a:t>
            </a:r>
            <a:endParaRPr lang="en-US" sz="100" i="1" spc="-20" dirty="0">
              <a:highlight>
                <a:srgbClr val="FFFF00"/>
              </a:highlight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8A6DB4F-C7D7-4210-935F-6045F0B7EEDC}"/>
              </a:ext>
            </a:extLst>
          </p:cNvPr>
          <p:cNvSpPr/>
          <p:nvPr/>
        </p:nvSpPr>
        <p:spPr>
          <a:xfrm>
            <a:off x="252565" y="2468272"/>
            <a:ext cx="1696347" cy="44873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algn="l" rtl="0"/>
            <a:r>
              <a:rPr lang="en-US" sz="800" b="0" i="1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Form by </a:t>
            </a:r>
            <a:r>
              <a:rPr lang="en-US" sz="800" b="0" i="1" u="none" strike="noStrike" baseline="0" dirty="0">
                <a:solidFill>
                  <a:srgbClr val="000000"/>
                </a:solidFill>
                <a:highlight>
                  <a:srgbClr val="FFFF00"/>
                </a:highlight>
                <a:latin typeface="Calibri" panose="020F0502020204030204" pitchFamily="34" charset="0"/>
              </a:rPr>
              <a:t>Jurisdiction Entity</a:t>
            </a:r>
            <a:r>
              <a:rPr lang="en-US" sz="800" b="0" i="1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:</a:t>
            </a:r>
          </a:p>
          <a:p>
            <a:pPr marR="0" algn="ctr" rtl="0">
              <a:lnSpc>
                <a:spcPts val="1100"/>
              </a:lnSpc>
            </a:pPr>
            <a:r>
              <a:rPr lang="en-US" sz="10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Documentation of </a:t>
            </a:r>
          </a:p>
          <a:p>
            <a:pPr marR="0" algn="ctr" rtl="0">
              <a:lnSpc>
                <a:spcPts val="1100"/>
              </a:lnSpc>
            </a:pPr>
            <a:r>
              <a:rPr lang="en-US" sz="10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Non-Compliance Issues</a:t>
            </a:r>
            <a:endParaRPr lang="en-US" sz="20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C5A8B13-4CCD-4F8B-9D63-C75D62F515AE}"/>
              </a:ext>
            </a:extLst>
          </p:cNvPr>
          <p:cNvSpPr/>
          <p:nvPr/>
        </p:nvSpPr>
        <p:spPr>
          <a:xfrm>
            <a:off x="4909088" y="2692640"/>
            <a:ext cx="1696347" cy="44873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R="0" algn="l" rtl="0"/>
            <a:r>
              <a:rPr lang="en-US" sz="800" b="0" i="1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Form by </a:t>
            </a:r>
            <a:r>
              <a:rPr lang="en-US" sz="800" b="0" i="1" u="none" strike="noStrike" baseline="0" dirty="0">
                <a:solidFill>
                  <a:srgbClr val="000000"/>
                </a:solidFill>
                <a:highlight>
                  <a:srgbClr val="FFFF00"/>
                </a:highlight>
                <a:latin typeface="Calibri" panose="020F0502020204030204" pitchFamily="34" charset="0"/>
              </a:rPr>
              <a:t>Jurisdiction Entity</a:t>
            </a:r>
            <a:r>
              <a:rPr lang="en-US" sz="800" b="0" i="1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:</a:t>
            </a:r>
          </a:p>
          <a:p>
            <a:pPr marR="0" algn="ctr" rtl="0"/>
            <a:r>
              <a:rPr lang="en-US" sz="10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Drainage/Stormwater Permit</a:t>
            </a:r>
            <a:endParaRPr lang="en-US" sz="20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5CC0609-2E47-4597-8F81-8753C04FDFC9}"/>
              </a:ext>
            </a:extLst>
          </p:cNvPr>
          <p:cNvSpPr/>
          <p:nvPr/>
        </p:nvSpPr>
        <p:spPr>
          <a:xfrm>
            <a:off x="4909087" y="1100668"/>
            <a:ext cx="1696347" cy="99160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algn="l" rtl="0"/>
            <a:r>
              <a:rPr lang="en-US" sz="800" b="0" i="1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Submittal by Applicant:</a:t>
            </a:r>
          </a:p>
          <a:p>
            <a:pPr marL="115888" marR="0" indent="-115888" rtl="0">
              <a:buAutoNum type="arabicPeriod"/>
            </a:pPr>
            <a:r>
              <a:rPr lang="en-US" sz="10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Application Checklist</a:t>
            </a:r>
          </a:p>
          <a:p>
            <a:pPr marL="115888" marR="0" indent="-115888" rtl="0">
              <a:buAutoNum type="arabicPeriod"/>
            </a:pPr>
            <a:r>
              <a:rPr lang="en-US" sz="1000" dirty="0">
                <a:solidFill>
                  <a:srgbClr val="000000"/>
                </a:solidFill>
                <a:latin typeface="Calibri" panose="020F0502020204030204" pitchFamily="34" charset="0"/>
              </a:rPr>
              <a:t>Construction Plans</a:t>
            </a:r>
          </a:p>
          <a:p>
            <a:pPr marL="115888" marR="0" indent="-115888" rtl="0">
              <a:buAutoNum type="arabicPeriod"/>
            </a:pPr>
            <a:r>
              <a:rPr lang="en-US" sz="10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Drainage Technical Report</a:t>
            </a:r>
          </a:p>
          <a:p>
            <a:pPr marL="115888" marR="0" indent="-115888" rtl="0">
              <a:buAutoNum type="arabicPeriod"/>
            </a:pPr>
            <a:r>
              <a:rPr lang="en-US" sz="1000" spc="-20" dirty="0">
                <a:solidFill>
                  <a:srgbClr val="000000"/>
                </a:solidFill>
                <a:latin typeface="Calibri" panose="020F0502020204030204" pitchFamily="34" charset="0"/>
              </a:rPr>
              <a:t>SWPPP for Construction Site</a:t>
            </a:r>
          </a:p>
          <a:p>
            <a:pPr marL="115888" marR="0" indent="-115888" rtl="0">
              <a:buAutoNum type="arabicPeriod"/>
            </a:pPr>
            <a:r>
              <a:rPr lang="en-US" sz="1000" b="0" i="0" u="none" strike="noStrike" spc="-70" dirty="0">
                <a:solidFill>
                  <a:srgbClr val="000000"/>
                </a:solidFill>
                <a:latin typeface="Calibri" panose="020F0502020204030204" pitchFamily="34" charset="0"/>
              </a:rPr>
              <a:t>Post-Construction SWPPP Items</a:t>
            </a:r>
          </a:p>
          <a:p>
            <a:pPr marL="228600" marR="0" indent="-228600" rtl="0">
              <a:buAutoNum type="arabicPeriod"/>
            </a:pPr>
            <a:endParaRPr lang="en-US" sz="1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1916AC1E-5BB2-48A0-AB51-6C95A7A8C56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346325" y="780268"/>
            <a:ext cx="2165350" cy="330200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B399952A-E2AE-4247-B4DA-66656C1B5EA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178050" y="3563821"/>
            <a:ext cx="2501900" cy="330200"/>
          </a:xfrm>
          <a:prstGeom prst="rect">
            <a:avLst/>
          </a:prstGeom>
        </p:spPr>
      </p:pic>
      <p:sp>
        <p:nvSpPr>
          <p:cNvPr id="30" name="Rectangle 29">
            <a:extLst>
              <a:ext uri="{FF2B5EF4-FFF2-40B4-BE49-F238E27FC236}">
                <a16:creationId xmlns:a16="http://schemas.microsoft.com/office/drawing/2014/main" id="{7E95FA93-E2C7-4C93-8282-116B10FABBE9}"/>
              </a:ext>
            </a:extLst>
          </p:cNvPr>
          <p:cNvSpPr/>
          <p:nvPr/>
        </p:nvSpPr>
        <p:spPr>
          <a:xfrm>
            <a:off x="2294467" y="3891450"/>
            <a:ext cx="2269066" cy="44873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100"/>
              </a:lnSpc>
            </a:pPr>
            <a:r>
              <a:rPr lang="en-US" sz="1000" b="0" i="0" u="none" strike="noStrike" spc="-10" dirty="0">
                <a:solidFill>
                  <a:srgbClr val="000000"/>
                </a:solidFill>
                <a:latin typeface="Calibri" panose="020F0502020204030204" pitchFamily="34" charset="0"/>
              </a:rPr>
              <a:t>Applicant submits online Notice of Intent to IDEM and notifies </a:t>
            </a:r>
            <a:r>
              <a:rPr lang="en-US" sz="1000" b="0" i="1" u="none" strike="noStrike" spc="-10" dirty="0">
                <a:solidFill>
                  <a:srgbClr val="000000"/>
                </a:solidFill>
                <a:highlight>
                  <a:srgbClr val="FFFF00"/>
                </a:highlight>
                <a:latin typeface="Calibri" panose="020F0502020204030204" pitchFamily="34" charset="0"/>
              </a:rPr>
              <a:t>Jurisdiction Entity </a:t>
            </a:r>
            <a:r>
              <a:rPr lang="en-US" sz="1000" b="0" i="0" u="none" strike="noStrike" spc="-10" dirty="0">
                <a:solidFill>
                  <a:srgbClr val="000000"/>
                </a:solidFill>
                <a:latin typeface="Calibri" panose="020F0502020204030204" pitchFamily="34" charset="0"/>
              </a:rPr>
              <a:t>prior to starting construction</a:t>
            </a:r>
            <a:endParaRPr lang="en-US" sz="400" spc="-10" dirty="0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851559C5-8C84-4066-83BD-29BC7B0EEB19}"/>
              </a:ext>
            </a:extLst>
          </p:cNvPr>
          <p:cNvSpPr/>
          <p:nvPr/>
        </p:nvSpPr>
        <p:spPr>
          <a:xfrm>
            <a:off x="2294467" y="4571939"/>
            <a:ext cx="2269066" cy="44873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algn="ctr" rtl="0"/>
            <a:r>
              <a:rPr lang="en-US" sz="1000" spc="-10" dirty="0">
                <a:solidFill>
                  <a:srgbClr val="000000"/>
                </a:solidFill>
                <a:latin typeface="Calibri" panose="020F0502020204030204" pitchFamily="34" charset="0"/>
              </a:rPr>
              <a:t>P</a:t>
            </a:r>
            <a:r>
              <a:rPr lang="en-US" sz="1000" b="0" i="0" u="none" strike="noStrike" spc="-10" dirty="0">
                <a:solidFill>
                  <a:srgbClr val="000000"/>
                </a:solidFill>
                <a:latin typeface="Calibri" panose="020F0502020204030204" pitchFamily="34" charset="0"/>
              </a:rPr>
              <a:t>re-Construction Meeting</a:t>
            </a:r>
          </a:p>
          <a:p>
            <a:pPr marR="0" algn="ctr" rtl="0"/>
            <a:r>
              <a:rPr lang="en-US" sz="1000" b="0" i="0" u="none" strike="noStrike" spc="-10" dirty="0">
                <a:solidFill>
                  <a:srgbClr val="000000"/>
                </a:solidFill>
                <a:latin typeface="Calibri" panose="020F0502020204030204" pitchFamily="34" charset="0"/>
              </a:rPr>
              <a:t>held with </a:t>
            </a:r>
            <a:r>
              <a:rPr lang="en-US" sz="1000" b="0" i="1" u="none" strike="noStrike" baseline="0" dirty="0">
                <a:solidFill>
                  <a:srgbClr val="000000"/>
                </a:solidFill>
                <a:highlight>
                  <a:srgbClr val="FFFF00"/>
                </a:highlight>
                <a:latin typeface="Calibri" panose="020F0502020204030204" pitchFamily="34" charset="0"/>
              </a:rPr>
              <a:t>Jurisdiction Entity</a:t>
            </a:r>
            <a:endParaRPr lang="en-US" sz="100" dirty="0">
              <a:highlight>
                <a:srgbClr val="FFFF00"/>
              </a:highlight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AE8DE3B1-A9F4-4B97-93F8-C593AE317F7C}"/>
              </a:ext>
            </a:extLst>
          </p:cNvPr>
          <p:cNvSpPr/>
          <p:nvPr/>
        </p:nvSpPr>
        <p:spPr>
          <a:xfrm>
            <a:off x="2294467" y="5252732"/>
            <a:ext cx="2269066" cy="44873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algn="ctr" rtl="0"/>
            <a:r>
              <a:rPr lang="en-US" sz="10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Applicant constructs project</a:t>
            </a:r>
            <a:endParaRPr lang="en-US" sz="100" dirty="0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D458BA45-3478-414F-B296-7165AC0E8FB9}"/>
              </a:ext>
            </a:extLst>
          </p:cNvPr>
          <p:cNvSpPr/>
          <p:nvPr/>
        </p:nvSpPr>
        <p:spPr>
          <a:xfrm>
            <a:off x="2294467" y="5933525"/>
            <a:ext cx="2269066" cy="44873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100"/>
              </a:lnSpc>
            </a:pPr>
            <a:r>
              <a:rPr lang="en-US" sz="1000" b="0" i="0" u="none" strike="noStrike" spc="-10" dirty="0">
                <a:solidFill>
                  <a:srgbClr val="000000"/>
                </a:solidFill>
                <a:latin typeface="Calibri" panose="020F0502020204030204" pitchFamily="34" charset="0"/>
              </a:rPr>
              <a:t>Major construction is completed: Applicant submits as-built plans to </a:t>
            </a:r>
            <a:r>
              <a:rPr lang="en-US" sz="1000" b="0" i="1" u="none" strike="noStrike" spc="-10" dirty="0">
                <a:solidFill>
                  <a:srgbClr val="000000"/>
                </a:solidFill>
                <a:highlight>
                  <a:srgbClr val="FFFF00"/>
                </a:highlight>
                <a:latin typeface="Calibri" panose="020F0502020204030204" pitchFamily="34" charset="0"/>
              </a:rPr>
              <a:t>Jurisdiction Entity</a:t>
            </a:r>
            <a:endParaRPr lang="en-US" sz="400" spc="-10" dirty="0">
              <a:highlight>
                <a:srgbClr val="FFFF00"/>
              </a:highlight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BF72B952-FC1A-4F84-959F-E4B7878C416C}"/>
              </a:ext>
            </a:extLst>
          </p:cNvPr>
          <p:cNvSpPr/>
          <p:nvPr/>
        </p:nvSpPr>
        <p:spPr>
          <a:xfrm>
            <a:off x="2294467" y="6614318"/>
            <a:ext cx="2269066" cy="44873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100"/>
              </a:lnSpc>
            </a:pPr>
            <a:r>
              <a:rPr lang="en-US" sz="1000" b="0" i="0" u="none" strike="noStrike" spc="-10" dirty="0">
                <a:solidFill>
                  <a:srgbClr val="000000"/>
                </a:solidFill>
                <a:latin typeface="Calibri" panose="020F0502020204030204" pitchFamily="34" charset="0"/>
              </a:rPr>
              <a:t>Site is stabilized: Applicant requests termination verification inspection</a:t>
            </a:r>
          </a:p>
          <a:p>
            <a:pPr algn="ctr">
              <a:lnSpc>
                <a:spcPts val="1100"/>
              </a:lnSpc>
            </a:pPr>
            <a:r>
              <a:rPr lang="en-US" sz="1000" b="0" i="0" u="none" strike="noStrike" spc="-10" dirty="0">
                <a:solidFill>
                  <a:srgbClr val="000000"/>
                </a:solidFill>
                <a:latin typeface="Calibri" panose="020F0502020204030204" pitchFamily="34" charset="0"/>
              </a:rPr>
              <a:t>from </a:t>
            </a:r>
            <a:r>
              <a:rPr lang="en-US" sz="1000" b="0" i="1" u="none" strike="noStrike" spc="-10" dirty="0">
                <a:solidFill>
                  <a:srgbClr val="000000"/>
                </a:solidFill>
                <a:highlight>
                  <a:srgbClr val="FFFF00"/>
                </a:highlight>
                <a:latin typeface="Calibri" panose="020F0502020204030204" pitchFamily="34" charset="0"/>
              </a:rPr>
              <a:t>Jurisdiction Entity</a:t>
            </a:r>
            <a:endParaRPr lang="en-US" sz="400" spc="-10" dirty="0">
              <a:highlight>
                <a:srgbClr val="FFFF00"/>
              </a:highlight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830C12B5-ABCB-402A-8C03-93B1FBBDF7A1}"/>
              </a:ext>
            </a:extLst>
          </p:cNvPr>
          <p:cNvSpPr/>
          <p:nvPr/>
        </p:nvSpPr>
        <p:spPr>
          <a:xfrm>
            <a:off x="2294467" y="7526496"/>
            <a:ext cx="2269066" cy="44873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algn="l" rtl="0"/>
            <a:r>
              <a:rPr lang="en-US" sz="800" b="0" i="1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Form by </a:t>
            </a:r>
            <a:r>
              <a:rPr lang="en-US" sz="800" b="0" i="1" u="none" strike="noStrike" baseline="0" dirty="0">
                <a:solidFill>
                  <a:srgbClr val="000000"/>
                </a:solidFill>
                <a:highlight>
                  <a:srgbClr val="FFFF00"/>
                </a:highlight>
                <a:latin typeface="Calibri" panose="020F0502020204030204" pitchFamily="34" charset="0"/>
              </a:rPr>
              <a:t>Jurisdiction Entity</a:t>
            </a:r>
            <a:r>
              <a:rPr lang="en-US" sz="800" b="0" i="1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:</a:t>
            </a:r>
          </a:p>
          <a:p>
            <a:pPr marR="0" algn="ctr" rtl="0">
              <a:lnSpc>
                <a:spcPts val="1100"/>
              </a:lnSpc>
            </a:pPr>
            <a:r>
              <a:rPr lang="en-US" sz="1000" dirty="0">
                <a:solidFill>
                  <a:srgbClr val="000000"/>
                </a:solidFill>
                <a:latin typeface="Calibri" panose="020F0502020204030204" pitchFamily="34" charset="0"/>
              </a:rPr>
              <a:t>Termination Inspection Checklist</a:t>
            </a:r>
          </a:p>
          <a:p>
            <a:pPr marR="0" algn="ctr" rtl="0">
              <a:lnSpc>
                <a:spcPts val="1100"/>
              </a:lnSpc>
            </a:pPr>
            <a:r>
              <a:rPr lang="en-US" sz="1000" dirty="0">
                <a:solidFill>
                  <a:srgbClr val="000000"/>
                </a:solidFill>
                <a:latin typeface="Calibri" panose="020F0502020204030204" pitchFamily="34" charset="0"/>
              </a:rPr>
              <a:t>(that confirms site compliance)</a:t>
            </a:r>
            <a:endParaRPr lang="en-US" sz="200" dirty="0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9BBE434-B41C-4847-8296-8638F7CD7ECF}"/>
              </a:ext>
            </a:extLst>
          </p:cNvPr>
          <p:cNvSpPr/>
          <p:nvPr/>
        </p:nvSpPr>
        <p:spPr>
          <a:xfrm>
            <a:off x="252565" y="7295111"/>
            <a:ext cx="1696347" cy="56560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algn="l" rtl="0"/>
            <a:r>
              <a:rPr lang="en-US" sz="800" b="0" i="1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Form by </a:t>
            </a:r>
            <a:r>
              <a:rPr lang="en-US" sz="800" b="0" i="1" u="none" strike="noStrike" baseline="0" dirty="0">
                <a:solidFill>
                  <a:srgbClr val="000000"/>
                </a:solidFill>
                <a:highlight>
                  <a:srgbClr val="FFFF00"/>
                </a:highlight>
                <a:latin typeface="Calibri" panose="020F0502020204030204" pitchFamily="34" charset="0"/>
              </a:rPr>
              <a:t>Jurisdiction Entity</a:t>
            </a:r>
            <a:r>
              <a:rPr lang="en-US" sz="800" b="0" i="1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:</a:t>
            </a:r>
          </a:p>
          <a:p>
            <a:pPr marR="0" algn="ctr" rtl="0">
              <a:lnSpc>
                <a:spcPts val="1100"/>
              </a:lnSpc>
            </a:pPr>
            <a:r>
              <a:rPr lang="en-US" sz="1000" dirty="0">
                <a:solidFill>
                  <a:srgbClr val="000000"/>
                </a:solidFill>
                <a:latin typeface="Calibri" panose="020F0502020204030204" pitchFamily="34" charset="0"/>
              </a:rPr>
              <a:t>Termination Inspection</a:t>
            </a:r>
          </a:p>
          <a:p>
            <a:pPr marR="0" algn="ctr" rtl="0">
              <a:lnSpc>
                <a:spcPts val="1100"/>
              </a:lnSpc>
            </a:pPr>
            <a:r>
              <a:rPr lang="en-US" sz="1000" dirty="0">
                <a:solidFill>
                  <a:srgbClr val="000000"/>
                </a:solidFill>
                <a:latin typeface="Calibri" panose="020F0502020204030204" pitchFamily="34" charset="0"/>
              </a:rPr>
              <a:t>Checklist (that documents non-compliance issues)</a:t>
            </a:r>
            <a:endParaRPr lang="en-US" sz="200" dirty="0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75FD25FF-F4B4-4225-BBF8-D23F18DB2CAF}"/>
              </a:ext>
            </a:extLst>
          </p:cNvPr>
          <p:cNvSpPr/>
          <p:nvPr/>
        </p:nvSpPr>
        <p:spPr>
          <a:xfrm>
            <a:off x="252565" y="6613917"/>
            <a:ext cx="1696347" cy="44873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100"/>
              </a:lnSpc>
            </a:pPr>
            <a:r>
              <a:rPr lang="en-US" sz="1000" b="0" i="0" u="none" strike="noStrike" spc="-10" dirty="0">
                <a:solidFill>
                  <a:srgbClr val="000000"/>
                </a:solidFill>
                <a:latin typeface="Calibri" panose="020F0502020204030204" pitchFamily="34" charset="0"/>
              </a:rPr>
              <a:t>Applicant addresses/resolves </a:t>
            </a:r>
            <a:r>
              <a:rPr lang="en-US" sz="1000" b="0" i="0" u="none" strike="noStrike" spc="-50" dirty="0">
                <a:solidFill>
                  <a:srgbClr val="000000"/>
                </a:solidFill>
                <a:latin typeface="Calibri" panose="020F0502020204030204" pitchFamily="34" charset="0"/>
              </a:rPr>
              <a:t>Termination Inspection Checklist</a:t>
            </a:r>
            <a:r>
              <a:rPr lang="en-US" sz="1000" b="0" i="0" u="none" strike="noStrike" spc="-10" dirty="0">
                <a:solidFill>
                  <a:srgbClr val="000000"/>
                </a:solidFill>
                <a:latin typeface="Calibri" panose="020F0502020204030204" pitchFamily="34" charset="0"/>
              </a:rPr>
              <a:t> non-compliance issues</a:t>
            </a:r>
            <a:endParaRPr lang="en-US" sz="400" spc="-10" dirty="0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5824727B-2C5C-4B03-87FD-9A3A42B76598}"/>
              </a:ext>
            </a:extLst>
          </p:cNvPr>
          <p:cNvSpPr/>
          <p:nvPr/>
        </p:nvSpPr>
        <p:spPr>
          <a:xfrm>
            <a:off x="252564" y="5191984"/>
            <a:ext cx="1696347" cy="56560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100"/>
              </a:lnSpc>
            </a:pPr>
            <a:r>
              <a:rPr lang="en-US" sz="1000" b="0" i="0" u="none" strike="noStrike" spc="-40" dirty="0">
                <a:solidFill>
                  <a:srgbClr val="000000"/>
                </a:solidFill>
                <a:latin typeface="Calibri" panose="020F0502020204030204" pitchFamily="34" charset="0"/>
              </a:rPr>
              <a:t>Applicant monitors construction activities; complies with terms and conditions of this Ordinance and the Stormwater permit</a:t>
            </a:r>
            <a:endParaRPr lang="en-US" sz="400" spc="-40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DBC918E6-B4D3-43C1-83D0-275658F84F65}"/>
              </a:ext>
            </a:extLst>
          </p:cNvPr>
          <p:cNvSpPr txBox="1"/>
          <p:nvPr/>
        </p:nvSpPr>
        <p:spPr>
          <a:xfrm>
            <a:off x="3321306" y="7150122"/>
            <a:ext cx="1431120" cy="298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800"/>
              </a:lnSpc>
            </a:pPr>
            <a:r>
              <a:rPr lang="en-US" sz="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Site complies with termination </a:t>
            </a:r>
            <a:r>
              <a:rPr lang="en-US" sz="800" dirty="0">
                <a:solidFill>
                  <a:srgbClr val="000000"/>
                </a:solidFill>
                <a:latin typeface="Calibri" panose="020F0502020204030204" pitchFamily="34" charset="0"/>
              </a:rPr>
              <a:t>r</a:t>
            </a:r>
            <a:r>
              <a:rPr lang="en-US" sz="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equirements</a:t>
            </a:r>
            <a:endParaRPr lang="en-US" sz="800"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68FF8177-4692-45CA-A60D-0C54AED570C9}"/>
              </a:ext>
            </a:extLst>
          </p:cNvPr>
          <p:cNvSpPr txBox="1"/>
          <p:nvPr/>
        </p:nvSpPr>
        <p:spPr>
          <a:xfrm>
            <a:off x="1865073" y="7210552"/>
            <a:ext cx="1080996" cy="196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800"/>
              </a:lnSpc>
            </a:pPr>
            <a:r>
              <a:rPr lang="en-US" sz="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Does not </a:t>
            </a:r>
            <a:r>
              <a:rPr lang="en-US" sz="800" dirty="0">
                <a:solidFill>
                  <a:srgbClr val="000000"/>
                </a:solidFill>
                <a:latin typeface="Calibri" panose="020F0502020204030204" pitchFamily="34" charset="0"/>
              </a:rPr>
              <a:t>c</a:t>
            </a:r>
            <a:r>
              <a:rPr lang="en-US" sz="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omply</a:t>
            </a:r>
            <a:endParaRPr lang="en-US" sz="800" dirty="0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DFD69751-03CC-43BE-84E6-C50B633CF003}"/>
              </a:ext>
            </a:extLst>
          </p:cNvPr>
          <p:cNvSpPr/>
          <p:nvPr/>
        </p:nvSpPr>
        <p:spPr>
          <a:xfrm>
            <a:off x="4909086" y="5253365"/>
            <a:ext cx="1696347" cy="44873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algn="l" rtl="0">
              <a:lnSpc>
                <a:spcPts val="1100"/>
              </a:lnSpc>
            </a:pPr>
            <a:r>
              <a:rPr lang="en-US" sz="800" b="0" i="1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Form by Applicant:</a:t>
            </a:r>
          </a:p>
          <a:p>
            <a:pPr marR="0" algn="ctr" rtl="0">
              <a:lnSpc>
                <a:spcPts val="1100"/>
              </a:lnSpc>
            </a:pPr>
            <a:r>
              <a:rPr lang="en-US" sz="10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Construction Site Inspection and Maintenance Log</a:t>
            </a:r>
            <a:endParaRPr lang="en-US" sz="200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31B318E3-C02D-4832-82CF-224F28055B08}"/>
              </a:ext>
            </a:extLst>
          </p:cNvPr>
          <p:cNvSpPr/>
          <p:nvPr/>
        </p:nvSpPr>
        <p:spPr>
          <a:xfrm>
            <a:off x="4909085" y="5930554"/>
            <a:ext cx="1696347" cy="44873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R="0" algn="l" rtl="0">
              <a:lnSpc>
                <a:spcPts val="1100"/>
              </a:lnSpc>
            </a:pPr>
            <a:r>
              <a:rPr lang="en-US" sz="800" b="0" i="1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Form by Applicant:</a:t>
            </a:r>
          </a:p>
          <a:p>
            <a:pPr marR="0" algn="ctr" rtl="0">
              <a:lnSpc>
                <a:spcPts val="1100"/>
              </a:lnSpc>
            </a:pPr>
            <a:r>
              <a:rPr lang="en-US" sz="10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Certificate of Completion</a:t>
            </a:r>
            <a:endParaRPr lang="en-US" sz="200" dirty="0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E01F2F68-7670-4FB6-A21E-6C8D5F50E8CC}"/>
              </a:ext>
            </a:extLst>
          </p:cNvPr>
          <p:cNvSpPr/>
          <p:nvPr/>
        </p:nvSpPr>
        <p:spPr>
          <a:xfrm>
            <a:off x="4909085" y="7299308"/>
            <a:ext cx="1696347" cy="89254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R="0" algn="l" rtl="0">
              <a:lnSpc>
                <a:spcPts val="1100"/>
              </a:lnSpc>
            </a:pPr>
            <a:r>
              <a:rPr lang="en-US" sz="800" b="0" i="1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Notifications by Applicant:</a:t>
            </a:r>
          </a:p>
          <a:p>
            <a:pPr marR="0" algn="ctr" rtl="0">
              <a:lnSpc>
                <a:spcPts val="1100"/>
              </a:lnSpc>
            </a:pPr>
            <a:r>
              <a:rPr lang="en-US" sz="1000" b="0" i="0" u="none" strike="noStrike" spc="-20" dirty="0">
                <a:solidFill>
                  <a:srgbClr val="000000"/>
                </a:solidFill>
                <a:latin typeface="Calibri" panose="020F0502020204030204" pitchFamily="34" charset="0"/>
              </a:rPr>
              <a:t>On-Line Submittal to IDEM of:</a:t>
            </a:r>
          </a:p>
          <a:p>
            <a:pPr marL="112713" marR="0" indent="-112713" rtl="0">
              <a:lnSpc>
                <a:spcPts val="1100"/>
              </a:lnSpc>
              <a:buFont typeface="Arial" panose="020B0604020202020204" pitchFamily="34" charset="0"/>
              <a:buChar char="•"/>
            </a:pPr>
            <a:r>
              <a:rPr lang="en-US" sz="1000" b="0" i="0" u="none" strike="noStrike" spc="-60" dirty="0">
                <a:solidFill>
                  <a:srgbClr val="000000"/>
                </a:solidFill>
                <a:latin typeface="Calibri" panose="020F0502020204030204" pitchFamily="34" charset="0"/>
              </a:rPr>
              <a:t>Signed/Approved Termination </a:t>
            </a:r>
            <a:r>
              <a:rPr lang="en-US" sz="1000" b="0" i="0" u="none" strike="noStrike" spc="-20" baseline="0" dirty="0">
                <a:solidFill>
                  <a:srgbClr val="000000"/>
                </a:solidFill>
                <a:latin typeface="Calibri" panose="020F0502020204030204" pitchFamily="34" charset="0"/>
              </a:rPr>
              <a:t>Inspection Checklist from </a:t>
            </a:r>
            <a:r>
              <a:rPr lang="en-US" sz="1000" b="0" i="1" u="none" strike="noStrike" spc="-20" baseline="0" dirty="0">
                <a:solidFill>
                  <a:srgbClr val="000000"/>
                </a:solidFill>
                <a:highlight>
                  <a:srgbClr val="FFFF00"/>
                </a:highlight>
                <a:latin typeface="Calibri" panose="020F0502020204030204" pitchFamily="34" charset="0"/>
              </a:rPr>
              <a:t>Jurisdiction Entity</a:t>
            </a:r>
          </a:p>
          <a:p>
            <a:pPr marL="112713" marR="0" indent="-112713" rtl="0">
              <a:lnSpc>
                <a:spcPts val="1100"/>
              </a:lnSpc>
              <a:buFont typeface="Arial" panose="020B0604020202020204" pitchFamily="34" charset="0"/>
              <a:buChar char="•"/>
            </a:pPr>
            <a:r>
              <a:rPr lang="en-US" sz="1000" b="0" i="0" u="none" strike="noStrike" spc="-20" baseline="0" dirty="0">
                <a:solidFill>
                  <a:srgbClr val="000000"/>
                </a:solidFill>
                <a:latin typeface="Calibri" panose="020F0502020204030204" pitchFamily="34" charset="0"/>
              </a:rPr>
              <a:t>IDEM Notice of Termination</a:t>
            </a:r>
            <a:endParaRPr lang="en-US" sz="200" spc="-2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R="0" algn="ctr" rtl="0">
              <a:lnSpc>
                <a:spcPts val="1100"/>
              </a:lnSpc>
            </a:pPr>
            <a:endParaRPr lang="en-US" sz="10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39BBEBBE-877C-47AA-9EE4-D1BFA07EB5ED}"/>
              </a:ext>
            </a:extLst>
          </p:cNvPr>
          <p:cNvSpPr/>
          <p:nvPr/>
        </p:nvSpPr>
        <p:spPr>
          <a:xfrm>
            <a:off x="4909085" y="3890635"/>
            <a:ext cx="1696347" cy="79862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R="0" algn="l" rtl="0">
              <a:lnSpc>
                <a:spcPts val="1100"/>
              </a:lnSpc>
            </a:pPr>
            <a:r>
              <a:rPr lang="en-US" sz="800" b="0" i="1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Notifications by Applicant:</a:t>
            </a:r>
            <a:endParaRPr lang="en-US" sz="1000" b="0" i="0" u="none" strike="noStrike" spc="-2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112713" marR="0" indent="-112713" rtl="0">
              <a:lnSpc>
                <a:spcPts val="1100"/>
              </a:lnSpc>
              <a:buFont typeface="Arial" panose="020B0604020202020204" pitchFamily="34" charset="0"/>
              <a:buChar char="•"/>
            </a:pPr>
            <a:r>
              <a:rPr lang="en-US" sz="1000" b="0" i="0" u="none" strike="noStrike" spc="-60" dirty="0">
                <a:solidFill>
                  <a:srgbClr val="000000"/>
                </a:solidFill>
                <a:latin typeface="Calibri" panose="020F0502020204030204" pitchFamily="34" charset="0"/>
              </a:rPr>
              <a:t>On-Line Submittal of Notice of Intent to IDEM</a:t>
            </a:r>
          </a:p>
          <a:p>
            <a:pPr marL="112713" marR="0" indent="-112713" rtl="0">
              <a:lnSpc>
                <a:spcPts val="1100"/>
              </a:lnSpc>
              <a:buFont typeface="Arial" panose="020B0604020202020204" pitchFamily="34" charset="0"/>
              <a:buChar char="•"/>
            </a:pPr>
            <a:r>
              <a:rPr lang="en-US" sz="1000" b="0" i="0" u="none" strike="noStrike" spc="-60" dirty="0">
                <a:solidFill>
                  <a:srgbClr val="000000"/>
                </a:solidFill>
                <a:latin typeface="Calibri" panose="020F0502020204030204" pitchFamily="34" charset="0"/>
              </a:rPr>
              <a:t>E-mail notification to </a:t>
            </a:r>
            <a:r>
              <a:rPr lang="en-US" sz="1000" b="0" i="1" u="none" strike="noStrike" spc="-20" baseline="0" dirty="0">
                <a:solidFill>
                  <a:srgbClr val="000000"/>
                </a:solidFill>
                <a:highlight>
                  <a:srgbClr val="FFFF00"/>
                </a:highlight>
                <a:latin typeface="Calibri" panose="020F0502020204030204" pitchFamily="34" charset="0"/>
              </a:rPr>
              <a:t>Jurisdiction Entity</a:t>
            </a:r>
            <a:endParaRPr lang="en-US" sz="200" spc="-20" dirty="0">
              <a:solidFill>
                <a:srgbClr val="000000"/>
              </a:solidFill>
              <a:highlight>
                <a:srgbClr val="FFFF00"/>
              </a:highlight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5029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163</TotalTime>
  <Words>283</Words>
  <Application>Microsoft Office PowerPoint</Application>
  <PresentationFormat>Letter Paper (8.5x11 in)</PresentationFormat>
  <Paragraphs>50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 Walus</dc:creator>
  <cp:lastModifiedBy>Al Walus</cp:lastModifiedBy>
  <cp:revision>2</cp:revision>
  <dcterms:created xsi:type="dcterms:W3CDTF">2022-02-02T19:04:04Z</dcterms:created>
  <dcterms:modified xsi:type="dcterms:W3CDTF">2022-02-02T21:47:36Z</dcterms:modified>
</cp:coreProperties>
</file>