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Override2.xml" ContentType="application/vnd.openxmlformats-officedocument.themeOverrid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 id="2147483652" r:id="rId3"/>
    <p:sldMasterId id="2147483653" r:id="rId4"/>
    <p:sldMasterId id="2147484047" r:id="rId5"/>
    <p:sldMasterId id="2147483654" r:id="rId6"/>
    <p:sldMasterId id="2147484059" r:id="rId7"/>
    <p:sldMasterId id="2147484085" r:id="rId8"/>
    <p:sldMasterId id="2147484097" r:id="rId9"/>
  </p:sldMasterIdLst>
  <p:notesMasterIdLst>
    <p:notesMasterId r:id="rId46"/>
  </p:notesMasterIdLst>
  <p:handoutMasterIdLst>
    <p:handoutMasterId r:id="rId47"/>
  </p:handoutMasterIdLst>
  <p:sldIdLst>
    <p:sldId id="317" r:id="rId10"/>
    <p:sldId id="328" r:id="rId11"/>
    <p:sldId id="263" r:id="rId12"/>
    <p:sldId id="339" r:id="rId13"/>
    <p:sldId id="351" r:id="rId14"/>
    <p:sldId id="327" r:id="rId15"/>
    <p:sldId id="272" r:id="rId16"/>
    <p:sldId id="268" r:id="rId17"/>
    <p:sldId id="269" r:id="rId18"/>
    <p:sldId id="344" r:id="rId19"/>
    <p:sldId id="345" r:id="rId20"/>
    <p:sldId id="302" r:id="rId21"/>
    <p:sldId id="299" r:id="rId22"/>
    <p:sldId id="300" r:id="rId23"/>
    <p:sldId id="279" r:id="rId24"/>
    <p:sldId id="348" r:id="rId25"/>
    <p:sldId id="349" r:id="rId26"/>
    <p:sldId id="350" r:id="rId27"/>
    <p:sldId id="282" r:id="rId28"/>
    <p:sldId id="284" r:id="rId29"/>
    <p:sldId id="283" r:id="rId30"/>
    <p:sldId id="340" r:id="rId31"/>
    <p:sldId id="333" r:id="rId32"/>
    <p:sldId id="285" r:id="rId33"/>
    <p:sldId id="337" r:id="rId34"/>
    <p:sldId id="297" r:id="rId35"/>
    <p:sldId id="335" r:id="rId36"/>
    <p:sldId id="338" r:id="rId37"/>
    <p:sldId id="303" r:id="rId38"/>
    <p:sldId id="329" r:id="rId39"/>
    <p:sldId id="318" r:id="rId40"/>
    <p:sldId id="319" r:id="rId41"/>
    <p:sldId id="321" r:id="rId42"/>
    <p:sldId id="323" r:id="rId43"/>
    <p:sldId id="346" r:id="rId44"/>
    <p:sldId id="316" r:id="rId4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D59F0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456"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884"/>
    </p:cViewPr>
  </p:sorterViewPr>
  <p:notesViewPr>
    <p:cSldViewPr snapToGrid="0">
      <p:cViewPr varScale="1">
        <p:scale>
          <a:sx n="65" d="100"/>
          <a:sy n="65" d="100"/>
        </p:scale>
        <p:origin x="3125"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3B7AB0-43EA-4486-99E7-CF8605728CA1}" type="doc">
      <dgm:prSet loTypeId="urn:microsoft.com/office/officeart/2005/8/layout/hList7" loCatId="list" qsTypeId="urn:microsoft.com/office/officeart/2005/8/quickstyle/simple1" qsCatId="simple" csTypeId="urn:microsoft.com/office/officeart/2005/8/colors/accent1_2" csCatId="accent1" phldr="1"/>
      <dgm:spPr/>
    </dgm:pt>
    <dgm:pt modelId="{55CE2323-B589-45A7-9C3A-AC792980146C}">
      <dgm:prSet phldrT="[Text]" custT="1"/>
      <dgm:spPr/>
      <dgm:t>
        <a:bodyPr/>
        <a:lstStyle/>
        <a:p>
          <a:pPr marL="0" marR="0" lvl="0" indent="0" defTabSz="1644650" eaLnBrk="1" fontAlgn="auto" latinLnBrk="0" hangingPunct="1">
            <a:lnSpc>
              <a:spcPct val="100000"/>
            </a:lnSpc>
            <a:spcBef>
              <a:spcPts val="0"/>
            </a:spcBef>
            <a:spcAft>
              <a:spcPct val="35000"/>
            </a:spcAft>
            <a:buClrTx/>
            <a:buSzTx/>
            <a:buFontTx/>
            <a:buNone/>
            <a:tabLst/>
            <a:defRPr/>
          </a:pPr>
          <a:endParaRPr lang="en-US" sz="1800" dirty="0" smtClean="0">
            <a:latin typeface="Arial" pitchFamily="34" charset="0"/>
            <a:cs typeface="Arial" pitchFamily="34" charset="0"/>
          </a:endParaRPr>
        </a:p>
        <a:p>
          <a:pPr marL="0" marR="0" lvl="0" indent="0" defTabSz="1644650" eaLnBrk="1" fontAlgn="auto" latinLnBrk="0" hangingPunct="1">
            <a:lnSpc>
              <a:spcPct val="100000"/>
            </a:lnSpc>
            <a:spcBef>
              <a:spcPts val="0"/>
            </a:spcBef>
            <a:spcAft>
              <a:spcPct val="35000"/>
            </a:spcAft>
            <a:buClrTx/>
            <a:buSzTx/>
            <a:buFontTx/>
            <a:buNone/>
            <a:tabLst/>
            <a:defRPr/>
          </a:pPr>
          <a:endParaRPr lang="en-US" sz="2000" dirty="0" smtClean="0">
            <a:latin typeface="Arial" pitchFamily="34" charset="0"/>
            <a:cs typeface="Arial" pitchFamily="34" charset="0"/>
          </a:endParaRPr>
        </a:p>
        <a:p>
          <a:pPr marL="0" marR="0" lvl="0" indent="0" defTabSz="1644650" eaLnBrk="1" fontAlgn="auto" latinLnBrk="0" hangingPunct="1">
            <a:lnSpc>
              <a:spcPct val="100000"/>
            </a:lnSpc>
            <a:spcBef>
              <a:spcPts val="0"/>
            </a:spcBef>
            <a:spcAft>
              <a:spcPct val="35000"/>
            </a:spcAft>
            <a:buClrTx/>
            <a:buSzTx/>
            <a:buFontTx/>
            <a:buNone/>
            <a:tabLst/>
            <a:defRPr/>
          </a:pPr>
          <a:r>
            <a:rPr lang="en-US" sz="2000" dirty="0" smtClean="0">
              <a:latin typeface="Arial" pitchFamily="34" charset="0"/>
              <a:cs typeface="Arial" pitchFamily="34" charset="0"/>
            </a:rPr>
            <a:t>No network restrictions. See specialists without referrals. Use </a:t>
          </a:r>
          <a:r>
            <a:rPr lang="en-US" sz="2000" b="1" dirty="0" smtClean="0">
              <a:latin typeface="Arial" pitchFamily="34" charset="0"/>
              <a:cs typeface="Arial" pitchFamily="34" charset="0"/>
            </a:rPr>
            <a:t>any</a:t>
          </a:r>
          <a:r>
            <a:rPr lang="en-US" sz="2000" dirty="0" smtClean="0">
              <a:latin typeface="Arial" pitchFamily="34" charset="0"/>
              <a:cs typeface="Arial" pitchFamily="34" charset="0"/>
            </a:rPr>
            <a:t> provider that accepts Medicare patients.</a:t>
          </a:r>
        </a:p>
        <a:p>
          <a:pPr defTabSz="1644650">
            <a:spcAft>
              <a:spcPct val="35000"/>
            </a:spcAft>
          </a:pPr>
          <a:endParaRPr lang="en-US" dirty="0"/>
        </a:p>
      </dgm:t>
    </dgm:pt>
    <dgm:pt modelId="{6F895480-CC9D-4F8B-9BA3-0114CA4B8DAD}" type="parTrans" cxnId="{8A2D0092-AC1C-4B3F-87DA-A20083622F52}">
      <dgm:prSet/>
      <dgm:spPr/>
      <dgm:t>
        <a:bodyPr/>
        <a:lstStyle/>
        <a:p>
          <a:endParaRPr lang="en-US"/>
        </a:p>
      </dgm:t>
    </dgm:pt>
    <dgm:pt modelId="{F375A031-2FE3-4B1E-A246-8CB0D493AD61}" type="sibTrans" cxnId="{8A2D0092-AC1C-4B3F-87DA-A20083622F52}">
      <dgm:prSet/>
      <dgm:spPr/>
      <dgm:t>
        <a:bodyPr/>
        <a:lstStyle/>
        <a:p>
          <a:endParaRPr lang="en-US"/>
        </a:p>
      </dgm:t>
    </dgm:pt>
    <dgm:pt modelId="{A009B7CE-94BA-4392-806B-744F9A1C6925}">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latin typeface="Arial" pitchFamily="34" charset="0"/>
              <a:cs typeface="Arial" pitchFamily="34" charset="0"/>
            </a:rPr>
            <a:t>Guaranteed coverage for life, as long as you pay your premiums.</a:t>
          </a:r>
        </a:p>
      </dgm:t>
    </dgm:pt>
    <dgm:pt modelId="{822DA59A-54EE-42A1-8F63-7B6BCAFA4279}" type="parTrans" cxnId="{6388AEEE-4840-4A69-8D7B-0FFD89D6EE61}">
      <dgm:prSet/>
      <dgm:spPr/>
      <dgm:t>
        <a:bodyPr/>
        <a:lstStyle/>
        <a:p>
          <a:endParaRPr lang="en-US"/>
        </a:p>
      </dgm:t>
    </dgm:pt>
    <dgm:pt modelId="{09D4AF84-C85A-40EF-BE17-C94060EA4304}" type="sibTrans" cxnId="{6388AEEE-4840-4A69-8D7B-0FFD89D6EE61}">
      <dgm:prSet/>
      <dgm:spPr/>
      <dgm:t>
        <a:bodyPr/>
        <a:lstStyle/>
        <a:p>
          <a:endParaRPr lang="en-US"/>
        </a:p>
      </dgm:t>
    </dgm:pt>
    <dgm:pt modelId="{421C1EC3-5BEE-4028-9156-2BDBF18444D7}">
      <dgm:prSet phldrT="[Text]" custT="1"/>
      <dgm:spPr/>
      <dgm:t>
        <a:bodyPr/>
        <a:lstStyle/>
        <a:p>
          <a:r>
            <a:rPr lang="en-US" sz="2000" dirty="0" smtClean="0">
              <a:latin typeface="Arial" pitchFamily="34" charset="0"/>
              <a:cs typeface="Arial" pitchFamily="34" charset="0"/>
            </a:rPr>
            <a:t>Excellent </a:t>
          </a:r>
          <a:r>
            <a:rPr lang="en-US" sz="2000" b="1" dirty="0" smtClean="0">
              <a:latin typeface="Arial" pitchFamily="34" charset="0"/>
              <a:cs typeface="Arial" pitchFamily="34" charset="0"/>
            </a:rPr>
            <a:t>Nationwide</a:t>
          </a:r>
          <a:r>
            <a:rPr lang="en-US" sz="2000" dirty="0" smtClean="0">
              <a:latin typeface="Arial" pitchFamily="34" charset="0"/>
              <a:cs typeface="Arial" pitchFamily="34" charset="0"/>
            </a:rPr>
            <a:t> coverage.   </a:t>
          </a:r>
          <a:r>
            <a:rPr lang="en-US" sz="2000" smtClean="0">
              <a:latin typeface="Arial" pitchFamily="34" charset="0"/>
              <a:cs typeface="Arial" pitchFamily="34" charset="0"/>
            </a:rPr>
            <a:t>International overage </a:t>
          </a:r>
          <a:r>
            <a:rPr lang="en-US" sz="2000" dirty="0" smtClean="0">
              <a:latin typeface="Arial" pitchFamily="34" charset="0"/>
              <a:cs typeface="Arial" pitchFamily="34" charset="0"/>
            </a:rPr>
            <a:t>for illness/accident.</a:t>
          </a:r>
          <a:endParaRPr lang="en-US" sz="2000" dirty="0"/>
        </a:p>
      </dgm:t>
    </dgm:pt>
    <dgm:pt modelId="{B5A729F4-C3A0-4DA5-B0BC-25A27A6986F6}" type="parTrans" cxnId="{5D3FA7EB-3331-44FC-9445-702B28D8DB6D}">
      <dgm:prSet/>
      <dgm:spPr/>
      <dgm:t>
        <a:bodyPr/>
        <a:lstStyle/>
        <a:p>
          <a:endParaRPr lang="en-US"/>
        </a:p>
      </dgm:t>
    </dgm:pt>
    <dgm:pt modelId="{E6212AAF-2BE7-4830-838D-F49D1416A7F3}" type="sibTrans" cxnId="{5D3FA7EB-3331-44FC-9445-702B28D8DB6D}">
      <dgm:prSet/>
      <dgm:spPr/>
      <dgm:t>
        <a:bodyPr/>
        <a:lstStyle/>
        <a:p>
          <a:endParaRPr lang="en-US"/>
        </a:p>
      </dgm:t>
    </dgm:pt>
    <dgm:pt modelId="{228B7A51-CB87-4A11-A12C-E150CBB37133}" type="pres">
      <dgm:prSet presAssocID="{0C3B7AB0-43EA-4486-99E7-CF8605728CA1}" presName="Name0" presStyleCnt="0">
        <dgm:presLayoutVars>
          <dgm:dir/>
          <dgm:resizeHandles val="exact"/>
        </dgm:presLayoutVars>
      </dgm:prSet>
      <dgm:spPr/>
    </dgm:pt>
    <dgm:pt modelId="{FACF5F3C-0DBB-4BE5-9C96-66C7821C8D59}" type="pres">
      <dgm:prSet presAssocID="{0C3B7AB0-43EA-4486-99E7-CF8605728CA1}" presName="fgShape" presStyleLbl="fgShp" presStyleIdx="0" presStyleCnt="1" custFlipVert="1" custScaleY="26269" custLinFactNeighborX="-1120" custLinFactNeighborY="48914"/>
      <dgm:spPr>
        <a:ln>
          <a:solidFill>
            <a:schemeClr val="tx1"/>
          </a:solidFill>
        </a:ln>
      </dgm:spPr>
    </dgm:pt>
    <dgm:pt modelId="{0F2ECD68-6AE4-4A58-AF7D-774E30A4820C}" type="pres">
      <dgm:prSet presAssocID="{0C3B7AB0-43EA-4486-99E7-CF8605728CA1}" presName="linComp" presStyleCnt="0"/>
      <dgm:spPr/>
    </dgm:pt>
    <dgm:pt modelId="{F275BF90-4079-4D87-B499-A68A16630938}" type="pres">
      <dgm:prSet presAssocID="{55CE2323-B589-45A7-9C3A-AC792980146C}" presName="compNode" presStyleCnt="0"/>
      <dgm:spPr/>
    </dgm:pt>
    <dgm:pt modelId="{05BE30DB-68C8-4389-9046-4FDBE12518D1}" type="pres">
      <dgm:prSet presAssocID="{55CE2323-B589-45A7-9C3A-AC792980146C}" presName="bkgdShape" presStyleLbl="node1" presStyleIdx="0" presStyleCnt="3" custScaleX="125261" custLinFactX="-72941" custLinFactNeighborX="-100000" custLinFactNeighborY="3184"/>
      <dgm:spPr/>
      <dgm:t>
        <a:bodyPr/>
        <a:lstStyle/>
        <a:p>
          <a:endParaRPr lang="en-US"/>
        </a:p>
      </dgm:t>
    </dgm:pt>
    <dgm:pt modelId="{5640A2EB-B83E-4417-8B64-16DB0B79E9F0}" type="pres">
      <dgm:prSet presAssocID="{55CE2323-B589-45A7-9C3A-AC792980146C}" presName="nodeTx" presStyleLbl="node1" presStyleIdx="0" presStyleCnt="3">
        <dgm:presLayoutVars>
          <dgm:bulletEnabled val="1"/>
        </dgm:presLayoutVars>
      </dgm:prSet>
      <dgm:spPr/>
      <dgm:t>
        <a:bodyPr/>
        <a:lstStyle/>
        <a:p>
          <a:endParaRPr lang="en-US"/>
        </a:p>
      </dgm:t>
    </dgm:pt>
    <dgm:pt modelId="{9EA35962-5D34-4E61-899E-73009503E829}" type="pres">
      <dgm:prSet presAssocID="{55CE2323-B589-45A7-9C3A-AC792980146C}" presName="invisiNode" presStyleLbl="node1" presStyleIdx="0" presStyleCnt="3"/>
      <dgm:spPr/>
    </dgm:pt>
    <dgm:pt modelId="{7EC17736-FE98-4B14-A430-D89A2579918F}" type="pres">
      <dgm:prSet presAssocID="{55CE2323-B589-45A7-9C3A-AC792980146C}"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895987B3-781B-405F-B70D-4E6A84B1C5B6}" type="pres">
      <dgm:prSet presAssocID="{F375A031-2FE3-4B1E-A246-8CB0D493AD61}" presName="sibTrans" presStyleLbl="sibTrans2D1" presStyleIdx="0" presStyleCnt="0"/>
      <dgm:spPr/>
      <dgm:t>
        <a:bodyPr/>
        <a:lstStyle/>
        <a:p>
          <a:endParaRPr lang="en-US"/>
        </a:p>
      </dgm:t>
    </dgm:pt>
    <dgm:pt modelId="{CFC217FD-5C29-4499-B1BE-46F7F1C5698C}" type="pres">
      <dgm:prSet presAssocID="{A009B7CE-94BA-4392-806B-744F9A1C6925}" presName="compNode" presStyleCnt="0"/>
      <dgm:spPr/>
    </dgm:pt>
    <dgm:pt modelId="{CA93D911-9F53-42F0-AE09-4211BF37566D}" type="pres">
      <dgm:prSet presAssocID="{A009B7CE-94BA-4392-806B-744F9A1C6925}" presName="bkgdShape" presStyleLbl="node1" presStyleIdx="1" presStyleCnt="3" custScaleX="126808" custLinFactX="17668" custLinFactNeighborX="100000" custLinFactNeighborY="-823"/>
      <dgm:spPr/>
      <dgm:t>
        <a:bodyPr/>
        <a:lstStyle/>
        <a:p>
          <a:endParaRPr lang="en-US"/>
        </a:p>
      </dgm:t>
    </dgm:pt>
    <dgm:pt modelId="{2AEFA208-A0A0-4E98-85E0-C63929470DFB}" type="pres">
      <dgm:prSet presAssocID="{A009B7CE-94BA-4392-806B-744F9A1C6925}" presName="nodeTx" presStyleLbl="node1" presStyleIdx="1" presStyleCnt="3">
        <dgm:presLayoutVars>
          <dgm:bulletEnabled val="1"/>
        </dgm:presLayoutVars>
      </dgm:prSet>
      <dgm:spPr/>
      <dgm:t>
        <a:bodyPr/>
        <a:lstStyle/>
        <a:p>
          <a:endParaRPr lang="en-US"/>
        </a:p>
      </dgm:t>
    </dgm:pt>
    <dgm:pt modelId="{ACFECB9A-3680-4147-9A6A-A2D2813DD13A}" type="pres">
      <dgm:prSet presAssocID="{A009B7CE-94BA-4392-806B-744F9A1C6925}" presName="invisiNode" presStyleLbl="node1" presStyleIdx="1" presStyleCnt="3"/>
      <dgm:spPr/>
    </dgm:pt>
    <dgm:pt modelId="{DA20A423-DFB3-4A98-A60C-ADEB8B5484F7}" type="pres">
      <dgm:prSet presAssocID="{A009B7CE-94BA-4392-806B-744F9A1C6925}" presName="imagNode" presStyleLbl="fgImgPlace1" presStyleIdx="1" presStyleCnt="3" custLinFactX="100000" custLinFactNeighborX="121127" custLinFactNeighborY="-2471"/>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 modelId="{52C78AC1-5F66-49B8-911B-C798E4857F23}" type="pres">
      <dgm:prSet presAssocID="{09D4AF84-C85A-40EF-BE17-C94060EA4304}" presName="sibTrans" presStyleLbl="sibTrans2D1" presStyleIdx="0" presStyleCnt="0"/>
      <dgm:spPr/>
      <dgm:t>
        <a:bodyPr/>
        <a:lstStyle/>
        <a:p>
          <a:endParaRPr lang="en-US"/>
        </a:p>
      </dgm:t>
    </dgm:pt>
    <dgm:pt modelId="{722B1ABC-A7C3-4B6D-A9FA-4D133B77E25E}" type="pres">
      <dgm:prSet presAssocID="{421C1EC3-5BEE-4028-9156-2BDBF18444D7}" presName="compNode" presStyleCnt="0"/>
      <dgm:spPr/>
    </dgm:pt>
    <dgm:pt modelId="{8162E368-97BE-4E95-8157-D56421BBF121}" type="pres">
      <dgm:prSet presAssocID="{421C1EC3-5BEE-4028-9156-2BDBF18444D7}" presName="bkgdShape" presStyleLbl="node1" presStyleIdx="2" presStyleCnt="3" custScaleX="116868" custLinFactX="-30096" custLinFactNeighborX="-100000" custLinFactNeighborY="-414"/>
      <dgm:spPr/>
      <dgm:t>
        <a:bodyPr/>
        <a:lstStyle/>
        <a:p>
          <a:endParaRPr lang="en-US"/>
        </a:p>
      </dgm:t>
    </dgm:pt>
    <dgm:pt modelId="{7F5F2402-8E20-45E5-ADE9-625AF4C8CDED}" type="pres">
      <dgm:prSet presAssocID="{421C1EC3-5BEE-4028-9156-2BDBF18444D7}" presName="nodeTx" presStyleLbl="node1" presStyleIdx="2" presStyleCnt="3">
        <dgm:presLayoutVars>
          <dgm:bulletEnabled val="1"/>
        </dgm:presLayoutVars>
      </dgm:prSet>
      <dgm:spPr/>
      <dgm:t>
        <a:bodyPr/>
        <a:lstStyle/>
        <a:p>
          <a:endParaRPr lang="en-US"/>
        </a:p>
      </dgm:t>
    </dgm:pt>
    <dgm:pt modelId="{199B6F81-DE38-411A-955E-BF452886B4F0}" type="pres">
      <dgm:prSet presAssocID="{421C1EC3-5BEE-4028-9156-2BDBF18444D7}" presName="invisiNode" presStyleLbl="node1" presStyleIdx="2" presStyleCnt="3"/>
      <dgm:spPr/>
    </dgm:pt>
    <dgm:pt modelId="{C8951BDA-4E8B-4433-BD49-DB0C13F9AEAD}" type="pres">
      <dgm:prSet presAssocID="{421C1EC3-5BEE-4028-9156-2BDBF18444D7}" presName="imagNode" presStyleLbl="fgImgPlace1" presStyleIdx="2" presStyleCnt="3" custScaleX="104047" custLinFactX="-100000" custLinFactNeighborX="-158152" custLinFactNeighborY="-4954"/>
      <dgm:spPr>
        <a:blipFill rotWithShape="1">
          <a:blip xmlns:r="http://schemas.openxmlformats.org/officeDocument/2006/relationships" r:embed="rId3"/>
          <a:stretch>
            <a:fillRect/>
          </a:stretch>
        </a:blipFill>
      </dgm:spPr>
    </dgm:pt>
  </dgm:ptLst>
  <dgm:cxnLst>
    <dgm:cxn modelId="{E31014F6-CAB7-48B4-A594-F579E0B45C59}" type="presOf" srcId="{421C1EC3-5BEE-4028-9156-2BDBF18444D7}" destId="{8162E368-97BE-4E95-8157-D56421BBF121}" srcOrd="0" destOrd="0" presId="urn:microsoft.com/office/officeart/2005/8/layout/hList7"/>
    <dgm:cxn modelId="{1AA508FF-1223-43AE-A01E-C1904DF24B33}" type="presOf" srcId="{A009B7CE-94BA-4392-806B-744F9A1C6925}" destId="{CA93D911-9F53-42F0-AE09-4211BF37566D}" srcOrd="0" destOrd="0" presId="urn:microsoft.com/office/officeart/2005/8/layout/hList7"/>
    <dgm:cxn modelId="{AB8385FD-752F-43E7-A8C3-5425BC0A95E4}" type="presOf" srcId="{A009B7CE-94BA-4392-806B-744F9A1C6925}" destId="{2AEFA208-A0A0-4E98-85E0-C63929470DFB}" srcOrd="1" destOrd="0" presId="urn:microsoft.com/office/officeart/2005/8/layout/hList7"/>
    <dgm:cxn modelId="{5D3FA7EB-3331-44FC-9445-702B28D8DB6D}" srcId="{0C3B7AB0-43EA-4486-99E7-CF8605728CA1}" destId="{421C1EC3-5BEE-4028-9156-2BDBF18444D7}" srcOrd="2" destOrd="0" parTransId="{B5A729F4-C3A0-4DA5-B0BC-25A27A6986F6}" sibTransId="{E6212AAF-2BE7-4830-838D-F49D1416A7F3}"/>
    <dgm:cxn modelId="{0A7AEB4B-6F23-4986-AD30-948AF4D41F28}" type="presOf" srcId="{55CE2323-B589-45A7-9C3A-AC792980146C}" destId="{05BE30DB-68C8-4389-9046-4FDBE12518D1}" srcOrd="0" destOrd="0" presId="urn:microsoft.com/office/officeart/2005/8/layout/hList7"/>
    <dgm:cxn modelId="{E7758BD9-8D7A-4533-A4AC-08C607D20146}" type="presOf" srcId="{0C3B7AB0-43EA-4486-99E7-CF8605728CA1}" destId="{228B7A51-CB87-4A11-A12C-E150CBB37133}" srcOrd="0" destOrd="0" presId="urn:microsoft.com/office/officeart/2005/8/layout/hList7"/>
    <dgm:cxn modelId="{E03564FF-FE19-424E-8339-43AA04D1C917}" type="presOf" srcId="{421C1EC3-5BEE-4028-9156-2BDBF18444D7}" destId="{7F5F2402-8E20-45E5-ADE9-625AF4C8CDED}" srcOrd="1" destOrd="0" presId="urn:microsoft.com/office/officeart/2005/8/layout/hList7"/>
    <dgm:cxn modelId="{A37EC691-DD4E-4A29-8BF1-01AF7C4E8774}" type="presOf" srcId="{55CE2323-B589-45A7-9C3A-AC792980146C}" destId="{5640A2EB-B83E-4417-8B64-16DB0B79E9F0}" srcOrd="1" destOrd="0" presId="urn:microsoft.com/office/officeart/2005/8/layout/hList7"/>
    <dgm:cxn modelId="{AFB1CB5F-A9D0-4C86-80D5-16C951A80365}" type="presOf" srcId="{09D4AF84-C85A-40EF-BE17-C94060EA4304}" destId="{52C78AC1-5F66-49B8-911B-C798E4857F23}" srcOrd="0" destOrd="0" presId="urn:microsoft.com/office/officeart/2005/8/layout/hList7"/>
    <dgm:cxn modelId="{6388AEEE-4840-4A69-8D7B-0FFD89D6EE61}" srcId="{0C3B7AB0-43EA-4486-99E7-CF8605728CA1}" destId="{A009B7CE-94BA-4392-806B-744F9A1C6925}" srcOrd="1" destOrd="0" parTransId="{822DA59A-54EE-42A1-8F63-7B6BCAFA4279}" sibTransId="{09D4AF84-C85A-40EF-BE17-C94060EA4304}"/>
    <dgm:cxn modelId="{E0D42BCB-BDDB-45FA-9EC6-F6A647CB620B}" type="presOf" srcId="{F375A031-2FE3-4B1E-A246-8CB0D493AD61}" destId="{895987B3-781B-405F-B70D-4E6A84B1C5B6}" srcOrd="0" destOrd="0" presId="urn:microsoft.com/office/officeart/2005/8/layout/hList7"/>
    <dgm:cxn modelId="{8A2D0092-AC1C-4B3F-87DA-A20083622F52}" srcId="{0C3B7AB0-43EA-4486-99E7-CF8605728CA1}" destId="{55CE2323-B589-45A7-9C3A-AC792980146C}" srcOrd="0" destOrd="0" parTransId="{6F895480-CC9D-4F8B-9BA3-0114CA4B8DAD}" sibTransId="{F375A031-2FE3-4B1E-A246-8CB0D493AD61}"/>
    <dgm:cxn modelId="{D8766A5B-2CE1-4380-B997-2D4E86337119}" type="presParOf" srcId="{228B7A51-CB87-4A11-A12C-E150CBB37133}" destId="{FACF5F3C-0DBB-4BE5-9C96-66C7821C8D59}" srcOrd="0" destOrd="0" presId="urn:microsoft.com/office/officeart/2005/8/layout/hList7"/>
    <dgm:cxn modelId="{C698402F-E798-48C7-A5F8-151BF68E5D52}" type="presParOf" srcId="{228B7A51-CB87-4A11-A12C-E150CBB37133}" destId="{0F2ECD68-6AE4-4A58-AF7D-774E30A4820C}" srcOrd="1" destOrd="0" presId="urn:microsoft.com/office/officeart/2005/8/layout/hList7"/>
    <dgm:cxn modelId="{CB8E2829-9F3E-41A8-A04B-B50BF6405C47}" type="presParOf" srcId="{0F2ECD68-6AE4-4A58-AF7D-774E30A4820C}" destId="{F275BF90-4079-4D87-B499-A68A16630938}" srcOrd="0" destOrd="0" presId="urn:microsoft.com/office/officeart/2005/8/layout/hList7"/>
    <dgm:cxn modelId="{ED34F204-1963-4753-859F-D53B21E1870B}" type="presParOf" srcId="{F275BF90-4079-4D87-B499-A68A16630938}" destId="{05BE30DB-68C8-4389-9046-4FDBE12518D1}" srcOrd="0" destOrd="0" presId="urn:microsoft.com/office/officeart/2005/8/layout/hList7"/>
    <dgm:cxn modelId="{E1C8E27C-8D3C-4E2D-BF57-93337D8A2A92}" type="presParOf" srcId="{F275BF90-4079-4D87-B499-A68A16630938}" destId="{5640A2EB-B83E-4417-8B64-16DB0B79E9F0}" srcOrd="1" destOrd="0" presId="urn:microsoft.com/office/officeart/2005/8/layout/hList7"/>
    <dgm:cxn modelId="{32A8D25E-BA96-4630-B779-0CF8998F14A6}" type="presParOf" srcId="{F275BF90-4079-4D87-B499-A68A16630938}" destId="{9EA35962-5D34-4E61-899E-73009503E829}" srcOrd="2" destOrd="0" presId="urn:microsoft.com/office/officeart/2005/8/layout/hList7"/>
    <dgm:cxn modelId="{2E582FE7-A510-4E69-8C9F-5684F471CF59}" type="presParOf" srcId="{F275BF90-4079-4D87-B499-A68A16630938}" destId="{7EC17736-FE98-4B14-A430-D89A2579918F}" srcOrd="3" destOrd="0" presId="urn:microsoft.com/office/officeart/2005/8/layout/hList7"/>
    <dgm:cxn modelId="{DFE55A86-ACD2-4A14-B3BB-78D28B89BFE5}" type="presParOf" srcId="{0F2ECD68-6AE4-4A58-AF7D-774E30A4820C}" destId="{895987B3-781B-405F-B70D-4E6A84B1C5B6}" srcOrd="1" destOrd="0" presId="urn:microsoft.com/office/officeart/2005/8/layout/hList7"/>
    <dgm:cxn modelId="{873E9ACE-05F4-42C3-8574-381F8F0C6B6A}" type="presParOf" srcId="{0F2ECD68-6AE4-4A58-AF7D-774E30A4820C}" destId="{CFC217FD-5C29-4499-B1BE-46F7F1C5698C}" srcOrd="2" destOrd="0" presId="urn:microsoft.com/office/officeart/2005/8/layout/hList7"/>
    <dgm:cxn modelId="{661C87AC-695F-47A3-8C74-70DD0DCBF021}" type="presParOf" srcId="{CFC217FD-5C29-4499-B1BE-46F7F1C5698C}" destId="{CA93D911-9F53-42F0-AE09-4211BF37566D}" srcOrd="0" destOrd="0" presId="urn:microsoft.com/office/officeart/2005/8/layout/hList7"/>
    <dgm:cxn modelId="{DB1886C5-1430-446C-A8DB-1B69242C8A82}" type="presParOf" srcId="{CFC217FD-5C29-4499-B1BE-46F7F1C5698C}" destId="{2AEFA208-A0A0-4E98-85E0-C63929470DFB}" srcOrd="1" destOrd="0" presId="urn:microsoft.com/office/officeart/2005/8/layout/hList7"/>
    <dgm:cxn modelId="{E3ABFDD6-67D9-46FF-9672-C501935A3D10}" type="presParOf" srcId="{CFC217FD-5C29-4499-B1BE-46F7F1C5698C}" destId="{ACFECB9A-3680-4147-9A6A-A2D2813DD13A}" srcOrd="2" destOrd="0" presId="urn:microsoft.com/office/officeart/2005/8/layout/hList7"/>
    <dgm:cxn modelId="{CAC38E14-6E31-4E39-9496-F2FE6886B4B9}" type="presParOf" srcId="{CFC217FD-5C29-4499-B1BE-46F7F1C5698C}" destId="{DA20A423-DFB3-4A98-A60C-ADEB8B5484F7}" srcOrd="3" destOrd="0" presId="urn:microsoft.com/office/officeart/2005/8/layout/hList7"/>
    <dgm:cxn modelId="{DE093B5D-1F1D-43E1-8603-E16F27F415E5}" type="presParOf" srcId="{0F2ECD68-6AE4-4A58-AF7D-774E30A4820C}" destId="{52C78AC1-5F66-49B8-911B-C798E4857F23}" srcOrd="3" destOrd="0" presId="urn:microsoft.com/office/officeart/2005/8/layout/hList7"/>
    <dgm:cxn modelId="{8F7F3C79-2589-429E-88DA-73F98E73BB38}" type="presParOf" srcId="{0F2ECD68-6AE4-4A58-AF7D-774E30A4820C}" destId="{722B1ABC-A7C3-4B6D-A9FA-4D133B77E25E}" srcOrd="4" destOrd="0" presId="urn:microsoft.com/office/officeart/2005/8/layout/hList7"/>
    <dgm:cxn modelId="{575DFABA-24DE-4EA4-9E24-420CE69CA0D7}" type="presParOf" srcId="{722B1ABC-A7C3-4B6D-A9FA-4D133B77E25E}" destId="{8162E368-97BE-4E95-8157-D56421BBF121}" srcOrd="0" destOrd="0" presId="urn:microsoft.com/office/officeart/2005/8/layout/hList7"/>
    <dgm:cxn modelId="{F75DE79A-48F5-4617-A8DC-47C6A7E53088}" type="presParOf" srcId="{722B1ABC-A7C3-4B6D-A9FA-4D133B77E25E}" destId="{7F5F2402-8E20-45E5-ADE9-625AF4C8CDED}" srcOrd="1" destOrd="0" presId="urn:microsoft.com/office/officeart/2005/8/layout/hList7"/>
    <dgm:cxn modelId="{719D37EA-3A80-44BC-810F-E9F3BB7D27A3}" type="presParOf" srcId="{722B1ABC-A7C3-4B6D-A9FA-4D133B77E25E}" destId="{199B6F81-DE38-411A-955E-BF452886B4F0}" srcOrd="2" destOrd="0" presId="urn:microsoft.com/office/officeart/2005/8/layout/hList7"/>
    <dgm:cxn modelId="{2C97FEDC-42E4-4C08-9584-FAE83119034A}" type="presParOf" srcId="{722B1ABC-A7C3-4B6D-A9FA-4D133B77E25E}" destId="{C8951BDA-4E8B-4433-BD49-DB0C13F9AEA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447D4F-D4EC-4B3A-9899-5EF81A9A547A}" type="doc">
      <dgm:prSet loTypeId="urn:microsoft.com/office/officeart/2005/8/layout/hList7" loCatId="list" qsTypeId="urn:microsoft.com/office/officeart/2005/8/quickstyle/simple1" qsCatId="simple" csTypeId="urn:microsoft.com/office/officeart/2005/8/colors/accent1_2" csCatId="accent1" phldr="1"/>
      <dgm:spPr/>
    </dgm:pt>
    <dgm:pt modelId="{60E4B55D-67A0-46FB-B4A2-77AEDCC26CBF}">
      <dgm:prSet phldrT="[Text]" custT="1"/>
      <dgm:spPr/>
      <dgm:t>
        <a:bodyPr/>
        <a:lstStyle/>
        <a:p>
          <a:r>
            <a:rPr lang="en-US" sz="2000" b="1" dirty="0" smtClean="0">
              <a:latin typeface="Arial" panose="020B0604020202020204" pitchFamily="34" charset="0"/>
              <a:cs typeface="Arial" panose="020B0604020202020204" pitchFamily="34" charset="0"/>
            </a:rPr>
            <a:t>Nationwide network.  </a:t>
          </a:r>
          <a:r>
            <a:rPr lang="en-US" sz="2000" dirty="0" smtClean="0">
              <a:latin typeface="Arial" panose="020B0604020202020204" pitchFamily="34" charset="0"/>
              <a:cs typeface="Arial" panose="020B0604020202020204" pitchFamily="34" charset="0"/>
            </a:rPr>
            <a:t>Must use providers and facilities that accept this plan.</a:t>
          </a:r>
          <a:endParaRPr lang="en-US" sz="2000" dirty="0">
            <a:latin typeface="Arial" panose="020B0604020202020204" pitchFamily="34" charset="0"/>
            <a:cs typeface="Arial" panose="020B0604020202020204" pitchFamily="34" charset="0"/>
          </a:endParaRPr>
        </a:p>
      </dgm:t>
    </dgm:pt>
    <dgm:pt modelId="{11AF2364-8A7B-4B41-91C4-BC41FC82BC16}" type="parTrans" cxnId="{81EA5D1A-5911-43A4-BB7D-4281DF356987}">
      <dgm:prSet/>
      <dgm:spPr/>
      <dgm:t>
        <a:bodyPr/>
        <a:lstStyle/>
        <a:p>
          <a:endParaRPr lang="en-US"/>
        </a:p>
      </dgm:t>
    </dgm:pt>
    <dgm:pt modelId="{54DE17B4-135C-4440-8D8B-57A36F679222}" type="sibTrans" cxnId="{81EA5D1A-5911-43A4-BB7D-4281DF356987}">
      <dgm:prSet/>
      <dgm:spPr/>
      <dgm:t>
        <a:bodyPr/>
        <a:lstStyle/>
        <a:p>
          <a:endParaRPr lang="en-US"/>
        </a:p>
      </dgm:t>
    </dgm:pt>
    <dgm:pt modelId="{0AD1C31C-6CBF-4872-BFAD-FC2A2D60EF37}">
      <dgm:prSet phldrT="[Text]" custT="1"/>
      <dgm:spPr/>
      <dgm:t>
        <a:bodyPr/>
        <a:lstStyle/>
        <a:p>
          <a:r>
            <a:rPr lang="en-US" sz="2000" dirty="0" smtClean="0">
              <a:latin typeface="Arial" panose="020B0604020202020204" pitchFamily="34" charset="0"/>
              <a:cs typeface="Arial" panose="020B0604020202020204" pitchFamily="34" charset="0"/>
            </a:rPr>
            <a:t>Use any ER in an emergency.  Emergency coverage for international travel.</a:t>
          </a:r>
          <a:endParaRPr lang="en-US" sz="2000" dirty="0">
            <a:latin typeface="Arial" panose="020B0604020202020204" pitchFamily="34" charset="0"/>
            <a:cs typeface="Arial" panose="020B0604020202020204" pitchFamily="34" charset="0"/>
          </a:endParaRPr>
        </a:p>
      </dgm:t>
    </dgm:pt>
    <dgm:pt modelId="{A9A68234-B5EB-4EA2-B3DD-31D63CCB89E7}" type="parTrans" cxnId="{090DD988-ABFA-4874-A366-D0AFB733E64B}">
      <dgm:prSet/>
      <dgm:spPr/>
      <dgm:t>
        <a:bodyPr/>
        <a:lstStyle/>
        <a:p>
          <a:endParaRPr lang="en-US"/>
        </a:p>
      </dgm:t>
    </dgm:pt>
    <dgm:pt modelId="{7637D6FF-FA70-4F1B-B53E-AD4FCACD7518}" type="sibTrans" cxnId="{090DD988-ABFA-4874-A366-D0AFB733E64B}">
      <dgm:prSet/>
      <dgm:spPr/>
      <dgm:t>
        <a:bodyPr/>
        <a:lstStyle/>
        <a:p>
          <a:endParaRPr lang="en-US"/>
        </a:p>
      </dgm:t>
    </dgm:pt>
    <dgm:pt modelId="{FC57C776-696B-4336-BAC6-BE525014C35D}">
      <dgm:prSet phldrT="[Text]" custT="1"/>
      <dgm:spPr/>
      <dgm:t>
        <a:bodyPr/>
        <a:lstStyle/>
        <a:p>
          <a:r>
            <a:rPr lang="en-US" sz="2000" dirty="0" smtClean="0">
              <a:latin typeface="Arial" pitchFamily="34" charset="0"/>
              <a:cs typeface="Arial" pitchFamily="34" charset="0"/>
            </a:rPr>
            <a:t>Guaranteed coverage for life, as long as you pay your premiums.</a:t>
          </a:r>
          <a:endParaRPr lang="en-US" sz="2000" dirty="0"/>
        </a:p>
      </dgm:t>
    </dgm:pt>
    <dgm:pt modelId="{333906B2-4B77-4DCB-951B-174CAF83C61B}" type="parTrans" cxnId="{18D701D4-A17A-41A1-B06A-788056BA2D51}">
      <dgm:prSet/>
      <dgm:spPr/>
      <dgm:t>
        <a:bodyPr/>
        <a:lstStyle/>
        <a:p>
          <a:endParaRPr lang="en-US"/>
        </a:p>
      </dgm:t>
    </dgm:pt>
    <dgm:pt modelId="{9294D9A2-5094-45BF-AEA0-3068E1BF56EF}" type="sibTrans" cxnId="{18D701D4-A17A-41A1-B06A-788056BA2D51}">
      <dgm:prSet/>
      <dgm:spPr/>
      <dgm:t>
        <a:bodyPr/>
        <a:lstStyle/>
        <a:p>
          <a:endParaRPr lang="en-US"/>
        </a:p>
      </dgm:t>
    </dgm:pt>
    <dgm:pt modelId="{2237E5CE-F4C1-4234-8ADE-6633FC9600EA}" type="pres">
      <dgm:prSet presAssocID="{83447D4F-D4EC-4B3A-9899-5EF81A9A547A}" presName="Name0" presStyleCnt="0">
        <dgm:presLayoutVars>
          <dgm:dir/>
          <dgm:resizeHandles val="exact"/>
        </dgm:presLayoutVars>
      </dgm:prSet>
      <dgm:spPr/>
    </dgm:pt>
    <dgm:pt modelId="{51C405E2-7AAA-4D3D-B499-C6EF694F3A63}" type="pres">
      <dgm:prSet presAssocID="{83447D4F-D4EC-4B3A-9899-5EF81A9A547A}" presName="fgShape" presStyleLbl="fgShp" presStyleIdx="0" presStyleCnt="1" custFlipVert="1" custScaleY="40137" custLinFactNeighborX="-190" custLinFactNeighborY="46259"/>
      <dgm:spPr>
        <a:ln>
          <a:solidFill>
            <a:schemeClr val="tx1"/>
          </a:solidFill>
        </a:ln>
      </dgm:spPr>
    </dgm:pt>
    <dgm:pt modelId="{BC7F4634-5B65-4B26-AB4A-1BBFCE130743}" type="pres">
      <dgm:prSet presAssocID="{83447D4F-D4EC-4B3A-9899-5EF81A9A547A}" presName="linComp" presStyleCnt="0"/>
      <dgm:spPr/>
    </dgm:pt>
    <dgm:pt modelId="{C6AF578A-2536-4E7A-8A96-447EF40148F0}" type="pres">
      <dgm:prSet presAssocID="{60E4B55D-67A0-46FB-B4A2-77AEDCC26CBF}" presName="compNode" presStyleCnt="0"/>
      <dgm:spPr/>
    </dgm:pt>
    <dgm:pt modelId="{6A25A403-CB1F-4C46-B1D1-BD5DA6F07FD4}" type="pres">
      <dgm:prSet presAssocID="{60E4B55D-67A0-46FB-B4A2-77AEDCC26CBF}" presName="bkgdShape" presStyleLbl="node1" presStyleIdx="0" presStyleCnt="3" custLinFactNeighborX="2258" custLinFactNeighborY="-1107"/>
      <dgm:spPr/>
      <dgm:t>
        <a:bodyPr/>
        <a:lstStyle/>
        <a:p>
          <a:endParaRPr lang="en-US"/>
        </a:p>
      </dgm:t>
    </dgm:pt>
    <dgm:pt modelId="{698BBC95-622D-4545-91F5-AD671706BA78}" type="pres">
      <dgm:prSet presAssocID="{60E4B55D-67A0-46FB-B4A2-77AEDCC26CBF}" presName="nodeTx" presStyleLbl="node1" presStyleIdx="0" presStyleCnt="3">
        <dgm:presLayoutVars>
          <dgm:bulletEnabled val="1"/>
        </dgm:presLayoutVars>
      </dgm:prSet>
      <dgm:spPr/>
      <dgm:t>
        <a:bodyPr/>
        <a:lstStyle/>
        <a:p>
          <a:endParaRPr lang="en-US"/>
        </a:p>
      </dgm:t>
    </dgm:pt>
    <dgm:pt modelId="{9465C1B4-3ADC-45DE-8888-320D5C4E7553}" type="pres">
      <dgm:prSet presAssocID="{60E4B55D-67A0-46FB-B4A2-77AEDCC26CBF}" presName="invisiNode" presStyleLbl="node1" presStyleIdx="0" presStyleCnt="3"/>
      <dgm:spPr/>
    </dgm:pt>
    <dgm:pt modelId="{9E9D439D-EF63-4616-9397-771A0F2AF99B}" type="pres">
      <dgm:prSet presAssocID="{60E4B55D-67A0-46FB-B4A2-77AEDCC26CBF}" presName="imagNode" presStyleLbl="fgImgPlace1" presStyleIdx="0" presStyleCnt="3" custLinFactNeighborX="-2451"/>
      <dgm:spPr>
        <a:blipFill rotWithShape="1">
          <a:blip xmlns:r="http://schemas.openxmlformats.org/officeDocument/2006/relationships" r:embed="rId1"/>
          <a:stretch>
            <a:fillRect/>
          </a:stretch>
        </a:blipFill>
      </dgm:spPr>
      <dgm:t>
        <a:bodyPr/>
        <a:lstStyle/>
        <a:p>
          <a:endParaRPr lang="en-US"/>
        </a:p>
      </dgm:t>
    </dgm:pt>
    <dgm:pt modelId="{3314D782-B060-4A90-9FB8-C472EE1B7CB3}" type="pres">
      <dgm:prSet presAssocID="{54DE17B4-135C-4440-8D8B-57A36F679222}" presName="sibTrans" presStyleLbl="sibTrans2D1" presStyleIdx="0" presStyleCnt="0"/>
      <dgm:spPr/>
      <dgm:t>
        <a:bodyPr/>
        <a:lstStyle/>
        <a:p>
          <a:endParaRPr lang="en-US"/>
        </a:p>
      </dgm:t>
    </dgm:pt>
    <dgm:pt modelId="{22C6E585-2B9B-478A-A863-A77219BCDE90}" type="pres">
      <dgm:prSet presAssocID="{0AD1C31C-6CBF-4872-BFAD-FC2A2D60EF37}" presName="compNode" presStyleCnt="0"/>
      <dgm:spPr/>
    </dgm:pt>
    <dgm:pt modelId="{0E5FDEA1-EC3B-4DB5-8CD1-7112BC3FEAE4}" type="pres">
      <dgm:prSet presAssocID="{0AD1C31C-6CBF-4872-BFAD-FC2A2D60EF37}" presName="bkgdShape" presStyleLbl="node1" presStyleIdx="1" presStyleCnt="3" custAng="0" custLinFactNeighborX="2259" custLinFactNeighborY="-1107"/>
      <dgm:spPr/>
      <dgm:t>
        <a:bodyPr/>
        <a:lstStyle/>
        <a:p>
          <a:endParaRPr lang="en-US"/>
        </a:p>
      </dgm:t>
    </dgm:pt>
    <dgm:pt modelId="{030ABFFD-4324-494B-9724-5AE5ED290194}" type="pres">
      <dgm:prSet presAssocID="{0AD1C31C-6CBF-4872-BFAD-FC2A2D60EF37}" presName="nodeTx" presStyleLbl="node1" presStyleIdx="1" presStyleCnt="3">
        <dgm:presLayoutVars>
          <dgm:bulletEnabled val="1"/>
        </dgm:presLayoutVars>
      </dgm:prSet>
      <dgm:spPr/>
      <dgm:t>
        <a:bodyPr/>
        <a:lstStyle/>
        <a:p>
          <a:endParaRPr lang="en-US"/>
        </a:p>
      </dgm:t>
    </dgm:pt>
    <dgm:pt modelId="{71277800-BD1A-44B5-94DD-E5ABD07BA1CD}" type="pres">
      <dgm:prSet presAssocID="{0AD1C31C-6CBF-4872-BFAD-FC2A2D60EF37}" presName="invisiNode" presStyleLbl="node1" presStyleIdx="1" presStyleCnt="3"/>
      <dgm:spPr/>
    </dgm:pt>
    <dgm:pt modelId="{B1597264-5336-4B49-A2E0-223983A8F327}" type="pres">
      <dgm:prSet presAssocID="{0AD1C31C-6CBF-4872-BFAD-FC2A2D60EF37}"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44D06D67-5E28-4043-A0D3-91FAAE7699BF}" type="pres">
      <dgm:prSet presAssocID="{7637D6FF-FA70-4F1B-B53E-AD4FCACD7518}" presName="sibTrans" presStyleLbl="sibTrans2D1" presStyleIdx="0" presStyleCnt="0"/>
      <dgm:spPr/>
      <dgm:t>
        <a:bodyPr/>
        <a:lstStyle/>
        <a:p>
          <a:endParaRPr lang="en-US"/>
        </a:p>
      </dgm:t>
    </dgm:pt>
    <dgm:pt modelId="{7073DB75-0327-4229-80D0-AB241C745B71}" type="pres">
      <dgm:prSet presAssocID="{FC57C776-696B-4336-BAC6-BE525014C35D}" presName="compNode" presStyleCnt="0"/>
      <dgm:spPr/>
    </dgm:pt>
    <dgm:pt modelId="{FA866438-8D9A-45C3-BF86-AD5E416F0A99}" type="pres">
      <dgm:prSet presAssocID="{FC57C776-696B-4336-BAC6-BE525014C35D}" presName="bkgdShape" presStyleLbl="node1" presStyleIdx="2" presStyleCnt="3" custLinFactNeighborX="2141"/>
      <dgm:spPr/>
      <dgm:t>
        <a:bodyPr/>
        <a:lstStyle/>
        <a:p>
          <a:endParaRPr lang="en-US"/>
        </a:p>
      </dgm:t>
    </dgm:pt>
    <dgm:pt modelId="{B99208AD-4949-4367-8F5E-DCC71E6D5754}" type="pres">
      <dgm:prSet presAssocID="{FC57C776-696B-4336-BAC6-BE525014C35D}" presName="nodeTx" presStyleLbl="node1" presStyleIdx="2" presStyleCnt="3">
        <dgm:presLayoutVars>
          <dgm:bulletEnabled val="1"/>
        </dgm:presLayoutVars>
      </dgm:prSet>
      <dgm:spPr/>
      <dgm:t>
        <a:bodyPr/>
        <a:lstStyle/>
        <a:p>
          <a:endParaRPr lang="en-US"/>
        </a:p>
      </dgm:t>
    </dgm:pt>
    <dgm:pt modelId="{0B1E9BBF-896E-4A27-8DD1-B37C39DEC40E}" type="pres">
      <dgm:prSet presAssocID="{FC57C776-696B-4336-BAC6-BE525014C35D}" presName="invisiNode" presStyleLbl="node1" presStyleIdx="2" presStyleCnt="3"/>
      <dgm:spPr/>
    </dgm:pt>
    <dgm:pt modelId="{C4599618-2021-434D-895F-974560393B3F}" type="pres">
      <dgm:prSet presAssocID="{FC57C776-696B-4336-BAC6-BE525014C35D}" presName="imagNode" presStyleLbl="fgImgPlace1" presStyleIdx="2" presStyleCnt="3"/>
      <dgm:spPr>
        <a:blipFill rotWithShape="1">
          <a:blip xmlns:r="http://schemas.openxmlformats.org/officeDocument/2006/relationships" r:embed="rId3"/>
          <a:stretch>
            <a:fillRect/>
          </a:stretch>
        </a:blipFill>
      </dgm:spPr>
    </dgm:pt>
  </dgm:ptLst>
  <dgm:cxnLst>
    <dgm:cxn modelId="{81EA5D1A-5911-43A4-BB7D-4281DF356987}" srcId="{83447D4F-D4EC-4B3A-9899-5EF81A9A547A}" destId="{60E4B55D-67A0-46FB-B4A2-77AEDCC26CBF}" srcOrd="0" destOrd="0" parTransId="{11AF2364-8A7B-4B41-91C4-BC41FC82BC16}" sibTransId="{54DE17B4-135C-4440-8D8B-57A36F679222}"/>
    <dgm:cxn modelId="{A2ED086E-5FB2-4F40-88E1-DF11A2605DBB}" type="presOf" srcId="{FC57C776-696B-4336-BAC6-BE525014C35D}" destId="{FA866438-8D9A-45C3-BF86-AD5E416F0A99}" srcOrd="0" destOrd="0" presId="urn:microsoft.com/office/officeart/2005/8/layout/hList7"/>
    <dgm:cxn modelId="{908D53F3-FE22-450A-A383-9F3D9E67A72B}" type="presOf" srcId="{60E4B55D-67A0-46FB-B4A2-77AEDCC26CBF}" destId="{698BBC95-622D-4545-91F5-AD671706BA78}" srcOrd="1" destOrd="0" presId="urn:microsoft.com/office/officeart/2005/8/layout/hList7"/>
    <dgm:cxn modelId="{0433787A-65A2-4F6D-820C-93D10A04C7ED}" type="presOf" srcId="{0AD1C31C-6CBF-4872-BFAD-FC2A2D60EF37}" destId="{0E5FDEA1-EC3B-4DB5-8CD1-7112BC3FEAE4}" srcOrd="0" destOrd="0" presId="urn:microsoft.com/office/officeart/2005/8/layout/hList7"/>
    <dgm:cxn modelId="{1C2AA434-8B19-4AF8-89FF-DCA4970D02E8}" type="presOf" srcId="{0AD1C31C-6CBF-4872-BFAD-FC2A2D60EF37}" destId="{030ABFFD-4324-494B-9724-5AE5ED290194}" srcOrd="1" destOrd="0" presId="urn:microsoft.com/office/officeart/2005/8/layout/hList7"/>
    <dgm:cxn modelId="{9EEA82D5-29D3-46FF-A280-8DA3564A7A6F}" type="presOf" srcId="{60E4B55D-67A0-46FB-B4A2-77AEDCC26CBF}" destId="{6A25A403-CB1F-4C46-B1D1-BD5DA6F07FD4}" srcOrd="0" destOrd="0" presId="urn:microsoft.com/office/officeart/2005/8/layout/hList7"/>
    <dgm:cxn modelId="{18D701D4-A17A-41A1-B06A-788056BA2D51}" srcId="{83447D4F-D4EC-4B3A-9899-5EF81A9A547A}" destId="{FC57C776-696B-4336-BAC6-BE525014C35D}" srcOrd="2" destOrd="0" parTransId="{333906B2-4B77-4DCB-951B-174CAF83C61B}" sibTransId="{9294D9A2-5094-45BF-AEA0-3068E1BF56EF}"/>
    <dgm:cxn modelId="{BC2277D2-3BD8-4C7B-AABE-6F8A96DEB104}" type="presOf" srcId="{7637D6FF-FA70-4F1B-B53E-AD4FCACD7518}" destId="{44D06D67-5E28-4043-A0D3-91FAAE7699BF}" srcOrd="0" destOrd="0" presId="urn:microsoft.com/office/officeart/2005/8/layout/hList7"/>
    <dgm:cxn modelId="{090DD988-ABFA-4874-A366-D0AFB733E64B}" srcId="{83447D4F-D4EC-4B3A-9899-5EF81A9A547A}" destId="{0AD1C31C-6CBF-4872-BFAD-FC2A2D60EF37}" srcOrd="1" destOrd="0" parTransId="{A9A68234-B5EB-4EA2-B3DD-31D63CCB89E7}" sibTransId="{7637D6FF-FA70-4F1B-B53E-AD4FCACD7518}"/>
    <dgm:cxn modelId="{9C1F25EE-2394-42EE-98F8-9DF78DFD1834}" type="presOf" srcId="{54DE17B4-135C-4440-8D8B-57A36F679222}" destId="{3314D782-B060-4A90-9FB8-C472EE1B7CB3}" srcOrd="0" destOrd="0" presId="urn:microsoft.com/office/officeart/2005/8/layout/hList7"/>
    <dgm:cxn modelId="{A021C3EE-EE17-4920-8AE7-0D8DBE16A92B}" type="presOf" srcId="{83447D4F-D4EC-4B3A-9899-5EF81A9A547A}" destId="{2237E5CE-F4C1-4234-8ADE-6633FC9600EA}" srcOrd="0" destOrd="0" presId="urn:microsoft.com/office/officeart/2005/8/layout/hList7"/>
    <dgm:cxn modelId="{0A2C30CE-6FA6-437E-A882-DCF4CD2D2983}" type="presOf" srcId="{FC57C776-696B-4336-BAC6-BE525014C35D}" destId="{B99208AD-4949-4367-8F5E-DCC71E6D5754}" srcOrd="1" destOrd="0" presId="urn:microsoft.com/office/officeart/2005/8/layout/hList7"/>
    <dgm:cxn modelId="{315E594B-08F6-4C30-BBE8-2D54D066DE27}" type="presParOf" srcId="{2237E5CE-F4C1-4234-8ADE-6633FC9600EA}" destId="{51C405E2-7AAA-4D3D-B499-C6EF694F3A63}" srcOrd="0" destOrd="0" presId="urn:microsoft.com/office/officeart/2005/8/layout/hList7"/>
    <dgm:cxn modelId="{F5295F5A-CAEE-4B93-B7B5-B4F2639024AB}" type="presParOf" srcId="{2237E5CE-F4C1-4234-8ADE-6633FC9600EA}" destId="{BC7F4634-5B65-4B26-AB4A-1BBFCE130743}" srcOrd="1" destOrd="0" presId="urn:microsoft.com/office/officeart/2005/8/layout/hList7"/>
    <dgm:cxn modelId="{4A183CBF-9F6A-4608-BE72-1CF4DB9403CC}" type="presParOf" srcId="{BC7F4634-5B65-4B26-AB4A-1BBFCE130743}" destId="{C6AF578A-2536-4E7A-8A96-447EF40148F0}" srcOrd="0" destOrd="0" presId="urn:microsoft.com/office/officeart/2005/8/layout/hList7"/>
    <dgm:cxn modelId="{263E3976-A343-4CEC-90D8-8C5B20730935}" type="presParOf" srcId="{C6AF578A-2536-4E7A-8A96-447EF40148F0}" destId="{6A25A403-CB1F-4C46-B1D1-BD5DA6F07FD4}" srcOrd="0" destOrd="0" presId="urn:microsoft.com/office/officeart/2005/8/layout/hList7"/>
    <dgm:cxn modelId="{455D3B1E-30CF-4AFE-A202-DF86372FB7C8}" type="presParOf" srcId="{C6AF578A-2536-4E7A-8A96-447EF40148F0}" destId="{698BBC95-622D-4545-91F5-AD671706BA78}" srcOrd="1" destOrd="0" presId="urn:microsoft.com/office/officeart/2005/8/layout/hList7"/>
    <dgm:cxn modelId="{A9F15803-A34D-4FB3-9918-D143C8D0BE51}" type="presParOf" srcId="{C6AF578A-2536-4E7A-8A96-447EF40148F0}" destId="{9465C1B4-3ADC-45DE-8888-320D5C4E7553}" srcOrd="2" destOrd="0" presId="urn:microsoft.com/office/officeart/2005/8/layout/hList7"/>
    <dgm:cxn modelId="{21C1475B-DD16-404C-A963-DA1F9CA62AF1}" type="presParOf" srcId="{C6AF578A-2536-4E7A-8A96-447EF40148F0}" destId="{9E9D439D-EF63-4616-9397-771A0F2AF99B}" srcOrd="3" destOrd="0" presId="urn:microsoft.com/office/officeart/2005/8/layout/hList7"/>
    <dgm:cxn modelId="{39BDA44C-D7C6-44A3-817D-C4FAFD75EDF5}" type="presParOf" srcId="{BC7F4634-5B65-4B26-AB4A-1BBFCE130743}" destId="{3314D782-B060-4A90-9FB8-C472EE1B7CB3}" srcOrd="1" destOrd="0" presId="urn:microsoft.com/office/officeart/2005/8/layout/hList7"/>
    <dgm:cxn modelId="{1B72879B-9BB0-4BA7-8B03-2B0B2BDA15CB}" type="presParOf" srcId="{BC7F4634-5B65-4B26-AB4A-1BBFCE130743}" destId="{22C6E585-2B9B-478A-A863-A77219BCDE90}" srcOrd="2" destOrd="0" presId="urn:microsoft.com/office/officeart/2005/8/layout/hList7"/>
    <dgm:cxn modelId="{B3D16A13-5B81-4861-9577-E6D4F5242EE5}" type="presParOf" srcId="{22C6E585-2B9B-478A-A863-A77219BCDE90}" destId="{0E5FDEA1-EC3B-4DB5-8CD1-7112BC3FEAE4}" srcOrd="0" destOrd="0" presId="urn:microsoft.com/office/officeart/2005/8/layout/hList7"/>
    <dgm:cxn modelId="{1F49105A-F770-4616-BE6E-6D1538AEFACC}" type="presParOf" srcId="{22C6E585-2B9B-478A-A863-A77219BCDE90}" destId="{030ABFFD-4324-494B-9724-5AE5ED290194}" srcOrd="1" destOrd="0" presId="urn:microsoft.com/office/officeart/2005/8/layout/hList7"/>
    <dgm:cxn modelId="{BC069178-FCE6-4D55-8B67-C51B94338272}" type="presParOf" srcId="{22C6E585-2B9B-478A-A863-A77219BCDE90}" destId="{71277800-BD1A-44B5-94DD-E5ABD07BA1CD}" srcOrd="2" destOrd="0" presId="urn:microsoft.com/office/officeart/2005/8/layout/hList7"/>
    <dgm:cxn modelId="{94F1A99E-AE7F-496A-844B-87C08A773E63}" type="presParOf" srcId="{22C6E585-2B9B-478A-A863-A77219BCDE90}" destId="{B1597264-5336-4B49-A2E0-223983A8F327}" srcOrd="3" destOrd="0" presId="urn:microsoft.com/office/officeart/2005/8/layout/hList7"/>
    <dgm:cxn modelId="{266D9AC1-1F50-4F00-A29A-4E634717CA05}" type="presParOf" srcId="{BC7F4634-5B65-4B26-AB4A-1BBFCE130743}" destId="{44D06D67-5E28-4043-A0D3-91FAAE7699BF}" srcOrd="3" destOrd="0" presId="urn:microsoft.com/office/officeart/2005/8/layout/hList7"/>
    <dgm:cxn modelId="{52CEDADC-89A3-4523-9857-7D03D953F33E}" type="presParOf" srcId="{BC7F4634-5B65-4B26-AB4A-1BBFCE130743}" destId="{7073DB75-0327-4229-80D0-AB241C745B71}" srcOrd="4" destOrd="0" presId="urn:microsoft.com/office/officeart/2005/8/layout/hList7"/>
    <dgm:cxn modelId="{5E741148-8158-4995-972F-29356E1CFE33}" type="presParOf" srcId="{7073DB75-0327-4229-80D0-AB241C745B71}" destId="{FA866438-8D9A-45C3-BF86-AD5E416F0A99}" srcOrd="0" destOrd="0" presId="urn:microsoft.com/office/officeart/2005/8/layout/hList7"/>
    <dgm:cxn modelId="{D178FB46-3597-4BFC-BDAA-E68EC6E25B62}" type="presParOf" srcId="{7073DB75-0327-4229-80D0-AB241C745B71}" destId="{B99208AD-4949-4367-8F5E-DCC71E6D5754}" srcOrd="1" destOrd="0" presId="urn:microsoft.com/office/officeart/2005/8/layout/hList7"/>
    <dgm:cxn modelId="{41A901D9-D9E1-4EF1-B443-85041A59BC54}" type="presParOf" srcId="{7073DB75-0327-4229-80D0-AB241C745B71}" destId="{0B1E9BBF-896E-4A27-8DD1-B37C39DEC40E}" srcOrd="2" destOrd="0" presId="urn:microsoft.com/office/officeart/2005/8/layout/hList7"/>
    <dgm:cxn modelId="{73A1AEAC-663F-4145-AEB0-FA99A8C21E4D}" type="presParOf" srcId="{7073DB75-0327-4229-80D0-AB241C745B71}" destId="{C4599618-2021-434D-895F-974560393B3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E30DB-68C8-4389-9046-4FDBE12518D1}">
      <dsp:nvSpPr>
        <dsp:cNvPr id="0" name=""/>
        <dsp:cNvSpPr/>
      </dsp:nvSpPr>
      <dsp:spPr>
        <a:xfrm>
          <a:off x="0" y="0"/>
          <a:ext cx="2991232" cy="3624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1644650" eaLnBrk="1" fontAlgn="auto" latinLnBrk="0" hangingPunct="1">
            <a:lnSpc>
              <a:spcPct val="100000"/>
            </a:lnSpc>
            <a:spcBef>
              <a:spcPct val="0"/>
            </a:spcBef>
            <a:spcAft>
              <a:spcPct val="35000"/>
            </a:spcAft>
            <a:buClrTx/>
            <a:buSzTx/>
            <a:buFontTx/>
            <a:buNone/>
            <a:tabLst/>
            <a:defRPr/>
          </a:pPr>
          <a:endParaRPr lang="en-US" sz="1800" kern="1200" dirty="0" smtClean="0">
            <a:latin typeface="Arial" pitchFamily="34" charset="0"/>
            <a:cs typeface="Arial" pitchFamily="34" charset="0"/>
          </a:endParaRPr>
        </a:p>
        <a:p>
          <a:pPr marL="0" marR="0" lvl="0" indent="0" algn="ctr" defTabSz="1644650" eaLnBrk="1" fontAlgn="auto" latinLnBrk="0" hangingPunct="1">
            <a:lnSpc>
              <a:spcPct val="100000"/>
            </a:lnSpc>
            <a:spcBef>
              <a:spcPct val="0"/>
            </a:spcBef>
            <a:spcAft>
              <a:spcPct val="35000"/>
            </a:spcAft>
            <a:buClrTx/>
            <a:buSzTx/>
            <a:buFontTx/>
            <a:buNone/>
            <a:tabLst/>
            <a:defRPr/>
          </a:pPr>
          <a:endParaRPr lang="en-US" sz="2000" kern="1200" dirty="0" smtClean="0">
            <a:latin typeface="Arial" pitchFamily="34" charset="0"/>
            <a:cs typeface="Arial" pitchFamily="34" charset="0"/>
          </a:endParaRPr>
        </a:p>
        <a:p>
          <a:pPr marL="0" marR="0" lvl="0" indent="0" algn="ctr" defTabSz="1644650" eaLnBrk="1" fontAlgn="auto" latinLnBrk="0" hangingPunct="1">
            <a:lnSpc>
              <a:spcPct val="100000"/>
            </a:lnSpc>
            <a:spcBef>
              <a:spcPct val="0"/>
            </a:spcBef>
            <a:spcAft>
              <a:spcPct val="35000"/>
            </a:spcAft>
            <a:buClrTx/>
            <a:buSzTx/>
            <a:buFontTx/>
            <a:buNone/>
            <a:tabLst/>
            <a:defRPr/>
          </a:pPr>
          <a:r>
            <a:rPr lang="en-US" sz="2000" kern="1200" dirty="0" smtClean="0">
              <a:latin typeface="Arial" pitchFamily="34" charset="0"/>
              <a:cs typeface="Arial" pitchFamily="34" charset="0"/>
            </a:rPr>
            <a:t>No network restrictions. See specialists without referrals. Use </a:t>
          </a:r>
          <a:r>
            <a:rPr lang="en-US" sz="2000" b="1" kern="1200" dirty="0" smtClean="0">
              <a:latin typeface="Arial" pitchFamily="34" charset="0"/>
              <a:cs typeface="Arial" pitchFamily="34" charset="0"/>
            </a:rPr>
            <a:t>any</a:t>
          </a:r>
          <a:r>
            <a:rPr lang="en-US" sz="2000" kern="1200" dirty="0" smtClean="0">
              <a:latin typeface="Arial" pitchFamily="34" charset="0"/>
              <a:cs typeface="Arial" pitchFamily="34" charset="0"/>
            </a:rPr>
            <a:t> provider that accepts Medicare patients.</a:t>
          </a:r>
        </a:p>
        <a:p>
          <a:pPr algn="ctr" defTabSz="1644650">
            <a:spcBef>
              <a:spcPct val="0"/>
            </a:spcBef>
            <a:spcAft>
              <a:spcPct val="35000"/>
            </a:spcAft>
          </a:pPr>
          <a:endParaRPr lang="en-US" kern="1200" dirty="0"/>
        </a:p>
      </dsp:txBody>
      <dsp:txXfrm>
        <a:off x="0" y="1449616"/>
        <a:ext cx="2991232" cy="1449616"/>
      </dsp:txXfrm>
    </dsp:sp>
    <dsp:sp modelId="{7EC17736-FE98-4B14-A430-D89A2579918F}">
      <dsp:nvSpPr>
        <dsp:cNvPr id="0" name=""/>
        <dsp:cNvSpPr/>
      </dsp:nvSpPr>
      <dsp:spPr>
        <a:xfrm>
          <a:off x="894059" y="217442"/>
          <a:ext cx="1206805" cy="120680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93D911-9F53-42F0-AE09-4211BF37566D}">
      <dsp:nvSpPr>
        <dsp:cNvPr id="0" name=""/>
        <dsp:cNvSpPr/>
      </dsp:nvSpPr>
      <dsp:spPr>
        <a:xfrm>
          <a:off x="5874630" y="0"/>
          <a:ext cx="3028175" cy="3624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latin typeface="Arial" pitchFamily="34" charset="0"/>
              <a:cs typeface="Arial" pitchFamily="34" charset="0"/>
            </a:rPr>
            <a:t>Guaranteed coverage for life, as long as you pay your premiums.</a:t>
          </a:r>
        </a:p>
      </dsp:txBody>
      <dsp:txXfrm>
        <a:off x="5874630" y="1449616"/>
        <a:ext cx="3028175" cy="1449616"/>
      </dsp:txXfrm>
    </dsp:sp>
    <dsp:sp modelId="{DA20A423-DFB3-4A98-A60C-ADEB8B5484F7}">
      <dsp:nvSpPr>
        <dsp:cNvPr id="0" name=""/>
        <dsp:cNvSpPr/>
      </dsp:nvSpPr>
      <dsp:spPr>
        <a:xfrm>
          <a:off x="6643975" y="187622"/>
          <a:ext cx="1206805" cy="120680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62E368-97BE-4E95-8157-D56421BBF121}">
      <dsp:nvSpPr>
        <dsp:cNvPr id="0" name=""/>
        <dsp:cNvSpPr/>
      </dsp:nvSpPr>
      <dsp:spPr>
        <a:xfrm>
          <a:off x="3057840" y="0"/>
          <a:ext cx="2790807" cy="3624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Excellent </a:t>
          </a:r>
          <a:r>
            <a:rPr lang="en-US" sz="2000" b="1" kern="1200" dirty="0" smtClean="0">
              <a:latin typeface="Arial" pitchFamily="34" charset="0"/>
              <a:cs typeface="Arial" pitchFamily="34" charset="0"/>
            </a:rPr>
            <a:t>Nationwide</a:t>
          </a:r>
          <a:r>
            <a:rPr lang="en-US" sz="2000" kern="1200" dirty="0" smtClean="0">
              <a:latin typeface="Arial" pitchFamily="34" charset="0"/>
              <a:cs typeface="Arial" pitchFamily="34" charset="0"/>
            </a:rPr>
            <a:t> coverage.   </a:t>
          </a:r>
          <a:r>
            <a:rPr lang="en-US" sz="2000" kern="1200" smtClean="0">
              <a:latin typeface="Arial" pitchFamily="34" charset="0"/>
              <a:cs typeface="Arial" pitchFamily="34" charset="0"/>
            </a:rPr>
            <a:t>International overage </a:t>
          </a:r>
          <a:r>
            <a:rPr lang="en-US" sz="2000" kern="1200" dirty="0" smtClean="0">
              <a:latin typeface="Arial" pitchFamily="34" charset="0"/>
              <a:cs typeface="Arial" pitchFamily="34" charset="0"/>
            </a:rPr>
            <a:t>for illness/accident.</a:t>
          </a:r>
          <a:endParaRPr lang="en-US" sz="2000" kern="1200" dirty="0"/>
        </a:p>
      </dsp:txBody>
      <dsp:txXfrm>
        <a:off x="3057840" y="1449616"/>
        <a:ext cx="2790807" cy="1449616"/>
      </dsp:txXfrm>
    </dsp:sp>
    <dsp:sp modelId="{C8951BDA-4E8B-4433-BD49-DB0C13F9AEAD}">
      <dsp:nvSpPr>
        <dsp:cNvPr id="0" name=""/>
        <dsp:cNvSpPr/>
      </dsp:nvSpPr>
      <dsp:spPr>
        <a:xfrm>
          <a:off x="3816722" y="157657"/>
          <a:ext cx="1255644" cy="1206805"/>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CF5F3C-0DBB-4BE5-9C96-66C7821C8D59}">
      <dsp:nvSpPr>
        <dsp:cNvPr id="0" name=""/>
        <dsp:cNvSpPr/>
      </dsp:nvSpPr>
      <dsp:spPr>
        <a:xfrm flipV="1">
          <a:off x="265992" y="3365534"/>
          <a:ext cx="8240612" cy="142799"/>
        </a:xfrm>
        <a:prstGeom prst="leftRightArrow">
          <a:avLst/>
        </a:prstGeom>
        <a:solidFill>
          <a:schemeClr val="accent1">
            <a:tint val="6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5A403-CB1F-4C46-B1D1-BD5DA6F07FD4}">
      <dsp:nvSpPr>
        <dsp:cNvPr id="0" name=""/>
        <dsp:cNvSpPr/>
      </dsp:nvSpPr>
      <dsp:spPr>
        <a:xfrm>
          <a:off x="65044" y="0"/>
          <a:ext cx="2800906" cy="3672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Nationwide network.  </a:t>
          </a:r>
          <a:r>
            <a:rPr lang="en-US" sz="2000" kern="1200" dirty="0" smtClean="0">
              <a:latin typeface="Arial" panose="020B0604020202020204" pitchFamily="34" charset="0"/>
              <a:cs typeface="Arial" panose="020B0604020202020204" pitchFamily="34" charset="0"/>
            </a:rPr>
            <a:t>Must use providers and facilities that accept this plan.</a:t>
          </a:r>
          <a:endParaRPr lang="en-US" sz="2000" kern="1200" dirty="0">
            <a:latin typeface="Arial" panose="020B0604020202020204" pitchFamily="34" charset="0"/>
            <a:cs typeface="Arial" panose="020B0604020202020204" pitchFamily="34" charset="0"/>
          </a:endParaRPr>
        </a:p>
      </dsp:txBody>
      <dsp:txXfrm>
        <a:off x="65044" y="1469036"/>
        <a:ext cx="2800906" cy="1469036"/>
      </dsp:txXfrm>
    </dsp:sp>
    <dsp:sp modelId="{9E9D439D-EF63-4616-9397-771A0F2AF99B}">
      <dsp:nvSpPr>
        <dsp:cNvPr id="0" name=""/>
        <dsp:cNvSpPr/>
      </dsp:nvSpPr>
      <dsp:spPr>
        <a:xfrm>
          <a:off x="760792" y="220355"/>
          <a:ext cx="1222972" cy="122297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5FDEA1-EC3B-4DB5-8CD1-7112BC3FEAE4}">
      <dsp:nvSpPr>
        <dsp:cNvPr id="0" name=""/>
        <dsp:cNvSpPr/>
      </dsp:nvSpPr>
      <dsp:spPr>
        <a:xfrm>
          <a:off x="2950005" y="0"/>
          <a:ext cx="2800906" cy="3672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Use any ER in an emergency.  Emergency coverage for international travel.</a:t>
          </a:r>
          <a:endParaRPr lang="en-US" sz="2000" kern="1200" dirty="0">
            <a:latin typeface="Arial" panose="020B0604020202020204" pitchFamily="34" charset="0"/>
            <a:cs typeface="Arial" panose="020B0604020202020204" pitchFamily="34" charset="0"/>
          </a:endParaRPr>
        </a:p>
      </dsp:txBody>
      <dsp:txXfrm>
        <a:off x="2950005" y="1469036"/>
        <a:ext cx="2800906" cy="1469036"/>
      </dsp:txXfrm>
    </dsp:sp>
    <dsp:sp modelId="{B1597264-5336-4B49-A2E0-223983A8F327}">
      <dsp:nvSpPr>
        <dsp:cNvPr id="0" name=""/>
        <dsp:cNvSpPr/>
      </dsp:nvSpPr>
      <dsp:spPr>
        <a:xfrm>
          <a:off x="3675700" y="220355"/>
          <a:ext cx="1222972" cy="122297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866438-8D9A-45C3-BF86-AD5E416F0A99}">
      <dsp:nvSpPr>
        <dsp:cNvPr id="0" name=""/>
        <dsp:cNvSpPr/>
      </dsp:nvSpPr>
      <dsp:spPr>
        <a:xfrm>
          <a:off x="5773466" y="0"/>
          <a:ext cx="2800906" cy="3672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Guaranteed coverage for life, as long as you pay your premiums.</a:t>
          </a:r>
          <a:endParaRPr lang="en-US" sz="2000" kern="1200" dirty="0"/>
        </a:p>
      </dsp:txBody>
      <dsp:txXfrm>
        <a:off x="5773466" y="1469036"/>
        <a:ext cx="2800906" cy="1469036"/>
      </dsp:txXfrm>
    </dsp:sp>
    <dsp:sp modelId="{C4599618-2021-434D-895F-974560393B3F}">
      <dsp:nvSpPr>
        <dsp:cNvPr id="0" name=""/>
        <dsp:cNvSpPr/>
      </dsp:nvSpPr>
      <dsp:spPr>
        <a:xfrm>
          <a:off x="6560633" y="220355"/>
          <a:ext cx="1222972" cy="1222972"/>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C405E2-7AAA-4D3D-B499-C6EF694F3A63}">
      <dsp:nvSpPr>
        <dsp:cNvPr id="0" name=""/>
        <dsp:cNvSpPr/>
      </dsp:nvSpPr>
      <dsp:spPr>
        <a:xfrm flipV="1">
          <a:off x="327986" y="3357796"/>
          <a:ext cx="7888423" cy="221110"/>
        </a:xfrm>
        <a:prstGeom prst="leftRightArrow">
          <a:avLst/>
        </a:prstGeom>
        <a:solidFill>
          <a:schemeClr val="accent1">
            <a:tint val="6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3400" y="0"/>
            <a:ext cx="2504440" cy="464820"/>
          </a:xfrm>
          <a:prstGeom prst="rect">
            <a:avLst/>
          </a:prstGeom>
        </p:spPr>
        <p:txBody>
          <a:bodyPr vert="horz" wrap="square" lIns="93177" tIns="46589" rIns="93177" bIns="46589" numCol="1" anchor="t" anchorCtr="0" compatLnSpc="1">
            <a:prstTxWarp prst="textNoShape">
              <a:avLst/>
            </a:prstTxWarp>
          </a:bodyPr>
          <a:lstStyle>
            <a:lvl1pPr>
              <a:defRPr sz="1200" smtClean="0">
                <a:latin typeface="Arial" charset="0"/>
              </a:defRPr>
            </a:lvl1pPr>
          </a:lstStyle>
          <a:p>
            <a:pPr>
              <a:defRPr/>
            </a:pPr>
            <a:endParaRPr lang="en-US" sz="1400" b="1" dirty="0"/>
          </a:p>
          <a:p>
            <a:pPr>
              <a:defRPr/>
            </a:pPr>
            <a:r>
              <a:rPr lang="en-US" sz="1400" b="1" dirty="0" smtClean="0"/>
              <a:t>PURA - Road to Retirement</a:t>
            </a:r>
            <a:endParaRPr lang="en-US" sz="1400" b="1" dirty="0"/>
          </a:p>
        </p:txBody>
      </p:sp>
      <p:sp>
        <p:nvSpPr>
          <p:cNvPr id="3" name="Date Placeholder 2"/>
          <p:cNvSpPr>
            <a:spLocks noGrp="1"/>
          </p:cNvSpPr>
          <p:nvPr>
            <p:ph type="dt" sz="quarter" idx="1"/>
          </p:nvPr>
        </p:nvSpPr>
        <p:spPr>
          <a:xfrm>
            <a:off x="3972560" y="0"/>
            <a:ext cx="27330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Arial" charset="0"/>
              </a:defRPr>
            </a:lvl1pPr>
          </a:lstStyle>
          <a:p>
            <a:pPr>
              <a:defRPr/>
            </a:pPr>
            <a:endParaRPr lang="en-US" sz="1400" b="1" dirty="0" smtClean="0"/>
          </a:p>
          <a:p>
            <a:pPr>
              <a:defRPr/>
            </a:pPr>
            <a:r>
              <a:rPr lang="en-US" sz="1400" b="1" dirty="0" smtClean="0"/>
              <a:t>March 2020</a:t>
            </a:r>
            <a:endParaRPr lang="en-US" sz="1400" b="1"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5BACF35D-EB3D-7549-881D-A3920F338A96}" type="slidenum">
              <a:rPr lang="en-US"/>
              <a:pPr>
                <a:defRPr/>
              </a:pPr>
              <a:t>‹#›</a:t>
            </a:fld>
            <a:endParaRPr lang="en-US" dirty="0"/>
          </a:p>
        </p:txBody>
      </p:sp>
    </p:spTree>
    <p:extLst>
      <p:ext uri="{BB962C8B-B14F-4D97-AF65-F5344CB8AC3E}">
        <p14:creationId xmlns:p14="http://schemas.microsoft.com/office/powerpoint/2010/main" val="1934570446"/>
      </p:ext>
    </p:extLst>
  </p:cSld>
  <p:clrMap bg1="lt1" tx1="dk1" bg2="lt2" tx2="dk2" accent1="accent1" accent2="accent2" accent3="accent3" accent4="accent4" accent5="accent5" accent6="accent6" hlink="hlink" folHlink="folHlink"/>
  <p:hf ftr="0"/>
  <p:extLst mod="1">
    <p:ext uri="{56416CCD-93CA-4268-BC5B-53C4BB910035}">
      <p15:sldGuideLst xmlns:p15="http://schemas.microsoft.com/office/powerpoint/2012/main">
        <p15:guide id="1" orient="horz" pos="2928"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smtClean="0">
                <a:latin typeface="Arial" charset="0"/>
              </a:defRPr>
            </a:lvl1pPr>
          </a:lstStyle>
          <a:p>
            <a:pPr>
              <a:defRPr/>
            </a:pPr>
            <a:r>
              <a:rPr lang="en-US" smtClean="0"/>
              <a:t>PURA - Road to Retirement</a:t>
            </a:r>
            <a:endParaRPr lang="en-US"/>
          </a:p>
        </p:txBody>
      </p:sp>
      <p:sp>
        <p:nvSpPr>
          <p:cNvPr id="4198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latin typeface="Arial" charset="0"/>
              </a:defRPr>
            </a:lvl1pPr>
          </a:lstStyle>
          <a:p>
            <a:pPr>
              <a:defRPr/>
            </a:pPr>
            <a:r>
              <a:rPr lang="en-US" smtClean="0"/>
              <a:t>March 2017</a:t>
            </a:r>
            <a:endParaRPr lang="en-US" dirty="0"/>
          </a:p>
        </p:txBody>
      </p:sp>
      <p:sp>
        <p:nvSpPr>
          <p:cNvPr id="634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r>
              <a:rPr lang="en-US" smtClean="0"/>
              <a:t>July-August 2010</a:t>
            </a:r>
            <a:endParaRPr lang="en-US"/>
          </a:p>
        </p:txBody>
      </p:sp>
      <p:sp>
        <p:nvSpPr>
          <p:cNvPr id="4199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D3CF8AD5-0316-F445-AE07-382FA9C8D8F5}" type="slidenum">
              <a:rPr lang="en-US"/>
              <a:pPr>
                <a:defRPr/>
              </a:pPr>
              <a:t>‹#›</a:t>
            </a:fld>
            <a:endParaRPr lang="en-US"/>
          </a:p>
        </p:txBody>
      </p:sp>
    </p:spTree>
    <p:extLst>
      <p:ext uri="{BB962C8B-B14F-4D97-AF65-F5344CB8AC3E}">
        <p14:creationId xmlns:p14="http://schemas.microsoft.com/office/powerpoint/2010/main" val="5075044"/>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a:ln/>
        </p:spPr>
      </p:sp>
      <p:sp>
        <p:nvSpPr>
          <p:cNvPr id="65539" name="Notes Placeholder 2"/>
          <p:cNvSpPr>
            <a:spLocks noGrp="1"/>
          </p:cNvSpPr>
          <p:nvPr>
            <p:ph type="body" idx="1"/>
          </p:nvPr>
        </p:nvSpPr>
        <p:spPr>
          <a:noFill/>
          <a:ln/>
        </p:spPr>
        <p:txBody>
          <a:bodyPr/>
          <a:lstStyle/>
          <a:p>
            <a:endParaRPr lang="en-US" dirty="0">
              <a:ea typeface="ＭＳ Ｐゴシック" charset="-128"/>
              <a:cs typeface="ＭＳ Ｐゴシック" charset="-128"/>
            </a:endParaRPr>
          </a:p>
        </p:txBody>
      </p:sp>
      <p:sp>
        <p:nvSpPr>
          <p:cNvPr id="65540" name="Slide Number Placeholder 3"/>
          <p:cNvSpPr>
            <a:spLocks noGrp="1"/>
          </p:cNvSpPr>
          <p:nvPr>
            <p:ph type="sldNum" sz="quarter" idx="5"/>
          </p:nvPr>
        </p:nvSpPr>
        <p:spPr>
          <a:noFill/>
        </p:spPr>
        <p:txBody>
          <a:bodyPr/>
          <a:lstStyle/>
          <a:p>
            <a:fld id="{DE6A4A01-0398-A840-8109-0845A6441A67}" type="slidenum">
              <a:rPr lang="en-US" smtClean="0"/>
              <a:pPr/>
              <a:t>1</a:t>
            </a:fld>
            <a:endParaRPr lang="en-US" smtClean="0"/>
          </a:p>
        </p:txBody>
      </p:sp>
      <p:sp>
        <p:nvSpPr>
          <p:cNvPr id="65542" name="Header Placeholder 5"/>
          <p:cNvSpPr>
            <a:spLocks noGrp="1"/>
          </p:cNvSpPr>
          <p:nvPr>
            <p:ph type="hdr" sz="quarter"/>
          </p:nvPr>
        </p:nvSpPr>
        <p:spPr>
          <a:noFill/>
        </p:spPr>
        <p:txBody>
          <a:bodyPr/>
          <a:lstStyle/>
          <a:p>
            <a:r>
              <a:rPr lang="en-US" smtClean="0"/>
              <a:t>PURA - Road to Retirement</a:t>
            </a:r>
            <a:endParaRPr lang="en-US"/>
          </a:p>
        </p:txBody>
      </p:sp>
      <p:sp>
        <p:nvSpPr>
          <p:cNvPr id="2" name="Date Placeholder 1"/>
          <p:cNvSpPr>
            <a:spLocks noGrp="1"/>
          </p:cNvSpPr>
          <p:nvPr>
            <p:ph type="dt" idx="11"/>
          </p:nvPr>
        </p:nvSpPr>
        <p:spPr/>
        <p:txBody>
          <a:bodyPr/>
          <a:lstStyle/>
          <a:p>
            <a:pPr>
              <a:defRPr/>
            </a:pPr>
            <a:r>
              <a:rPr lang="en-US" smtClean="0"/>
              <a:t>March 2017</a:t>
            </a:r>
            <a:endParaRPr lang="en-US" dirty="0"/>
          </a:p>
        </p:txBody>
      </p:sp>
    </p:spTree>
    <p:extLst>
      <p:ext uri="{BB962C8B-B14F-4D97-AF65-F5344CB8AC3E}">
        <p14:creationId xmlns:p14="http://schemas.microsoft.com/office/powerpoint/2010/main" val="517126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PURA - Road to Retirement</a:t>
            </a:r>
            <a:endParaRPr lang="en-US"/>
          </a:p>
        </p:txBody>
      </p:sp>
      <p:sp>
        <p:nvSpPr>
          <p:cNvPr id="6" name="Slide Number Placeholder 5"/>
          <p:cNvSpPr>
            <a:spLocks noGrp="1"/>
          </p:cNvSpPr>
          <p:nvPr>
            <p:ph type="sldNum" sz="quarter" idx="12"/>
          </p:nvPr>
        </p:nvSpPr>
        <p:spPr/>
        <p:txBody>
          <a:bodyPr/>
          <a:lstStyle/>
          <a:p>
            <a:pPr>
              <a:defRPr/>
            </a:pPr>
            <a:fld id="{D3CF8AD5-0316-F445-AE07-382FA9C8D8F5}" type="slidenum">
              <a:rPr lang="en-US" smtClean="0"/>
              <a:pPr>
                <a:defRPr/>
              </a:pPr>
              <a:t>20</a:t>
            </a:fld>
            <a:endParaRPr lang="en-US"/>
          </a:p>
        </p:txBody>
      </p:sp>
      <p:sp>
        <p:nvSpPr>
          <p:cNvPr id="7" name="Date Placeholder 6"/>
          <p:cNvSpPr>
            <a:spLocks noGrp="1"/>
          </p:cNvSpPr>
          <p:nvPr>
            <p:ph type="dt" idx="13"/>
          </p:nvPr>
        </p:nvSpPr>
        <p:spPr/>
        <p:txBody>
          <a:bodyPr/>
          <a:lstStyle/>
          <a:p>
            <a:pPr>
              <a:defRPr/>
            </a:pPr>
            <a:r>
              <a:rPr lang="en-US" smtClean="0"/>
              <a:t>March 2017</a:t>
            </a:r>
            <a:endParaRPr lang="en-US" dirty="0"/>
          </a:p>
        </p:txBody>
      </p:sp>
    </p:spTree>
    <p:extLst>
      <p:ext uri="{BB962C8B-B14F-4D97-AF65-F5344CB8AC3E}">
        <p14:creationId xmlns:p14="http://schemas.microsoft.com/office/powerpoint/2010/main" val="1326156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PURA - Road to Retirement</a:t>
            </a:r>
            <a:endParaRPr lang="en-US"/>
          </a:p>
        </p:txBody>
      </p:sp>
      <p:sp>
        <p:nvSpPr>
          <p:cNvPr id="5" name="Date Placeholder 4"/>
          <p:cNvSpPr>
            <a:spLocks noGrp="1"/>
          </p:cNvSpPr>
          <p:nvPr>
            <p:ph type="dt" idx="11"/>
          </p:nvPr>
        </p:nvSpPr>
        <p:spPr/>
        <p:txBody>
          <a:bodyPr/>
          <a:lstStyle/>
          <a:p>
            <a:pPr>
              <a:defRPr/>
            </a:pPr>
            <a:r>
              <a:rPr lang="en-US" smtClean="0"/>
              <a:t>March 2017</a:t>
            </a:r>
            <a:endParaRPr lang="en-US" dirty="0"/>
          </a:p>
        </p:txBody>
      </p:sp>
      <p:sp>
        <p:nvSpPr>
          <p:cNvPr id="6" name="Slide Number Placeholder 5"/>
          <p:cNvSpPr>
            <a:spLocks noGrp="1"/>
          </p:cNvSpPr>
          <p:nvPr>
            <p:ph type="sldNum" sz="quarter" idx="12"/>
          </p:nvPr>
        </p:nvSpPr>
        <p:spPr/>
        <p:txBody>
          <a:bodyPr/>
          <a:lstStyle/>
          <a:p>
            <a:pPr>
              <a:defRPr/>
            </a:pPr>
            <a:fld id="{D3CF8AD5-0316-F445-AE07-382FA9C8D8F5}" type="slidenum">
              <a:rPr lang="en-US" smtClean="0"/>
              <a:pPr>
                <a:defRPr/>
              </a:pPr>
              <a:t>23</a:t>
            </a:fld>
            <a:endParaRPr lang="en-US"/>
          </a:p>
        </p:txBody>
      </p:sp>
    </p:spTree>
    <p:extLst>
      <p:ext uri="{BB962C8B-B14F-4D97-AF65-F5344CB8AC3E}">
        <p14:creationId xmlns:p14="http://schemas.microsoft.com/office/powerpoint/2010/main" val="2163211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PURA - Road to Retirement</a:t>
            </a:r>
            <a:endParaRPr lang="en-US"/>
          </a:p>
        </p:txBody>
      </p:sp>
      <p:sp>
        <p:nvSpPr>
          <p:cNvPr id="5" name="Date Placeholder 4"/>
          <p:cNvSpPr>
            <a:spLocks noGrp="1"/>
          </p:cNvSpPr>
          <p:nvPr>
            <p:ph type="dt" idx="11"/>
          </p:nvPr>
        </p:nvSpPr>
        <p:spPr/>
        <p:txBody>
          <a:bodyPr/>
          <a:lstStyle/>
          <a:p>
            <a:pPr>
              <a:defRPr/>
            </a:pPr>
            <a:r>
              <a:rPr lang="en-US" smtClean="0"/>
              <a:t>March 2017</a:t>
            </a:r>
            <a:endParaRPr lang="en-US" dirty="0"/>
          </a:p>
        </p:txBody>
      </p:sp>
      <p:sp>
        <p:nvSpPr>
          <p:cNvPr id="6" name="Slide Number Placeholder 5"/>
          <p:cNvSpPr>
            <a:spLocks noGrp="1"/>
          </p:cNvSpPr>
          <p:nvPr>
            <p:ph type="sldNum" sz="quarter" idx="12"/>
          </p:nvPr>
        </p:nvSpPr>
        <p:spPr/>
        <p:txBody>
          <a:bodyPr/>
          <a:lstStyle/>
          <a:p>
            <a:pPr>
              <a:defRPr/>
            </a:pPr>
            <a:fld id="{D3CF8AD5-0316-F445-AE07-382FA9C8D8F5}" type="slidenum">
              <a:rPr lang="en-US" smtClean="0"/>
              <a:pPr>
                <a:defRPr/>
              </a:pPr>
              <a:t>24</a:t>
            </a:fld>
            <a:endParaRPr lang="en-US"/>
          </a:p>
        </p:txBody>
      </p:sp>
    </p:spTree>
    <p:extLst>
      <p:ext uri="{BB962C8B-B14F-4D97-AF65-F5344CB8AC3E}">
        <p14:creationId xmlns:p14="http://schemas.microsoft.com/office/powerpoint/2010/main" val="1365461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PURA - Road to Retirement</a:t>
            </a:r>
            <a:endParaRPr lang="en-US"/>
          </a:p>
        </p:txBody>
      </p:sp>
      <p:sp>
        <p:nvSpPr>
          <p:cNvPr id="5" name="Date Placeholder 4"/>
          <p:cNvSpPr>
            <a:spLocks noGrp="1"/>
          </p:cNvSpPr>
          <p:nvPr>
            <p:ph type="dt" idx="11"/>
          </p:nvPr>
        </p:nvSpPr>
        <p:spPr/>
        <p:txBody>
          <a:bodyPr/>
          <a:lstStyle/>
          <a:p>
            <a:pPr>
              <a:defRPr/>
            </a:pPr>
            <a:r>
              <a:rPr lang="en-US" smtClean="0"/>
              <a:t>March 2017</a:t>
            </a:r>
            <a:endParaRPr lang="en-US" dirty="0"/>
          </a:p>
        </p:txBody>
      </p:sp>
      <p:sp>
        <p:nvSpPr>
          <p:cNvPr id="6" name="Slide Number Placeholder 5"/>
          <p:cNvSpPr>
            <a:spLocks noGrp="1"/>
          </p:cNvSpPr>
          <p:nvPr>
            <p:ph type="sldNum" sz="quarter" idx="12"/>
          </p:nvPr>
        </p:nvSpPr>
        <p:spPr/>
        <p:txBody>
          <a:bodyPr/>
          <a:lstStyle/>
          <a:p>
            <a:pPr>
              <a:defRPr/>
            </a:pPr>
            <a:fld id="{D3CF8AD5-0316-F445-AE07-382FA9C8D8F5}" type="slidenum">
              <a:rPr lang="en-US" smtClean="0"/>
              <a:pPr>
                <a:defRPr/>
              </a:pPr>
              <a:t>26</a:t>
            </a:fld>
            <a:endParaRPr lang="en-US"/>
          </a:p>
        </p:txBody>
      </p:sp>
    </p:spTree>
    <p:extLst>
      <p:ext uri="{BB962C8B-B14F-4D97-AF65-F5344CB8AC3E}">
        <p14:creationId xmlns:p14="http://schemas.microsoft.com/office/powerpoint/2010/main" val="2263785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PURA - Road to Retirement</a:t>
            </a:r>
            <a:endParaRPr lang="en-US"/>
          </a:p>
        </p:txBody>
      </p:sp>
      <p:sp>
        <p:nvSpPr>
          <p:cNvPr id="5" name="Date Placeholder 4"/>
          <p:cNvSpPr>
            <a:spLocks noGrp="1"/>
          </p:cNvSpPr>
          <p:nvPr>
            <p:ph type="dt" idx="11"/>
          </p:nvPr>
        </p:nvSpPr>
        <p:spPr/>
        <p:txBody>
          <a:bodyPr/>
          <a:lstStyle/>
          <a:p>
            <a:pPr>
              <a:defRPr/>
            </a:pPr>
            <a:r>
              <a:rPr lang="en-US" smtClean="0"/>
              <a:t>March 2017</a:t>
            </a:r>
            <a:endParaRPr lang="en-US" dirty="0"/>
          </a:p>
        </p:txBody>
      </p:sp>
      <p:sp>
        <p:nvSpPr>
          <p:cNvPr id="6" name="Slide Number Placeholder 5"/>
          <p:cNvSpPr>
            <a:spLocks noGrp="1"/>
          </p:cNvSpPr>
          <p:nvPr>
            <p:ph type="sldNum" sz="quarter" idx="12"/>
          </p:nvPr>
        </p:nvSpPr>
        <p:spPr/>
        <p:txBody>
          <a:bodyPr/>
          <a:lstStyle/>
          <a:p>
            <a:pPr>
              <a:defRPr/>
            </a:pPr>
            <a:fld id="{D3CF8AD5-0316-F445-AE07-382FA9C8D8F5}" type="slidenum">
              <a:rPr lang="en-US" smtClean="0"/>
              <a:pPr>
                <a:defRPr/>
              </a:pPr>
              <a:t>27</a:t>
            </a:fld>
            <a:endParaRPr lang="en-US"/>
          </a:p>
        </p:txBody>
      </p:sp>
    </p:spTree>
    <p:extLst>
      <p:ext uri="{BB962C8B-B14F-4D97-AF65-F5344CB8AC3E}">
        <p14:creationId xmlns:p14="http://schemas.microsoft.com/office/powerpoint/2010/main" val="872917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smtClean="0"/>
          </a:p>
        </p:txBody>
      </p:sp>
      <p:sp>
        <p:nvSpPr>
          <p:cNvPr id="49156" name="Slide Number Placeholder 3"/>
          <p:cNvSpPr>
            <a:spLocks noGrp="1"/>
          </p:cNvSpPr>
          <p:nvPr>
            <p:ph type="sldNum" sz="quarter" idx="5"/>
          </p:nvPr>
        </p:nvSpPr>
        <p:spPr>
          <a:noFill/>
        </p:spPr>
        <p:txBody>
          <a:bodyPr/>
          <a:lstStyle>
            <a:lvl1pPr defTabSz="931863">
              <a:defRPr sz="2400">
                <a:solidFill>
                  <a:schemeClr val="tx1"/>
                </a:solidFill>
                <a:latin typeface="Arial" panose="020B0604020202020204" pitchFamily="34" charset="0"/>
                <a:ea typeface="ＭＳ Ｐゴシック" panose="020B0600070205080204" pitchFamily="34" charset="-128"/>
              </a:defRPr>
            </a:lvl1pPr>
            <a:lvl2pPr marL="742950" indent="-285750"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A34D9A0-0FB6-48B7-862E-CDA2FAAC3E92}" type="slidenum">
              <a:rPr lang="en-US" altLang="en-US" sz="1200" smtClean="0">
                <a:solidFill>
                  <a:srgbClr val="000000"/>
                </a:solidFill>
              </a:rPr>
              <a:pPr/>
              <a:t>28</a:t>
            </a:fld>
            <a:endParaRPr lang="en-US" altLang="en-US" sz="1200" smtClean="0">
              <a:solidFill>
                <a:srgbClr val="000000"/>
              </a:solidFill>
            </a:endParaRPr>
          </a:p>
        </p:txBody>
      </p:sp>
    </p:spTree>
    <p:extLst>
      <p:ext uri="{BB962C8B-B14F-4D97-AF65-F5344CB8AC3E}">
        <p14:creationId xmlns:p14="http://schemas.microsoft.com/office/powerpoint/2010/main" val="3975725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PURA - Road to Retirement</a:t>
            </a:r>
            <a:endParaRPr lang="en-US"/>
          </a:p>
        </p:txBody>
      </p:sp>
      <p:sp>
        <p:nvSpPr>
          <p:cNvPr id="6" name="Slide Number Placeholder 5"/>
          <p:cNvSpPr>
            <a:spLocks noGrp="1"/>
          </p:cNvSpPr>
          <p:nvPr>
            <p:ph type="sldNum" sz="quarter" idx="12"/>
          </p:nvPr>
        </p:nvSpPr>
        <p:spPr/>
        <p:txBody>
          <a:bodyPr/>
          <a:lstStyle/>
          <a:p>
            <a:pPr>
              <a:defRPr/>
            </a:pPr>
            <a:fld id="{D3CF8AD5-0316-F445-AE07-382FA9C8D8F5}" type="slidenum">
              <a:rPr lang="en-US" smtClean="0"/>
              <a:pPr>
                <a:defRPr/>
              </a:pPr>
              <a:t>29</a:t>
            </a:fld>
            <a:endParaRPr lang="en-US"/>
          </a:p>
        </p:txBody>
      </p:sp>
      <p:sp>
        <p:nvSpPr>
          <p:cNvPr id="5" name="Date Placeholder 4"/>
          <p:cNvSpPr>
            <a:spLocks noGrp="1"/>
          </p:cNvSpPr>
          <p:nvPr>
            <p:ph type="dt" idx="14"/>
          </p:nvPr>
        </p:nvSpPr>
        <p:spPr/>
        <p:txBody>
          <a:bodyPr/>
          <a:lstStyle/>
          <a:p>
            <a:pPr>
              <a:defRPr/>
            </a:pPr>
            <a:r>
              <a:rPr lang="en-US" smtClean="0"/>
              <a:t>March 2017</a:t>
            </a:r>
            <a:endParaRPr lang="en-US" dirty="0"/>
          </a:p>
        </p:txBody>
      </p:sp>
    </p:spTree>
    <p:extLst>
      <p:ext uri="{BB962C8B-B14F-4D97-AF65-F5344CB8AC3E}">
        <p14:creationId xmlns:p14="http://schemas.microsoft.com/office/powerpoint/2010/main" val="2614135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PURA - Road to Retirement</a:t>
            </a:r>
            <a:endParaRPr lang="en-US"/>
          </a:p>
        </p:txBody>
      </p:sp>
      <p:sp>
        <p:nvSpPr>
          <p:cNvPr id="5" name="Date Placeholder 4"/>
          <p:cNvSpPr>
            <a:spLocks noGrp="1"/>
          </p:cNvSpPr>
          <p:nvPr>
            <p:ph type="dt" idx="11"/>
          </p:nvPr>
        </p:nvSpPr>
        <p:spPr/>
        <p:txBody>
          <a:bodyPr/>
          <a:lstStyle/>
          <a:p>
            <a:pPr>
              <a:defRPr/>
            </a:pPr>
            <a:r>
              <a:rPr lang="en-US" smtClean="0"/>
              <a:t>March 2017</a:t>
            </a:r>
            <a:endParaRPr lang="en-US" dirty="0"/>
          </a:p>
        </p:txBody>
      </p:sp>
      <p:sp>
        <p:nvSpPr>
          <p:cNvPr id="6" name="Slide Number Placeholder 5"/>
          <p:cNvSpPr>
            <a:spLocks noGrp="1"/>
          </p:cNvSpPr>
          <p:nvPr>
            <p:ph type="sldNum" sz="quarter" idx="12"/>
          </p:nvPr>
        </p:nvSpPr>
        <p:spPr/>
        <p:txBody>
          <a:bodyPr/>
          <a:lstStyle/>
          <a:p>
            <a:pPr>
              <a:defRPr/>
            </a:pPr>
            <a:fld id="{D3CF8AD5-0316-F445-AE07-382FA9C8D8F5}" type="slidenum">
              <a:rPr lang="en-US" smtClean="0"/>
              <a:pPr>
                <a:defRPr/>
              </a:pPr>
              <a:t>31</a:t>
            </a:fld>
            <a:endParaRPr lang="en-US"/>
          </a:p>
        </p:txBody>
      </p:sp>
    </p:spTree>
    <p:extLst>
      <p:ext uri="{BB962C8B-B14F-4D97-AF65-F5344CB8AC3E}">
        <p14:creationId xmlns:p14="http://schemas.microsoft.com/office/powerpoint/2010/main" val="1290171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PURA - Road to Retirement</a:t>
            </a:r>
            <a:endParaRPr lang="en-US"/>
          </a:p>
        </p:txBody>
      </p:sp>
      <p:sp>
        <p:nvSpPr>
          <p:cNvPr id="5" name="Date Placeholder 4"/>
          <p:cNvSpPr>
            <a:spLocks noGrp="1"/>
          </p:cNvSpPr>
          <p:nvPr>
            <p:ph type="dt" idx="11"/>
          </p:nvPr>
        </p:nvSpPr>
        <p:spPr/>
        <p:txBody>
          <a:bodyPr/>
          <a:lstStyle/>
          <a:p>
            <a:pPr>
              <a:defRPr/>
            </a:pPr>
            <a:r>
              <a:rPr lang="en-US" smtClean="0"/>
              <a:t>March 2017</a:t>
            </a:r>
            <a:endParaRPr lang="en-US" dirty="0"/>
          </a:p>
        </p:txBody>
      </p:sp>
      <p:sp>
        <p:nvSpPr>
          <p:cNvPr id="6" name="Slide Number Placeholder 5"/>
          <p:cNvSpPr>
            <a:spLocks noGrp="1"/>
          </p:cNvSpPr>
          <p:nvPr>
            <p:ph type="sldNum" sz="quarter" idx="12"/>
          </p:nvPr>
        </p:nvSpPr>
        <p:spPr/>
        <p:txBody>
          <a:bodyPr/>
          <a:lstStyle/>
          <a:p>
            <a:pPr>
              <a:defRPr/>
            </a:pPr>
            <a:fld id="{D3CF8AD5-0316-F445-AE07-382FA9C8D8F5}" type="slidenum">
              <a:rPr lang="en-US" smtClean="0"/>
              <a:pPr>
                <a:defRPr/>
              </a:pPr>
              <a:t>35</a:t>
            </a:fld>
            <a:endParaRPr lang="en-US"/>
          </a:p>
        </p:txBody>
      </p:sp>
    </p:spTree>
    <p:extLst>
      <p:ext uri="{BB962C8B-B14F-4D97-AF65-F5344CB8AC3E}">
        <p14:creationId xmlns:p14="http://schemas.microsoft.com/office/powerpoint/2010/main" val="98084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PURA - Road to Retirement</a:t>
            </a:r>
            <a:endParaRPr lang="en-US"/>
          </a:p>
        </p:txBody>
      </p:sp>
      <p:sp>
        <p:nvSpPr>
          <p:cNvPr id="5" name="Date Placeholder 4"/>
          <p:cNvSpPr>
            <a:spLocks noGrp="1"/>
          </p:cNvSpPr>
          <p:nvPr>
            <p:ph type="dt" idx="11"/>
          </p:nvPr>
        </p:nvSpPr>
        <p:spPr/>
        <p:txBody>
          <a:bodyPr/>
          <a:lstStyle/>
          <a:p>
            <a:pPr>
              <a:defRPr/>
            </a:pPr>
            <a:r>
              <a:rPr lang="en-US" smtClean="0"/>
              <a:t>March 2017</a:t>
            </a:r>
            <a:endParaRPr lang="en-US" dirty="0"/>
          </a:p>
        </p:txBody>
      </p:sp>
      <p:sp>
        <p:nvSpPr>
          <p:cNvPr id="6" name="Slide Number Placeholder 5"/>
          <p:cNvSpPr>
            <a:spLocks noGrp="1"/>
          </p:cNvSpPr>
          <p:nvPr>
            <p:ph type="sldNum" sz="quarter" idx="12"/>
          </p:nvPr>
        </p:nvSpPr>
        <p:spPr/>
        <p:txBody>
          <a:bodyPr/>
          <a:lstStyle/>
          <a:p>
            <a:pPr>
              <a:defRPr/>
            </a:pPr>
            <a:fld id="{D3CF8AD5-0316-F445-AE07-382FA9C8D8F5}" type="slidenum">
              <a:rPr lang="en-US" smtClean="0"/>
              <a:pPr>
                <a:defRPr/>
              </a:pPr>
              <a:t>2</a:t>
            </a:fld>
            <a:endParaRPr lang="en-US"/>
          </a:p>
        </p:txBody>
      </p:sp>
    </p:spTree>
    <p:extLst>
      <p:ext uri="{BB962C8B-B14F-4D97-AF65-F5344CB8AC3E}">
        <p14:creationId xmlns:p14="http://schemas.microsoft.com/office/powerpoint/2010/main" val="2443327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PURA - Road to Retirement</a:t>
            </a:r>
            <a:endParaRPr lang="en-US"/>
          </a:p>
        </p:txBody>
      </p:sp>
      <p:sp>
        <p:nvSpPr>
          <p:cNvPr id="5" name="Date Placeholder 4"/>
          <p:cNvSpPr>
            <a:spLocks noGrp="1"/>
          </p:cNvSpPr>
          <p:nvPr>
            <p:ph type="dt" idx="11"/>
          </p:nvPr>
        </p:nvSpPr>
        <p:spPr/>
        <p:txBody>
          <a:bodyPr/>
          <a:lstStyle/>
          <a:p>
            <a:pPr>
              <a:defRPr/>
            </a:pPr>
            <a:r>
              <a:rPr lang="en-US" smtClean="0"/>
              <a:t>March 2017</a:t>
            </a:r>
            <a:endParaRPr lang="en-US" dirty="0"/>
          </a:p>
        </p:txBody>
      </p:sp>
      <p:sp>
        <p:nvSpPr>
          <p:cNvPr id="6" name="Slide Number Placeholder 5"/>
          <p:cNvSpPr>
            <a:spLocks noGrp="1"/>
          </p:cNvSpPr>
          <p:nvPr>
            <p:ph type="sldNum" sz="quarter" idx="12"/>
          </p:nvPr>
        </p:nvSpPr>
        <p:spPr/>
        <p:txBody>
          <a:bodyPr/>
          <a:lstStyle/>
          <a:p>
            <a:pPr>
              <a:defRPr/>
            </a:pPr>
            <a:fld id="{D3CF8AD5-0316-F445-AE07-382FA9C8D8F5}" type="slidenum">
              <a:rPr lang="en-US" smtClean="0"/>
              <a:pPr>
                <a:defRPr/>
              </a:pPr>
              <a:t>3</a:t>
            </a:fld>
            <a:endParaRPr lang="en-US"/>
          </a:p>
        </p:txBody>
      </p:sp>
    </p:spTree>
    <p:extLst>
      <p:ext uri="{BB962C8B-B14F-4D97-AF65-F5344CB8AC3E}">
        <p14:creationId xmlns:p14="http://schemas.microsoft.com/office/powerpoint/2010/main" val="2456882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PURA - Road to Retirement</a:t>
            </a:r>
            <a:endParaRPr lang="en-US"/>
          </a:p>
        </p:txBody>
      </p:sp>
      <p:sp>
        <p:nvSpPr>
          <p:cNvPr id="5" name="Date Placeholder 4"/>
          <p:cNvSpPr>
            <a:spLocks noGrp="1"/>
          </p:cNvSpPr>
          <p:nvPr>
            <p:ph type="dt" idx="11"/>
          </p:nvPr>
        </p:nvSpPr>
        <p:spPr/>
        <p:txBody>
          <a:bodyPr/>
          <a:lstStyle/>
          <a:p>
            <a:pPr>
              <a:defRPr/>
            </a:pPr>
            <a:r>
              <a:rPr lang="en-US" smtClean="0"/>
              <a:t>March 2017</a:t>
            </a:r>
            <a:endParaRPr lang="en-US" dirty="0"/>
          </a:p>
        </p:txBody>
      </p:sp>
      <p:sp>
        <p:nvSpPr>
          <p:cNvPr id="6" name="Slide Number Placeholder 5"/>
          <p:cNvSpPr>
            <a:spLocks noGrp="1"/>
          </p:cNvSpPr>
          <p:nvPr>
            <p:ph type="sldNum" sz="quarter" idx="12"/>
          </p:nvPr>
        </p:nvSpPr>
        <p:spPr/>
        <p:txBody>
          <a:bodyPr/>
          <a:lstStyle/>
          <a:p>
            <a:pPr>
              <a:defRPr/>
            </a:pPr>
            <a:fld id="{D3CF8AD5-0316-F445-AE07-382FA9C8D8F5}" type="slidenum">
              <a:rPr lang="en-US" smtClean="0"/>
              <a:pPr>
                <a:defRPr/>
              </a:pPr>
              <a:t>6</a:t>
            </a:fld>
            <a:endParaRPr lang="en-US"/>
          </a:p>
        </p:txBody>
      </p:sp>
    </p:spTree>
    <p:extLst>
      <p:ext uri="{BB962C8B-B14F-4D97-AF65-F5344CB8AC3E}">
        <p14:creationId xmlns:p14="http://schemas.microsoft.com/office/powerpoint/2010/main" val="262763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PURA - Road to Retirement</a:t>
            </a:r>
            <a:endParaRPr lang="en-US"/>
          </a:p>
        </p:txBody>
      </p:sp>
      <p:sp>
        <p:nvSpPr>
          <p:cNvPr id="5" name="Date Placeholder 4"/>
          <p:cNvSpPr>
            <a:spLocks noGrp="1"/>
          </p:cNvSpPr>
          <p:nvPr>
            <p:ph type="dt" idx="11"/>
          </p:nvPr>
        </p:nvSpPr>
        <p:spPr/>
        <p:txBody>
          <a:bodyPr/>
          <a:lstStyle/>
          <a:p>
            <a:pPr>
              <a:defRPr/>
            </a:pPr>
            <a:r>
              <a:rPr lang="en-US" smtClean="0"/>
              <a:t>March 2017</a:t>
            </a:r>
            <a:endParaRPr lang="en-US" dirty="0"/>
          </a:p>
        </p:txBody>
      </p:sp>
      <p:sp>
        <p:nvSpPr>
          <p:cNvPr id="6" name="Slide Number Placeholder 5"/>
          <p:cNvSpPr>
            <a:spLocks noGrp="1"/>
          </p:cNvSpPr>
          <p:nvPr>
            <p:ph type="sldNum" sz="quarter" idx="12"/>
          </p:nvPr>
        </p:nvSpPr>
        <p:spPr/>
        <p:txBody>
          <a:bodyPr/>
          <a:lstStyle/>
          <a:p>
            <a:pPr>
              <a:defRPr/>
            </a:pPr>
            <a:fld id="{D3CF8AD5-0316-F445-AE07-382FA9C8D8F5}" type="slidenum">
              <a:rPr lang="en-US" smtClean="0"/>
              <a:pPr>
                <a:defRPr/>
              </a:pPr>
              <a:t>9</a:t>
            </a:fld>
            <a:endParaRPr lang="en-US"/>
          </a:p>
        </p:txBody>
      </p:sp>
    </p:spTree>
    <p:extLst>
      <p:ext uri="{BB962C8B-B14F-4D97-AF65-F5344CB8AC3E}">
        <p14:creationId xmlns:p14="http://schemas.microsoft.com/office/powerpoint/2010/main" val="1997141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dirty="0" smtClean="0"/>
          </a:p>
        </p:txBody>
      </p:sp>
      <p:sp>
        <p:nvSpPr>
          <p:cNvPr id="48132" name="Date Placeholder 4"/>
          <p:cNvSpPr>
            <a:spLocks noGrp="1"/>
          </p:cNvSpPr>
          <p:nvPr>
            <p:ph type="dt" sz="quarter" idx="1"/>
          </p:nvPr>
        </p:nvSpPr>
        <p:spPr>
          <a:noFill/>
        </p:spPr>
        <p:txBody>
          <a:bodyPr/>
          <a:lstStyle>
            <a:lvl1pPr defTabSz="931863">
              <a:defRPr sz="2400">
                <a:solidFill>
                  <a:schemeClr val="tx1"/>
                </a:solidFill>
                <a:latin typeface="Arial" panose="020B0604020202020204" pitchFamily="34" charset="0"/>
                <a:ea typeface="ＭＳ Ｐゴシック" panose="020B0600070205080204" pitchFamily="34" charset="-128"/>
              </a:defRPr>
            </a:lvl1pPr>
            <a:lvl2pPr marL="742950" indent="-285750"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smtClean="0">
                <a:solidFill>
                  <a:srgbClr val="000000"/>
                </a:solidFill>
              </a:rPr>
              <a:t>September 22, 2016</a:t>
            </a:r>
          </a:p>
        </p:txBody>
      </p:sp>
      <p:sp>
        <p:nvSpPr>
          <p:cNvPr id="48133" name="Slide Number Placeholder 5"/>
          <p:cNvSpPr>
            <a:spLocks noGrp="1"/>
          </p:cNvSpPr>
          <p:nvPr>
            <p:ph type="sldNum" sz="quarter" idx="5"/>
          </p:nvPr>
        </p:nvSpPr>
        <p:spPr>
          <a:noFill/>
        </p:spPr>
        <p:txBody>
          <a:bodyPr/>
          <a:lstStyle>
            <a:lvl1pPr defTabSz="931863">
              <a:defRPr sz="2400">
                <a:solidFill>
                  <a:schemeClr val="tx1"/>
                </a:solidFill>
                <a:latin typeface="Arial" panose="020B0604020202020204" pitchFamily="34" charset="0"/>
                <a:ea typeface="ＭＳ Ｐゴシック" panose="020B0600070205080204" pitchFamily="34" charset="-128"/>
              </a:defRPr>
            </a:lvl1pPr>
            <a:lvl2pPr marL="742950" indent="-285750"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2133F9B-6629-4162-99E0-CD68B1AD01F5}" type="slidenum">
              <a:rPr lang="en-US" altLang="en-US" sz="1200" smtClean="0">
                <a:solidFill>
                  <a:srgbClr val="000000"/>
                </a:solidFill>
              </a:rPr>
              <a:pPr/>
              <a:t>11</a:t>
            </a:fld>
            <a:endParaRPr lang="en-US" altLang="en-US" sz="1200" smtClean="0">
              <a:solidFill>
                <a:srgbClr val="000000"/>
              </a:solidFill>
            </a:endParaRPr>
          </a:p>
        </p:txBody>
      </p:sp>
    </p:spTree>
    <p:extLst>
      <p:ext uri="{BB962C8B-B14F-4D97-AF65-F5344CB8AC3E}">
        <p14:creationId xmlns:p14="http://schemas.microsoft.com/office/powerpoint/2010/main" val="365790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PURA - Road to Retirement</a:t>
            </a:r>
            <a:endParaRPr lang="en-US"/>
          </a:p>
        </p:txBody>
      </p:sp>
      <p:sp>
        <p:nvSpPr>
          <p:cNvPr id="5" name="Date Placeholder 4"/>
          <p:cNvSpPr>
            <a:spLocks noGrp="1"/>
          </p:cNvSpPr>
          <p:nvPr>
            <p:ph type="dt" idx="11"/>
          </p:nvPr>
        </p:nvSpPr>
        <p:spPr/>
        <p:txBody>
          <a:bodyPr/>
          <a:lstStyle/>
          <a:p>
            <a:pPr>
              <a:defRPr/>
            </a:pPr>
            <a:r>
              <a:rPr lang="en-US" smtClean="0"/>
              <a:t>March 2017</a:t>
            </a:r>
            <a:endParaRPr lang="en-US" dirty="0"/>
          </a:p>
        </p:txBody>
      </p:sp>
      <p:sp>
        <p:nvSpPr>
          <p:cNvPr id="6" name="Slide Number Placeholder 5"/>
          <p:cNvSpPr>
            <a:spLocks noGrp="1"/>
          </p:cNvSpPr>
          <p:nvPr>
            <p:ph type="sldNum" sz="quarter" idx="12"/>
          </p:nvPr>
        </p:nvSpPr>
        <p:spPr/>
        <p:txBody>
          <a:bodyPr/>
          <a:lstStyle/>
          <a:p>
            <a:pPr>
              <a:defRPr/>
            </a:pPr>
            <a:fld id="{D3CF8AD5-0316-F445-AE07-382FA9C8D8F5}" type="slidenum">
              <a:rPr lang="en-US" smtClean="0"/>
              <a:pPr>
                <a:defRPr/>
              </a:pPr>
              <a:t>12</a:t>
            </a:fld>
            <a:endParaRPr lang="en-US"/>
          </a:p>
        </p:txBody>
      </p:sp>
    </p:spTree>
    <p:extLst>
      <p:ext uri="{BB962C8B-B14F-4D97-AF65-F5344CB8AC3E}">
        <p14:creationId xmlns:p14="http://schemas.microsoft.com/office/powerpoint/2010/main" val="967765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PURA - Road to Retirement</a:t>
            </a:r>
            <a:endParaRPr lang="en-US"/>
          </a:p>
        </p:txBody>
      </p:sp>
      <p:sp>
        <p:nvSpPr>
          <p:cNvPr id="6" name="Slide Number Placeholder 5"/>
          <p:cNvSpPr>
            <a:spLocks noGrp="1"/>
          </p:cNvSpPr>
          <p:nvPr>
            <p:ph type="sldNum" sz="quarter" idx="12"/>
          </p:nvPr>
        </p:nvSpPr>
        <p:spPr/>
        <p:txBody>
          <a:bodyPr/>
          <a:lstStyle/>
          <a:p>
            <a:pPr>
              <a:defRPr/>
            </a:pPr>
            <a:fld id="{D3CF8AD5-0316-F445-AE07-382FA9C8D8F5}" type="slidenum">
              <a:rPr lang="en-US" smtClean="0"/>
              <a:pPr>
                <a:defRPr/>
              </a:pPr>
              <a:t>14</a:t>
            </a:fld>
            <a:endParaRPr lang="en-US"/>
          </a:p>
        </p:txBody>
      </p:sp>
      <p:sp>
        <p:nvSpPr>
          <p:cNvPr id="5" name="Date Placeholder 4"/>
          <p:cNvSpPr>
            <a:spLocks noGrp="1"/>
          </p:cNvSpPr>
          <p:nvPr>
            <p:ph type="dt" idx="14"/>
          </p:nvPr>
        </p:nvSpPr>
        <p:spPr/>
        <p:txBody>
          <a:bodyPr/>
          <a:lstStyle/>
          <a:p>
            <a:pPr>
              <a:defRPr/>
            </a:pPr>
            <a:r>
              <a:rPr lang="en-US" smtClean="0"/>
              <a:t>March 2017</a:t>
            </a:r>
            <a:endParaRPr lang="en-US" dirty="0"/>
          </a:p>
        </p:txBody>
      </p:sp>
    </p:spTree>
    <p:extLst>
      <p:ext uri="{BB962C8B-B14F-4D97-AF65-F5344CB8AC3E}">
        <p14:creationId xmlns:p14="http://schemas.microsoft.com/office/powerpoint/2010/main" val="16689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PURA - Road to Retirement</a:t>
            </a:r>
            <a:endParaRPr lang="en-US"/>
          </a:p>
        </p:txBody>
      </p:sp>
      <p:sp>
        <p:nvSpPr>
          <p:cNvPr id="5" name="Date Placeholder 4"/>
          <p:cNvSpPr>
            <a:spLocks noGrp="1"/>
          </p:cNvSpPr>
          <p:nvPr>
            <p:ph type="dt" idx="11"/>
          </p:nvPr>
        </p:nvSpPr>
        <p:spPr/>
        <p:txBody>
          <a:bodyPr/>
          <a:lstStyle/>
          <a:p>
            <a:pPr>
              <a:defRPr/>
            </a:pPr>
            <a:r>
              <a:rPr lang="en-US" smtClean="0"/>
              <a:t>March 2017</a:t>
            </a:r>
            <a:endParaRPr lang="en-US" dirty="0"/>
          </a:p>
        </p:txBody>
      </p:sp>
      <p:sp>
        <p:nvSpPr>
          <p:cNvPr id="6" name="Slide Number Placeholder 5"/>
          <p:cNvSpPr>
            <a:spLocks noGrp="1"/>
          </p:cNvSpPr>
          <p:nvPr>
            <p:ph type="sldNum" sz="quarter" idx="12"/>
          </p:nvPr>
        </p:nvSpPr>
        <p:spPr/>
        <p:txBody>
          <a:bodyPr/>
          <a:lstStyle/>
          <a:p>
            <a:pPr>
              <a:defRPr/>
            </a:pPr>
            <a:fld id="{D3CF8AD5-0316-F445-AE07-382FA9C8D8F5}" type="slidenum">
              <a:rPr lang="en-US" smtClean="0"/>
              <a:pPr>
                <a:defRPr/>
              </a:pPr>
              <a:t>15</a:t>
            </a:fld>
            <a:endParaRPr lang="en-US"/>
          </a:p>
        </p:txBody>
      </p:sp>
    </p:spTree>
    <p:extLst>
      <p:ext uri="{BB962C8B-B14F-4D97-AF65-F5344CB8AC3E}">
        <p14:creationId xmlns:p14="http://schemas.microsoft.com/office/powerpoint/2010/main" val="47415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9.xml"/><Relationship Id="rId1" Type="http://schemas.openxmlformats.org/officeDocument/2006/relationships/themeOverride" Target="../theme/themeOverride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future_homepage"/>
          <p:cNvPicPr>
            <a:picLocks noChangeAspect="1" noChangeArrowheads="1"/>
          </p:cNvPicPr>
          <p:nvPr userDrawn="1"/>
        </p:nvPicPr>
        <p:blipFill>
          <a:blip r:embed="rId2" cstate="print"/>
          <a:srcRect/>
          <a:stretch>
            <a:fillRect/>
          </a:stretch>
        </p:blipFill>
        <p:spPr bwMode="auto">
          <a:xfrm>
            <a:off x="-685800" y="-23813"/>
            <a:ext cx="9829800" cy="6881813"/>
          </a:xfrm>
          <a:prstGeom prst="rect">
            <a:avLst/>
          </a:prstGeom>
          <a:noFill/>
          <a:ln w="9525">
            <a:noFill/>
            <a:miter lim="800000"/>
            <a:headEnd/>
            <a:tailEnd/>
          </a:ln>
        </p:spPr>
      </p:pic>
      <p:sp>
        <p:nvSpPr>
          <p:cNvPr id="29698" name="Rectangle 2"/>
          <p:cNvSpPr>
            <a:spLocks noGrp="1" noChangeArrowheads="1"/>
          </p:cNvSpPr>
          <p:nvPr>
            <p:ph type="ctrTitle"/>
          </p:nvPr>
        </p:nvSpPr>
        <p:spPr>
          <a:xfrm>
            <a:off x="533400" y="2743200"/>
            <a:ext cx="5410200" cy="1603375"/>
          </a:xfrm>
        </p:spPr>
        <p:txBody>
          <a:bodyPr/>
          <a:lstStyle>
            <a:lvl1pPr algn="l">
              <a:defRPr sz="4800"/>
            </a:lvl1pPr>
          </a:lstStyle>
          <a:p>
            <a:r>
              <a:rPr lang="en-US"/>
              <a:t>Click to edit Master title style</a:t>
            </a:r>
          </a:p>
        </p:txBody>
      </p:sp>
      <p:sp>
        <p:nvSpPr>
          <p:cNvPr id="29699" name="Rectangle 3"/>
          <p:cNvSpPr>
            <a:spLocks noGrp="1" noChangeArrowheads="1"/>
          </p:cNvSpPr>
          <p:nvPr>
            <p:ph type="subTitle" idx="1"/>
          </p:nvPr>
        </p:nvSpPr>
        <p:spPr>
          <a:xfrm>
            <a:off x="533400" y="4495800"/>
            <a:ext cx="6400800" cy="838200"/>
          </a:xfrm>
        </p:spPr>
        <p:txBody>
          <a:bodyPr/>
          <a:lstStyle>
            <a:lvl1pPr marL="0" indent="0">
              <a:buFontTx/>
              <a:buNone/>
              <a:defRPr b="1">
                <a:solidFill>
                  <a:schemeClr val="bg1"/>
                </a:solidFill>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September 2010</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July/August 2010</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71085480-538A-BD44-BB58-2E12424B40C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DEA7B2-5460-5A4D-B97E-6453A468D8A9}"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3CA13AC-C446-4249-B893-C47640FEAFED}" type="slidenum">
              <a:rPr lang="en-US" altLang="en-US">
                <a:solidFill>
                  <a:srgbClr val="939598"/>
                </a:solidFill>
              </a:rPr>
              <a:pPr>
                <a:defRPr/>
              </a:pPr>
              <a:t>‹#›</a:t>
            </a:fld>
            <a:endParaRPr lang="en-US" altLang="en-US">
              <a:solidFill>
                <a:srgbClr val="939598"/>
              </a:solidFill>
            </a:endParaRPr>
          </a:p>
        </p:txBody>
      </p:sp>
    </p:spTree>
    <p:extLst>
      <p:ext uri="{BB962C8B-B14F-4D97-AF65-F5344CB8AC3E}">
        <p14:creationId xmlns:p14="http://schemas.microsoft.com/office/powerpoint/2010/main" val="20598912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95400"/>
            <a:ext cx="7772400" cy="480060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1A3D4677-A7BD-4441-8713-7B9BA58597DF}" type="slidenum">
              <a:rPr lang="en-US" altLang="en-US">
                <a:solidFill>
                  <a:srgbClr val="939598"/>
                </a:solidFill>
              </a:rPr>
              <a:pPr>
                <a:defRPr/>
              </a:pPr>
              <a:t>‹#›</a:t>
            </a:fld>
            <a:endParaRPr lang="en-US" altLang="en-US">
              <a:solidFill>
                <a:srgbClr val="939598"/>
              </a:solidFill>
            </a:endParaRPr>
          </a:p>
        </p:txBody>
      </p:sp>
    </p:spTree>
    <p:extLst>
      <p:ext uri="{BB962C8B-B14F-4D97-AF65-F5344CB8AC3E}">
        <p14:creationId xmlns:p14="http://schemas.microsoft.com/office/powerpoint/2010/main" val="3146100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981200"/>
            <a:ext cx="2076450" cy="4144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981200"/>
            <a:ext cx="6076950" cy="4144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52A3E3-7E78-D046-A806-8D042D95250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91F724-6CF0-C74C-BC2D-BB2320E123F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715942-EB67-934C-9F2B-E79CAA067FB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BBC529-8394-B94F-9090-88F8E0F138F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124200"/>
            <a:ext cx="4038600" cy="300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124200"/>
            <a:ext cx="4038600" cy="300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32BCCA-32CF-4F40-9709-9C2693A5E3B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B297F6-8B0B-8D4C-B09C-AEB0F9D7B3A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6293AE-A157-CE41-8848-CFD06CCB44D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47B01A-00BE-CF4B-ADC5-762A606E145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584709-6559-7E42-8CDB-50E300FD16D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B3205B-724B-7A44-9990-3A657082FCF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7C63FA-273A-144E-9FB8-F125ACDE108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9A6B90-FDEB-364E-A7AF-3F1D7178E3C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981200"/>
            <a:ext cx="2076450" cy="4144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981200"/>
            <a:ext cx="6076950" cy="4144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1E272B-02E6-DE48-B254-A72A067EDE7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AFD8DE-9CFA-454F-9B02-8D3072DBD8D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124200"/>
            <a:ext cx="4038600" cy="300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124200"/>
            <a:ext cx="4038600" cy="300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F60655-7B36-5248-A93B-DAB2F1791FC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981200"/>
            <a:ext cx="2076450" cy="4144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981200"/>
            <a:ext cx="6076950" cy="4144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EFA8E1-B24D-1040-8201-D08F9D8A003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38880F-72B5-DB4E-BB7B-4C96C5CA8219}"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ED9C21-88DC-354E-B9F5-7BEE99824BA2}"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124200"/>
            <a:ext cx="4038600" cy="300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124200"/>
            <a:ext cx="4038600" cy="300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D723C3-F248-7F4A-AE0A-78B0E5486607}"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16DFFCF-329F-654F-A92A-93538C60F945}"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FFFDFAC-DA7A-6346-99FB-A88D48BCBB6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124200"/>
            <a:ext cx="4038600" cy="300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124200"/>
            <a:ext cx="4038600" cy="300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2A2095-61ED-3F48-8830-3317C61062C4}"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9D06BB9-18E0-CE4C-B26C-0C02A214D181}"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63BAE9-E231-824F-90FC-8DDBEF3D7B7E}"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570B00-839E-624A-B10A-D06B7D6B6359}"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A568B4-8951-0444-BA0B-AB8E36E7D21F}"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981200"/>
            <a:ext cx="2076450" cy="4144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981200"/>
            <a:ext cx="6076950" cy="4144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88B4BB-6013-6645-AC5D-CEB1C3687BF8}"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E21CFF-3C5E-4E72-8F97-2A8D96A080B9}"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E5857-98E0-43D2-AF3A-E527B406E788}"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21CFF-3C5E-4E72-8F97-2A8D96A080B9}"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E5857-98E0-43D2-AF3A-E527B406E788}"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E21CFF-3C5E-4E72-8F97-2A8D96A080B9}"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E5857-98E0-43D2-AF3A-E527B406E788}"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E21CFF-3C5E-4E72-8F97-2A8D96A080B9}"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E5857-98E0-43D2-AF3A-E527B406E788}"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E21CFF-3C5E-4E72-8F97-2A8D96A080B9}" type="datetimeFigureOut">
              <a:rPr lang="en-US" smtClean="0"/>
              <a:pPr/>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FE5857-98E0-43D2-AF3A-E527B406E7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94B51A-A1AE-0B4A-AD41-064D21A6EEEF}"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E21CFF-3C5E-4E72-8F97-2A8D96A080B9}" type="datetimeFigureOut">
              <a:rPr lang="en-US" smtClean="0"/>
              <a:pPr/>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FE5857-98E0-43D2-AF3A-E527B406E788}"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21CFF-3C5E-4E72-8F97-2A8D96A080B9}" type="datetimeFigureOut">
              <a:rPr lang="en-US" smtClean="0"/>
              <a:pPr/>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FE5857-98E0-43D2-AF3A-E527B406E788}"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21CFF-3C5E-4E72-8F97-2A8D96A080B9}"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E5857-98E0-43D2-AF3A-E527B406E788}"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21CFF-3C5E-4E72-8F97-2A8D96A080B9}"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E5857-98E0-43D2-AF3A-E527B406E788}"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21CFF-3C5E-4E72-8F97-2A8D96A080B9}"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E5857-98E0-43D2-AF3A-E527B406E788}"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21CFF-3C5E-4E72-8F97-2A8D96A080B9}"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E5857-98E0-43D2-AF3A-E527B406E788}"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F1DC6E-B616-4A46-BB5A-B98009DE6C6B}"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A6593A-27DF-2648-82AD-8DD985A1BCE3}"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55A55D-DA44-6C4F-8E42-FD071D3E3836}"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124200"/>
            <a:ext cx="4038600" cy="300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124200"/>
            <a:ext cx="4038600" cy="300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69BB98-77D6-8049-940F-726D0C7F6C1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0D4C14-156A-954A-9FC1-F955DB1F7527}"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5B52A3D-A429-304E-BC24-EE81DAA59719}"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FBB516-6AE5-AB40-BB61-328656B696F7}"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23A264C-CAC7-DD4D-9CE3-C6147108CFD5}"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7F3BB1-0223-2449-AD2F-9BF9D2E59C18}"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A784E1-CDDB-6446-B419-ECF8C5178343}"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A34A49-712C-3644-97BA-5E295BB3DF05}"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981200"/>
            <a:ext cx="2076450" cy="4144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981200"/>
            <a:ext cx="6076950" cy="4144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891590-2364-3B42-9081-178B5579FAA0}"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6" descr="Purdue_slides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685800" y="2209800"/>
            <a:ext cx="7772400" cy="1143000"/>
          </a:xfrm>
          <a:extLst>
            <a:ext uri="{91240B29-F687-4F45-9708-019B960494DF}">
              <a14:hiddenLine xmlns:a14="http://schemas.microsoft.com/office/drawing/2010/main" w="9525">
                <a:solidFill>
                  <a:schemeClr val="tx1"/>
                </a:solidFill>
                <a:miter lim="800000"/>
                <a:headEnd/>
                <a:tailEnd/>
              </a14:hiddenLine>
            </a:ext>
          </a:extLst>
        </p:spPr>
        <p:txBody>
          <a:bodyPr/>
          <a:lstStyle>
            <a:lvl1pPr>
              <a:defRPr b="1"/>
            </a:lvl1pPr>
          </a:lstStyle>
          <a:p>
            <a:pPr lvl="0"/>
            <a:r>
              <a:rPr lang="en-US" altLang="en-US" noProof="0" smtClean="0"/>
              <a:t>Click to edit Master title style</a:t>
            </a:r>
          </a:p>
        </p:txBody>
      </p:sp>
      <p:sp>
        <p:nvSpPr>
          <p:cNvPr id="4100" name="Rectangle 4"/>
          <p:cNvSpPr>
            <a:spLocks noGrp="1" noChangeArrowheads="1"/>
          </p:cNvSpPr>
          <p:nvPr>
            <p:ph type="subTitle" idx="1"/>
          </p:nvPr>
        </p:nvSpPr>
        <p:spPr>
          <a:xfrm>
            <a:off x="685800" y="3352800"/>
            <a:ext cx="7696200" cy="1600200"/>
          </a:xfrm>
        </p:spPr>
        <p:txBody>
          <a:bodyPr/>
          <a:lstStyle>
            <a:lvl1pPr>
              <a:defRPr>
                <a:solidFill>
                  <a:schemeClr val="bg2"/>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2650427598"/>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7DB2F7F-F1DD-41C2-AF4F-996473A38382}" type="slidenum">
              <a:rPr lang="en-US" altLang="en-US">
                <a:solidFill>
                  <a:srgbClr val="939598"/>
                </a:solidFill>
              </a:rPr>
              <a:pPr>
                <a:defRPr/>
              </a:pPr>
              <a:t>‹#›</a:t>
            </a:fld>
            <a:endParaRPr lang="en-US" altLang="en-US">
              <a:solidFill>
                <a:srgbClr val="939598"/>
              </a:solidFill>
            </a:endParaRPr>
          </a:p>
        </p:txBody>
      </p:sp>
    </p:spTree>
    <p:extLst>
      <p:ext uri="{BB962C8B-B14F-4D97-AF65-F5344CB8AC3E}">
        <p14:creationId xmlns:p14="http://schemas.microsoft.com/office/powerpoint/2010/main" val="1341675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3EB42D2-0DD1-4D35-A755-B06DA5FC2498}" type="slidenum">
              <a:rPr lang="en-US" altLang="en-US">
                <a:solidFill>
                  <a:srgbClr val="939598"/>
                </a:solidFill>
              </a:rPr>
              <a:pPr>
                <a:defRPr/>
              </a:pPr>
              <a:t>‹#›</a:t>
            </a:fld>
            <a:endParaRPr lang="en-US" altLang="en-US">
              <a:solidFill>
                <a:srgbClr val="939598"/>
              </a:solidFill>
            </a:endParaRPr>
          </a:p>
        </p:txBody>
      </p:sp>
    </p:spTree>
    <p:extLst>
      <p:ext uri="{BB962C8B-B14F-4D97-AF65-F5344CB8AC3E}">
        <p14:creationId xmlns:p14="http://schemas.microsoft.com/office/powerpoint/2010/main" val="1030433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0A89CE-B4FE-324C-A571-14AC8B09640D}"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E804D3D-A8A7-4C16-BF3F-5265CC5213F3}" type="slidenum">
              <a:rPr lang="en-US" altLang="en-US">
                <a:solidFill>
                  <a:srgbClr val="939598"/>
                </a:solidFill>
              </a:rPr>
              <a:pPr>
                <a:defRPr/>
              </a:pPr>
              <a:t>‹#›</a:t>
            </a:fld>
            <a:endParaRPr lang="en-US" altLang="en-US">
              <a:solidFill>
                <a:srgbClr val="939598"/>
              </a:solidFill>
            </a:endParaRPr>
          </a:p>
        </p:txBody>
      </p:sp>
    </p:spTree>
    <p:extLst>
      <p:ext uri="{BB962C8B-B14F-4D97-AF65-F5344CB8AC3E}">
        <p14:creationId xmlns:p14="http://schemas.microsoft.com/office/powerpoint/2010/main" val="27294840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6383BCF-6DF5-469E-A66A-D0487E090DE9}" type="slidenum">
              <a:rPr lang="en-US" altLang="en-US">
                <a:solidFill>
                  <a:srgbClr val="939598"/>
                </a:solidFill>
              </a:rPr>
              <a:pPr>
                <a:defRPr/>
              </a:pPr>
              <a:t>‹#›</a:t>
            </a:fld>
            <a:endParaRPr lang="en-US" altLang="en-US">
              <a:solidFill>
                <a:srgbClr val="939598"/>
              </a:solidFill>
            </a:endParaRPr>
          </a:p>
        </p:txBody>
      </p:sp>
    </p:spTree>
    <p:extLst>
      <p:ext uri="{BB962C8B-B14F-4D97-AF65-F5344CB8AC3E}">
        <p14:creationId xmlns:p14="http://schemas.microsoft.com/office/powerpoint/2010/main" val="13980962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E6F7A82-505A-4548-A487-88DD40E36536}" type="slidenum">
              <a:rPr lang="en-US" altLang="en-US">
                <a:solidFill>
                  <a:srgbClr val="939598"/>
                </a:solidFill>
              </a:rPr>
              <a:pPr>
                <a:defRPr/>
              </a:pPr>
              <a:t>‹#›</a:t>
            </a:fld>
            <a:endParaRPr lang="en-US" altLang="en-US">
              <a:solidFill>
                <a:srgbClr val="939598"/>
              </a:solidFill>
            </a:endParaRPr>
          </a:p>
        </p:txBody>
      </p:sp>
    </p:spTree>
    <p:extLst>
      <p:ext uri="{BB962C8B-B14F-4D97-AF65-F5344CB8AC3E}">
        <p14:creationId xmlns:p14="http://schemas.microsoft.com/office/powerpoint/2010/main" val="41089009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C582932-68C3-46DF-9517-9D2453BF3C00}" type="slidenum">
              <a:rPr lang="en-US" altLang="en-US">
                <a:solidFill>
                  <a:srgbClr val="939598"/>
                </a:solidFill>
              </a:rPr>
              <a:pPr>
                <a:defRPr/>
              </a:pPr>
              <a:t>‹#›</a:t>
            </a:fld>
            <a:endParaRPr lang="en-US" altLang="en-US">
              <a:solidFill>
                <a:srgbClr val="939598"/>
              </a:solidFill>
            </a:endParaRPr>
          </a:p>
        </p:txBody>
      </p:sp>
    </p:spTree>
    <p:extLst>
      <p:ext uri="{BB962C8B-B14F-4D97-AF65-F5344CB8AC3E}">
        <p14:creationId xmlns:p14="http://schemas.microsoft.com/office/powerpoint/2010/main" val="4087966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323403E-087B-4A9D-A3C6-7AA5A617C850}" type="slidenum">
              <a:rPr lang="en-US" altLang="en-US">
                <a:solidFill>
                  <a:srgbClr val="939598"/>
                </a:solidFill>
              </a:rPr>
              <a:pPr>
                <a:defRPr/>
              </a:pPr>
              <a:t>‹#›</a:t>
            </a:fld>
            <a:endParaRPr lang="en-US" altLang="en-US">
              <a:solidFill>
                <a:srgbClr val="939598"/>
              </a:solidFill>
            </a:endParaRPr>
          </a:p>
        </p:txBody>
      </p:sp>
    </p:spTree>
    <p:extLst>
      <p:ext uri="{BB962C8B-B14F-4D97-AF65-F5344CB8AC3E}">
        <p14:creationId xmlns:p14="http://schemas.microsoft.com/office/powerpoint/2010/main" val="11124864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C852CFC-37AD-482C-9810-11ECC15D2825}" type="slidenum">
              <a:rPr lang="en-US" altLang="en-US">
                <a:solidFill>
                  <a:srgbClr val="939598"/>
                </a:solidFill>
              </a:rPr>
              <a:pPr>
                <a:defRPr/>
              </a:pPr>
              <a:t>‹#›</a:t>
            </a:fld>
            <a:endParaRPr lang="en-US" altLang="en-US">
              <a:solidFill>
                <a:srgbClr val="939598"/>
              </a:solidFill>
            </a:endParaRPr>
          </a:p>
        </p:txBody>
      </p:sp>
    </p:spTree>
    <p:extLst>
      <p:ext uri="{BB962C8B-B14F-4D97-AF65-F5344CB8AC3E}">
        <p14:creationId xmlns:p14="http://schemas.microsoft.com/office/powerpoint/2010/main" val="29089498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F962BB6-C8B6-44D8-9407-5183BAA20FF4}" type="slidenum">
              <a:rPr lang="en-US" altLang="en-US">
                <a:solidFill>
                  <a:srgbClr val="939598"/>
                </a:solidFill>
              </a:rPr>
              <a:pPr>
                <a:defRPr/>
              </a:pPr>
              <a:t>‹#›</a:t>
            </a:fld>
            <a:endParaRPr lang="en-US" altLang="en-US">
              <a:solidFill>
                <a:srgbClr val="939598"/>
              </a:solidFill>
            </a:endParaRPr>
          </a:p>
        </p:txBody>
      </p:sp>
    </p:spTree>
    <p:extLst>
      <p:ext uri="{BB962C8B-B14F-4D97-AF65-F5344CB8AC3E}">
        <p14:creationId xmlns:p14="http://schemas.microsoft.com/office/powerpoint/2010/main" val="35861599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289899A-65A2-468B-8D1A-976D324772CF}" type="slidenum">
              <a:rPr lang="en-US" altLang="en-US">
                <a:solidFill>
                  <a:srgbClr val="939598"/>
                </a:solidFill>
              </a:rPr>
              <a:pPr>
                <a:defRPr/>
              </a:pPr>
              <a:t>‹#›</a:t>
            </a:fld>
            <a:endParaRPr lang="en-US" altLang="en-US">
              <a:solidFill>
                <a:srgbClr val="939598"/>
              </a:solidFill>
            </a:endParaRPr>
          </a:p>
        </p:txBody>
      </p:sp>
    </p:spTree>
    <p:extLst>
      <p:ext uri="{BB962C8B-B14F-4D97-AF65-F5344CB8AC3E}">
        <p14:creationId xmlns:p14="http://schemas.microsoft.com/office/powerpoint/2010/main" val="20738430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95400"/>
            <a:ext cx="7772400" cy="480060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8B8F8C74-E8DF-45D5-89E0-995DF0CD860B}" type="slidenum">
              <a:rPr lang="en-US" altLang="en-US">
                <a:solidFill>
                  <a:srgbClr val="939598"/>
                </a:solidFill>
              </a:rPr>
              <a:pPr>
                <a:defRPr/>
              </a:pPr>
              <a:t>‹#›</a:t>
            </a:fld>
            <a:endParaRPr lang="en-US" altLang="en-US">
              <a:solidFill>
                <a:srgbClr val="939598"/>
              </a:solidFill>
            </a:endParaRPr>
          </a:p>
        </p:txBody>
      </p:sp>
    </p:spTree>
    <p:extLst>
      <p:ext uri="{BB962C8B-B14F-4D97-AF65-F5344CB8AC3E}">
        <p14:creationId xmlns:p14="http://schemas.microsoft.com/office/powerpoint/2010/main" val="24965867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fld id="{A027D117-C8D6-4F7B-87B6-4B1DE55689C9}" type="datetimeFigureOut">
              <a:rPr lang="en-US"/>
              <a:pPr>
                <a:defRPr/>
              </a:pPr>
              <a:t>2/21/2020</a:t>
            </a:fld>
            <a:endParaRPr lang="en-US"/>
          </a:p>
        </p:txBody>
      </p:sp>
      <p:sp>
        <p:nvSpPr>
          <p:cNvPr id="5" name="Footer Placeholder 4"/>
          <p:cNvSpPr>
            <a:spLocks noGrp="1"/>
          </p:cNvSpPr>
          <p:nvPr>
            <p:ph type="ftr" sz="quarter" idx="11"/>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fld id="{14E986E2-D4BC-4248-BF65-993652B130B4}" type="slidenum">
              <a:rPr lang="en-US"/>
              <a:pPr>
                <a:defRPr/>
              </a:pPr>
              <a:t>‹#›</a:t>
            </a:fld>
            <a:endParaRPr lang="en-US"/>
          </a:p>
        </p:txBody>
      </p:sp>
    </p:spTree>
    <p:extLst>
      <p:ext uri="{BB962C8B-B14F-4D97-AF65-F5344CB8AC3E}">
        <p14:creationId xmlns:p14="http://schemas.microsoft.com/office/powerpoint/2010/main" val="1577663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72D18E-47BB-7848-800C-7346C9894DE4}"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fld id="{0306DF9B-78EF-4B71-AE9E-B5590E72AEC9}" type="datetimeFigureOut">
              <a:rPr lang="en-US"/>
              <a:pPr>
                <a:defRPr/>
              </a:pPr>
              <a:t>2/21/2020</a:t>
            </a:fld>
            <a:endParaRPr lang="en-US"/>
          </a:p>
        </p:txBody>
      </p:sp>
      <p:sp>
        <p:nvSpPr>
          <p:cNvPr id="5" name="Footer Placeholder 4"/>
          <p:cNvSpPr>
            <a:spLocks noGrp="1"/>
          </p:cNvSpPr>
          <p:nvPr>
            <p:ph type="ftr" sz="quarter" idx="11"/>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fld id="{CE9DA76B-BB76-4C7F-BAFD-7C61073BD734}" type="slidenum">
              <a:rPr lang="en-US"/>
              <a:pPr>
                <a:defRPr/>
              </a:pPr>
              <a:t>‹#›</a:t>
            </a:fld>
            <a:endParaRPr lang="en-US"/>
          </a:p>
        </p:txBody>
      </p:sp>
    </p:spTree>
    <p:extLst>
      <p:ext uri="{BB962C8B-B14F-4D97-AF65-F5344CB8AC3E}">
        <p14:creationId xmlns:p14="http://schemas.microsoft.com/office/powerpoint/2010/main" val="11755634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fld id="{245E79A9-B927-4E2D-A6EC-040A87CA2EBA}" type="datetimeFigureOut">
              <a:rPr lang="en-US"/>
              <a:pPr>
                <a:defRPr/>
              </a:pPr>
              <a:t>2/21/2020</a:t>
            </a:fld>
            <a:endParaRPr lang="en-US"/>
          </a:p>
        </p:txBody>
      </p:sp>
      <p:sp>
        <p:nvSpPr>
          <p:cNvPr id="5" name="Footer Placeholder 4"/>
          <p:cNvSpPr>
            <a:spLocks noGrp="1"/>
          </p:cNvSpPr>
          <p:nvPr>
            <p:ph type="ftr" sz="quarter" idx="11"/>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fld id="{12C8FEAF-D0CB-43A7-B352-ED3A9777751B}" type="slidenum">
              <a:rPr lang="en-US"/>
              <a:pPr>
                <a:defRPr/>
              </a:pPr>
              <a:t>‹#›</a:t>
            </a:fld>
            <a:endParaRPr lang="en-US"/>
          </a:p>
        </p:txBody>
      </p:sp>
    </p:spTree>
    <p:extLst>
      <p:ext uri="{BB962C8B-B14F-4D97-AF65-F5344CB8AC3E}">
        <p14:creationId xmlns:p14="http://schemas.microsoft.com/office/powerpoint/2010/main" val="34380969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fld id="{408AF826-3C10-41D7-9803-CF230D964CC6}" type="datetimeFigureOut">
              <a:rPr lang="en-US"/>
              <a:pPr>
                <a:defRPr/>
              </a:pPr>
              <a:t>2/21/2020</a:t>
            </a:fld>
            <a:endParaRPr lang="en-US"/>
          </a:p>
        </p:txBody>
      </p:sp>
      <p:sp>
        <p:nvSpPr>
          <p:cNvPr id="6" name="Footer Placeholder 5"/>
          <p:cNvSpPr>
            <a:spLocks noGrp="1"/>
          </p:cNvSpPr>
          <p:nvPr>
            <p:ph type="ftr" sz="quarter" idx="11"/>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fld id="{BA9853C0-4389-4EBD-BC95-D21B349D65E3}" type="slidenum">
              <a:rPr lang="en-US"/>
              <a:pPr>
                <a:defRPr/>
              </a:pPr>
              <a:t>‹#›</a:t>
            </a:fld>
            <a:endParaRPr lang="en-US"/>
          </a:p>
        </p:txBody>
      </p:sp>
    </p:spTree>
    <p:extLst>
      <p:ext uri="{BB962C8B-B14F-4D97-AF65-F5344CB8AC3E}">
        <p14:creationId xmlns:p14="http://schemas.microsoft.com/office/powerpoint/2010/main" val="9050245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fld id="{9E70D6BF-B3F8-40F2-941E-0E2E1F7D1345}" type="datetimeFigureOut">
              <a:rPr lang="en-US"/>
              <a:pPr>
                <a:defRPr/>
              </a:pPr>
              <a:t>2/21/2020</a:t>
            </a:fld>
            <a:endParaRPr lang="en-US"/>
          </a:p>
        </p:txBody>
      </p:sp>
      <p:sp>
        <p:nvSpPr>
          <p:cNvPr id="8" name="Footer Placeholder 7"/>
          <p:cNvSpPr>
            <a:spLocks noGrp="1"/>
          </p:cNvSpPr>
          <p:nvPr>
            <p:ph type="ftr" sz="quarter" idx="11"/>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fld id="{6101C939-4C96-48F6-AFEA-DD5F66A5569F}" type="slidenum">
              <a:rPr lang="en-US"/>
              <a:pPr>
                <a:defRPr/>
              </a:pPr>
              <a:t>‹#›</a:t>
            </a:fld>
            <a:endParaRPr lang="en-US"/>
          </a:p>
        </p:txBody>
      </p:sp>
    </p:spTree>
    <p:extLst>
      <p:ext uri="{BB962C8B-B14F-4D97-AF65-F5344CB8AC3E}">
        <p14:creationId xmlns:p14="http://schemas.microsoft.com/office/powerpoint/2010/main" val="21435433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fld id="{787D62A6-7420-4B04-B271-4B66215783E8}" type="datetimeFigureOut">
              <a:rPr lang="en-US"/>
              <a:pPr>
                <a:defRPr/>
              </a:pPr>
              <a:t>2/21/2020</a:t>
            </a:fld>
            <a:endParaRPr lang="en-US"/>
          </a:p>
        </p:txBody>
      </p:sp>
      <p:sp>
        <p:nvSpPr>
          <p:cNvPr id="4" name="Footer Placeholder 3"/>
          <p:cNvSpPr>
            <a:spLocks noGrp="1"/>
          </p:cNvSpPr>
          <p:nvPr>
            <p:ph type="ftr" sz="quarter" idx="11"/>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fld id="{4AA528C3-CE7A-491B-A332-EF992657E0A4}" type="slidenum">
              <a:rPr lang="en-US"/>
              <a:pPr>
                <a:defRPr/>
              </a:pPr>
              <a:t>‹#›</a:t>
            </a:fld>
            <a:endParaRPr lang="en-US"/>
          </a:p>
        </p:txBody>
      </p:sp>
    </p:spTree>
    <p:extLst>
      <p:ext uri="{BB962C8B-B14F-4D97-AF65-F5344CB8AC3E}">
        <p14:creationId xmlns:p14="http://schemas.microsoft.com/office/powerpoint/2010/main" val="11784547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fld id="{0B3979E9-FABA-40EF-97CE-6A49CFCED149}" type="datetimeFigureOut">
              <a:rPr lang="en-US"/>
              <a:pPr>
                <a:defRPr/>
              </a:pPr>
              <a:t>2/21/2020</a:t>
            </a:fld>
            <a:endParaRPr lang="en-US"/>
          </a:p>
        </p:txBody>
      </p:sp>
      <p:sp>
        <p:nvSpPr>
          <p:cNvPr id="3" name="Footer Placeholder 2"/>
          <p:cNvSpPr>
            <a:spLocks noGrp="1"/>
          </p:cNvSpPr>
          <p:nvPr>
            <p:ph type="ftr" sz="quarter" idx="11"/>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fld id="{140AD64E-335F-4AE9-A5BF-DD7E7D6D6163}" type="slidenum">
              <a:rPr lang="en-US"/>
              <a:pPr>
                <a:defRPr/>
              </a:pPr>
              <a:t>‹#›</a:t>
            </a:fld>
            <a:endParaRPr lang="en-US"/>
          </a:p>
        </p:txBody>
      </p:sp>
    </p:spTree>
    <p:extLst>
      <p:ext uri="{BB962C8B-B14F-4D97-AF65-F5344CB8AC3E}">
        <p14:creationId xmlns:p14="http://schemas.microsoft.com/office/powerpoint/2010/main" val="3991392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fld id="{440697CE-4F03-4F1F-92A9-67A44CC4490C}" type="datetimeFigureOut">
              <a:rPr lang="en-US"/>
              <a:pPr>
                <a:defRPr/>
              </a:pPr>
              <a:t>2/21/2020</a:t>
            </a:fld>
            <a:endParaRPr lang="en-US"/>
          </a:p>
        </p:txBody>
      </p:sp>
      <p:sp>
        <p:nvSpPr>
          <p:cNvPr id="6" name="Footer Placeholder 5"/>
          <p:cNvSpPr>
            <a:spLocks noGrp="1"/>
          </p:cNvSpPr>
          <p:nvPr>
            <p:ph type="ftr" sz="quarter" idx="11"/>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fld id="{4B2784E1-BADF-4705-A95F-E0ECAB2F8BDB}" type="slidenum">
              <a:rPr lang="en-US"/>
              <a:pPr>
                <a:defRPr/>
              </a:pPr>
              <a:t>‹#›</a:t>
            </a:fld>
            <a:endParaRPr lang="en-US"/>
          </a:p>
        </p:txBody>
      </p:sp>
    </p:spTree>
    <p:extLst>
      <p:ext uri="{BB962C8B-B14F-4D97-AF65-F5344CB8AC3E}">
        <p14:creationId xmlns:p14="http://schemas.microsoft.com/office/powerpoint/2010/main" val="41854426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fld id="{802BBA5B-4921-4E3C-BCD9-2EF44F5860E1}" type="datetimeFigureOut">
              <a:rPr lang="en-US"/>
              <a:pPr>
                <a:defRPr/>
              </a:pPr>
              <a:t>2/21/2020</a:t>
            </a:fld>
            <a:endParaRPr lang="en-US"/>
          </a:p>
        </p:txBody>
      </p:sp>
      <p:sp>
        <p:nvSpPr>
          <p:cNvPr id="6" name="Footer Placeholder 5"/>
          <p:cNvSpPr>
            <a:spLocks noGrp="1"/>
          </p:cNvSpPr>
          <p:nvPr>
            <p:ph type="ftr" sz="quarter" idx="11"/>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fld id="{C8E989ED-0DEC-481F-B3A7-488663DFEF4E}" type="slidenum">
              <a:rPr lang="en-US"/>
              <a:pPr>
                <a:defRPr/>
              </a:pPr>
              <a:t>‹#›</a:t>
            </a:fld>
            <a:endParaRPr lang="en-US"/>
          </a:p>
        </p:txBody>
      </p:sp>
    </p:spTree>
    <p:extLst>
      <p:ext uri="{BB962C8B-B14F-4D97-AF65-F5344CB8AC3E}">
        <p14:creationId xmlns:p14="http://schemas.microsoft.com/office/powerpoint/2010/main" val="38070078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fld id="{8F3DA842-3452-4A42-BFE1-96C5E1631E0C}" type="datetimeFigureOut">
              <a:rPr lang="en-US"/>
              <a:pPr>
                <a:defRPr/>
              </a:pPr>
              <a:t>2/21/2020</a:t>
            </a:fld>
            <a:endParaRPr lang="en-US"/>
          </a:p>
        </p:txBody>
      </p:sp>
      <p:sp>
        <p:nvSpPr>
          <p:cNvPr id="5" name="Footer Placeholder 4"/>
          <p:cNvSpPr>
            <a:spLocks noGrp="1"/>
          </p:cNvSpPr>
          <p:nvPr>
            <p:ph type="ftr" sz="quarter" idx="11"/>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fld id="{9B85BE2E-9BD7-4BDE-B181-8C55846F504B}" type="slidenum">
              <a:rPr lang="en-US"/>
              <a:pPr>
                <a:defRPr/>
              </a:pPr>
              <a:t>‹#›</a:t>
            </a:fld>
            <a:endParaRPr lang="en-US"/>
          </a:p>
        </p:txBody>
      </p:sp>
    </p:spTree>
    <p:extLst>
      <p:ext uri="{BB962C8B-B14F-4D97-AF65-F5344CB8AC3E}">
        <p14:creationId xmlns:p14="http://schemas.microsoft.com/office/powerpoint/2010/main" val="42393704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fld id="{D60E1932-BC0F-45B9-B9FD-A1B3690390A0}" type="datetimeFigureOut">
              <a:rPr lang="en-US"/>
              <a:pPr>
                <a:defRPr/>
              </a:pPr>
              <a:t>2/21/2020</a:t>
            </a:fld>
            <a:endParaRPr lang="en-US"/>
          </a:p>
        </p:txBody>
      </p:sp>
      <p:sp>
        <p:nvSpPr>
          <p:cNvPr id="5" name="Footer Placeholder 4"/>
          <p:cNvSpPr>
            <a:spLocks noGrp="1"/>
          </p:cNvSpPr>
          <p:nvPr>
            <p:ph type="ftr" sz="quarter" idx="11"/>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ea typeface="ＭＳ Ｐゴシック" panose="020B0600070205080204" pitchFamily="34" charset="-128"/>
              </a:defRPr>
            </a:lvl1pPr>
          </a:lstStyle>
          <a:p>
            <a:pPr>
              <a:defRPr/>
            </a:pPr>
            <a:fld id="{6B2A1B52-F923-4F4D-8647-13B4AD33CBA6}" type="slidenum">
              <a:rPr lang="en-US"/>
              <a:pPr>
                <a:defRPr/>
              </a:pPr>
              <a:t>‹#›</a:t>
            </a:fld>
            <a:endParaRPr lang="en-US"/>
          </a:p>
        </p:txBody>
      </p:sp>
    </p:spTree>
    <p:extLst>
      <p:ext uri="{BB962C8B-B14F-4D97-AF65-F5344CB8AC3E}">
        <p14:creationId xmlns:p14="http://schemas.microsoft.com/office/powerpoint/2010/main" val="195095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2010</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July/August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9A29E5-0D76-034D-8B32-F17F0B57CB32}"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6" descr="Purdue_slides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685800" y="2209800"/>
            <a:ext cx="7772400" cy="1143000"/>
          </a:xfrm>
          <a:extLst>
            <a:ext uri="{91240B29-F687-4F45-9708-019B960494DF}">
              <a14:hiddenLine xmlns:a14="http://schemas.microsoft.com/office/drawing/2010/main" w="9525">
                <a:solidFill>
                  <a:schemeClr val="tx1"/>
                </a:solidFill>
                <a:miter lim="800000"/>
                <a:headEnd/>
                <a:tailEnd/>
              </a14:hiddenLine>
            </a:ext>
          </a:extLst>
        </p:spPr>
        <p:txBody>
          <a:bodyPr/>
          <a:lstStyle>
            <a:lvl1pPr>
              <a:defRPr b="1"/>
            </a:lvl1pPr>
          </a:lstStyle>
          <a:p>
            <a:pPr lvl="0"/>
            <a:r>
              <a:rPr lang="en-US" altLang="en-US" noProof="0" smtClean="0"/>
              <a:t>Click to edit Master title style</a:t>
            </a:r>
          </a:p>
        </p:txBody>
      </p:sp>
      <p:sp>
        <p:nvSpPr>
          <p:cNvPr id="4100" name="Rectangle 4"/>
          <p:cNvSpPr>
            <a:spLocks noGrp="1" noChangeArrowheads="1"/>
          </p:cNvSpPr>
          <p:nvPr>
            <p:ph type="subTitle" idx="1"/>
          </p:nvPr>
        </p:nvSpPr>
        <p:spPr>
          <a:xfrm>
            <a:off x="685800" y="3352800"/>
            <a:ext cx="7696200" cy="1600200"/>
          </a:xfrm>
        </p:spPr>
        <p:txBody>
          <a:bodyPr/>
          <a:lstStyle>
            <a:lvl1pPr>
              <a:defRPr>
                <a:solidFill>
                  <a:schemeClr val="bg2"/>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2878220054"/>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6619879-FD5F-4307-8CCD-CE0E9C930BC9}" type="slidenum">
              <a:rPr lang="en-US" altLang="en-US">
                <a:solidFill>
                  <a:srgbClr val="939598"/>
                </a:solidFill>
              </a:rPr>
              <a:pPr>
                <a:defRPr/>
              </a:pPr>
              <a:t>‹#›</a:t>
            </a:fld>
            <a:endParaRPr lang="en-US" altLang="en-US">
              <a:solidFill>
                <a:srgbClr val="939598"/>
              </a:solidFill>
            </a:endParaRPr>
          </a:p>
        </p:txBody>
      </p:sp>
    </p:spTree>
    <p:extLst>
      <p:ext uri="{BB962C8B-B14F-4D97-AF65-F5344CB8AC3E}">
        <p14:creationId xmlns:p14="http://schemas.microsoft.com/office/powerpoint/2010/main" val="17111678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0F59107-C978-4DD0-A032-1F31E0A0EADB}" type="slidenum">
              <a:rPr lang="en-US" altLang="en-US">
                <a:solidFill>
                  <a:srgbClr val="939598"/>
                </a:solidFill>
              </a:rPr>
              <a:pPr>
                <a:defRPr/>
              </a:pPr>
              <a:t>‹#›</a:t>
            </a:fld>
            <a:endParaRPr lang="en-US" altLang="en-US">
              <a:solidFill>
                <a:srgbClr val="939598"/>
              </a:solidFill>
            </a:endParaRPr>
          </a:p>
        </p:txBody>
      </p:sp>
    </p:spTree>
    <p:extLst>
      <p:ext uri="{BB962C8B-B14F-4D97-AF65-F5344CB8AC3E}">
        <p14:creationId xmlns:p14="http://schemas.microsoft.com/office/powerpoint/2010/main" val="12950416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3F6F786-3C0B-4642-BDFF-8F8ECE3E9A73}" type="slidenum">
              <a:rPr lang="en-US" altLang="en-US">
                <a:solidFill>
                  <a:srgbClr val="939598"/>
                </a:solidFill>
              </a:rPr>
              <a:pPr>
                <a:defRPr/>
              </a:pPr>
              <a:t>‹#›</a:t>
            </a:fld>
            <a:endParaRPr lang="en-US" altLang="en-US">
              <a:solidFill>
                <a:srgbClr val="939598"/>
              </a:solidFill>
            </a:endParaRPr>
          </a:p>
        </p:txBody>
      </p:sp>
    </p:spTree>
    <p:extLst>
      <p:ext uri="{BB962C8B-B14F-4D97-AF65-F5344CB8AC3E}">
        <p14:creationId xmlns:p14="http://schemas.microsoft.com/office/powerpoint/2010/main" val="30059675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07530E2-66C6-49E9-AA8E-604292FBAA97}" type="slidenum">
              <a:rPr lang="en-US" altLang="en-US">
                <a:solidFill>
                  <a:srgbClr val="939598"/>
                </a:solidFill>
              </a:rPr>
              <a:pPr>
                <a:defRPr/>
              </a:pPr>
              <a:t>‹#›</a:t>
            </a:fld>
            <a:endParaRPr lang="en-US" altLang="en-US">
              <a:solidFill>
                <a:srgbClr val="939598"/>
              </a:solidFill>
            </a:endParaRPr>
          </a:p>
        </p:txBody>
      </p:sp>
    </p:spTree>
    <p:extLst>
      <p:ext uri="{BB962C8B-B14F-4D97-AF65-F5344CB8AC3E}">
        <p14:creationId xmlns:p14="http://schemas.microsoft.com/office/powerpoint/2010/main" val="1394487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1BFBA05-3972-4FC7-BA56-AB0FA730E28E}" type="slidenum">
              <a:rPr lang="en-US" altLang="en-US">
                <a:solidFill>
                  <a:srgbClr val="939598"/>
                </a:solidFill>
              </a:rPr>
              <a:pPr>
                <a:defRPr/>
              </a:pPr>
              <a:t>‹#›</a:t>
            </a:fld>
            <a:endParaRPr lang="en-US" altLang="en-US">
              <a:solidFill>
                <a:srgbClr val="939598"/>
              </a:solidFill>
            </a:endParaRPr>
          </a:p>
        </p:txBody>
      </p:sp>
    </p:spTree>
    <p:extLst>
      <p:ext uri="{BB962C8B-B14F-4D97-AF65-F5344CB8AC3E}">
        <p14:creationId xmlns:p14="http://schemas.microsoft.com/office/powerpoint/2010/main" val="18353723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285595A-7954-456B-9511-7E8F528ECDB7}" type="slidenum">
              <a:rPr lang="en-US" altLang="en-US">
                <a:solidFill>
                  <a:srgbClr val="939598"/>
                </a:solidFill>
              </a:rPr>
              <a:pPr>
                <a:defRPr/>
              </a:pPr>
              <a:t>‹#›</a:t>
            </a:fld>
            <a:endParaRPr lang="en-US" altLang="en-US">
              <a:solidFill>
                <a:srgbClr val="939598"/>
              </a:solidFill>
            </a:endParaRPr>
          </a:p>
        </p:txBody>
      </p:sp>
    </p:spTree>
    <p:extLst>
      <p:ext uri="{BB962C8B-B14F-4D97-AF65-F5344CB8AC3E}">
        <p14:creationId xmlns:p14="http://schemas.microsoft.com/office/powerpoint/2010/main" val="30366376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6FB2C8B-46DD-40C2-828E-399FEE899A02}" type="slidenum">
              <a:rPr lang="en-US" altLang="en-US">
                <a:solidFill>
                  <a:srgbClr val="939598"/>
                </a:solidFill>
              </a:rPr>
              <a:pPr>
                <a:defRPr/>
              </a:pPr>
              <a:t>‹#›</a:t>
            </a:fld>
            <a:endParaRPr lang="en-US" altLang="en-US">
              <a:solidFill>
                <a:srgbClr val="939598"/>
              </a:solidFill>
            </a:endParaRPr>
          </a:p>
        </p:txBody>
      </p:sp>
    </p:spTree>
    <p:extLst>
      <p:ext uri="{BB962C8B-B14F-4D97-AF65-F5344CB8AC3E}">
        <p14:creationId xmlns:p14="http://schemas.microsoft.com/office/powerpoint/2010/main" val="35091868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6D17C5-E948-493F-824E-1EE38AD3CD94}" type="slidenum">
              <a:rPr lang="en-US" altLang="en-US">
                <a:solidFill>
                  <a:srgbClr val="939598"/>
                </a:solidFill>
              </a:rPr>
              <a:pPr>
                <a:defRPr/>
              </a:pPr>
              <a:t>‹#›</a:t>
            </a:fld>
            <a:endParaRPr lang="en-US" altLang="en-US">
              <a:solidFill>
                <a:srgbClr val="939598"/>
              </a:solidFill>
            </a:endParaRPr>
          </a:p>
        </p:txBody>
      </p:sp>
    </p:spTree>
    <p:extLst>
      <p:ext uri="{BB962C8B-B14F-4D97-AF65-F5344CB8AC3E}">
        <p14:creationId xmlns:p14="http://schemas.microsoft.com/office/powerpoint/2010/main" val="40601679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BDBA79D-85A7-4830-8B7C-2839E7AD941E}" type="slidenum">
              <a:rPr lang="en-US" altLang="en-US">
                <a:solidFill>
                  <a:srgbClr val="939598"/>
                </a:solidFill>
              </a:rPr>
              <a:pPr>
                <a:defRPr/>
              </a:pPr>
              <a:t>‹#›</a:t>
            </a:fld>
            <a:endParaRPr lang="en-US" altLang="en-US">
              <a:solidFill>
                <a:srgbClr val="939598"/>
              </a:solidFill>
            </a:endParaRPr>
          </a:p>
        </p:txBody>
      </p:sp>
    </p:spTree>
    <p:extLst>
      <p:ext uri="{BB962C8B-B14F-4D97-AF65-F5344CB8AC3E}">
        <p14:creationId xmlns:p14="http://schemas.microsoft.com/office/powerpoint/2010/main" val="2942493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981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3124200"/>
            <a:ext cx="8229600" cy="3001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w Cen MT" charset="-18"/>
              </a:defRPr>
            </a:lvl1pPr>
          </a:lstStyle>
          <a:p>
            <a:pPr>
              <a:defRPr/>
            </a:pPr>
            <a:r>
              <a:rPr lang="en-US" smtClean="0"/>
              <a:t>September 2010</a:t>
            </a: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w Cen MT" charset="-18"/>
              </a:defRPr>
            </a:lvl1pPr>
          </a:lstStyle>
          <a:p>
            <a:pPr>
              <a:defRPr/>
            </a:pPr>
            <a:r>
              <a:rPr lang="en-US" smtClean="0"/>
              <a:t>July/August 2010</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w Cen MT" charset="-18"/>
              </a:defRPr>
            </a:lvl1pPr>
          </a:lstStyle>
          <a:p>
            <a:pPr>
              <a:defRPr/>
            </a:pPr>
            <a:fld id="{D0B3AA36-32EC-6B41-9F1E-8813B05ABA75}" type="slidenum">
              <a:rPr lang="en-US"/>
              <a:pPr>
                <a:defRPr/>
              </a:pPr>
              <a:t>‹#›</a:t>
            </a:fld>
            <a:endParaRPr lang="en-US"/>
          </a:p>
        </p:txBody>
      </p:sp>
      <p:pic>
        <p:nvPicPr>
          <p:cNvPr id="1031" name="Picture 12" descr="future"/>
          <p:cNvPicPr>
            <a:picLocks noChangeAspect="1" noChangeArrowheads="1"/>
          </p:cNvPicPr>
          <p:nvPr userDrawn="1"/>
        </p:nvPicPr>
        <p:blipFill>
          <a:blip r:embed="rId13" cstate="print"/>
          <a:srcRect/>
          <a:stretch>
            <a:fillRect/>
          </a:stretch>
        </p:blipFill>
        <p:spPr bwMode="auto">
          <a:xfrm>
            <a:off x="0" y="0"/>
            <a:ext cx="9144000" cy="1965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6"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hf hdr="0" ftr="0"/>
  <p:txStyles>
    <p:titleStyle>
      <a:lvl1pPr algn="ctr" rtl="0" eaLnBrk="0" fontAlgn="base" hangingPunct="0">
        <a:spcBef>
          <a:spcPct val="0"/>
        </a:spcBef>
        <a:spcAft>
          <a:spcPct val="0"/>
        </a:spcAft>
        <a:defRPr sz="4000" b="1">
          <a:solidFill>
            <a:srgbClr val="D59F0F"/>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000" b="1">
          <a:solidFill>
            <a:srgbClr val="D59F0F"/>
          </a:solidFill>
          <a:latin typeface="Tw Cen MT" pitchFamily="34" charset="0"/>
          <a:ea typeface="ＭＳ Ｐゴシック" pitchFamily="-65" charset="-128"/>
          <a:cs typeface="ＭＳ Ｐゴシック" pitchFamily="-65" charset="-128"/>
        </a:defRPr>
      </a:lvl2pPr>
      <a:lvl3pPr algn="ctr" rtl="0" eaLnBrk="0" fontAlgn="base" hangingPunct="0">
        <a:spcBef>
          <a:spcPct val="0"/>
        </a:spcBef>
        <a:spcAft>
          <a:spcPct val="0"/>
        </a:spcAft>
        <a:defRPr sz="4000" b="1">
          <a:solidFill>
            <a:srgbClr val="D59F0F"/>
          </a:solidFill>
          <a:latin typeface="Tw Cen MT" pitchFamily="34" charset="0"/>
          <a:ea typeface="ＭＳ Ｐゴシック" pitchFamily="-65" charset="-128"/>
          <a:cs typeface="ＭＳ Ｐゴシック" pitchFamily="-65" charset="-128"/>
        </a:defRPr>
      </a:lvl3pPr>
      <a:lvl4pPr algn="ctr" rtl="0" eaLnBrk="0" fontAlgn="base" hangingPunct="0">
        <a:spcBef>
          <a:spcPct val="0"/>
        </a:spcBef>
        <a:spcAft>
          <a:spcPct val="0"/>
        </a:spcAft>
        <a:defRPr sz="4000" b="1">
          <a:solidFill>
            <a:srgbClr val="D59F0F"/>
          </a:solidFill>
          <a:latin typeface="Tw Cen MT" pitchFamily="34" charset="0"/>
          <a:ea typeface="ＭＳ Ｐゴシック" pitchFamily="-65" charset="-128"/>
          <a:cs typeface="ＭＳ Ｐゴシック" pitchFamily="-65" charset="-128"/>
        </a:defRPr>
      </a:lvl4pPr>
      <a:lvl5pPr algn="ctr" rtl="0" eaLnBrk="0" fontAlgn="base" hangingPunct="0">
        <a:spcBef>
          <a:spcPct val="0"/>
        </a:spcBef>
        <a:spcAft>
          <a:spcPct val="0"/>
        </a:spcAft>
        <a:defRPr sz="4000" b="1">
          <a:solidFill>
            <a:srgbClr val="D59F0F"/>
          </a:solidFill>
          <a:latin typeface="Tw Cen MT" pitchFamily="34" charset="0"/>
          <a:ea typeface="ＭＳ Ｐゴシック" pitchFamily="-65" charset="-128"/>
          <a:cs typeface="ＭＳ Ｐゴシック" pitchFamily="-65" charset="-128"/>
        </a:defRPr>
      </a:lvl5pPr>
      <a:lvl6pPr marL="457200" algn="ctr" rtl="0" fontAlgn="base">
        <a:spcBef>
          <a:spcPct val="0"/>
        </a:spcBef>
        <a:spcAft>
          <a:spcPct val="0"/>
        </a:spcAft>
        <a:defRPr sz="4000" b="1">
          <a:solidFill>
            <a:srgbClr val="D59F0F"/>
          </a:solidFill>
          <a:latin typeface="Tw Cen MT" pitchFamily="34" charset="0"/>
        </a:defRPr>
      </a:lvl6pPr>
      <a:lvl7pPr marL="914400" algn="ctr" rtl="0" fontAlgn="base">
        <a:spcBef>
          <a:spcPct val="0"/>
        </a:spcBef>
        <a:spcAft>
          <a:spcPct val="0"/>
        </a:spcAft>
        <a:defRPr sz="4000" b="1">
          <a:solidFill>
            <a:srgbClr val="D59F0F"/>
          </a:solidFill>
          <a:latin typeface="Tw Cen MT" pitchFamily="34" charset="0"/>
        </a:defRPr>
      </a:lvl7pPr>
      <a:lvl8pPr marL="1371600" algn="ctr" rtl="0" fontAlgn="base">
        <a:spcBef>
          <a:spcPct val="0"/>
        </a:spcBef>
        <a:spcAft>
          <a:spcPct val="0"/>
        </a:spcAft>
        <a:defRPr sz="4000" b="1">
          <a:solidFill>
            <a:srgbClr val="D59F0F"/>
          </a:solidFill>
          <a:latin typeface="Tw Cen MT" pitchFamily="34" charset="0"/>
        </a:defRPr>
      </a:lvl8pPr>
      <a:lvl9pPr marL="1828800" algn="ctr" rtl="0" fontAlgn="base">
        <a:spcBef>
          <a:spcPct val="0"/>
        </a:spcBef>
        <a:spcAft>
          <a:spcPct val="0"/>
        </a:spcAft>
        <a:defRPr sz="4000" b="1">
          <a:solidFill>
            <a:srgbClr val="D59F0F"/>
          </a:solidFill>
          <a:latin typeface="Tw Cen M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81000" y="1981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3124200"/>
            <a:ext cx="8229600" cy="3001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w Cen MT" charset="-18"/>
              </a:defRPr>
            </a:lvl1pPr>
          </a:lstStyle>
          <a:p>
            <a:pPr>
              <a:defRPr/>
            </a:pPr>
            <a:r>
              <a:rPr lang="en-US" smtClean="0"/>
              <a:t>September 2010</a:t>
            </a:r>
            <a:endParaRPr lang="en-US"/>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w Cen MT" charset="-18"/>
              </a:defRPr>
            </a:lvl1pPr>
          </a:lstStyle>
          <a:p>
            <a:pPr>
              <a:defRPr/>
            </a:pPr>
            <a:r>
              <a:rPr lang="en-US" smtClean="0"/>
              <a:t>July/August 2010</a:t>
            </a:r>
            <a:endParaRPr lang="en-US"/>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w Cen MT" charset="-18"/>
              </a:defRPr>
            </a:lvl1pPr>
          </a:lstStyle>
          <a:p>
            <a:pPr>
              <a:defRPr/>
            </a:pPr>
            <a:fld id="{A444846D-CBE6-1149-869E-F280FC5EF64B}" type="slidenum">
              <a:rPr lang="en-US"/>
              <a:pPr>
                <a:defRPr/>
              </a:pPr>
              <a:t>‹#›</a:t>
            </a:fld>
            <a:endParaRPr lang="en-US"/>
          </a:p>
        </p:txBody>
      </p:sp>
      <p:pic>
        <p:nvPicPr>
          <p:cNvPr id="13319" name="Picture 12" descr="opportunity"/>
          <p:cNvPicPr>
            <a:picLocks noChangeAspect="1" noChangeArrowheads="1"/>
          </p:cNvPicPr>
          <p:nvPr userDrawn="1"/>
        </p:nvPicPr>
        <p:blipFill>
          <a:blip r:embed="rId13" cstate="print"/>
          <a:srcRect/>
          <a:stretch>
            <a:fillRect/>
          </a:stretch>
        </p:blipFill>
        <p:spPr bwMode="auto">
          <a:xfrm>
            <a:off x="0" y="0"/>
            <a:ext cx="9144000" cy="1965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hf hdr="0" ftr="0"/>
  <p:txStyles>
    <p:titleStyle>
      <a:lvl1pPr algn="ctr" rtl="0" eaLnBrk="0" fontAlgn="base" hangingPunct="0">
        <a:spcBef>
          <a:spcPct val="0"/>
        </a:spcBef>
        <a:spcAft>
          <a:spcPct val="0"/>
        </a:spcAft>
        <a:defRPr sz="4000" b="1">
          <a:solidFill>
            <a:srgbClr val="D59F0F"/>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000" b="1">
          <a:solidFill>
            <a:srgbClr val="D59F0F"/>
          </a:solidFill>
          <a:latin typeface="Tw Cen MT" pitchFamily="34" charset="0"/>
          <a:ea typeface="ＭＳ Ｐゴシック" pitchFamily="-65" charset="-128"/>
          <a:cs typeface="ＭＳ Ｐゴシック" pitchFamily="-65" charset="-128"/>
        </a:defRPr>
      </a:lvl2pPr>
      <a:lvl3pPr algn="ctr" rtl="0" eaLnBrk="0" fontAlgn="base" hangingPunct="0">
        <a:spcBef>
          <a:spcPct val="0"/>
        </a:spcBef>
        <a:spcAft>
          <a:spcPct val="0"/>
        </a:spcAft>
        <a:defRPr sz="4000" b="1">
          <a:solidFill>
            <a:srgbClr val="D59F0F"/>
          </a:solidFill>
          <a:latin typeface="Tw Cen MT" pitchFamily="34" charset="0"/>
          <a:ea typeface="ＭＳ Ｐゴシック" pitchFamily="-65" charset="-128"/>
          <a:cs typeface="ＭＳ Ｐゴシック" pitchFamily="-65" charset="-128"/>
        </a:defRPr>
      </a:lvl3pPr>
      <a:lvl4pPr algn="ctr" rtl="0" eaLnBrk="0" fontAlgn="base" hangingPunct="0">
        <a:spcBef>
          <a:spcPct val="0"/>
        </a:spcBef>
        <a:spcAft>
          <a:spcPct val="0"/>
        </a:spcAft>
        <a:defRPr sz="4000" b="1">
          <a:solidFill>
            <a:srgbClr val="D59F0F"/>
          </a:solidFill>
          <a:latin typeface="Tw Cen MT" pitchFamily="34" charset="0"/>
          <a:ea typeface="ＭＳ Ｐゴシック" pitchFamily="-65" charset="-128"/>
          <a:cs typeface="ＭＳ Ｐゴシック" pitchFamily="-65" charset="-128"/>
        </a:defRPr>
      </a:lvl4pPr>
      <a:lvl5pPr algn="ctr" rtl="0" eaLnBrk="0" fontAlgn="base" hangingPunct="0">
        <a:spcBef>
          <a:spcPct val="0"/>
        </a:spcBef>
        <a:spcAft>
          <a:spcPct val="0"/>
        </a:spcAft>
        <a:defRPr sz="4000" b="1">
          <a:solidFill>
            <a:srgbClr val="D59F0F"/>
          </a:solidFill>
          <a:latin typeface="Tw Cen MT" pitchFamily="34" charset="0"/>
          <a:ea typeface="ＭＳ Ｐゴシック" pitchFamily="-65" charset="-128"/>
          <a:cs typeface="ＭＳ Ｐゴシック" pitchFamily="-65" charset="-128"/>
        </a:defRPr>
      </a:lvl5pPr>
      <a:lvl6pPr marL="457200" algn="ctr" rtl="0" fontAlgn="base">
        <a:spcBef>
          <a:spcPct val="0"/>
        </a:spcBef>
        <a:spcAft>
          <a:spcPct val="0"/>
        </a:spcAft>
        <a:defRPr sz="4000" b="1">
          <a:solidFill>
            <a:srgbClr val="D59F0F"/>
          </a:solidFill>
          <a:latin typeface="Tw Cen MT" pitchFamily="34" charset="0"/>
        </a:defRPr>
      </a:lvl6pPr>
      <a:lvl7pPr marL="914400" algn="ctr" rtl="0" fontAlgn="base">
        <a:spcBef>
          <a:spcPct val="0"/>
        </a:spcBef>
        <a:spcAft>
          <a:spcPct val="0"/>
        </a:spcAft>
        <a:defRPr sz="4000" b="1">
          <a:solidFill>
            <a:srgbClr val="D59F0F"/>
          </a:solidFill>
          <a:latin typeface="Tw Cen MT" pitchFamily="34" charset="0"/>
        </a:defRPr>
      </a:lvl7pPr>
      <a:lvl8pPr marL="1371600" algn="ctr" rtl="0" fontAlgn="base">
        <a:spcBef>
          <a:spcPct val="0"/>
        </a:spcBef>
        <a:spcAft>
          <a:spcPct val="0"/>
        </a:spcAft>
        <a:defRPr sz="4000" b="1">
          <a:solidFill>
            <a:srgbClr val="D59F0F"/>
          </a:solidFill>
          <a:latin typeface="Tw Cen MT" pitchFamily="34" charset="0"/>
        </a:defRPr>
      </a:lvl8pPr>
      <a:lvl9pPr marL="1828800" algn="ctr" rtl="0" fontAlgn="base">
        <a:spcBef>
          <a:spcPct val="0"/>
        </a:spcBef>
        <a:spcAft>
          <a:spcPct val="0"/>
        </a:spcAft>
        <a:defRPr sz="4000" b="1">
          <a:solidFill>
            <a:srgbClr val="D59F0F"/>
          </a:solidFill>
          <a:latin typeface="Tw Cen M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381000" y="1981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3124200"/>
            <a:ext cx="8229600" cy="3001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w Cen MT" charset="-18"/>
              </a:defRPr>
            </a:lvl1pPr>
          </a:lstStyle>
          <a:p>
            <a:pPr>
              <a:defRPr/>
            </a:pPr>
            <a:r>
              <a:rPr lang="en-US" smtClean="0"/>
              <a:t>September 2010</a:t>
            </a:r>
            <a:endParaRPr 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w Cen MT" charset="-18"/>
              </a:defRPr>
            </a:lvl1pPr>
          </a:lstStyle>
          <a:p>
            <a:pPr>
              <a:defRPr/>
            </a:pPr>
            <a:r>
              <a:rPr lang="en-US" smtClean="0"/>
              <a:t>July/August 2010</a:t>
            </a:r>
            <a:endParaRPr 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w Cen MT" charset="-18"/>
              </a:defRPr>
            </a:lvl1pPr>
          </a:lstStyle>
          <a:p>
            <a:pPr>
              <a:defRPr/>
            </a:pPr>
            <a:fld id="{8407A247-8610-A040-93FD-D8A4D4443598}" type="slidenum">
              <a:rPr lang="en-US"/>
              <a:pPr>
                <a:defRPr/>
              </a:pPr>
              <a:t>‹#›</a:t>
            </a:fld>
            <a:endParaRPr lang="en-US"/>
          </a:p>
        </p:txBody>
      </p:sp>
      <p:pic>
        <p:nvPicPr>
          <p:cNvPr id="25607" name="Picture 10" descr="answers"/>
          <p:cNvPicPr>
            <a:picLocks noChangeAspect="1" noChangeArrowheads="1"/>
          </p:cNvPicPr>
          <p:nvPr userDrawn="1"/>
        </p:nvPicPr>
        <p:blipFill>
          <a:blip r:embed="rId13" cstate="print"/>
          <a:srcRect/>
          <a:stretch>
            <a:fillRect/>
          </a:stretch>
        </p:blipFill>
        <p:spPr bwMode="auto">
          <a:xfrm>
            <a:off x="0" y="0"/>
            <a:ext cx="9144000" cy="1965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hf hdr="0" ftr="0"/>
  <p:txStyles>
    <p:titleStyle>
      <a:lvl1pPr algn="ctr" rtl="0" eaLnBrk="0" fontAlgn="base" hangingPunct="0">
        <a:spcBef>
          <a:spcPct val="0"/>
        </a:spcBef>
        <a:spcAft>
          <a:spcPct val="0"/>
        </a:spcAft>
        <a:defRPr sz="4000" b="1">
          <a:solidFill>
            <a:srgbClr val="D59F0F"/>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000" b="1">
          <a:solidFill>
            <a:srgbClr val="D59F0F"/>
          </a:solidFill>
          <a:latin typeface="Tw Cen MT" pitchFamily="34" charset="0"/>
          <a:ea typeface="ＭＳ Ｐゴシック" pitchFamily="-65" charset="-128"/>
          <a:cs typeface="ＭＳ Ｐゴシック" pitchFamily="-65" charset="-128"/>
        </a:defRPr>
      </a:lvl2pPr>
      <a:lvl3pPr algn="ctr" rtl="0" eaLnBrk="0" fontAlgn="base" hangingPunct="0">
        <a:spcBef>
          <a:spcPct val="0"/>
        </a:spcBef>
        <a:spcAft>
          <a:spcPct val="0"/>
        </a:spcAft>
        <a:defRPr sz="4000" b="1">
          <a:solidFill>
            <a:srgbClr val="D59F0F"/>
          </a:solidFill>
          <a:latin typeface="Tw Cen MT" pitchFamily="34" charset="0"/>
          <a:ea typeface="ＭＳ Ｐゴシック" pitchFamily="-65" charset="-128"/>
          <a:cs typeface="ＭＳ Ｐゴシック" pitchFamily="-65" charset="-128"/>
        </a:defRPr>
      </a:lvl3pPr>
      <a:lvl4pPr algn="ctr" rtl="0" eaLnBrk="0" fontAlgn="base" hangingPunct="0">
        <a:spcBef>
          <a:spcPct val="0"/>
        </a:spcBef>
        <a:spcAft>
          <a:spcPct val="0"/>
        </a:spcAft>
        <a:defRPr sz="4000" b="1">
          <a:solidFill>
            <a:srgbClr val="D59F0F"/>
          </a:solidFill>
          <a:latin typeface="Tw Cen MT" pitchFamily="34" charset="0"/>
          <a:ea typeface="ＭＳ Ｐゴシック" pitchFamily="-65" charset="-128"/>
          <a:cs typeface="ＭＳ Ｐゴシック" pitchFamily="-65" charset="-128"/>
        </a:defRPr>
      </a:lvl4pPr>
      <a:lvl5pPr algn="ctr" rtl="0" eaLnBrk="0" fontAlgn="base" hangingPunct="0">
        <a:spcBef>
          <a:spcPct val="0"/>
        </a:spcBef>
        <a:spcAft>
          <a:spcPct val="0"/>
        </a:spcAft>
        <a:defRPr sz="4000" b="1">
          <a:solidFill>
            <a:srgbClr val="D59F0F"/>
          </a:solidFill>
          <a:latin typeface="Tw Cen MT" pitchFamily="34" charset="0"/>
          <a:ea typeface="ＭＳ Ｐゴシック" pitchFamily="-65" charset="-128"/>
          <a:cs typeface="ＭＳ Ｐゴシック" pitchFamily="-65" charset="-128"/>
        </a:defRPr>
      </a:lvl5pPr>
      <a:lvl6pPr marL="457200" algn="ctr" rtl="0" fontAlgn="base">
        <a:spcBef>
          <a:spcPct val="0"/>
        </a:spcBef>
        <a:spcAft>
          <a:spcPct val="0"/>
        </a:spcAft>
        <a:defRPr sz="4000" b="1">
          <a:solidFill>
            <a:srgbClr val="D59F0F"/>
          </a:solidFill>
          <a:latin typeface="Tw Cen MT" pitchFamily="34" charset="0"/>
        </a:defRPr>
      </a:lvl6pPr>
      <a:lvl7pPr marL="914400" algn="ctr" rtl="0" fontAlgn="base">
        <a:spcBef>
          <a:spcPct val="0"/>
        </a:spcBef>
        <a:spcAft>
          <a:spcPct val="0"/>
        </a:spcAft>
        <a:defRPr sz="4000" b="1">
          <a:solidFill>
            <a:srgbClr val="D59F0F"/>
          </a:solidFill>
          <a:latin typeface="Tw Cen MT" pitchFamily="34" charset="0"/>
        </a:defRPr>
      </a:lvl7pPr>
      <a:lvl8pPr marL="1371600" algn="ctr" rtl="0" fontAlgn="base">
        <a:spcBef>
          <a:spcPct val="0"/>
        </a:spcBef>
        <a:spcAft>
          <a:spcPct val="0"/>
        </a:spcAft>
        <a:defRPr sz="4000" b="1">
          <a:solidFill>
            <a:srgbClr val="D59F0F"/>
          </a:solidFill>
          <a:latin typeface="Tw Cen MT" pitchFamily="34" charset="0"/>
        </a:defRPr>
      </a:lvl8pPr>
      <a:lvl9pPr marL="1828800" algn="ctr" rtl="0" fontAlgn="base">
        <a:spcBef>
          <a:spcPct val="0"/>
        </a:spcBef>
        <a:spcAft>
          <a:spcPct val="0"/>
        </a:spcAft>
        <a:defRPr sz="4000" b="1">
          <a:solidFill>
            <a:srgbClr val="D59F0F"/>
          </a:solidFill>
          <a:latin typeface="Tw Cen M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381000" y="1981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3124200"/>
            <a:ext cx="8229600" cy="3001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w Cen MT" charset="-18"/>
              </a:defRPr>
            </a:lvl1pPr>
          </a:lstStyle>
          <a:p>
            <a:pPr>
              <a:defRPr/>
            </a:pPr>
            <a:r>
              <a:rPr lang="en-US" smtClean="0"/>
              <a:t>September 2010</a:t>
            </a:r>
            <a:endParaRPr lang="en-US"/>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w Cen MT" charset="-18"/>
              </a:defRPr>
            </a:lvl1pPr>
          </a:lstStyle>
          <a:p>
            <a:pPr>
              <a:defRPr/>
            </a:pPr>
            <a:r>
              <a:rPr lang="en-US" smtClean="0"/>
              <a:t>July/August 2010</a:t>
            </a:r>
            <a:endParaRPr lang="en-US"/>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w Cen MT" charset="-18"/>
              </a:defRPr>
            </a:lvl1pPr>
          </a:lstStyle>
          <a:p>
            <a:pPr>
              <a:defRPr/>
            </a:pPr>
            <a:fld id="{93A1E258-4255-D947-8B45-0225AB2E0AE1}" type="slidenum">
              <a:rPr lang="en-US"/>
              <a:pPr>
                <a:defRPr/>
              </a:pPr>
              <a:t>‹#›</a:t>
            </a:fld>
            <a:endParaRPr lang="en-US"/>
          </a:p>
        </p:txBody>
      </p:sp>
      <p:pic>
        <p:nvPicPr>
          <p:cNvPr id="37895" name="Picture 10" descr="freedom"/>
          <p:cNvPicPr>
            <a:picLocks noChangeAspect="1" noChangeArrowheads="1"/>
          </p:cNvPicPr>
          <p:nvPr userDrawn="1"/>
        </p:nvPicPr>
        <p:blipFill>
          <a:blip r:embed="rId13" cstate="print"/>
          <a:srcRect/>
          <a:stretch>
            <a:fillRect/>
          </a:stretch>
        </p:blipFill>
        <p:spPr bwMode="auto">
          <a:xfrm>
            <a:off x="0" y="0"/>
            <a:ext cx="9144000" cy="1965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hf hdr="0" ftr="0"/>
  <p:txStyles>
    <p:titleStyle>
      <a:lvl1pPr algn="ctr" rtl="0" eaLnBrk="0" fontAlgn="base" hangingPunct="0">
        <a:spcBef>
          <a:spcPct val="0"/>
        </a:spcBef>
        <a:spcAft>
          <a:spcPct val="0"/>
        </a:spcAft>
        <a:defRPr sz="4000" b="1">
          <a:solidFill>
            <a:srgbClr val="D59F0F"/>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000" b="1">
          <a:solidFill>
            <a:srgbClr val="D59F0F"/>
          </a:solidFill>
          <a:latin typeface="Tw Cen MT" pitchFamily="34" charset="0"/>
          <a:ea typeface="ＭＳ Ｐゴシック" pitchFamily="-65" charset="-128"/>
          <a:cs typeface="ＭＳ Ｐゴシック" pitchFamily="-65" charset="-128"/>
        </a:defRPr>
      </a:lvl2pPr>
      <a:lvl3pPr algn="ctr" rtl="0" eaLnBrk="0" fontAlgn="base" hangingPunct="0">
        <a:spcBef>
          <a:spcPct val="0"/>
        </a:spcBef>
        <a:spcAft>
          <a:spcPct val="0"/>
        </a:spcAft>
        <a:defRPr sz="4000" b="1">
          <a:solidFill>
            <a:srgbClr val="D59F0F"/>
          </a:solidFill>
          <a:latin typeface="Tw Cen MT" pitchFamily="34" charset="0"/>
          <a:ea typeface="ＭＳ Ｐゴシック" pitchFamily="-65" charset="-128"/>
          <a:cs typeface="ＭＳ Ｐゴシック" pitchFamily="-65" charset="-128"/>
        </a:defRPr>
      </a:lvl3pPr>
      <a:lvl4pPr algn="ctr" rtl="0" eaLnBrk="0" fontAlgn="base" hangingPunct="0">
        <a:spcBef>
          <a:spcPct val="0"/>
        </a:spcBef>
        <a:spcAft>
          <a:spcPct val="0"/>
        </a:spcAft>
        <a:defRPr sz="4000" b="1">
          <a:solidFill>
            <a:srgbClr val="D59F0F"/>
          </a:solidFill>
          <a:latin typeface="Tw Cen MT" pitchFamily="34" charset="0"/>
          <a:ea typeface="ＭＳ Ｐゴシック" pitchFamily="-65" charset="-128"/>
          <a:cs typeface="ＭＳ Ｐゴシック" pitchFamily="-65" charset="-128"/>
        </a:defRPr>
      </a:lvl4pPr>
      <a:lvl5pPr algn="ctr" rtl="0" eaLnBrk="0" fontAlgn="base" hangingPunct="0">
        <a:spcBef>
          <a:spcPct val="0"/>
        </a:spcBef>
        <a:spcAft>
          <a:spcPct val="0"/>
        </a:spcAft>
        <a:defRPr sz="4000" b="1">
          <a:solidFill>
            <a:srgbClr val="D59F0F"/>
          </a:solidFill>
          <a:latin typeface="Tw Cen MT" pitchFamily="34" charset="0"/>
          <a:ea typeface="ＭＳ Ｐゴシック" pitchFamily="-65" charset="-128"/>
          <a:cs typeface="ＭＳ Ｐゴシック" pitchFamily="-65" charset="-128"/>
        </a:defRPr>
      </a:lvl5pPr>
      <a:lvl6pPr marL="457200" algn="ctr" rtl="0" fontAlgn="base">
        <a:spcBef>
          <a:spcPct val="0"/>
        </a:spcBef>
        <a:spcAft>
          <a:spcPct val="0"/>
        </a:spcAft>
        <a:defRPr sz="4000" b="1">
          <a:solidFill>
            <a:srgbClr val="D59F0F"/>
          </a:solidFill>
          <a:latin typeface="Tw Cen MT" pitchFamily="34" charset="0"/>
        </a:defRPr>
      </a:lvl6pPr>
      <a:lvl7pPr marL="914400" algn="ctr" rtl="0" fontAlgn="base">
        <a:spcBef>
          <a:spcPct val="0"/>
        </a:spcBef>
        <a:spcAft>
          <a:spcPct val="0"/>
        </a:spcAft>
        <a:defRPr sz="4000" b="1">
          <a:solidFill>
            <a:srgbClr val="D59F0F"/>
          </a:solidFill>
          <a:latin typeface="Tw Cen MT" pitchFamily="34" charset="0"/>
        </a:defRPr>
      </a:lvl7pPr>
      <a:lvl8pPr marL="1371600" algn="ctr" rtl="0" fontAlgn="base">
        <a:spcBef>
          <a:spcPct val="0"/>
        </a:spcBef>
        <a:spcAft>
          <a:spcPct val="0"/>
        </a:spcAft>
        <a:defRPr sz="4000" b="1">
          <a:solidFill>
            <a:srgbClr val="D59F0F"/>
          </a:solidFill>
          <a:latin typeface="Tw Cen MT" pitchFamily="34" charset="0"/>
        </a:defRPr>
      </a:lvl8pPr>
      <a:lvl9pPr marL="1828800" algn="ctr" rtl="0" fontAlgn="base">
        <a:spcBef>
          <a:spcPct val="0"/>
        </a:spcBef>
        <a:spcAft>
          <a:spcPct val="0"/>
        </a:spcAft>
        <a:defRPr sz="4000" b="1">
          <a:solidFill>
            <a:srgbClr val="D59F0F"/>
          </a:solidFill>
          <a:latin typeface="Tw Cen M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1CFF-3C5E-4E72-8F97-2A8D96A080B9}" type="datetimeFigureOut">
              <a:rPr lang="en-US" smtClean="0"/>
              <a:pPr/>
              <a:t>2/21/2020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E5857-98E0-43D2-AF3A-E527B406E7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381000" y="1981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3124200"/>
            <a:ext cx="8229600" cy="3001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w Cen MT" charset="-18"/>
              </a:defRPr>
            </a:lvl1pPr>
          </a:lstStyle>
          <a:p>
            <a:pPr>
              <a:defRPr/>
            </a:pPr>
            <a:r>
              <a:rPr lang="en-US" smtClean="0"/>
              <a:t>September 2010</a:t>
            </a:r>
            <a:endParaRPr lang="en-US"/>
          </a:p>
        </p:txBody>
      </p:sp>
      <p:sp>
        <p:nvSpPr>
          <p:cNvPr id="27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w Cen MT" charset="-18"/>
              </a:defRPr>
            </a:lvl1pPr>
          </a:lstStyle>
          <a:p>
            <a:pPr>
              <a:defRPr/>
            </a:pPr>
            <a:r>
              <a:rPr lang="en-US" smtClean="0"/>
              <a:t>July/August 2010</a:t>
            </a:r>
            <a:endParaRPr lang="en-US"/>
          </a:p>
        </p:txBody>
      </p:sp>
      <p:sp>
        <p:nvSpPr>
          <p:cNvPr id="27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w Cen MT" charset="-18"/>
              </a:defRPr>
            </a:lvl1pPr>
          </a:lstStyle>
          <a:p>
            <a:pPr>
              <a:defRPr/>
            </a:pPr>
            <a:fld id="{89DF2D59-79F8-A749-95FA-8010FE835203}" type="slidenum">
              <a:rPr lang="en-US"/>
              <a:pPr>
                <a:defRPr/>
              </a:pPr>
              <a:t>‹#›</a:t>
            </a:fld>
            <a:endParaRPr lang="en-US"/>
          </a:p>
        </p:txBody>
      </p:sp>
      <p:pic>
        <p:nvPicPr>
          <p:cNvPr id="50183" name="Picture 10" descr="changes"/>
          <p:cNvPicPr>
            <a:picLocks noChangeAspect="1" noChangeArrowheads="1"/>
          </p:cNvPicPr>
          <p:nvPr userDrawn="1"/>
        </p:nvPicPr>
        <p:blipFill>
          <a:blip r:embed="rId13" cstate="print"/>
          <a:srcRect/>
          <a:stretch>
            <a:fillRect/>
          </a:stretch>
        </p:blipFill>
        <p:spPr bwMode="auto">
          <a:xfrm>
            <a:off x="0" y="0"/>
            <a:ext cx="9144000" cy="1965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hf hdr="0" ftr="0"/>
  <p:txStyles>
    <p:titleStyle>
      <a:lvl1pPr algn="ctr" rtl="0" eaLnBrk="0" fontAlgn="base" hangingPunct="0">
        <a:spcBef>
          <a:spcPct val="0"/>
        </a:spcBef>
        <a:spcAft>
          <a:spcPct val="0"/>
        </a:spcAft>
        <a:defRPr sz="4000" b="1">
          <a:solidFill>
            <a:srgbClr val="D59F0F"/>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000" b="1">
          <a:solidFill>
            <a:srgbClr val="D59F0F"/>
          </a:solidFill>
          <a:latin typeface="Tw Cen MT" pitchFamily="34" charset="0"/>
          <a:ea typeface="ＭＳ Ｐゴシック" pitchFamily="-65" charset="-128"/>
          <a:cs typeface="ＭＳ Ｐゴシック" pitchFamily="-65" charset="-128"/>
        </a:defRPr>
      </a:lvl2pPr>
      <a:lvl3pPr algn="ctr" rtl="0" eaLnBrk="0" fontAlgn="base" hangingPunct="0">
        <a:spcBef>
          <a:spcPct val="0"/>
        </a:spcBef>
        <a:spcAft>
          <a:spcPct val="0"/>
        </a:spcAft>
        <a:defRPr sz="4000" b="1">
          <a:solidFill>
            <a:srgbClr val="D59F0F"/>
          </a:solidFill>
          <a:latin typeface="Tw Cen MT" pitchFamily="34" charset="0"/>
          <a:ea typeface="ＭＳ Ｐゴシック" pitchFamily="-65" charset="-128"/>
          <a:cs typeface="ＭＳ Ｐゴシック" pitchFamily="-65" charset="-128"/>
        </a:defRPr>
      </a:lvl3pPr>
      <a:lvl4pPr algn="ctr" rtl="0" eaLnBrk="0" fontAlgn="base" hangingPunct="0">
        <a:spcBef>
          <a:spcPct val="0"/>
        </a:spcBef>
        <a:spcAft>
          <a:spcPct val="0"/>
        </a:spcAft>
        <a:defRPr sz="4000" b="1">
          <a:solidFill>
            <a:srgbClr val="D59F0F"/>
          </a:solidFill>
          <a:latin typeface="Tw Cen MT" pitchFamily="34" charset="0"/>
          <a:ea typeface="ＭＳ Ｐゴシック" pitchFamily="-65" charset="-128"/>
          <a:cs typeface="ＭＳ Ｐゴシック" pitchFamily="-65" charset="-128"/>
        </a:defRPr>
      </a:lvl4pPr>
      <a:lvl5pPr algn="ctr" rtl="0" eaLnBrk="0" fontAlgn="base" hangingPunct="0">
        <a:spcBef>
          <a:spcPct val="0"/>
        </a:spcBef>
        <a:spcAft>
          <a:spcPct val="0"/>
        </a:spcAft>
        <a:defRPr sz="4000" b="1">
          <a:solidFill>
            <a:srgbClr val="D59F0F"/>
          </a:solidFill>
          <a:latin typeface="Tw Cen MT" pitchFamily="34" charset="0"/>
          <a:ea typeface="ＭＳ Ｐゴシック" pitchFamily="-65" charset="-128"/>
          <a:cs typeface="ＭＳ Ｐゴシック" pitchFamily="-65" charset="-128"/>
        </a:defRPr>
      </a:lvl5pPr>
      <a:lvl6pPr marL="457200" algn="ctr" rtl="0" fontAlgn="base">
        <a:spcBef>
          <a:spcPct val="0"/>
        </a:spcBef>
        <a:spcAft>
          <a:spcPct val="0"/>
        </a:spcAft>
        <a:defRPr sz="4000" b="1">
          <a:solidFill>
            <a:srgbClr val="D59F0F"/>
          </a:solidFill>
          <a:latin typeface="Tw Cen MT" pitchFamily="34" charset="0"/>
        </a:defRPr>
      </a:lvl6pPr>
      <a:lvl7pPr marL="914400" algn="ctr" rtl="0" fontAlgn="base">
        <a:spcBef>
          <a:spcPct val="0"/>
        </a:spcBef>
        <a:spcAft>
          <a:spcPct val="0"/>
        </a:spcAft>
        <a:defRPr sz="4000" b="1">
          <a:solidFill>
            <a:srgbClr val="D59F0F"/>
          </a:solidFill>
          <a:latin typeface="Tw Cen MT" pitchFamily="34" charset="0"/>
        </a:defRPr>
      </a:lvl7pPr>
      <a:lvl8pPr marL="1371600" algn="ctr" rtl="0" fontAlgn="base">
        <a:spcBef>
          <a:spcPct val="0"/>
        </a:spcBef>
        <a:spcAft>
          <a:spcPct val="0"/>
        </a:spcAft>
        <a:defRPr sz="4000" b="1">
          <a:solidFill>
            <a:srgbClr val="D59F0F"/>
          </a:solidFill>
          <a:latin typeface="Tw Cen MT" pitchFamily="34" charset="0"/>
        </a:defRPr>
      </a:lvl8pPr>
      <a:lvl9pPr marL="1828800" algn="ctr" rtl="0" fontAlgn="base">
        <a:spcBef>
          <a:spcPct val="0"/>
        </a:spcBef>
        <a:spcAft>
          <a:spcPct val="0"/>
        </a:spcAft>
        <a:defRPr sz="4000" b="1">
          <a:solidFill>
            <a:srgbClr val="D59F0F"/>
          </a:solidFill>
          <a:latin typeface="Tw Cen M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Purdue_slide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1"/>
          <p:cNvSpPr>
            <a:spLocks noChangeArrowheads="1"/>
          </p:cNvSpPr>
          <p:nvPr userDrawn="1"/>
        </p:nvSpPr>
        <p:spPr bwMode="auto">
          <a:xfrm>
            <a:off x="3175" y="1143000"/>
            <a:ext cx="9140825" cy="3657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defRPr/>
            </a:pPr>
            <a:endParaRPr lang="en-US" altLang="en-US" smtClean="0">
              <a:solidFill>
                <a:srgbClr val="000000"/>
              </a:solidFill>
            </a:endParaRPr>
          </a:p>
        </p:txBody>
      </p:sp>
      <p:sp>
        <p:nvSpPr>
          <p:cNvPr id="1028" name="Rectangle 2"/>
          <p:cNvSpPr>
            <a:spLocks noGrp="1" noChangeArrowheads="1"/>
          </p:cNvSpPr>
          <p:nvPr>
            <p:ph type="title"/>
          </p:nvPr>
        </p:nvSpPr>
        <p:spPr bwMode="auto">
          <a:xfrm>
            <a:off x="685800" y="228600"/>
            <a:ext cx="7772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85800" y="6400800"/>
            <a:ext cx="19050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a:solidFill>
                  <a:schemeClr val="bg2"/>
                </a:solidFill>
                <a:latin typeface="+mn-lt"/>
              </a:defRPr>
            </a:lvl1pPr>
          </a:lstStyle>
          <a:p>
            <a:pPr eaLnBrk="0" hangingPunct="0">
              <a:defRPr/>
            </a:pPr>
            <a:fld id="{A635619F-AC38-4A07-B43E-C40DBD19E278}" type="slidenum">
              <a:rPr lang="en-US" altLang="en-US">
                <a:solidFill>
                  <a:srgbClr val="939598"/>
                </a:solidFill>
              </a:rPr>
              <a:pPr eaLnBrk="0" hangingPunct="0">
                <a:defRPr/>
              </a:pPr>
              <a:t>‹#›</a:t>
            </a:fld>
            <a:endParaRPr lang="en-US" altLang="en-US">
              <a:solidFill>
                <a:srgbClr val="939598"/>
              </a:solidFill>
            </a:endParaRPr>
          </a:p>
        </p:txBody>
      </p:sp>
      <p:sp>
        <p:nvSpPr>
          <p:cNvPr id="1031" name="Line 9"/>
          <p:cNvSpPr>
            <a:spLocks noChangeShapeType="1"/>
          </p:cNvSpPr>
          <p:nvPr userDrawn="1"/>
        </p:nvSpPr>
        <p:spPr bwMode="auto">
          <a:xfrm>
            <a:off x="3175" y="1143000"/>
            <a:ext cx="9140825"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4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192081260"/>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Lst>
  <p:hf hdr="0" ftr="0" dt="0"/>
  <p:txStyles>
    <p:title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Arial Narrow" panose="020B0606020202030204" pitchFamily="34" charset="0"/>
          <a:ea typeface="ＭＳ Ｐゴシック" panose="020B0600070205080204" pitchFamily="34" charset="-128"/>
        </a:defRPr>
      </a:lvl2pPr>
      <a:lvl3pPr algn="l" rtl="0" eaLnBrk="0" fontAlgn="base" hangingPunct="0">
        <a:lnSpc>
          <a:spcPct val="90000"/>
        </a:lnSpc>
        <a:spcBef>
          <a:spcPct val="0"/>
        </a:spcBef>
        <a:spcAft>
          <a:spcPct val="0"/>
        </a:spcAft>
        <a:defRPr sz="3200">
          <a:solidFill>
            <a:schemeClr val="tx1"/>
          </a:solidFill>
          <a:latin typeface="Arial Narrow" panose="020B0606020202030204" pitchFamily="34" charset="0"/>
          <a:ea typeface="ＭＳ Ｐゴシック" panose="020B0600070205080204" pitchFamily="34" charset="-128"/>
        </a:defRPr>
      </a:lvl3pPr>
      <a:lvl4pPr algn="l" rtl="0" eaLnBrk="0" fontAlgn="base" hangingPunct="0">
        <a:lnSpc>
          <a:spcPct val="90000"/>
        </a:lnSpc>
        <a:spcBef>
          <a:spcPct val="0"/>
        </a:spcBef>
        <a:spcAft>
          <a:spcPct val="0"/>
        </a:spcAft>
        <a:defRPr sz="3200">
          <a:solidFill>
            <a:schemeClr val="tx1"/>
          </a:solidFill>
          <a:latin typeface="Arial Narrow" panose="020B0606020202030204" pitchFamily="34" charset="0"/>
          <a:ea typeface="ＭＳ Ｐゴシック" panose="020B0600070205080204" pitchFamily="34" charset="-128"/>
        </a:defRPr>
      </a:lvl4pPr>
      <a:lvl5pPr algn="l" rtl="0" eaLnBrk="0" fontAlgn="base" hangingPunct="0">
        <a:lnSpc>
          <a:spcPct val="90000"/>
        </a:lnSpc>
        <a:spcBef>
          <a:spcPct val="0"/>
        </a:spcBef>
        <a:spcAft>
          <a:spcPct val="0"/>
        </a:spcAft>
        <a:defRPr sz="3200">
          <a:solidFill>
            <a:schemeClr val="tx1"/>
          </a:solidFill>
          <a:latin typeface="Arial Narrow" panose="020B0606020202030204" pitchFamily="34" charset="0"/>
          <a:ea typeface="ＭＳ Ｐゴシック" panose="020B0600070205080204" pitchFamily="34" charset="-128"/>
        </a:defRPr>
      </a:lvl5pPr>
      <a:lvl6pPr marL="457200" algn="l" rtl="0" fontAlgn="base">
        <a:lnSpc>
          <a:spcPct val="90000"/>
        </a:lnSpc>
        <a:spcBef>
          <a:spcPct val="0"/>
        </a:spcBef>
        <a:spcAft>
          <a:spcPct val="0"/>
        </a:spcAft>
        <a:defRPr sz="3200">
          <a:solidFill>
            <a:schemeClr val="tx1"/>
          </a:solidFill>
          <a:latin typeface="Arial Narrow" panose="020B0606020202030204" pitchFamily="34" charset="0"/>
          <a:ea typeface="ＭＳ Ｐゴシック" panose="020B0600070205080204" pitchFamily="34" charset="-128"/>
        </a:defRPr>
      </a:lvl6pPr>
      <a:lvl7pPr marL="914400" algn="l" rtl="0" fontAlgn="base">
        <a:lnSpc>
          <a:spcPct val="90000"/>
        </a:lnSpc>
        <a:spcBef>
          <a:spcPct val="0"/>
        </a:spcBef>
        <a:spcAft>
          <a:spcPct val="0"/>
        </a:spcAft>
        <a:defRPr sz="3200">
          <a:solidFill>
            <a:schemeClr val="tx1"/>
          </a:solidFill>
          <a:latin typeface="Arial Narrow" panose="020B0606020202030204" pitchFamily="34" charset="0"/>
          <a:ea typeface="ＭＳ Ｐゴシック" panose="020B0600070205080204" pitchFamily="34" charset="-128"/>
        </a:defRPr>
      </a:lvl7pPr>
      <a:lvl8pPr marL="1371600" algn="l" rtl="0" fontAlgn="base">
        <a:lnSpc>
          <a:spcPct val="90000"/>
        </a:lnSpc>
        <a:spcBef>
          <a:spcPct val="0"/>
        </a:spcBef>
        <a:spcAft>
          <a:spcPct val="0"/>
        </a:spcAft>
        <a:defRPr sz="3200">
          <a:solidFill>
            <a:schemeClr val="tx1"/>
          </a:solidFill>
          <a:latin typeface="Arial Narrow" panose="020B0606020202030204" pitchFamily="34" charset="0"/>
          <a:ea typeface="ＭＳ Ｐゴシック" panose="020B0600070205080204" pitchFamily="34" charset="-128"/>
        </a:defRPr>
      </a:lvl8pPr>
      <a:lvl9pPr marL="1828800" algn="l" rtl="0" fontAlgn="base">
        <a:lnSpc>
          <a:spcPct val="90000"/>
        </a:lnSpc>
        <a:spcBef>
          <a:spcPct val="0"/>
        </a:spcBef>
        <a:spcAft>
          <a:spcPct val="0"/>
        </a:spcAft>
        <a:defRPr sz="3200">
          <a:solidFill>
            <a:schemeClr val="tx1"/>
          </a:solidFill>
          <a:latin typeface="Arial Narrow" panose="020B0606020202030204" pitchFamily="34" charset="0"/>
          <a:ea typeface="ＭＳ Ｐゴシック" panose="020B0600070205080204" pitchFamily="34" charset="-128"/>
        </a:defRPr>
      </a:lvl9pPr>
    </p:titleStyle>
    <p:bodyStyle>
      <a:lvl1pPr algn="l" rtl="0" eaLnBrk="0" fontAlgn="base" hangingPunct="0">
        <a:spcBef>
          <a:spcPct val="0"/>
        </a:spcBef>
        <a:spcAft>
          <a:spcPct val="35000"/>
        </a:spcAft>
        <a:defRPr sz="2400" kern="1200">
          <a:solidFill>
            <a:schemeClr val="tx2"/>
          </a:solidFill>
          <a:latin typeface="+mn-lt"/>
          <a:ea typeface="+mn-ea"/>
          <a:cs typeface="+mn-cs"/>
        </a:defRPr>
      </a:lvl1pPr>
      <a:lvl2pPr marL="284163" indent="-169863" algn="l" rtl="0" eaLnBrk="0" fontAlgn="base" hangingPunct="0">
        <a:spcBef>
          <a:spcPct val="20000"/>
        </a:spcBef>
        <a:spcAft>
          <a:spcPct val="0"/>
        </a:spcAft>
        <a:buClr>
          <a:srgbClr val="67BD49"/>
        </a:buClr>
        <a:buFont typeface="Times" panose="02020603050405020304" pitchFamily="18" charset="0"/>
        <a:buChar char="•"/>
        <a:defRPr sz="2200" kern="1200">
          <a:solidFill>
            <a:schemeClr val="tx1"/>
          </a:solidFill>
          <a:latin typeface="+mn-lt"/>
          <a:ea typeface="+mn-ea"/>
          <a:cs typeface="+mn-cs"/>
        </a:defRPr>
      </a:lvl2pPr>
      <a:lvl3pPr marL="628650" indent="-230188" algn="l" rtl="0" eaLnBrk="0" fontAlgn="base" hangingPunct="0">
        <a:spcBef>
          <a:spcPct val="20000"/>
        </a:spcBef>
        <a:spcAft>
          <a:spcPct val="0"/>
        </a:spcAft>
        <a:buClr>
          <a:srgbClr val="67BD49"/>
        </a:buClr>
        <a:buSzPct val="75000"/>
        <a:buFont typeface="Wingdings" panose="05000000000000000000" pitchFamily="2" charset="2"/>
        <a:buChar char=""/>
        <a:defRPr sz="2000" kern="1200">
          <a:solidFill>
            <a:schemeClr val="tx1"/>
          </a:solidFill>
          <a:latin typeface="+mn-lt"/>
          <a:ea typeface="+mn-ea"/>
          <a:cs typeface="+mn-cs"/>
        </a:defRPr>
      </a:lvl3pPr>
      <a:lvl4pPr marL="911225" indent="-168275" algn="l" rtl="0" eaLnBrk="0" fontAlgn="base" hangingPunct="0">
        <a:spcBef>
          <a:spcPct val="20000"/>
        </a:spcBef>
        <a:spcAft>
          <a:spcPct val="0"/>
        </a:spcAft>
        <a:buClr>
          <a:srgbClr val="67BD49"/>
        </a:buClr>
        <a:buChar char="–"/>
        <a:defRPr kern="1200">
          <a:solidFill>
            <a:schemeClr val="tx1"/>
          </a:solidFill>
          <a:latin typeface="+mn-lt"/>
          <a:ea typeface="+mn-ea"/>
          <a:cs typeface="+mn-cs"/>
        </a:defRPr>
      </a:lvl4pPr>
      <a:lvl5pPr marL="1147763" indent="-122238" algn="l" rtl="0" eaLnBrk="0" fontAlgn="base" hangingPunct="0">
        <a:spcBef>
          <a:spcPct val="20000"/>
        </a:spcBef>
        <a:spcAft>
          <a:spcPct val="0"/>
        </a:spcAft>
        <a:buClr>
          <a:srgbClr val="67BD49"/>
        </a:buClr>
        <a:buSzPct val="75000"/>
        <a:buFont typeface="Times" panose="02020603050405020304" pitchFamily="18"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charset="0"/>
                <a:ea typeface="+mn-ea"/>
              </a:defRPr>
            </a:lvl1pPr>
          </a:lstStyle>
          <a:p>
            <a:pPr>
              <a:defRPr/>
            </a:pPr>
            <a:fld id="{D87C57FC-B7A6-4C49-87BC-799339D4273A}" type="datetimeFigureOut">
              <a:rPr lang="en-US"/>
              <a:pPr>
                <a:defRPr/>
              </a:pPr>
              <a:t>2/21/2020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a:solidFill>
                  <a:prstClr val="black">
                    <a:tint val="75000"/>
                  </a:prstClr>
                </a:solidFill>
                <a:latin typeface="Arial" charset="0"/>
                <a:ea typeface="+mn-ea"/>
              </a:defRPr>
            </a:lvl1pPr>
          </a:lstStyle>
          <a:p>
            <a:pPr>
              <a:defRPr/>
            </a:pPr>
            <a:fld id="{58E8758F-5021-4216-B2C1-0F0BC8131300}" type="slidenum">
              <a:rPr lang="en-US"/>
              <a:pPr>
                <a:defRPr/>
              </a:pPr>
              <a:t>‹#›</a:t>
            </a:fld>
            <a:endParaRPr lang="en-US"/>
          </a:p>
        </p:txBody>
      </p:sp>
    </p:spTree>
    <p:extLst>
      <p:ext uri="{BB962C8B-B14F-4D97-AF65-F5344CB8AC3E}">
        <p14:creationId xmlns:p14="http://schemas.microsoft.com/office/powerpoint/2010/main" val="2763515328"/>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Purdue_slide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1"/>
          <p:cNvSpPr>
            <a:spLocks noChangeArrowheads="1"/>
          </p:cNvSpPr>
          <p:nvPr userDrawn="1"/>
        </p:nvSpPr>
        <p:spPr bwMode="auto">
          <a:xfrm>
            <a:off x="3175" y="1143000"/>
            <a:ext cx="9140825" cy="3657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defRPr/>
            </a:pPr>
            <a:endParaRPr lang="en-US" altLang="en-US" smtClean="0">
              <a:solidFill>
                <a:srgbClr val="000000"/>
              </a:solidFill>
            </a:endParaRPr>
          </a:p>
        </p:txBody>
      </p:sp>
      <p:sp>
        <p:nvSpPr>
          <p:cNvPr id="1028" name="Rectangle 2"/>
          <p:cNvSpPr>
            <a:spLocks noGrp="1" noChangeArrowheads="1"/>
          </p:cNvSpPr>
          <p:nvPr>
            <p:ph type="title"/>
          </p:nvPr>
        </p:nvSpPr>
        <p:spPr bwMode="auto">
          <a:xfrm>
            <a:off x="685800" y="228600"/>
            <a:ext cx="7772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85800" y="6400800"/>
            <a:ext cx="19050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a:solidFill>
                  <a:schemeClr val="bg2"/>
                </a:solidFill>
                <a:latin typeface="+mn-lt"/>
              </a:defRPr>
            </a:lvl1pPr>
          </a:lstStyle>
          <a:p>
            <a:pPr eaLnBrk="0" hangingPunct="0">
              <a:defRPr/>
            </a:pPr>
            <a:fld id="{A329C608-0806-4EFC-BA56-4DDB1166014E}" type="slidenum">
              <a:rPr lang="en-US" altLang="en-US">
                <a:solidFill>
                  <a:srgbClr val="939598"/>
                </a:solidFill>
              </a:rPr>
              <a:pPr eaLnBrk="0" hangingPunct="0">
                <a:defRPr/>
              </a:pPr>
              <a:t>‹#›</a:t>
            </a:fld>
            <a:endParaRPr lang="en-US" altLang="en-US">
              <a:solidFill>
                <a:srgbClr val="939598"/>
              </a:solidFill>
            </a:endParaRPr>
          </a:p>
        </p:txBody>
      </p:sp>
      <p:sp>
        <p:nvSpPr>
          <p:cNvPr id="1031" name="Line 9"/>
          <p:cNvSpPr>
            <a:spLocks noChangeShapeType="1"/>
          </p:cNvSpPr>
          <p:nvPr userDrawn="1"/>
        </p:nvSpPr>
        <p:spPr bwMode="auto">
          <a:xfrm>
            <a:off x="3175" y="1143000"/>
            <a:ext cx="9140825"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4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674866135"/>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Lst>
  <p:hf hdr="0" ftr="0" dt="0"/>
  <p:txStyles>
    <p:title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Arial Narrow" panose="020B0606020202030204" pitchFamily="34" charset="0"/>
          <a:ea typeface="ＭＳ Ｐゴシック" panose="020B0600070205080204" pitchFamily="34" charset="-128"/>
        </a:defRPr>
      </a:lvl2pPr>
      <a:lvl3pPr algn="l" rtl="0" eaLnBrk="0" fontAlgn="base" hangingPunct="0">
        <a:lnSpc>
          <a:spcPct val="90000"/>
        </a:lnSpc>
        <a:spcBef>
          <a:spcPct val="0"/>
        </a:spcBef>
        <a:spcAft>
          <a:spcPct val="0"/>
        </a:spcAft>
        <a:defRPr sz="3200">
          <a:solidFill>
            <a:schemeClr val="tx1"/>
          </a:solidFill>
          <a:latin typeface="Arial Narrow" panose="020B0606020202030204" pitchFamily="34" charset="0"/>
          <a:ea typeface="ＭＳ Ｐゴシック" panose="020B0600070205080204" pitchFamily="34" charset="-128"/>
        </a:defRPr>
      </a:lvl3pPr>
      <a:lvl4pPr algn="l" rtl="0" eaLnBrk="0" fontAlgn="base" hangingPunct="0">
        <a:lnSpc>
          <a:spcPct val="90000"/>
        </a:lnSpc>
        <a:spcBef>
          <a:spcPct val="0"/>
        </a:spcBef>
        <a:spcAft>
          <a:spcPct val="0"/>
        </a:spcAft>
        <a:defRPr sz="3200">
          <a:solidFill>
            <a:schemeClr val="tx1"/>
          </a:solidFill>
          <a:latin typeface="Arial Narrow" panose="020B0606020202030204" pitchFamily="34" charset="0"/>
          <a:ea typeface="ＭＳ Ｐゴシック" panose="020B0600070205080204" pitchFamily="34" charset="-128"/>
        </a:defRPr>
      </a:lvl4pPr>
      <a:lvl5pPr algn="l" rtl="0" eaLnBrk="0" fontAlgn="base" hangingPunct="0">
        <a:lnSpc>
          <a:spcPct val="90000"/>
        </a:lnSpc>
        <a:spcBef>
          <a:spcPct val="0"/>
        </a:spcBef>
        <a:spcAft>
          <a:spcPct val="0"/>
        </a:spcAft>
        <a:defRPr sz="3200">
          <a:solidFill>
            <a:schemeClr val="tx1"/>
          </a:solidFill>
          <a:latin typeface="Arial Narrow" panose="020B0606020202030204" pitchFamily="34" charset="0"/>
          <a:ea typeface="ＭＳ Ｐゴシック" panose="020B0600070205080204" pitchFamily="34" charset="-128"/>
        </a:defRPr>
      </a:lvl5pPr>
      <a:lvl6pPr marL="457200" algn="l" rtl="0" fontAlgn="base">
        <a:lnSpc>
          <a:spcPct val="90000"/>
        </a:lnSpc>
        <a:spcBef>
          <a:spcPct val="0"/>
        </a:spcBef>
        <a:spcAft>
          <a:spcPct val="0"/>
        </a:spcAft>
        <a:defRPr sz="3200">
          <a:solidFill>
            <a:schemeClr val="tx1"/>
          </a:solidFill>
          <a:latin typeface="Arial Narrow" panose="020B0606020202030204" pitchFamily="34" charset="0"/>
          <a:ea typeface="ＭＳ Ｐゴシック" panose="020B0600070205080204" pitchFamily="34" charset="-128"/>
        </a:defRPr>
      </a:lvl6pPr>
      <a:lvl7pPr marL="914400" algn="l" rtl="0" fontAlgn="base">
        <a:lnSpc>
          <a:spcPct val="90000"/>
        </a:lnSpc>
        <a:spcBef>
          <a:spcPct val="0"/>
        </a:spcBef>
        <a:spcAft>
          <a:spcPct val="0"/>
        </a:spcAft>
        <a:defRPr sz="3200">
          <a:solidFill>
            <a:schemeClr val="tx1"/>
          </a:solidFill>
          <a:latin typeface="Arial Narrow" panose="020B0606020202030204" pitchFamily="34" charset="0"/>
          <a:ea typeface="ＭＳ Ｐゴシック" panose="020B0600070205080204" pitchFamily="34" charset="-128"/>
        </a:defRPr>
      </a:lvl7pPr>
      <a:lvl8pPr marL="1371600" algn="l" rtl="0" fontAlgn="base">
        <a:lnSpc>
          <a:spcPct val="90000"/>
        </a:lnSpc>
        <a:spcBef>
          <a:spcPct val="0"/>
        </a:spcBef>
        <a:spcAft>
          <a:spcPct val="0"/>
        </a:spcAft>
        <a:defRPr sz="3200">
          <a:solidFill>
            <a:schemeClr val="tx1"/>
          </a:solidFill>
          <a:latin typeface="Arial Narrow" panose="020B0606020202030204" pitchFamily="34" charset="0"/>
          <a:ea typeface="ＭＳ Ｐゴシック" panose="020B0600070205080204" pitchFamily="34" charset="-128"/>
        </a:defRPr>
      </a:lvl8pPr>
      <a:lvl9pPr marL="1828800" algn="l" rtl="0" fontAlgn="base">
        <a:lnSpc>
          <a:spcPct val="90000"/>
        </a:lnSpc>
        <a:spcBef>
          <a:spcPct val="0"/>
        </a:spcBef>
        <a:spcAft>
          <a:spcPct val="0"/>
        </a:spcAft>
        <a:defRPr sz="3200">
          <a:solidFill>
            <a:schemeClr val="tx1"/>
          </a:solidFill>
          <a:latin typeface="Arial Narrow" panose="020B0606020202030204" pitchFamily="34" charset="0"/>
          <a:ea typeface="ＭＳ Ｐゴシック" panose="020B0600070205080204" pitchFamily="34" charset="-128"/>
        </a:defRPr>
      </a:lvl9pPr>
    </p:titleStyle>
    <p:bodyStyle>
      <a:lvl1pPr algn="l" rtl="0" eaLnBrk="0" fontAlgn="base" hangingPunct="0">
        <a:spcBef>
          <a:spcPct val="0"/>
        </a:spcBef>
        <a:spcAft>
          <a:spcPct val="35000"/>
        </a:spcAft>
        <a:defRPr sz="2400" kern="1200">
          <a:solidFill>
            <a:schemeClr val="tx2"/>
          </a:solidFill>
          <a:latin typeface="+mn-lt"/>
          <a:ea typeface="+mn-ea"/>
          <a:cs typeface="+mn-cs"/>
        </a:defRPr>
      </a:lvl1pPr>
      <a:lvl2pPr marL="284163" indent="-169863" algn="l" rtl="0" eaLnBrk="0" fontAlgn="base" hangingPunct="0">
        <a:spcBef>
          <a:spcPct val="20000"/>
        </a:spcBef>
        <a:spcAft>
          <a:spcPct val="0"/>
        </a:spcAft>
        <a:buClr>
          <a:srgbClr val="67BD49"/>
        </a:buClr>
        <a:buFont typeface="Times" panose="02020603050405020304" pitchFamily="18" charset="0"/>
        <a:buChar char="•"/>
        <a:defRPr sz="2200" kern="1200">
          <a:solidFill>
            <a:schemeClr val="tx1"/>
          </a:solidFill>
          <a:latin typeface="+mn-lt"/>
          <a:ea typeface="+mn-ea"/>
          <a:cs typeface="+mn-cs"/>
        </a:defRPr>
      </a:lvl2pPr>
      <a:lvl3pPr marL="628650" indent="-230188" algn="l" rtl="0" eaLnBrk="0" fontAlgn="base" hangingPunct="0">
        <a:spcBef>
          <a:spcPct val="20000"/>
        </a:spcBef>
        <a:spcAft>
          <a:spcPct val="0"/>
        </a:spcAft>
        <a:buClr>
          <a:srgbClr val="67BD49"/>
        </a:buClr>
        <a:buSzPct val="75000"/>
        <a:buFont typeface="Wingdings" panose="05000000000000000000" pitchFamily="2" charset="2"/>
        <a:buChar char=""/>
        <a:defRPr sz="2000" kern="1200">
          <a:solidFill>
            <a:schemeClr val="tx1"/>
          </a:solidFill>
          <a:latin typeface="+mn-lt"/>
          <a:ea typeface="+mn-ea"/>
          <a:cs typeface="+mn-cs"/>
        </a:defRPr>
      </a:lvl3pPr>
      <a:lvl4pPr marL="911225" indent="-168275" algn="l" rtl="0" eaLnBrk="0" fontAlgn="base" hangingPunct="0">
        <a:spcBef>
          <a:spcPct val="20000"/>
        </a:spcBef>
        <a:spcAft>
          <a:spcPct val="0"/>
        </a:spcAft>
        <a:buClr>
          <a:srgbClr val="67BD49"/>
        </a:buClr>
        <a:buChar char="–"/>
        <a:defRPr kern="1200">
          <a:solidFill>
            <a:schemeClr val="tx1"/>
          </a:solidFill>
          <a:latin typeface="+mn-lt"/>
          <a:ea typeface="+mn-ea"/>
          <a:cs typeface="+mn-cs"/>
        </a:defRPr>
      </a:lvl4pPr>
      <a:lvl5pPr marL="1147763" indent="-122238" algn="l" rtl="0" eaLnBrk="0" fontAlgn="base" hangingPunct="0">
        <a:spcBef>
          <a:spcPct val="20000"/>
        </a:spcBef>
        <a:spcAft>
          <a:spcPct val="0"/>
        </a:spcAft>
        <a:buClr>
          <a:srgbClr val="67BD49"/>
        </a:buClr>
        <a:buSzPct val="75000"/>
        <a:buFont typeface="Times" panose="02020603050405020304" pitchFamily="18"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silversneakers.com/" TargetMode="External"/><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hyperlink" Target="mailto:klamar@purdue.edu" TargetMode="Externa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hyperlink" Target="http://www.purdue.edu/retire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urdue.edu/hr/Benefits/retirees/retirementReadiness.php" TargetMode="External"/><Relationship Id="rId2" Type="http://schemas.openxmlformats.org/officeDocument/2006/relationships/hyperlink" Target="https://www.purdue.edu/hr/Benefits/retirees/index.ph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subTitle" idx="1"/>
          </p:nvPr>
        </p:nvSpPr>
        <p:spPr>
          <a:xfrm>
            <a:off x="533400" y="4648200"/>
            <a:ext cx="6934200" cy="990600"/>
          </a:xfrm>
        </p:spPr>
        <p:txBody>
          <a:bodyPr/>
          <a:lstStyle/>
          <a:p>
            <a:pPr>
              <a:lnSpc>
                <a:spcPct val="80000"/>
              </a:lnSpc>
              <a:spcBef>
                <a:spcPct val="0"/>
              </a:spcBef>
            </a:pPr>
            <a:r>
              <a:rPr lang="en-US" sz="3600" dirty="0" smtClean="0">
                <a:effectLst>
                  <a:outerShdw blurRad="38100" dist="38100" dir="2700000" algn="tl">
                    <a:srgbClr val="000000">
                      <a:alpha val="43137"/>
                    </a:srgbClr>
                  </a:outerShdw>
                </a:effectLst>
              </a:rPr>
              <a:t>A program for Purdue employees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approaching retirement.</a:t>
            </a:r>
            <a:endParaRPr lang="en-US" sz="3600" dirty="0">
              <a:effectLst>
                <a:outerShdw blurRad="38100" dist="38100" dir="2700000" algn="tl">
                  <a:srgbClr val="000000">
                    <a:alpha val="43137"/>
                  </a:srgbClr>
                </a:outerShdw>
              </a:effectLst>
            </a:endParaRPr>
          </a:p>
        </p:txBody>
      </p:sp>
      <p:sp>
        <p:nvSpPr>
          <p:cNvPr id="64514" name="Rectangle 2"/>
          <p:cNvSpPr>
            <a:spLocks noGrp="1" noChangeArrowheads="1"/>
          </p:cNvSpPr>
          <p:nvPr>
            <p:ph type="ctrTitle"/>
          </p:nvPr>
        </p:nvSpPr>
        <p:spPr>
          <a:xfrm>
            <a:off x="533400" y="2895600"/>
            <a:ext cx="5410200" cy="1219200"/>
          </a:xfrm>
          <a:ln>
            <a:noFill/>
          </a:ln>
        </p:spPr>
        <p:txBody>
          <a:bodyPr/>
          <a:lstStyle/>
          <a:p>
            <a:pPr eaLnBrk="1" hangingPunct="1"/>
            <a:r>
              <a:rPr lang="en-US" dirty="0">
                <a:effectLst>
                  <a:outerShdw blurRad="38100" dist="38100" dir="2700000" algn="tl">
                    <a:srgbClr val="000000">
                      <a:alpha val="43137"/>
                    </a:srgbClr>
                  </a:outerShdw>
                </a:effectLst>
                <a:ea typeface="ＭＳ Ｐゴシック" charset="-128"/>
                <a:cs typeface="ＭＳ Ｐゴシック" charset="-128"/>
              </a:rPr>
              <a:t>Road to </a:t>
            </a:r>
            <a:r>
              <a:rPr lang="en-US" dirty="0" smtClean="0">
                <a:effectLst>
                  <a:outerShdw blurRad="38100" dist="38100" dir="2700000" algn="tl">
                    <a:srgbClr val="000000">
                      <a:alpha val="43137"/>
                    </a:srgbClr>
                  </a:outerShdw>
                </a:effectLst>
                <a:ea typeface="ＭＳ Ｐゴシック" charset="-128"/>
                <a:cs typeface="ＭＳ Ｐゴシック" charset="-128"/>
              </a:rPr>
              <a:t>Retirement</a:t>
            </a:r>
            <a:endParaRPr lang="en-US" dirty="0">
              <a:effectLst>
                <a:outerShdw blurRad="38100" dist="38100" dir="2700000" algn="tl">
                  <a:srgbClr val="000000">
                    <a:alpha val="43137"/>
                  </a:srgbClr>
                </a:outerShdw>
              </a:effectLs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p:cNvSpPr>
          <p:nvPr>
            <p:ph type="title"/>
          </p:nvPr>
        </p:nvSpPr>
        <p:spPr>
          <a:xfrm>
            <a:off x="206477" y="228600"/>
            <a:ext cx="8251723" cy="914400"/>
          </a:xfrm>
        </p:spPr>
        <p:txBody>
          <a:bodyPr/>
          <a:lstStyle/>
          <a:p>
            <a:r>
              <a:rPr lang="en-US" altLang="en-US" sz="2800" dirty="0" smtClean="0"/>
              <a:t>If I retire before age 65 what are </a:t>
            </a:r>
            <a:r>
              <a:rPr lang="en-US" altLang="en-US" sz="2800" dirty="0" smtClean="0">
                <a:latin typeface="Arial" panose="020B0604020202020204" pitchFamily="34" charset="0"/>
                <a:cs typeface="Arial" panose="020B0604020202020204" pitchFamily="34" charset="0"/>
              </a:rPr>
              <a:t>my</a:t>
            </a:r>
            <a:r>
              <a:rPr lang="en-US" altLang="en-US" sz="2800" dirty="0" smtClean="0"/>
              <a:t> insurance options?</a:t>
            </a:r>
            <a:r>
              <a:rPr lang="en-US" altLang="en-US" dirty="0" smtClean="0"/>
              <a:t> </a:t>
            </a:r>
          </a:p>
        </p:txBody>
      </p:sp>
      <p:sp>
        <p:nvSpPr>
          <p:cNvPr id="43011" name="Content Placeholder 5"/>
          <p:cNvSpPr>
            <a:spLocks noGrp="1"/>
          </p:cNvSpPr>
          <p:nvPr>
            <p:ph idx="1"/>
          </p:nvPr>
        </p:nvSpPr>
        <p:spPr/>
        <p:txBody>
          <a:bodyPr/>
          <a:lstStyle/>
          <a:p>
            <a:pPr marL="342900" indent="-342900">
              <a:spcBef>
                <a:spcPts val="1200"/>
              </a:spcBef>
              <a:buFontTx/>
              <a:buChar char="•"/>
            </a:pPr>
            <a:r>
              <a:rPr lang="en-US" altLang="en-US" sz="2200" dirty="0" smtClean="0">
                <a:solidFill>
                  <a:schemeClr val="tx1"/>
                </a:solidFill>
                <a:latin typeface="Calibri" panose="020F0502020204030204" pitchFamily="34" charset="0"/>
              </a:rPr>
              <a:t>An Official Retiree can continue their Purdue health insurance plan for themselves and their eligible dependents, and will be billed for the full cost of the insurance.  The bill comes from Discovery Benefits.  </a:t>
            </a:r>
          </a:p>
          <a:p>
            <a:pPr marL="342900" indent="-342900">
              <a:spcBef>
                <a:spcPts val="1200"/>
              </a:spcBef>
              <a:buFontTx/>
              <a:buChar char="•"/>
            </a:pPr>
            <a:r>
              <a:rPr lang="en-US" altLang="en-US" sz="2200" dirty="0" smtClean="0">
                <a:solidFill>
                  <a:schemeClr val="tx1"/>
                </a:solidFill>
                <a:latin typeface="Calibri" panose="020F0502020204030204" pitchFamily="34" charset="0"/>
              </a:rPr>
              <a:t>Purdue and PURA have partnered with </a:t>
            </a:r>
            <a:r>
              <a:rPr lang="en-US" altLang="en-US" sz="2200" dirty="0" err="1" smtClean="0">
                <a:solidFill>
                  <a:schemeClr val="tx1"/>
                </a:solidFill>
                <a:latin typeface="Calibri" panose="020F0502020204030204" pitchFamily="34" charset="0"/>
              </a:rPr>
              <a:t>Henriott</a:t>
            </a:r>
            <a:r>
              <a:rPr lang="en-US" altLang="en-US" sz="2200" dirty="0" smtClean="0">
                <a:solidFill>
                  <a:schemeClr val="tx1"/>
                </a:solidFill>
                <a:latin typeface="Calibri" panose="020F0502020204030204" pitchFamily="34" charset="0"/>
              </a:rPr>
              <a:t> Group, Inc. to offer additional health insurance options.  Retirees and eligible dependents who are not yet eligible for Medicare can consult with </a:t>
            </a:r>
            <a:r>
              <a:rPr lang="en-US" altLang="en-US" sz="2200" dirty="0" err="1" smtClean="0">
                <a:solidFill>
                  <a:schemeClr val="tx1"/>
                </a:solidFill>
                <a:latin typeface="Calibri" panose="020F0502020204030204" pitchFamily="34" charset="0"/>
              </a:rPr>
              <a:t>Henriott</a:t>
            </a:r>
            <a:r>
              <a:rPr lang="en-US" altLang="en-US" sz="2200" dirty="0" smtClean="0">
                <a:solidFill>
                  <a:schemeClr val="tx1"/>
                </a:solidFill>
                <a:latin typeface="Calibri" panose="020F0502020204030204" pitchFamily="34" charset="0"/>
              </a:rPr>
              <a:t> Group for help to enroll in a Marketplace plan.  </a:t>
            </a:r>
          </a:p>
          <a:p>
            <a:pPr marL="342900" indent="-342900">
              <a:spcBef>
                <a:spcPts val="1200"/>
              </a:spcBef>
              <a:buFontTx/>
              <a:buChar char="•"/>
            </a:pPr>
            <a:r>
              <a:rPr lang="en-US" altLang="en-US" sz="2200" dirty="0" smtClean="0">
                <a:solidFill>
                  <a:schemeClr val="tx1"/>
                </a:solidFill>
                <a:latin typeface="Calibri" panose="020F0502020204030204" pitchFamily="34" charset="0"/>
              </a:rPr>
              <a:t>Open Enrollment for Marketplace plans is a qualifying Life Event to stop your Purdue U-65 Retiree plan.</a:t>
            </a:r>
            <a:endParaRPr lang="en-US" altLang="en-US" sz="2200" dirty="0" smtClean="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868FF5F4-24FF-4537-8364-05D5ECE306ED}" type="slidenum">
              <a:rPr lang="en-US" altLang="en-US" smtClean="0">
                <a:solidFill>
                  <a:srgbClr val="939598"/>
                </a:solidFill>
              </a:rPr>
              <a:pPr>
                <a:defRPr/>
              </a:pPr>
              <a:t>10</a:t>
            </a:fld>
            <a:endParaRPr lang="en-US" altLang="en-US">
              <a:solidFill>
                <a:srgbClr val="939598"/>
              </a:solidFill>
            </a:endParaRPr>
          </a:p>
        </p:txBody>
      </p:sp>
    </p:spTree>
    <p:extLst>
      <p:ext uri="{BB962C8B-B14F-4D97-AF65-F5344CB8AC3E}">
        <p14:creationId xmlns:p14="http://schemas.microsoft.com/office/powerpoint/2010/main" val="2275068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z="3800" b="1" dirty="0" smtClean="0">
                <a:solidFill>
                  <a:srgbClr val="D59F0F"/>
                </a:solidFill>
                <a:latin typeface="Tw Cen MT" panose="020B0602020104020603" pitchFamily="34" charset="0"/>
                <a:ea typeface="ＭＳ Ｐゴシック" panose="020B0600070205080204" pitchFamily="34" charset="-128"/>
              </a:rPr>
              <a:t>2020 Monthly Medical Premiums *</a:t>
            </a:r>
            <a:br>
              <a:rPr lang="en-US" altLang="en-US" sz="3800" b="1" dirty="0" smtClean="0">
                <a:solidFill>
                  <a:srgbClr val="D59F0F"/>
                </a:solidFill>
                <a:latin typeface="Tw Cen MT" panose="020B0602020104020603" pitchFamily="34" charset="0"/>
                <a:ea typeface="ＭＳ Ｐゴシック" panose="020B0600070205080204" pitchFamily="34" charset="-128"/>
              </a:rPr>
            </a:br>
            <a:r>
              <a:rPr lang="en-US" altLang="en-US" sz="3000" b="1" dirty="0" smtClean="0">
                <a:solidFill>
                  <a:srgbClr val="D59F0F"/>
                </a:solidFill>
                <a:latin typeface="Tw Cen MT" panose="020B0602020104020603" pitchFamily="34" charset="0"/>
                <a:ea typeface="ＭＳ Ｐゴシック" panose="020B0600070205080204" pitchFamily="34" charset="-128"/>
              </a:rPr>
              <a:t>Retiree and/or Spouse not Medicare eligible</a:t>
            </a:r>
          </a:p>
        </p:txBody>
      </p:sp>
      <p:sp>
        <p:nvSpPr>
          <p:cNvPr id="47107" name="Rectangle 3"/>
          <p:cNvSpPr>
            <a:spLocks noGrp="1" noChangeArrowheads="1"/>
          </p:cNvSpPr>
          <p:nvPr>
            <p:ph idx="1"/>
          </p:nvPr>
        </p:nvSpPr>
        <p:spPr>
          <a:xfrm>
            <a:off x="457200" y="1752600"/>
            <a:ext cx="8229600" cy="4648200"/>
          </a:xfrm>
        </p:spPr>
        <p:txBody>
          <a:bodyPr/>
          <a:lstStyle/>
          <a:p>
            <a:pPr eaLnBrk="1" hangingPunct="1">
              <a:lnSpc>
                <a:spcPct val="80000"/>
              </a:lnSpc>
              <a:buFont typeface="Arial" panose="020B0604020202020204" pitchFamily="34" charset="0"/>
              <a:buNone/>
            </a:pPr>
            <a:r>
              <a:rPr lang="en-US" altLang="en-US" sz="1000" dirty="0" smtClean="0">
                <a:ea typeface="ＭＳ Ｐゴシック" panose="020B0600070205080204" pitchFamily="34" charset="-128"/>
              </a:rPr>
              <a:t>					</a:t>
            </a:r>
          </a:p>
          <a:p>
            <a:pPr eaLnBrk="1" hangingPunct="1">
              <a:lnSpc>
                <a:spcPct val="80000"/>
              </a:lnSpc>
              <a:buFont typeface="Arial" panose="020B0604020202020204" pitchFamily="34" charset="0"/>
              <a:buNone/>
            </a:pPr>
            <a:endParaRPr lang="en-US" altLang="en-US" sz="1000" dirty="0" smtClean="0">
              <a:ea typeface="ＭＳ Ｐゴシック" panose="020B0600070205080204" pitchFamily="34" charset="-128"/>
            </a:endParaRPr>
          </a:p>
          <a:p>
            <a:pPr eaLnBrk="1" hangingPunct="1">
              <a:lnSpc>
                <a:spcPct val="80000"/>
              </a:lnSpc>
              <a:buFont typeface="Arial" panose="020B0604020202020204" pitchFamily="34" charset="0"/>
              <a:buNone/>
            </a:pPr>
            <a:endParaRPr lang="en-US" altLang="en-US" sz="1000" dirty="0" smtClean="0">
              <a:ea typeface="ＭＳ Ｐゴシック" panose="020B0600070205080204" pitchFamily="34" charset="-128"/>
            </a:endParaRPr>
          </a:p>
          <a:p>
            <a:pPr eaLnBrk="1" hangingPunct="1">
              <a:lnSpc>
                <a:spcPct val="80000"/>
              </a:lnSpc>
              <a:buFont typeface="Arial" panose="020B0604020202020204" pitchFamily="34" charset="0"/>
              <a:buNone/>
            </a:pPr>
            <a:endParaRPr lang="en-US" altLang="en-US" sz="1000" dirty="0" smtClean="0">
              <a:ea typeface="ＭＳ Ｐゴシック" panose="020B0600070205080204" pitchFamily="34" charset="-128"/>
            </a:endParaRPr>
          </a:p>
          <a:p>
            <a:pPr eaLnBrk="1" hangingPunct="1">
              <a:lnSpc>
                <a:spcPct val="80000"/>
              </a:lnSpc>
              <a:buFont typeface="Arial" panose="020B0604020202020204" pitchFamily="34" charset="0"/>
              <a:buNone/>
            </a:pPr>
            <a:endParaRPr lang="en-US" altLang="en-US" sz="1000" dirty="0" smtClean="0">
              <a:ea typeface="ＭＳ Ｐゴシック" panose="020B0600070205080204" pitchFamily="34" charset="-128"/>
            </a:endParaRPr>
          </a:p>
          <a:p>
            <a:pPr eaLnBrk="1" hangingPunct="1">
              <a:lnSpc>
                <a:spcPct val="80000"/>
              </a:lnSpc>
              <a:buFont typeface="Arial" panose="020B0604020202020204" pitchFamily="34" charset="0"/>
              <a:buNone/>
            </a:pPr>
            <a:endParaRPr lang="en-US" altLang="en-US" sz="1000" dirty="0" smtClean="0">
              <a:ea typeface="ＭＳ Ｐゴシック" panose="020B0600070205080204" pitchFamily="34" charset="-128"/>
            </a:endParaRPr>
          </a:p>
          <a:p>
            <a:pPr eaLnBrk="1" hangingPunct="1">
              <a:lnSpc>
                <a:spcPct val="80000"/>
              </a:lnSpc>
              <a:buFont typeface="Arial" panose="020B0604020202020204" pitchFamily="34" charset="0"/>
              <a:buNone/>
            </a:pPr>
            <a:endParaRPr lang="en-US" altLang="en-US" sz="1000" dirty="0" smtClean="0">
              <a:ea typeface="ＭＳ Ｐゴシック" panose="020B0600070205080204" pitchFamily="34" charset="-128"/>
            </a:endParaRPr>
          </a:p>
          <a:p>
            <a:pPr eaLnBrk="1" hangingPunct="1">
              <a:lnSpc>
                <a:spcPct val="80000"/>
              </a:lnSpc>
              <a:buFont typeface="Arial" panose="020B0604020202020204" pitchFamily="34" charset="0"/>
              <a:buNone/>
            </a:pPr>
            <a:endParaRPr lang="en-US" altLang="en-US" sz="1000" dirty="0" smtClean="0">
              <a:ea typeface="ＭＳ Ｐゴシック" panose="020B0600070205080204" pitchFamily="34" charset="-128"/>
            </a:endParaRPr>
          </a:p>
          <a:p>
            <a:pPr eaLnBrk="1" hangingPunct="1">
              <a:lnSpc>
                <a:spcPct val="80000"/>
              </a:lnSpc>
              <a:buFont typeface="Arial" panose="020B0604020202020204" pitchFamily="34" charset="0"/>
              <a:buNone/>
            </a:pPr>
            <a:endParaRPr lang="en-US" altLang="en-US" sz="1000" dirty="0" smtClean="0">
              <a:ea typeface="ＭＳ Ｐゴシック" panose="020B0600070205080204" pitchFamily="34" charset="-128"/>
            </a:endParaRPr>
          </a:p>
          <a:p>
            <a:pPr eaLnBrk="1" hangingPunct="1">
              <a:lnSpc>
                <a:spcPct val="80000"/>
              </a:lnSpc>
              <a:buFont typeface="Arial" panose="020B0604020202020204" pitchFamily="34" charset="0"/>
              <a:buNone/>
            </a:pPr>
            <a:endParaRPr lang="en-US" altLang="en-US" sz="1000" dirty="0" smtClean="0">
              <a:ea typeface="ＭＳ Ｐゴシック" panose="020B0600070205080204" pitchFamily="34" charset="-128"/>
            </a:endParaRPr>
          </a:p>
          <a:p>
            <a:pPr eaLnBrk="1" hangingPunct="1">
              <a:lnSpc>
                <a:spcPct val="80000"/>
              </a:lnSpc>
              <a:buFont typeface="Arial" panose="020B0604020202020204" pitchFamily="34" charset="0"/>
              <a:buNone/>
            </a:pPr>
            <a:endParaRPr lang="en-US" altLang="en-US" sz="1000" dirty="0" smtClean="0">
              <a:ea typeface="ＭＳ Ｐゴシック" panose="020B0600070205080204" pitchFamily="34" charset="-128"/>
            </a:endParaRPr>
          </a:p>
          <a:p>
            <a:pPr eaLnBrk="1" hangingPunct="1">
              <a:lnSpc>
                <a:spcPct val="80000"/>
              </a:lnSpc>
              <a:buFont typeface="Arial" panose="020B0604020202020204" pitchFamily="34" charset="0"/>
              <a:buNone/>
            </a:pPr>
            <a:endParaRPr lang="en-US" altLang="en-US" sz="1000" dirty="0" smtClean="0">
              <a:ea typeface="ＭＳ Ｐゴシック" panose="020B0600070205080204" pitchFamily="34" charset="-128"/>
            </a:endParaRPr>
          </a:p>
          <a:p>
            <a:pPr eaLnBrk="1" hangingPunct="1">
              <a:lnSpc>
                <a:spcPct val="80000"/>
              </a:lnSpc>
              <a:buFont typeface="Arial" panose="020B0604020202020204" pitchFamily="34" charset="0"/>
              <a:buNone/>
            </a:pPr>
            <a:endParaRPr lang="en-US" altLang="en-US" sz="1000" dirty="0" smtClean="0">
              <a:ea typeface="ＭＳ Ｐゴシック" panose="020B0600070205080204" pitchFamily="34" charset="-128"/>
            </a:endParaRPr>
          </a:p>
          <a:p>
            <a:pPr eaLnBrk="1" hangingPunct="1">
              <a:lnSpc>
                <a:spcPct val="80000"/>
              </a:lnSpc>
              <a:buFont typeface="Arial" panose="020B0604020202020204" pitchFamily="34" charset="0"/>
              <a:buNone/>
            </a:pPr>
            <a:endParaRPr lang="en-US" altLang="en-US" sz="1000" dirty="0" smtClean="0">
              <a:ea typeface="ＭＳ Ｐゴシック" panose="020B0600070205080204" pitchFamily="34" charset="-128"/>
            </a:endParaRPr>
          </a:p>
          <a:p>
            <a:pPr eaLnBrk="1" hangingPunct="1">
              <a:lnSpc>
                <a:spcPct val="80000"/>
              </a:lnSpc>
              <a:buFont typeface="Arial" panose="020B0604020202020204" pitchFamily="34" charset="0"/>
              <a:buNone/>
            </a:pPr>
            <a:endParaRPr lang="en-US" altLang="en-US" sz="1000" dirty="0" smtClean="0">
              <a:ea typeface="ＭＳ Ｐゴシック" panose="020B0600070205080204" pitchFamily="34" charset="-128"/>
            </a:endParaRPr>
          </a:p>
          <a:p>
            <a:pPr eaLnBrk="1" hangingPunct="1">
              <a:lnSpc>
                <a:spcPct val="80000"/>
              </a:lnSpc>
              <a:buFont typeface="Arial" panose="020B0604020202020204" pitchFamily="34" charset="0"/>
              <a:buNone/>
            </a:pPr>
            <a:endParaRPr lang="en-US" altLang="en-US" sz="1000" dirty="0" smtClean="0">
              <a:ea typeface="ＭＳ Ｐゴシック" panose="020B0600070205080204" pitchFamily="34" charset="-128"/>
            </a:endParaRPr>
          </a:p>
          <a:p>
            <a:pPr eaLnBrk="1" hangingPunct="1">
              <a:lnSpc>
                <a:spcPct val="80000"/>
              </a:lnSpc>
              <a:buFont typeface="Arial" panose="020B0604020202020204" pitchFamily="34" charset="0"/>
              <a:buNone/>
            </a:pPr>
            <a:endParaRPr lang="en-US" altLang="en-US" sz="1000" dirty="0" smtClean="0">
              <a:ea typeface="ＭＳ Ｐゴシック" panose="020B0600070205080204" pitchFamily="34" charset="-128"/>
            </a:endParaRPr>
          </a:p>
          <a:p>
            <a:pPr eaLnBrk="1" hangingPunct="1">
              <a:lnSpc>
                <a:spcPct val="80000"/>
              </a:lnSpc>
              <a:buFont typeface="Arial" panose="020B0604020202020204" pitchFamily="34" charset="0"/>
              <a:buNone/>
            </a:pPr>
            <a:endParaRPr lang="en-US" altLang="en-US" sz="1000" dirty="0" smtClean="0">
              <a:ea typeface="ＭＳ Ｐゴシック" panose="020B0600070205080204" pitchFamily="34" charset="-128"/>
            </a:endParaRPr>
          </a:p>
          <a:p>
            <a:pPr algn="ctr" eaLnBrk="1" hangingPunct="1">
              <a:buFont typeface="Arial" panose="020B0604020202020204" pitchFamily="34" charset="0"/>
              <a:buNone/>
            </a:pPr>
            <a:endParaRPr lang="en-US" altLang="en-US" sz="1000" dirty="0" smtClean="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n-US" altLang="en-US" sz="1800" dirty="0" smtClean="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n-US" altLang="en-US" sz="1800" dirty="0" smtClean="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n-US" altLang="en-US" sz="1800" dirty="0" smtClean="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011251005"/>
              </p:ext>
            </p:extLst>
          </p:nvPr>
        </p:nvGraphicFramePr>
        <p:xfrm>
          <a:off x="947738" y="1931988"/>
          <a:ext cx="7239000" cy="3563938"/>
        </p:xfrm>
        <a:graphic>
          <a:graphicData uri="http://schemas.openxmlformats.org/drawingml/2006/table">
            <a:tbl>
              <a:tblPr firstRow="1" bandRow="1">
                <a:tableStyleId>{22838BEF-8BB2-4498-84A7-C5851F593DF1}</a:tableStyleId>
              </a:tblPr>
              <a:tblGrid>
                <a:gridCol w="2932252">
                  <a:extLst>
                    <a:ext uri="{9D8B030D-6E8A-4147-A177-3AD203B41FA5}">
                      <a16:colId xmlns:a16="http://schemas.microsoft.com/office/drawing/2014/main" val="20000"/>
                    </a:ext>
                  </a:extLst>
                </a:gridCol>
                <a:gridCol w="2782748">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486776">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u="sng" dirty="0" smtClean="0"/>
                        <a:t>Purdue Health Plan</a:t>
                      </a:r>
                      <a:endParaRPr lang="en-US" sz="2400" b="0" u="sng" dirty="0" smtClean="0">
                        <a:latin typeface="Arial" pitchFamily="34" charset="0"/>
                        <a:cs typeface="Arial" pitchFamily="34" charset="0"/>
                      </a:endParaRPr>
                    </a:p>
                  </a:txBody>
                  <a:tcPr marL="68580" marR="68580" marT="0" marB="0" anchor="ctr"/>
                </a:tc>
                <a:tc>
                  <a:txBody>
                    <a:bodyPr/>
                    <a:lstStyle/>
                    <a:p>
                      <a:pPr marL="0" marR="0" algn="r">
                        <a:spcBef>
                          <a:spcPts val="0"/>
                        </a:spcBef>
                        <a:spcAft>
                          <a:spcPts val="0"/>
                        </a:spcAft>
                      </a:pPr>
                      <a:r>
                        <a:rPr lang="en-US" sz="2200" b="0" baseline="0" dirty="0"/>
                        <a:t>   </a:t>
                      </a:r>
                      <a:r>
                        <a:rPr lang="en-US" sz="2200" b="0" baseline="0" dirty="0" smtClean="0"/>
                        <a:t>Single coverage</a:t>
                      </a:r>
                      <a:endParaRPr lang="en-US" sz="2200" b="0" baseline="0" dirty="0">
                        <a:latin typeface="Arial" pitchFamily="34" charset="0"/>
                        <a:ea typeface="Times New Roman"/>
                        <a:cs typeface="Arial" pitchFamily="34" charset="0"/>
                      </a:endParaRPr>
                    </a:p>
                  </a:txBody>
                  <a:tcPr marL="68580" marR="68580" marT="0" marB="0" anchor="b"/>
                </a:tc>
                <a:tc>
                  <a:txBody>
                    <a:bodyPr/>
                    <a:lstStyle/>
                    <a:p>
                      <a:pPr marL="0" marR="0" lvl="0" algn="l">
                        <a:spcBef>
                          <a:spcPts val="0"/>
                        </a:spcBef>
                        <a:spcAft>
                          <a:spcPts val="0"/>
                        </a:spcAft>
                      </a:pPr>
                      <a:r>
                        <a:rPr lang="en-US" sz="2200" b="0" baseline="0" dirty="0" smtClean="0"/>
                        <a:t>   $673</a:t>
                      </a:r>
                      <a:endParaRPr lang="en-US" sz="2200" b="0" baseline="0" dirty="0">
                        <a:latin typeface="Arial" pitchFamily="34" charset="0"/>
                        <a:ea typeface="Times New Roman"/>
                        <a:cs typeface="Arial" pitchFamily="34" charset="0"/>
                      </a:endParaRPr>
                    </a:p>
                  </a:txBody>
                  <a:tcPr marL="68580" marR="68580" marT="0" marB="0" anchor="b"/>
                </a:tc>
                <a:extLst>
                  <a:ext uri="{0D108BD9-81ED-4DB2-BD59-A6C34878D82A}">
                    <a16:rowId xmlns:a16="http://schemas.microsoft.com/office/drawing/2014/main" val="10000"/>
                  </a:ext>
                </a:extLst>
              </a:tr>
              <a:tr h="504248">
                <a:tc vMerge="1">
                  <a:txBody>
                    <a:bodyPr/>
                    <a:lstStyle/>
                    <a:p>
                      <a:endParaRPr lang="en-US" sz="1800" dirty="0">
                        <a:latin typeface="Arial" pitchFamily="34" charset="0"/>
                        <a:cs typeface="Arial" pitchFamily="34" charset="0"/>
                      </a:endParaRPr>
                    </a:p>
                  </a:txBody>
                  <a:tcPr marL="68580" marR="68580" marT="0" marB="0" anchor="b"/>
                </a:tc>
                <a:tc>
                  <a:txBody>
                    <a:bodyPr/>
                    <a:lstStyle/>
                    <a:p>
                      <a:pPr marL="0" marR="0" algn="r">
                        <a:spcBef>
                          <a:spcPts val="0"/>
                        </a:spcBef>
                        <a:spcAft>
                          <a:spcPts val="0"/>
                        </a:spcAft>
                      </a:pPr>
                      <a:r>
                        <a:rPr lang="en-US" sz="2200" baseline="0" dirty="0"/>
                        <a:t> </a:t>
                      </a:r>
                      <a:r>
                        <a:rPr lang="en-US" sz="2200" baseline="0" dirty="0" smtClean="0"/>
                        <a:t>Retiree + Spouse</a:t>
                      </a:r>
                      <a:endParaRPr lang="en-US" sz="2200" b="0" baseline="0" dirty="0">
                        <a:latin typeface="Arial" pitchFamily="34" charset="0"/>
                        <a:ea typeface="Times New Roman"/>
                        <a:cs typeface="Arial" pitchFamily="34" charset="0"/>
                      </a:endParaRPr>
                    </a:p>
                  </a:txBody>
                  <a:tcPr marL="68580" marR="68580" marT="0" marB="0" anchor="b"/>
                </a:tc>
                <a:tc>
                  <a:txBody>
                    <a:bodyPr/>
                    <a:lstStyle/>
                    <a:p>
                      <a:pPr marL="0" marR="0" lvl="0" algn="l">
                        <a:spcBef>
                          <a:spcPts val="0"/>
                        </a:spcBef>
                        <a:spcAft>
                          <a:spcPts val="0"/>
                        </a:spcAft>
                      </a:pPr>
                      <a:r>
                        <a:rPr lang="en-US" sz="2200" baseline="0" dirty="0" smtClean="0"/>
                        <a:t>   $1,515</a:t>
                      </a:r>
                      <a:endParaRPr lang="en-US" sz="2200" b="0" baseline="0" dirty="0">
                        <a:latin typeface="Arial" pitchFamily="34" charset="0"/>
                        <a:ea typeface="Times New Roman"/>
                        <a:cs typeface="Arial" pitchFamily="34" charset="0"/>
                      </a:endParaRPr>
                    </a:p>
                  </a:txBody>
                  <a:tcPr marL="68580" marR="68580" marT="0" marB="0" anchor="b"/>
                </a:tc>
                <a:extLst>
                  <a:ext uri="{0D108BD9-81ED-4DB2-BD59-A6C34878D82A}">
                    <a16:rowId xmlns:a16="http://schemas.microsoft.com/office/drawing/2014/main" val="10001"/>
                  </a:ext>
                </a:extLst>
              </a:tr>
              <a:tr h="50250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u="sng" dirty="0" smtClean="0"/>
                        <a:t>PHP No HSA 1</a:t>
                      </a:r>
                      <a:endParaRPr lang="en-US" sz="2400" b="0" dirty="0">
                        <a:latin typeface="Arial" pitchFamily="34" charset="0"/>
                        <a:cs typeface="Arial" pitchFamily="34" charset="0"/>
                      </a:endParaRPr>
                    </a:p>
                  </a:txBody>
                  <a:tcPr marT="45709" marB="45709" anchor="ctr"/>
                </a:tc>
                <a:tc>
                  <a:txBody>
                    <a:bodyPr/>
                    <a:lstStyle/>
                    <a:p>
                      <a:pPr marL="0" marR="0" algn="r">
                        <a:spcBef>
                          <a:spcPts val="0"/>
                        </a:spcBef>
                        <a:spcAft>
                          <a:spcPts val="0"/>
                        </a:spcAft>
                      </a:pPr>
                      <a:r>
                        <a:rPr lang="en-US" sz="2200" baseline="0" dirty="0"/>
                        <a:t>   </a:t>
                      </a:r>
                      <a:r>
                        <a:rPr lang="en-US" sz="2200" baseline="0" dirty="0" smtClean="0"/>
                        <a:t>Single coverage</a:t>
                      </a:r>
                      <a:endParaRPr lang="en-US" sz="2200" b="0" baseline="0" dirty="0">
                        <a:latin typeface="Arial" pitchFamily="34" charset="0"/>
                        <a:ea typeface="Times New Roman"/>
                        <a:cs typeface="Arial" pitchFamily="34" charset="0"/>
                      </a:endParaRPr>
                    </a:p>
                  </a:txBody>
                  <a:tcPr marL="68580" marR="68580" marT="0" marB="0" anchor="b"/>
                </a:tc>
                <a:tc>
                  <a:txBody>
                    <a:bodyPr/>
                    <a:lstStyle/>
                    <a:p>
                      <a:pPr marL="0" marR="0" lvl="0" algn="l">
                        <a:spcBef>
                          <a:spcPts val="0"/>
                        </a:spcBef>
                        <a:spcAft>
                          <a:spcPts val="0"/>
                        </a:spcAft>
                      </a:pPr>
                      <a:r>
                        <a:rPr lang="en-US" sz="2200" baseline="0" dirty="0" smtClean="0"/>
                        <a:t>   $593</a:t>
                      </a:r>
                      <a:endParaRPr lang="en-US" sz="2200" baseline="0" dirty="0">
                        <a:latin typeface="Arial" pitchFamily="34" charset="0"/>
                        <a:ea typeface="Times New Roman"/>
                        <a:cs typeface="Arial" pitchFamily="34" charset="0"/>
                      </a:endParaRPr>
                    </a:p>
                  </a:txBody>
                  <a:tcPr marL="68580" marR="68580" marT="0" marB="0" anchor="b"/>
                </a:tc>
                <a:extLst>
                  <a:ext uri="{0D108BD9-81ED-4DB2-BD59-A6C34878D82A}">
                    <a16:rowId xmlns:a16="http://schemas.microsoft.com/office/drawing/2014/main" val="10002"/>
                  </a:ext>
                </a:extLst>
              </a:tr>
              <a:tr h="48207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Arial" pitchFamily="34" charset="0"/>
                        <a:cs typeface="Arial" pitchFamily="34" charset="0"/>
                      </a:endParaRPr>
                    </a:p>
                  </a:txBody>
                  <a:tcPr marL="68580" marR="68580" marT="0" marB="0" anchor="b"/>
                </a:tc>
                <a:tc>
                  <a:txBody>
                    <a:bodyPr/>
                    <a:lstStyle/>
                    <a:p>
                      <a:pPr marL="0" marR="0" algn="r">
                        <a:spcBef>
                          <a:spcPts val="0"/>
                        </a:spcBef>
                        <a:spcAft>
                          <a:spcPts val="0"/>
                        </a:spcAft>
                      </a:pPr>
                      <a:r>
                        <a:rPr lang="en-US" sz="2200" baseline="0" dirty="0"/>
                        <a:t> </a:t>
                      </a:r>
                      <a:r>
                        <a:rPr lang="en-US" sz="2200" baseline="0" dirty="0" smtClean="0"/>
                        <a:t>Retiree + Spouse</a:t>
                      </a:r>
                      <a:endParaRPr lang="en-US" sz="2200" b="0" baseline="0" dirty="0">
                        <a:latin typeface="Arial" pitchFamily="34" charset="0"/>
                        <a:ea typeface="Times New Roman"/>
                        <a:cs typeface="Arial" pitchFamily="34" charset="0"/>
                      </a:endParaRPr>
                    </a:p>
                  </a:txBody>
                  <a:tcPr marL="68580" marR="68580" marT="0" marB="0" anchor="b"/>
                </a:tc>
                <a:tc>
                  <a:txBody>
                    <a:bodyPr/>
                    <a:lstStyle/>
                    <a:p>
                      <a:pPr marL="0" marR="0" lvl="0" algn="l">
                        <a:spcBef>
                          <a:spcPts val="0"/>
                        </a:spcBef>
                        <a:spcAft>
                          <a:spcPts val="0"/>
                        </a:spcAft>
                      </a:pPr>
                      <a:r>
                        <a:rPr lang="en-US" sz="2200" baseline="0" dirty="0" smtClean="0"/>
                        <a:t>   $1,335</a:t>
                      </a:r>
                      <a:endParaRPr lang="en-US" sz="2200" baseline="0" dirty="0">
                        <a:latin typeface="Arial" pitchFamily="34" charset="0"/>
                        <a:ea typeface="Times New Roman"/>
                        <a:cs typeface="Arial" pitchFamily="34" charset="0"/>
                      </a:endParaRPr>
                    </a:p>
                  </a:txBody>
                  <a:tcPr marL="68580" marR="68580" marT="0" marB="0" anchor="b"/>
                </a:tc>
                <a:extLst>
                  <a:ext uri="{0D108BD9-81ED-4DB2-BD59-A6C34878D82A}">
                    <a16:rowId xmlns:a16="http://schemas.microsoft.com/office/drawing/2014/main" val="10003"/>
                  </a:ext>
                </a:extLst>
              </a:tr>
              <a:tr h="440681">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u="sng" dirty="0" smtClean="0"/>
                        <a:t>PHP No HSA 2</a:t>
                      </a:r>
                      <a:endParaRPr lang="en-US" sz="2400" b="0" dirty="0">
                        <a:latin typeface="Arial" pitchFamily="34" charset="0"/>
                        <a:cs typeface="Arial" pitchFamily="34" charset="0"/>
                      </a:endParaRPr>
                    </a:p>
                  </a:txBody>
                  <a:tcPr marT="45709" marB="45709" anchor="ctr"/>
                </a:tc>
                <a:tc>
                  <a:txBody>
                    <a:bodyPr/>
                    <a:lstStyle/>
                    <a:p>
                      <a:pPr marL="0" marR="0" algn="r">
                        <a:spcBef>
                          <a:spcPts val="0"/>
                        </a:spcBef>
                        <a:spcAft>
                          <a:spcPts val="0"/>
                        </a:spcAft>
                      </a:pPr>
                      <a:r>
                        <a:rPr lang="en-US" sz="2200" baseline="0" dirty="0"/>
                        <a:t>   </a:t>
                      </a:r>
                      <a:r>
                        <a:rPr lang="en-US" sz="2200" baseline="0" dirty="0" smtClean="0"/>
                        <a:t>Single coverage</a:t>
                      </a:r>
                      <a:endParaRPr lang="en-US" sz="2200" b="0" baseline="0" dirty="0">
                        <a:latin typeface="Arial" pitchFamily="34" charset="0"/>
                        <a:ea typeface="Times New Roman"/>
                        <a:cs typeface="Arial" pitchFamily="34" charset="0"/>
                      </a:endParaRPr>
                    </a:p>
                  </a:txBody>
                  <a:tcPr marL="68580" marR="68580" marT="0" marB="0" anchor="b"/>
                </a:tc>
                <a:tc>
                  <a:txBody>
                    <a:bodyPr/>
                    <a:lstStyle/>
                    <a:p>
                      <a:pPr marL="0" marR="0" lvl="0" algn="l">
                        <a:spcBef>
                          <a:spcPts val="0"/>
                        </a:spcBef>
                        <a:spcAft>
                          <a:spcPts val="0"/>
                        </a:spcAft>
                      </a:pPr>
                      <a:r>
                        <a:rPr lang="en-US" sz="2200" baseline="0" dirty="0" smtClean="0"/>
                        <a:t>   $534</a:t>
                      </a:r>
                      <a:endParaRPr lang="en-US" sz="2200" baseline="0" dirty="0">
                        <a:latin typeface="Arial" pitchFamily="34" charset="0"/>
                        <a:ea typeface="Times New Roman"/>
                        <a:cs typeface="Arial" pitchFamily="34" charset="0"/>
                      </a:endParaRPr>
                    </a:p>
                  </a:txBody>
                  <a:tcPr marL="68580" marR="68580" marT="0" marB="0" anchor="b"/>
                </a:tc>
                <a:extLst>
                  <a:ext uri="{0D108BD9-81ED-4DB2-BD59-A6C34878D82A}">
                    <a16:rowId xmlns:a16="http://schemas.microsoft.com/office/drawing/2014/main" val="10004"/>
                  </a:ext>
                </a:extLst>
              </a:tr>
              <a:tr h="58965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u="sng" dirty="0" smtClean="0">
                        <a:latin typeface="Arial" pitchFamily="34" charset="0"/>
                        <a:cs typeface="Arial" pitchFamily="34" charset="0"/>
                      </a:endParaRPr>
                    </a:p>
                  </a:txBody>
                  <a:tcPr marL="68580" marR="68580" marT="0" marB="0" anchor="b"/>
                </a:tc>
                <a:tc>
                  <a:txBody>
                    <a:bodyPr/>
                    <a:lstStyle/>
                    <a:p>
                      <a:pPr marL="0" marR="0" algn="r">
                        <a:spcBef>
                          <a:spcPts val="0"/>
                        </a:spcBef>
                        <a:spcAft>
                          <a:spcPts val="0"/>
                        </a:spcAft>
                      </a:pPr>
                      <a:r>
                        <a:rPr lang="en-US" sz="2200" baseline="0" dirty="0"/>
                        <a:t> </a:t>
                      </a:r>
                      <a:r>
                        <a:rPr lang="en-US" sz="2200" baseline="0" dirty="0" smtClean="0"/>
                        <a:t>Retiree + Spouse</a:t>
                      </a:r>
                      <a:endParaRPr lang="en-US" sz="2200" b="0" baseline="0" dirty="0">
                        <a:latin typeface="Arial" pitchFamily="34" charset="0"/>
                        <a:ea typeface="Times New Roman"/>
                        <a:cs typeface="Arial" pitchFamily="34" charset="0"/>
                      </a:endParaRPr>
                    </a:p>
                  </a:txBody>
                  <a:tcPr marL="68580" marR="68580" marT="0" marB="0" anchor="b"/>
                </a:tc>
                <a:tc>
                  <a:txBody>
                    <a:bodyPr/>
                    <a:lstStyle/>
                    <a:p>
                      <a:pPr marL="0" marR="0" lvl="0" algn="l">
                        <a:spcBef>
                          <a:spcPts val="0"/>
                        </a:spcBef>
                        <a:spcAft>
                          <a:spcPts val="0"/>
                        </a:spcAft>
                      </a:pPr>
                      <a:r>
                        <a:rPr lang="en-US" sz="2200" baseline="0" dirty="0" smtClean="0"/>
                        <a:t>   $1,203</a:t>
                      </a:r>
                      <a:endParaRPr lang="en-US" sz="2200" baseline="0" dirty="0">
                        <a:latin typeface="Arial" pitchFamily="34" charset="0"/>
                        <a:ea typeface="Times New Roman"/>
                        <a:cs typeface="Arial" pitchFamily="34" charset="0"/>
                      </a:endParaRPr>
                    </a:p>
                  </a:txBody>
                  <a:tcPr marL="68580" marR="68580" marT="0" marB="0" anchor="b"/>
                </a:tc>
                <a:extLst>
                  <a:ext uri="{0D108BD9-81ED-4DB2-BD59-A6C34878D82A}">
                    <a16:rowId xmlns:a16="http://schemas.microsoft.com/office/drawing/2014/main" val="10005"/>
                  </a:ext>
                </a:extLst>
              </a:tr>
              <a:tr h="557996">
                <a:tc gridSpan="3">
                  <a:txBody>
                    <a:bodyPr/>
                    <a:lstStyle/>
                    <a:p>
                      <a:pPr marL="0" marR="0" indent="0" algn="l" defTabSz="914400" rtl="0" eaLnBrk="1" fontAlgn="auto" latinLnBrk="0" hangingPunct="1">
                        <a:lnSpc>
                          <a:spcPct val="100000"/>
                        </a:lnSpc>
                        <a:spcBef>
                          <a:spcPts val="1800"/>
                        </a:spcBef>
                        <a:spcAft>
                          <a:spcPts val="0"/>
                        </a:spcAft>
                        <a:buClrTx/>
                        <a:buSzTx/>
                        <a:buFontTx/>
                        <a:buNone/>
                        <a:tabLst/>
                        <a:defRPr/>
                      </a:pPr>
                      <a:r>
                        <a:rPr lang="en-US" sz="2000" dirty="0" smtClean="0"/>
                        <a:t>*Tobacco-User</a:t>
                      </a:r>
                      <a:r>
                        <a:rPr lang="en-US" sz="2000" baseline="0" dirty="0" smtClean="0"/>
                        <a:t> Additional Premium $1000/person/year</a:t>
                      </a:r>
                      <a:endParaRPr lang="en-US" sz="2000" b="1" dirty="0" smtClean="0">
                        <a:latin typeface="Arial" pitchFamily="34" charset="0"/>
                        <a:cs typeface="Arial" pitchFamily="34" charset="0"/>
                      </a:endParaRPr>
                    </a:p>
                  </a:txBody>
                  <a:tcPr marL="68580" marR="68580" marT="0" marB="0" anchor="b"/>
                </a:tc>
                <a:tc hMerge="1">
                  <a:txBody>
                    <a:bodyPr/>
                    <a:lstStyle/>
                    <a:p>
                      <a:pPr marL="0" marR="0" algn="r">
                        <a:spcBef>
                          <a:spcPts val="0"/>
                        </a:spcBef>
                        <a:spcAft>
                          <a:spcPts val="0"/>
                        </a:spcAft>
                      </a:pPr>
                      <a:endParaRPr lang="en-US" sz="1800" dirty="0">
                        <a:latin typeface="Arial" pitchFamily="34" charset="0"/>
                        <a:ea typeface="Times New Roman"/>
                        <a:cs typeface="Arial" pitchFamily="34" charset="0"/>
                      </a:endParaRPr>
                    </a:p>
                  </a:txBody>
                  <a:tcPr marL="68580" marR="68580" marT="0" marB="0">
                    <a:lnT w="12700" cap="flat" cmpd="sng" algn="ctr">
                      <a:solidFill>
                        <a:schemeClr val="tx1"/>
                      </a:solidFill>
                      <a:prstDash val="solid"/>
                      <a:round/>
                      <a:headEnd type="none" w="med" len="med"/>
                      <a:tailEnd type="none" w="med" len="med"/>
                    </a:lnT>
                  </a:tcPr>
                </a:tc>
                <a:tc hMerge="1">
                  <a:txBody>
                    <a:bodyPr/>
                    <a:lstStyle/>
                    <a:p>
                      <a:pPr marL="0" marR="0" algn="ctr">
                        <a:spcBef>
                          <a:spcPts val="0"/>
                        </a:spcBef>
                        <a:spcAft>
                          <a:spcPts val="0"/>
                        </a:spcAft>
                      </a:pPr>
                      <a:endParaRPr lang="en-US" sz="1800" dirty="0">
                        <a:latin typeface="Arial" pitchFamily="34" charset="0"/>
                        <a:ea typeface="Times New Roman"/>
                        <a:cs typeface="Arial" pitchFamily="34"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pic>
        <p:nvPicPr>
          <p:cNvPr id="4713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57350"/>
            <a:ext cx="824865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242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685800"/>
          </a:xfrm>
        </p:spPr>
        <p:txBody>
          <a:bodyPr/>
          <a:lstStyle/>
          <a:p>
            <a:r>
              <a:rPr lang="en-US" sz="3200" dirty="0" smtClean="0">
                <a:ea typeface="ＭＳ Ｐゴシック" charset="-128"/>
                <a:cs typeface="ＭＳ Ｐゴシック" charset="-128"/>
              </a:rPr>
              <a:t>Retiree Group Plans - Retirees </a:t>
            </a:r>
            <a:r>
              <a:rPr lang="en-US" sz="3200" u="sng" dirty="0" smtClean="0">
                <a:ea typeface="ＭＳ Ｐゴシック" charset="-128"/>
                <a:cs typeface="ＭＳ Ｐゴシック" charset="-128"/>
              </a:rPr>
              <a:t>with Medicare</a:t>
            </a:r>
            <a:endParaRPr lang="en-US" sz="3200" dirty="0"/>
          </a:p>
        </p:txBody>
      </p:sp>
      <p:sp>
        <p:nvSpPr>
          <p:cNvPr id="3" name="Content Placeholder 2"/>
          <p:cNvSpPr>
            <a:spLocks noGrp="1"/>
          </p:cNvSpPr>
          <p:nvPr>
            <p:ph idx="1"/>
          </p:nvPr>
        </p:nvSpPr>
        <p:spPr>
          <a:xfrm>
            <a:off x="685800" y="2895600"/>
            <a:ext cx="7924800" cy="3352800"/>
          </a:xfrm>
        </p:spPr>
        <p:txBody>
          <a:bodyPr/>
          <a:lstStyle/>
          <a:p>
            <a:pPr marL="342900" lvl="1" indent="-342900">
              <a:spcBef>
                <a:spcPts val="600"/>
              </a:spcBef>
              <a:spcAft>
                <a:spcPts val="600"/>
              </a:spcAft>
              <a:buFontTx/>
              <a:buChar char="•"/>
            </a:pPr>
            <a:r>
              <a:rPr lang="en-US" dirty="0" smtClean="0">
                <a:latin typeface="Arial" pitchFamily="34" charset="0"/>
                <a:cs typeface="Arial" pitchFamily="34" charset="0"/>
              </a:rPr>
              <a:t>Medicare Part A – Hospital (Inpatient)</a:t>
            </a:r>
          </a:p>
          <a:p>
            <a:pPr marL="742950" lvl="2" indent="-342900">
              <a:spcBef>
                <a:spcPts val="600"/>
              </a:spcBef>
              <a:spcAft>
                <a:spcPts val="600"/>
              </a:spcAft>
              <a:buFont typeface="Lucida Grande"/>
              <a:buChar char="-"/>
            </a:pPr>
            <a:r>
              <a:rPr lang="en-US" dirty="0" smtClean="0">
                <a:latin typeface="Arial" pitchFamily="34" charset="0"/>
                <a:cs typeface="Arial" pitchFamily="34" charset="0"/>
              </a:rPr>
              <a:t>No monthly premium - Paid during working years</a:t>
            </a:r>
          </a:p>
          <a:p>
            <a:pPr marL="342900" lvl="1" indent="-342900">
              <a:spcBef>
                <a:spcPts val="1800"/>
              </a:spcBef>
              <a:buFont typeface="Arial"/>
              <a:buChar char="•"/>
            </a:pPr>
            <a:r>
              <a:rPr lang="en-US" dirty="0" smtClean="0">
                <a:latin typeface="Arial" pitchFamily="34" charset="0"/>
                <a:cs typeface="Arial" pitchFamily="34" charset="0"/>
              </a:rPr>
              <a:t>Medicare Part B – Medical (Outpatient)</a:t>
            </a:r>
          </a:p>
          <a:p>
            <a:pPr marL="742950" lvl="2" indent="-342900">
              <a:spcBef>
                <a:spcPts val="1200"/>
              </a:spcBef>
              <a:buFont typeface="Lucida Grande"/>
              <a:buChar char="-"/>
            </a:pPr>
            <a:r>
              <a:rPr lang="en-US" dirty="0" smtClean="0">
                <a:latin typeface="Arial" pitchFamily="34" charset="0"/>
                <a:cs typeface="Arial" pitchFamily="34" charset="0"/>
              </a:rPr>
              <a:t>Sign up at 65 </a:t>
            </a:r>
            <a:r>
              <a:rPr lang="en-US" b="1" dirty="0" smtClean="0">
                <a:latin typeface="Arial" pitchFamily="34" charset="0"/>
                <a:cs typeface="Arial" pitchFamily="34" charset="0"/>
              </a:rPr>
              <a:t>or </a:t>
            </a:r>
            <a:r>
              <a:rPr lang="en-US" dirty="0" smtClean="0">
                <a:latin typeface="Arial" pitchFamily="34" charset="0"/>
                <a:cs typeface="Arial" pitchFamily="34" charset="0"/>
              </a:rPr>
              <a:t>at full retirement</a:t>
            </a:r>
          </a:p>
          <a:p>
            <a:pPr marL="742950" lvl="2" indent="-342900">
              <a:spcBef>
                <a:spcPts val="1200"/>
              </a:spcBef>
              <a:buFont typeface="Lucida Grande"/>
              <a:buChar char="-"/>
            </a:pPr>
            <a:r>
              <a:rPr lang="en-US" b="1" dirty="0" smtClean="0">
                <a:latin typeface="Arial" pitchFamily="34" charset="0"/>
                <a:cs typeface="Arial" pitchFamily="34" charset="0"/>
              </a:rPr>
              <a:t>Base </a:t>
            </a:r>
            <a:r>
              <a:rPr lang="en-US" dirty="0" smtClean="0">
                <a:latin typeface="Arial" pitchFamily="34" charset="0"/>
                <a:cs typeface="Arial" pitchFamily="34" charset="0"/>
              </a:rPr>
              <a:t>Premium for 2020 is $145/month   </a:t>
            </a:r>
            <a:endParaRPr lang="en-US" dirty="0" smtClean="0"/>
          </a:p>
          <a:p>
            <a:pPr marL="742950" lvl="2" indent="-342900">
              <a:buFont typeface="Lucida Grande"/>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362200"/>
            <a:ext cx="8686800" cy="4191000"/>
          </a:xfrm>
        </p:spPr>
        <p:txBody>
          <a:bodyPr/>
          <a:lstStyle/>
          <a:p>
            <a:r>
              <a:rPr lang="en-US" sz="2800" dirty="0" smtClean="0">
                <a:latin typeface="Arial" pitchFamily="34" charset="0"/>
                <a:cs typeface="Arial" pitchFamily="34" charset="0"/>
              </a:rPr>
              <a:t>Medicare Part C - Private Insurance</a:t>
            </a:r>
          </a:p>
          <a:p>
            <a:pPr lvl="1"/>
            <a:r>
              <a:rPr lang="en-US" sz="2000" dirty="0" smtClean="0">
                <a:latin typeface="Arial" pitchFamily="34" charset="0"/>
                <a:cs typeface="Arial" pitchFamily="34" charset="0"/>
              </a:rPr>
              <a:t>Medicare Advantage - PPO, HMO, Private Fee for Service</a:t>
            </a:r>
          </a:p>
          <a:p>
            <a:pPr lvl="1"/>
            <a:r>
              <a:rPr lang="en-US" sz="2000" dirty="0" smtClean="0">
                <a:latin typeface="Arial" pitchFamily="34" charset="0"/>
                <a:cs typeface="Arial" pitchFamily="34" charset="0"/>
              </a:rPr>
              <a:t>Pay Part B monthly premium + insurance premium</a:t>
            </a:r>
          </a:p>
          <a:p>
            <a:pPr>
              <a:spcBef>
                <a:spcPts val="1800"/>
              </a:spcBef>
            </a:pPr>
            <a:r>
              <a:rPr lang="en-US" sz="2800" dirty="0" smtClean="0">
                <a:latin typeface="Arial" pitchFamily="34" charset="0"/>
                <a:cs typeface="Arial" pitchFamily="34" charset="0"/>
              </a:rPr>
              <a:t>Medicare Part D - Prescription Drug Coverage</a:t>
            </a:r>
          </a:p>
          <a:p>
            <a:pPr lvl="1"/>
            <a:r>
              <a:rPr lang="en-US" sz="2000" dirty="0" smtClean="0">
                <a:latin typeface="Arial" pitchFamily="34" charset="0"/>
                <a:cs typeface="Arial" pitchFamily="34" charset="0"/>
              </a:rPr>
              <a:t>Pay monthly premium to insurance company</a:t>
            </a:r>
          </a:p>
          <a:p>
            <a:pPr>
              <a:spcBef>
                <a:spcPts val="1800"/>
              </a:spcBef>
            </a:pPr>
            <a:r>
              <a:rPr lang="en-US" sz="2800" dirty="0" smtClean="0">
                <a:latin typeface="Arial" pitchFamily="34" charset="0"/>
                <a:cs typeface="Arial" pitchFamily="34" charset="0"/>
              </a:rPr>
              <a:t>Parts B, C and D have a Premium</a:t>
            </a:r>
          </a:p>
          <a:p>
            <a:pPr lvl="1"/>
            <a:r>
              <a:rPr lang="en-US" sz="2000" dirty="0" smtClean="0">
                <a:latin typeface="Arial" pitchFamily="34" charset="0"/>
                <a:cs typeface="Arial" pitchFamily="34" charset="0"/>
              </a:rPr>
              <a:t>Parts B &amp; D have penalty if not joined when eligible</a:t>
            </a:r>
          </a:p>
          <a:p>
            <a:pPr lvl="1"/>
            <a:r>
              <a:rPr lang="en-US" sz="2000" dirty="0" smtClean="0">
                <a:latin typeface="Arial" pitchFamily="34" charset="0"/>
                <a:cs typeface="Arial" pitchFamily="34" charset="0"/>
              </a:rPr>
              <a:t>Special Enrollment Period (SEP) at retirement</a:t>
            </a:r>
          </a:p>
        </p:txBody>
      </p:sp>
      <p:pic>
        <p:nvPicPr>
          <p:cNvPr id="8" name="Picture 7" descr="MP900448501.JPG"/>
          <p:cNvPicPr>
            <a:picLocks noChangeAspect="1"/>
          </p:cNvPicPr>
          <p:nvPr/>
        </p:nvPicPr>
        <p:blipFill>
          <a:blip r:embed="rId2" cstate="print"/>
          <a:stretch>
            <a:fillRect/>
          </a:stretch>
        </p:blipFill>
        <p:spPr>
          <a:xfrm>
            <a:off x="7162800" y="5181600"/>
            <a:ext cx="1641948" cy="109463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0604"/>
            <a:ext cx="7937770" cy="4276928"/>
          </a:xfrm>
        </p:spPr>
        <p:txBody>
          <a:bodyPr/>
          <a:lstStyle/>
          <a:p>
            <a:pPr>
              <a:buNone/>
            </a:pPr>
            <a:r>
              <a:rPr lang="en-US" sz="2800" dirty="0" smtClean="0">
                <a:latin typeface="Arial" pitchFamily="34" charset="0"/>
                <a:cs typeface="Arial" pitchFamily="34" charset="0"/>
              </a:rPr>
              <a:t>Creditable Coverage, Medicare Parts B and D</a:t>
            </a:r>
          </a:p>
          <a:p>
            <a:pPr lvl="1">
              <a:spcBef>
                <a:spcPts val="1200"/>
              </a:spcBef>
              <a:spcAft>
                <a:spcPts val="600"/>
              </a:spcAft>
            </a:pPr>
            <a:r>
              <a:rPr lang="en-US" sz="2200" dirty="0" smtClean="0">
                <a:latin typeface="Arial" pitchFamily="34" charset="0"/>
                <a:cs typeface="Arial" pitchFamily="34" charset="0"/>
              </a:rPr>
              <a:t>Active employees who have coverage from employer’s medical/Rx insurance, as good or better than Medicare</a:t>
            </a:r>
          </a:p>
          <a:p>
            <a:pPr lvl="1">
              <a:spcBef>
                <a:spcPts val="1200"/>
              </a:spcBef>
              <a:spcAft>
                <a:spcPts val="600"/>
              </a:spcAft>
            </a:pPr>
            <a:r>
              <a:rPr lang="en-US" sz="2200" dirty="0" smtClean="0">
                <a:latin typeface="Arial" pitchFamily="34" charset="0"/>
                <a:cs typeface="Arial" pitchFamily="34" charset="0"/>
              </a:rPr>
              <a:t>Part B and/or Part D penalty may apply if cannot show creditable coverage past age 65 (eligibility for Medicare)</a:t>
            </a:r>
          </a:p>
          <a:p>
            <a:pPr lvl="2">
              <a:spcBef>
                <a:spcPts val="1200"/>
              </a:spcBef>
              <a:spcAft>
                <a:spcPts val="600"/>
              </a:spcAft>
            </a:pPr>
            <a:r>
              <a:rPr lang="en-US" sz="2200" dirty="0" smtClean="0">
                <a:latin typeface="Arial" pitchFamily="34" charset="0"/>
                <a:cs typeface="Arial" pitchFamily="34" charset="0"/>
              </a:rPr>
              <a:t>COBRA and employers’ retiree plans                          are NOT “Creditable”</a:t>
            </a:r>
          </a:p>
          <a:p>
            <a:pPr lvl="1">
              <a:spcBef>
                <a:spcPts val="1200"/>
              </a:spcBef>
              <a:spcAft>
                <a:spcPts val="600"/>
              </a:spcAft>
            </a:pPr>
            <a:r>
              <a:rPr lang="en-US" sz="2200" dirty="0" smtClean="0">
                <a:latin typeface="Arial" pitchFamily="34" charset="0"/>
                <a:cs typeface="Arial" pitchFamily="34" charset="0"/>
              </a:rPr>
              <a:t>Employer will provide evidence of creditable coverage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75303" y="274638"/>
            <a:ext cx="8622891" cy="757749"/>
          </a:xfrm>
        </p:spPr>
        <p:txBody>
          <a:bodyPr>
            <a:normAutofit/>
          </a:bodyPr>
          <a:lstStyle/>
          <a:p>
            <a:r>
              <a:rPr lang="en-US" sz="3200" b="1" u="sng" kern="0" dirty="0">
                <a:solidFill>
                  <a:srgbClr val="D59F0F"/>
                </a:solidFill>
                <a:latin typeface="Tw Cen MT"/>
                <a:ea typeface="ＭＳ Ｐゴシック" charset="-128"/>
                <a:cs typeface="ＭＳ Ｐゴシック" charset="-128"/>
              </a:rPr>
              <a:t>Medical Plans </a:t>
            </a:r>
            <a:r>
              <a:rPr lang="en-US" sz="3200" b="1" u="sng" kern="0" dirty="0" smtClean="0">
                <a:solidFill>
                  <a:srgbClr val="D59F0F"/>
                </a:solidFill>
                <a:latin typeface="Tw Cen MT"/>
                <a:ea typeface="ＭＳ Ｐゴシック" charset="-128"/>
                <a:cs typeface="ＭＳ Ｐゴシック" charset="-128"/>
              </a:rPr>
              <a:t>2020 </a:t>
            </a:r>
            <a:r>
              <a:rPr lang="en-US" sz="3200" b="1" u="sng" kern="0" dirty="0">
                <a:solidFill>
                  <a:srgbClr val="D59F0F"/>
                </a:solidFill>
                <a:latin typeface="Tw Cen MT"/>
                <a:ea typeface="ＭＳ Ｐゴシック" charset="-128"/>
                <a:cs typeface="ＭＳ Ｐゴシック" charset="-128"/>
              </a:rPr>
              <a:t>- Age 65+, Medicare eligible</a:t>
            </a:r>
            <a:endParaRPr lang="en-US" sz="3200" u="sng" dirty="0">
              <a:ea typeface="ＭＳ Ｐゴシック" charset="-128"/>
              <a:cs typeface="ＭＳ Ｐゴシック" charset="-128"/>
            </a:endParaRPr>
          </a:p>
        </p:txBody>
      </p:sp>
      <p:sp>
        <p:nvSpPr>
          <p:cNvPr id="76803" name="Rectangle 3"/>
          <p:cNvSpPr>
            <a:spLocks noGrp="1" noChangeArrowheads="1"/>
          </p:cNvSpPr>
          <p:nvPr>
            <p:ph idx="1"/>
          </p:nvPr>
        </p:nvSpPr>
        <p:spPr>
          <a:xfrm>
            <a:off x="196645" y="1081548"/>
            <a:ext cx="8819536" cy="5044615"/>
          </a:xfrm>
        </p:spPr>
        <p:txBody>
          <a:bodyPr/>
          <a:lstStyle/>
          <a:p>
            <a:pPr eaLnBrk="1" hangingPunct="1">
              <a:lnSpc>
                <a:spcPct val="80000"/>
              </a:lnSpc>
              <a:spcBef>
                <a:spcPts val="600"/>
              </a:spcBef>
              <a:spcAft>
                <a:spcPts val="0"/>
              </a:spcAft>
              <a:buNone/>
            </a:pPr>
            <a:r>
              <a:rPr lang="en-US" sz="2400" b="1" dirty="0" smtClean="0">
                <a:latin typeface="Arial" pitchFamily="34" charset="0"/>
                <a:ea typeface="ＭＳ Ｐゴシック" charset="-128"/>
                <a:cs typeface="Arial" pitchFamily="34" charset="0"/>
              </a:rPr>
              <a:t>Option 1: The PURcare plan</a:t>
            </a:r>
          </a:p>
          <a:p>
            <a:pPr eaLnBrk="1" hangingPunct="1">
              <a:lnSpc>
                <a:spcPct val="80000"/>
              </a:lnSpc>
              <a:spcBef>
                <a:spcPts val="600"/>
              </a:spcBef>
              <a:spcAft>
                <a:spcPts val="400"/>
              </a:spcAft>
              <a:buFont typeface="Wingdings" panose="05000000000000000000" pitchFamily="2" charset="2"/>
              <a:buChar char="v"/>
            </a:pPr>
            <a:r>
              <a:rPr lang="en-US" sz="2000" b="1" dirty="0" smtClean="0">
                <a:latin typeface="Arial" pitchFamily="34" charset="0"/>
                <a:ea typeface="ＭＳ Ｐゴシック" charset="-128"/>
                <a:cs typeface="Arial" pitchFamily="34" charset="0"/>
              </a:rPr>
              <a:t>Supplement (incl. Vision) + </a:t>
            </a:r>
            <a:r>
              <a:rPr lang="en-US" sz="2000" b="1" dirty="0">
                <a:latin typeface="Arial" pitchFamily="34" charset="0"/>
                <a:ea typeface="ＭＳ Ｐゴシック" charset="-128"/>
                <a:cs typeface="Arial" pitchFamily="34" charset="0"/>
              </a:rPr>
              <a:t>Prescription </a:t>
            </a:r>
            <a:r>
              <a:rPr lang="en-US" sz="2000" b="1" dirty="0" smtClean="0">
                <a:latin typeface="Arial" pitchFamily="34" charset="0"/>
                <a:ea typeface="ＭＳ Ｐゴシック" charset="-128"/>
                <a:cs typeface="Arial" pitchFamily="34" charset="0"/>
              </a:rPr>
              <a:t>plan</a:t>
            </a:r>
            <a:r>
              <a:rPr lang="en-US" sz="2000" b="1" dirty="0">
                <a:latin typeface="Arial" pitchFamily="34" charset="0"/>
                <a:ea typeface="ＭＳ Ｐゴシック" charset="-128"/>
                <a:cs typeface="Arial" pitchFamily="34" charset="0"/>
              </a:rPr>
              <a:t> </a:t>
            </a:r>
            <a:endParaRPr lang="en-US" sz="2000" b="1" dirty="0" smtClean="0">
              <a:latin typeface="Arial" pitchFamily="34" charset="0"/>
              <a:ea typeface="ＭＳ Ｐゴシック" charset="-128"/>
              <a:cs typeface="Arial" pitchFamily="34" charset="0"/>
            </a:endParaRPr>
          </a:p>
          <a:p>
            <a:pPr lvl="1">
              <a:lnSpc>
                <a:spcPct val="80000"/>
              </a:lnSpc>
              <a:spcBef>
                <a:spcPts val="600"/>
              </a:spcBef>
              <a:spcAft>
                <a:spcPts val="400"/>
              </a:spcAft>
            </a:pPr>
            <a:r>
              <a:rPr lang="en-US" sz="2000" b="1" dirty="0" smtClean="0">
                <a:latin typeface="Arial" pitchFamily="34" charset="0"/>
                <a:cs typeface="Arial" pitchFamily="34" charset="0"/>
              </a:rPr>
              <a:t>Custom group plan </a:t>
            </a:r>
            <a:r>
              <a:rPr lang="en-US" sz="2000" dirty="0">
                <a:latin typeface="Arial" pitchFamily="34" charset="0"/>
                <a:cs typeface="Arial" pitchFamily="34" charset="0"/>
              </a:rPr>
              <a:t>through </a:t>
            </a:r>
            <a:r>
              <a:rPr lang="en-US" sz="2000" dirty="0" err="1">
                <a:latin typeface="Arial" pitchFamily="34" charset="0"/>
                <a:cs typeface="Arial" pitchFamily="34" charset="0"/>
              </a:rPr>
              <a:t>UnitedHealthcare</a:t>
            </a:r>
            <a:endParaRPr lang="en-US" sz="2000" dirty="0">
              <a:latin typeface="Arial" pitchFamily="34" charset="0"/>
              <a:cs typeface="Arial" pitchFamily="34" charset="0"/>
            </a:endParaRPr>
          </a:p>
          <a:p>
            <a:pPr lvl="1" eaLnBrk="1" hangingPunct="1">
              <a:lnSpc>
                <a:spcPct val="80000"/>
              </a:lnSpc>
              <a:spcBef>
                <a:spcPts val="600"/>
              </a:spcBef>
              <a:spcAft>
                <a:spcPts val="400"/>
              </a:spcAft>
            </a:pPr>
            <a:r>
              <a:rPr lang="en-US" sz="2000" b="1" dirty="0" smtClean="0">
                <a:latin typeface="Arial" pitchFamily="34" charset="0"/>
                <a:cs typeface="Arial" pitchFamily="34" charset="0"/>
              </a:rPr>
              <a:t>Includes</a:t>
            </a:r>
            <a:r>
              <a:rPr lang="en-US" sz="2000" dirty="0" smtClean="0">
                <a:latin typeface="Arial" pitchFamily="34" charset="0"/>
                <a:cs typeface="Arial" pitchFamily="34" charset="0"/>
              </a:rPr>
              <a:t> </a:t>
            </a:r>
            <a:r>
              <a:rPr lang="en-US" sz="2000" dirty="0">
                <a:latin typeface="Arial" pitchFamily="34" charset="0"/>
                <a:cs typeface="Arial" pitchFamily="34" charset="0"/>
              </a:rPr>
              <a:t>Medicare Part D prescription drug </a:t>
            </a:r>
            <a:r>
              <a:rPr lang="en-US" sz="2000" dirty="0" smtClean="0">
                <a:latin typeface="Arial" pitchFamily="34" charset="0"/>
                <a:cs typeface="Arial" pitchFamily="34" charset="0"/>
              </a:rPr>
              <a:t>coverage</a:t>
            </a:r>
          </a:p>
          <a:p>
            <a:pPr lvl="1" eaLnBrk="1" hangingPunct="1">
              <a:lnSpc>
                <a:spcPct val="80000"/>
              </a:lnSpc>
              <a:spcBef>
                <a:spcPts val="600"/>
              </a:spcBef>
              <a:spcAft>
                <a:spcPts val="400"/>
              </a:spcAft>
            </a:pPr>
            <a:r>
              <a:rPr lang="en-US" sz="2000" dirty="0" smtClean="0">
                <a:latin typeface="Arial" pitchFamily="34" charset="0"/>
                <a:cs typeface="Arial" pitchFamily="34" charset="0"/>
              </a:rPr>
              <a:t>Extra </a:t>
            </a:r>
            <a:r>
              <a:rPr lang="en-US" sz="2000" dirty="0">
                <a:latin typeface="Arial" pitchFamily="34" charset="0"/>
                <a:cs typeface="Arial" pitchFamily="34" charset="0"/>
              </a:rPr>
              <a:t>coverage above</a:t>
            </a:r>
            <a:r>
              <a:rPr lang="en-US" sz="2000" dirty="0" smtClean="0">
                <a:latin typeface="Arial" pitchFamily="34" charset="0"/>
                <a:cs typeface="Arial" pitchFamily="34" charset="0"/>
              </a:rPr>
              <a:t> individual plans (e.g. Hospital, Skilled Nursing)</a:t>
            </a:r>
            <a:endParaRPr lang="en-US" sz="2000" dirty="0">
              <a:latin typeface="Arial" pitchFamily="34" charset="0"/>
              <a:cs typeface="Arial" pitchFamily="34" charset="0"/>
            </a:endParaRPr>
          </a:p>
        </p:txBody>
      </p:sp>
      <p:graphicFrame>
        <p:nvGraphicFramePr>
          <p:cNvPr id="3" name="Diagram 2"/>
          <p:cNvGraphicFramePr/>
          <p:nvPr>
            <p:extLst>
              <p:ext uri="{D42A27DB-BD31-4B8C-83A1-F6EECF244321}">
                <p14:modId xmlns:p14="http://schemas.microsoft.com/office/powerpoint/2010/main" val="1896070601"/>
              </p:ext>
            </p:extLst>
          </p:nvPr>
        </p:nvGraphicFramePr>
        <p:xfrm>
          <a:off x="186813" y="3102964"/>
          <a:ext cx="8957187" cy="3624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250" y="199686"/>
            <a:ext cx="8229600" cy="729703"/>
          </a:xfrm>
        </p:spPr>
        <p:txBody>
          <a:bodyPr/>
          <a:lstStyle/>
          <a:p>
            <a:r>
              <a:rPr lang="en-US" sz="3200" b="1" u="sng" kern="0" dirty="0">
                <a:solidFill>
                  <a:srgbClr val="D59F0F"/>
                </a:solidFill>
                <a:latin typeface="Tw Cen MT"/>
                <a:ea typeface="ＭＳ Ｐゴシック" charset="-128"/>
                <a:cs typeface="ＭＳ Ｐゴシック" charset="-128"/>
              </a:rPr>
              <a:t>Medical Plans </a:t>
            </a:r>
            <a:r>
              <a:rPr lang="en-US" sz="3200" b="1" u="sng" kern="0" dirty="0" smtClean="0">
                <a:solidFill>
                  <a:srgbClr val="D59F0F"/>
                </a:solidFill>
                <a:latin typeface="Tw Cen MT"/>
                <a:ea typeface="ＭＳ Ｐゴシック" charset="-128"/>
                <a:cs typeface="ＭＳ Ｐゴシック" charset="-128"/>
              </a:rPr>
              <a:t>2020 </a:t>
            </a:r>
            <a:r>
              <a:rPr lang="en-US" sz="3200" b="1" u="sng" kern="0" dirty="0">
                <a:solidFill>
                  <a:srgbClr val="D59F0F"/>
                </a:solidFill>
                <a:latin typeface="Tw Cen MT"/>
                <a:ea typeface="ＭＳ Ｐゴシック" charset="-128"/>
                <a:cs typeface="ＭＳ Ｐゴシック" charset="-128"/>
              </a:rPr>
              <a:t>- Medicare eligible</a:t>
            </a:r>
            <a:endParaRPr lang="en-US" dirty="0"/>
          </a:p>
        </p:txBody>
      </p:sp>
      <p:sp>
        <p:nvSpPr>
          <p:cNvPr id="3" name="Content Placeholder 2"/>
          <p:cNvSpPr>
            <a:spLocks noGrp="1"/>
          </p:cNvSpPr>
          <p:nvPr>
            <p:ph idx="1"/>
          </p:nvPr>
        </p:nvSpPr>
        <p:spPr>
          <a:xfrm>
            <a:off x="457200" y="1049310"/>
            <a:ext cx="8229600" cy="5076853"/>
          </a:xfrm>
        </p:spPr>
        <p:txBody>
          <a:bodyPr/>
          <a:lstStyle/>
          <a:p>
            <a:pPr>
              <a:lnSpc>
                <a:spcPct val="80000"/>
              </a:lnSpc>
              <a:spcBef>
                <a:spcPts val="600"/>
              </a:spcBef>
              <a:spcAft>
                <a:spcPts val="400"/>
              </a:spcAft>
              <a:buNone/>
            </a:pPr>
            <a:r>
              <a:rPr lang="en-US" sz="2400" b="1" dirty="0">
                <a:latin typeface="Arial" pitchFamily="34" charset="0"/>
                <a:ea typeface="ＭＳ Ｐゴシック" charset="-128"/>
                <a:cs typeface="Arial" pitchFamily="34" charset="0"/>
              </a:rPr>
              <a:t>Option </a:t>
            </a:r>
            <a:r>
              <a:rPr lang="en-US" sz="2400" b="1" dirty="0" smtClean="0">
                <a:latin typeface="Arial" pitchFamily="34" charset="0"/>
                <a:ea typeface="ＭＳ Ｐゴシック" charset="-128"/>
                <a:cs typeface="Arial" pitchFamily="34" charset="0"/>
              </a:rPr>
              <a:t>2: Medicare Advantage PPO plan</a:t>
            </a:r>
            <a:endParaRPr lang="en-US" sz="2400" b="1" dirty="0">
              <a:latin typeface="Arial" pitchFamily="34" charset="0"/>
              <a:ea typeface="ＭＳ Ｐゴシック" charset="-128"/>
              <a:cs typeface="Arial" pitchFamily="34" charset="0"/>
            </a:endParaRPr>
          </a:p>
          <a:p>
            <a:pPr>
              <a:lnSpc>
                <a:spcPct val="80000"/>
              </a:lnSpc>
              <a:spcBef>
                <a:spcPts val="800"/>
              </a:spcBef>
              <a:spcAft>
                <a:spcPts val="600"/>
              </a:spcAft>
              <a:buFont typeface="Wingdings" panose="05000000000000000000" pitchFamily="2" charset="2"/>
              <a:buChar char="v"/>
            </a:pPr>
            <a:r>
              <a:rPr lang="en-US" sz="2000" b="1" dirty="0" smtClean="0">
                <a:latin typeface="Arial" pitchFamily="34" charset="0"/>
                <a:ea typeface="ＭＳ Ｐゴシック" charset="-128"/>
                <a:cs typeface="Arial" pitchFamily="34" charset="0"/>
              </a:rPr>
              <a:t>Medicare Part C – replaces Parts A, B &amp; D</a:t>
            </a:r>
            <a:endParaRPr lang="en-US" sz="2000" b="1" dirty="0">
              <a:latin typeface="Arial" pitchFamily="34" charset="0"/>
              <a:ea typeface="ＭＳ Ｐゴシック" charset="-128"/>
              <a:cs typeface="Arial" pitchFamily="34" charset="0"/>
            </a:endParaRPr>
          </a:p>
          <a:p>
            <a:pPr lvl="1">
              <a:lnSpc>
                <a:spcPct val="80000"/>
              </a:lnSpc>
              <a:spcBef>
                <a:spcPts val="600"/>
              </a:spcBef>
              <a:spcAft>
                <a:spcPts val="400"/>
              </a:spcAft>
            </a:pPr>
            <a:r>
              <a:rPr lang="en-US" sz="2000" b="1" dirty="0">
                <a:latin typeface="Arial" pitchFamily="34" charset="0"/>
                <a:cs typeface="Arial" pitchFamily="34" charset="0"/>
              </a:rPr>
              <a:t>A</a:t>
            </a:r>
            <a:r>
              <a:rPr lang="en-US" sz="2000" b="1" dirty="0" smtClean="0">
                <a:latin typeface="Arial" pitchFamily="34" charset="0"/>
                <a:cs typeface="Arial" pitchFamily="34" charset="0"/>
              </a:rPr>
              <a:t> </a:t>
            </a:r>
            <a:r>
              <a:rPr lang="en-US" sz="2000" b="1" dirty="0">
                <a:latin typeface="Arial" pitchFamily="34" charset="0"/>
                <a:cs typeface="Arial" pitchFamily="34" charset="0"/>
              </a:rPr>
              <a:t>group plan </a:t>
            </a:r>
            <a:r>
              <a:rPr lang="en-US" sz="2000" dirty="0">
                <a:latin typeface="Arial" pitchFamily="34" charset="0"/>
                <a:cs typeface="Arial" pitchFamily="34" charset="0"/>
              </a:rPr>
              <a:t>through </a:t>
            </a:r>
            <a:r>
              <a:rPr lang="en-US" sz="2000" dirty="0" err="1">
                <a:latin typeface="Arial" pitchFamily="34" charset="0"/>
                <a:cs typeface="Arial" pitchFamily="34" charset="0"/>
              </a:rPr>
              <a:t>UnitedHealthcare</a:t>
            </a:r>
            <a:endParaRPr lang="en-US" sz="2000" dirty="0">
              <a:latin typeface="Arial" pitchFamily="34" charset="0"/>
              <a:cs typeface="Arial" pitchFamily="34" charset="0"/>
            </a:endParaRPr>
          </a:p>
          <a:p>
            <a:pPr lvl="1">
              <a:lnSpc>
                <a:spcPct val="80000"/>
              </a:lnSpc>
              <a:spcBef>
                <a:spcPts val="600"/>
              </a:spcBef>
              <a:spcAft>
                <a:spcPts val="400"/>
              </a:spcAft>
            </a:pPr>
            <a:r>
              <a:rPr lang="en-US" sz="2000" b="1" dirty="0">
                <a:latin typeface="Arial" pitchFamily="34" charset="0"/>
                <a:cs typeface="Arial" pitchFamily="34" charset="0"/>
              </a:rPr>
              <a:t>Includes</a:t>
            </a:r>
            <a:r>
              <a:rPr lang="en-US" sz="2000" dirty="0">
                <a:latin typeface="Arial" pitchFamily="34" charset="0"/>
                <a:cs typeface="Arial" pitchFamily="34" charset="0"/>
              </a:rPr>
              <a:t> </a:t>
            </a:r>
            <a:r>
              <a:rPr lang="en-US" sz="2000" dirty="0" smtClean="0">
                <a:latin typeface="Arial" pitchFamily="34" charset="0"/>
                <a:cs typeface="Arial" pitchFamily="34" charset="0"/>
              </a:rPr>
              <a:t>Hospital/Medical and Prescription </a:t>
            </a:r>
            <a:r>
              <a:rPr lang="en-US" sz="2000" dirty="0">
                <a:latin typeface="Arial" pitchFamily="34" charset="0"/>
                <a:cs typeface="Arial" pitchFamily="34" charset="0"/>
              </a:rPr>
              <a:t>drug </a:t>
            </a:r>
            <a:r>
              <a:rPr lang="en-US" sz="2000" dirty="0" smtClean="0">
                <a:latin typeface="Arial" pitchFamily="34" charset="0"/>
                <a:cs typeface="Arial" pitchFamily="34" charset="0"/>
              </a:rPr>
              <a:t>coverage</a:t>
            </a:r>
          </a:p>
          <a:p>
            <a:pPr lvl="1">
              <a:lnSpc>
                <a:spcPct val="80000"/>
              </a:lnSpc>
              <a:spcBef>
                <a:spcPts val="600"/>
              </a:spcBef>
              <a:spcAft>
                <a:spcPts val="400"/>
              </a:spcAft>
            </a:pPr>
            <a:r>
              <a:rPr lang="en-US" sz="2000" dirty="0" smtClean="0">
                <a:latin typeface="Arial" pitchFamily="34" charset="0"/>
                <a:cs typeface="Arial" pitchFamily="34" charset="0"/>
              </a:rPr>
              <a:t>Payment </a:t>
            </a:r>
            <a:r>
              <a:rPr lang="en-US" sz="2000" dirty="0">
                <a:latin typeface="Arial" pitchFamily="34" charset="0"/>
                <a:cs typeface="Arial" pitchFamily="34" charset="0"/>
              </a:rPr>
              <a:t>to provider is the same reimbursement as Medicare</a:t>
            </a:r>
          </a:p>
          <a:p>
            <a:pPr marL="0" indent="0">
              <a:buNone/>
            </a:pPr>
            <a:endParaRPr lang="en-US" sz="2000" dirty="0">
              <a:ea typeface="ＭＳ Ｐゴシック" charset="-128"/>
              <a:cs typeface="ＭＳ Ｐゴシック" charset="-128"/>
            </a:endParaRPr>
          </a:p>
        </p:txBody>
      </p:sp>
      <p:graphicFrame>
        <p:nvGraphicFramePr>
          <p:cNvPr id="7" name="Diagram 6"/>
          <p:cNvGraphicFramePr/>
          <p:nvPr>
            <p:extLst>
              <p:ext uri="{D42A27DB-BD31-4B8C-83A1-F6EECF244321}">
                <p14:modId xmlns:p14="http://schemas.microsoft.com/office/powerpoint/2010/main" val="1489395875"/>
              </p:ext>
            </p:extLst>
          </p:nvPr>
        </p:nvGraphicFramePr>
        <p:xfrm>
          <a:off x="224853" y="3043003"/>
          <a:ext cx="8574373" cy="3672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814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11284"/>
            <a:ext cx="7772400" cy="914400"/>
          </a:xfrm>
        </p:spPr>
        <p:txBody>
          <a:bodyPr/>
          <a:lstStyle/>
          <a:p>
            <a:r>
              <a:rPr lang="en-US" dirty="0">
                <a:ln w="6350">
                  <a:solidFill>
                    <a:schemeClr val="bg2"/>
                  </a:solidFill>
                </a:ln>
              </a:rPr>
              <a:t>Important Retirement Decision!</a:t>
            </a:r>
            <a:endParaRPr lang="en-US" dirty="0"/>
          </a:p>
        </p:txBody>
      </p:sp>
      <p:sp>
        <p:nvSpPr>
          <p:cNvPr id="3" name="Content Placeholder 2"/>
          <p:cNvSpPr>
            <a:spLocks noGrp="1"/>
          </p:cNvSpPr>
          <p:nvPr>
            <p:ph idx="1"/>
          </p:nvPr>
        </p:nvSpPr>
        <p:spPr>
          <a:xfrm>
            <a:off x="685800" y="1543792"/>
            <a:ext cx="7772400" cy="3550722"/>
          </a:xfrm>
        </p:spPr>
        <p:txBody>
          <a:bodyPr/>
          <a:lstStyle/>
          <a:p>
            <a:pPr marL="342900" lvl="0" indent="-342900">
              <a:spcBef>
                <a:spcPts val="600"/>
              </a:spcBef>
              <a:spcAft>
                <a:spcPts val="1800"/>
              </a:spcAft>
            </a:pPr>
            <a:r>
              <a:rPr lang="en-US" b="1" u="sng" kern="0" dirty="0" smtClean="0">
                <a:solidFill>
                  <a:srgbClr val="000000"/>
                </a:solidFill>
                <a:ea typeface="ＭＳ Ｐゴシック" pitchFamily="-65" charset="-128"/>
                <a:cs typeface="Arial" pitchFamily="34" charset="0"/>
              </a:rPr>
              <a:t>PURA Group </a:t>
            </a:r>
            <a:r>
              <a:rPr lang="en-US" b="1" u="sng" kern="0" dirty="0">
                <a:solidFill>
                  <a:srgbClr val="000000"/>
                </a:solidFill>
                <a:ea typeface="ＭＳ Ｐゴシック" pitchFamily="-65" charset="-128"/>
                <a:cs typeface="Arial" pitchFamily="34" charset="0"/>
              </a:rPr>
              <a:t>Health Plan Eligibility</a:t>
            </a:r>
          </a:p>
          <a:p>
            <a:pPr marL="1606550" lvl="4" indent="-285750">
              <a:spcBef>
                <a:spcPts val="400"/>
              </a:spcBef>
            </a:pPr>
            <a:r>
              <a:rPr lang="en-US" sz="2400" kern="0" dirty="0">
                <a:solidFill>
                  <a:srgbClr val="000000"/>
                </a:solidFill>
                <a:latin typeface="Arial" pitchFamily="34" charset="0"/>
                <a:ea typeface="ＭＳ Ｐゴシック" pitchFamily="-109" charset="-128"/>
                <a:cs typeface="Arial" pitchFamily="34" charset="0"/>
              </a:rPr>
              <a:t>Official Retiree and Qualifying </a:t>
            </a:r>
            <a:r>
              <a:rPr lang="en-US" sz="2400" kern="0" dirty="0" smtClean="0">
                <a:solidFill>
                  <a:srgbClr val="000000"/>
                </a:solidFill>
                <a:latin typeface="Arial" pitchFamily="34" charset="0"/>
                <a:ea typeface="ＭＳ Ｐゴシック" pitchFamily="-109" charset="-128"/>
                <a:cs typeface="Arial" pitchFamily="34" charset="0"/>
              </a:rPr>
              <a:t>Spouse</a:t>
            </a:r>
            <a:endParaRPr lang="en-US" sz="2400" kern="0" dirty="0">
              <a:solidFill>
                <a:srgbClr val="000000"/>
              </a:solidFill>
              <a:latin typeface="Arial" pitchFamily="34" charset="0"/>
              <a:ea typeface="ＭＳ Ｐゴシック" pitchFamily="-109" charset="-128"/>
              <a:cs typeface="Arial" pitchFamily="34" charset="0"/>
            </a:endParaRPr>
          </a:p>
          <a:p>
            <a:pPr marL="1606550" lvl="4" indent="-285750">
              <a:spcBef>
                <a:spcPts val="400"/>
              </a:spcBef>
            </a:pPr>
            <a:r>
              <a:rPr lang="en-US" sz="2400" kern="0" dirty="0">
                <a:solidFill>
                  <a:srgbClr val="000000"/>
                </a:solidFill>
                <a:latin typeface="Arial" pitchFamily="34" charset="0"/>
                <a:ea typeface="ＭＳ Ｐゴシック" pitchFamily="-109" charset="-128"/>
                <a:cs typeface="Arial" pitchFamily="34" charset="0"/>
              </a:rPr>
              <a:t>Enrolled in Medicare Part A &amp; B</a:t>
            </a:r>
          </a:p>
          <a:p>
            <a:pPr marL="1606550" lvl="4" indent="-285750">
              <a:spcBef>
                <a:spcPts val="400"/>
              </a:spcBef>
              <a:spcAft>
                <a:spcPts val="600"/>
              </a:spcAft>
            </a:pPr>
            <a:r>
              <a:rPr lang="en-US" sz="2400" kern="0" dirty="0">
                <a:solidFill>
                  <a:srgbClr val="000000"/>
                </a:solidFill>
                <a:latin typeface="Arial" pitchFamily="34" charset="0"/>
                <a:ea typeface="ＭＳ Ｐゴシック" pitchFamily="-109" charset="-128"/>
                <a:cs typeface="Arial" pitchFamily="34" charset="0"/>
              </a:rPr>
              <a:t>Age 65 (</a:t>
            </a:r>
            <a:r>
              <a:rPr lang="en-US" sz="2400" kern="0" dirty="0" err="1" smtClean="0">
                <a:solidFill>
                  <a:srgbClr val="000000"/>
                </a:solidFill>
                <a:latin typeface="Arial" pitchFamily="34" charset="0"/>
                <a:ea typeface="ＭＳ Ｐゴシック" pitchFamily="-109" charset="-128"/>
                <a:cs typeface="Arial" pitchFamily="34" charset="0"/>
              </a:rPr>
              <a:t>PURcare</a:t>
            </a:r>
            <a:r>
              <a:rPr lang="en-US" sz="2400" kern="0" dirty="0" smtClean="0">
                <a:solidFill>
                  <a:srgbClr val="000000"/>
                </a:solidFill>
                <a:latin typeface="Arial" pitchFamily="34" charset="0"/>
                <a:ea typeface="ＭＳ Ｐゴシック" pitchFamily="-109" charset="-128"/>
                <a:cs typeface="Arial" pitchFamily="34" charset="0"/>
              </a:rPr>
              <a:t>)</a:t>
            </a:r>
          </a:p>
        </p:txBody>
      </p:sp>
      <p:sp>
        <p:nvSpPr>
          <p:cNvPr id="4" name="Slide Number Placeholder 3"/>
          <p:cNvSpPr>
            <a:spLocks noGrp="1"/>
          </p:cNvSpPr>
          <p:nvPr>
            <p:ph type="sldNum" sz="quarter" idx="10"/>
          </p:nvPr>
        </p:nvSpPr>
        <p:spPr/>
        <p:txBody>
          <a:bodyPr/>
          <a:lstStyle/>
          <a:p>
            <a:pPr>
              <a:defRPr/>
            </a:pPr>
            <a:fld id="{E7DB2F7F-F1DD-41C2-AF4F-996473A38382}" type="slidenum">
              <a:rPr lang="en-US" altLang="en-US" smtClean="0">
                <a:solidFill>
                  <a:srgbClr val="939598"/>
                </a:solidFill>
              </a:rPr>
              <a:pPr>
                <a:defRPr/>
              </a:pPr>
              <a:t>17</a:t>
            </a:fld>
            <a:endParaRPr lang="en-US" altLang="en-US">
              <a:solidFill>
                <a:srgbClr val="939598"/>
              </a:solidFill>
            </a:endParaRPr>
          </a:p>
        </p:txBody>
      </p:sp>
    </p:spTree>
    <p:extLst>
      <p:ext uri="{BB962C8B-B14F-4D97-AF65-F5344CB8AC3E}">
        <p14:creationId xmlns:p14="http://schemas.microsoft.com/office/powerpoint/2010/main" val="3688228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w="6350">
                  <a:solidFill>
                    <a:schemeClr val="bg2"/>
                  </a:solidFill>
                </a:ln>
              </a:rPr>
              <a:t>Important Retirement Decision!</a:t>
            </a:r>
            <a:endParaRPr lang="en-US" dirty="0"/>
          </a:p>
        </p:txBody>
      </p:sp>
      <p:sp>
        <p:nvSpPr>
          <p:cNvPr id="3" name="Content Placeholder 2"/>
          <p:cNvSpPr>
            <a:spLocks noGrp="1"/>
          </p:cNvSpPr>
          <p:nvPr>
            <p:ph idx="1"/>
          </p:nvPr>
        </p:nvSpPr>
        <p:spPr/>
        <p:txBody>
          <a:bodyPr/>
          <a:lstStyle/>
          <a:p>
            <a:pPr marL="342900" lvl="0" indent="-342900">
              <a:spcBef>
                <a:spcPts val="600"/>
              </a:spcBef>
              <a:spcAft>
                <a:spcPts val="1800"/>
              </a:spcAft>
            </a:pPr>
            <a:r>
              <a:rPr lang="en-US" b="1" kern="0" dirty="0" smtClean="0">
                <a:solidFill>
                  <a:srgbClr val="000000"/>
                </a:solidFill>
                <a:ea typeface="ＭＳ Ｐゴシック" pitchFamily="-65" charset="-128"/>
                <a:cs typeface="Arial" pitchFamily="34" charset="0"/>
              </a:rPr>
              <a:t> </a:t>
            </a:r>
            <a:r>
              <a:rPr lang="en-US" b="1" u="sng" kern="0" dirty="0" smtClean="0">
                <a:solidFill>
                  <a:srgbClr val="000000"/>
                </a:solidFill>
                <a:ea typeface="ＭＳ Ｐゴシック" pitchFamily="-65" charset="-128"/>
                <a:cs typeface="Arial" pitchFamily="34" charset="0"/>
              </a:rPr>
              <a:t>PURA </a:t>
            </a:r>
            <a:r>
              <a:rPr lang="en-US" b="1" u="sng" kern="0" dirty="0">
                <a:solidFill>
                  <a:srgbClr val="000000"/>
                </a:solidFill>
                <a:ea typeface="ＭＳ Ｐゴシック" pitchFamily="-65" charset="-128"/>
                <a:cs typeface="Arial" pitchFamily="34" charset="0"/>
              </a:rPr>
              <a:t>Group Health Plan Eligibility</a:t>
            </a:r>
          </a:p>
          <a:p>
            <a:pPr marL="342900" lvl="0" indent="-342900">
              <a:spcBef>
                <a:spcPts val="600"/>
              </a:spcBef>
              <a:spcAft>
                <a:spcPct val="0"/>
              </a:spcAft>
              <a:buFont typeface="Arial" panose="020B0604020202020204" pitchFamily="34" charset="0"/>
              <a:buChar char="•"/>
            </a:pPr>
            <a:r>
              <a:rPr lang="en-US" b="1" kern="0" dirty="0" smtClean="0">
                <a:solidFill>
                  <a:srgbClr val="000000"/>
                </a:solidFill>
                <a:latin typeface="Arial" panose="020B0604020202020204" pitchFamily="34" charset="0"/>
                <a:ea typeface="ＭＳ Ｐゴシック" pitchFamily="-65" charset="-128"/>
                <a:cs typeface="Arial" pitchFamily="34" charset="0"/>
              </a:rPr>
              <a:t>If </a:t>
            </a:r>
            <a:r>
              <a:rPr lang="en-US" b="1" kern="0" dirty="0">
                <a:solidFill>
                  <a:srgbClr val="000000"/>
                </a:solidFill>
                <a:latin typeface="Arial" panose="020B0604020202020204" pitchFamily="34" charset="0"/>
                <a:ea typeface="ＭＳ Ｐゴシック" pitchFamily="-65" charset="-128"/>
                <a:cs typeface="Arial" pitchFamily="34" charset="0"/>
              </a:rPr>
              <a:t>you choose an individual health insurance plan, you will have a </a:t>
            </a:r>
            <a:r>
              <a:rPr lang="en-US" b="1" kern="0" dirty="0" smtClean="0">
                <a:solidFill>
                  <a:srgbClr val="000000"/>
                </a:solidFill>
                <a:latin typeface="Arial" panose="020B0604020202020204" pitchFamily="34" charset="0"/>
                <a:ea typeface="ＭＳ Ｐゴシック" pitchFamily="-65" charset="-128"/>
                <a:cs typeface="Arial" pitchFamily="34" charset="0"/>
              </a:rPr>
              <a:t>one-time </a:t>
            </a:r>
            <a:r>
              <a:rPr lang="en-US" b="1" kern="0" dirty="0">
                <a:solidFill>
                  <a:srgbClr val="000000"/>
                </a:solidFill>
                <a:latin typeface="Arial" panose="020B0604020202020204" pitchFamily="34" charset="0"/>
                <a:ea typeface="ＭＳ Ｐゴシック" pitchFamily="-65" charset="-128"/>
                <a:cs typeface="Arial" pitchFamily="34" charset="0"/>
              </a:rPr>
              <a:t>option to return to a </a:t>
            </a:r>
            <a:r>
              <a:rPr lang="en-US" b="1" kern="0" dirty="0" smtClean="0">
                <a:solidFill>
                  <a:srgbClr val="000000"/>
                </a:solidFill>
                <a:latin typeface="Arial" panose="020B0604020202020204" pitchFamily="34" charset="0"/>
                <a:ea typeface="ＭＳ Ｐゴシック" pitchFamily="-65" charset="-128"/>
                <a:cs typeface="Arial" pitchFamily="34" charset="0"/>
              </a:rPr>
              <a:t>PURA </a:t>
            </a:r>
            <a:r>
              <a:rPr lang="en-US" b="1" kern="0" dirty="0">
                <a:solidFill>
                  <a:srgbClr val="000000"/>
                </a:solidFill>
                <a:latin typeface="Arial" panose="020B0604020202020204" pitchFamily="34" charset="0"/>
                <a:ea typeface="ＭＳ Ｐゴシック" pitchFamily="-65" charset="-128"/>
                <a:cs typeface="Arial" pitchFamily="34" charset="0"/>
              </a:rPr>
              <a:t>retiree group plan during the first or second Medicare Open Enrollment period after you </a:t>
            </a:r>
            <a:r>
              <a:rPr lang="en-US" b="1" kern="0" dirty="0" smtClean="0">
                <a:solidFill>
                  <a:srgbClr val="000000"/>
                </a:solidFill>
                <a:latin typeface="Arial" panose="020B0604020202020204" pitchFamily="34" charset="0"/>
                <a:ea typeface="ＭＳ Ｐゴシック" pitchFamily="-65" charset="-128"/>
                <a:cs typeface="Arial" pitchFamily="34" charset="0"/>
              </a:rPr>
              <a:t>retire or start Medicare at age 65. </a:t>
            </a:r>
            <a:endParaRPr lang="en-US" b="1" kern="0" dirty="0">
              <a:solidFill>
                <a:srgbClr val="000000"/>
              </a:solidFill>
              <a:latin typeface="Arial" panose="020B0604020202020204" pitchFamily="34" charset="0"/>
              <a:ea typeface="ＭＳ Ｐゴシック" pitchFamily="-65" charset="-128"/>
              <a:cs typeface="Arial" pitchFamily="34" charset="0"/>
            </a:endParaRPr>
          </a:p>
          <a:p>
            <a:pPr marL="342900" indent="-342900">
              <a:spcBef>
                <a:spcPts val="1800"/>
              </a:spcBef>
              <a:spcAft>
                <a:spcPct val="0"/>
              </a:spcAft>
              <a:buFont typeface="Arial" panose="020B0604020202020204" pitchFamily="34" charset="0"/>
              <a:buChar char="•"/>
              <a:defRPr/>
            </a:pPr>
            <a:r>
              <a:rPr lang="en-US" b="1" kern="0" dirty="0">
                <a:solidFill>
                  <a:srgbClr val="000000"/>
                </a:solidFill>
                <a:latin typeface="Arial" panose="020B0604020202020204" pitchFamily="34" charset="0"/>
                <a:cs typeface="Arial" panose="020B0604020202020204" pitchFamily="34" charset="0"/>
              </a:rPr>
              <a:t>The retiree and dependents remain eligible if covered by a spouse’s employer plan.</a:t>
            </a:r>
          </a:p>
          <a:p>
            <a:endParaRPr lang="en-US" dirty="0"/>
          </a:p>
        </p:txBody>
      </p:sp>
      <p:sp>
        <p:nvSpPr>
          <p:cNvPr id="4" name="Slide Number Placeholder 3"/>
          <p:cNvSpPr>
            <a:spLocks noGrp="1"/>
          </p:cNvSpPr>
          <p:nvPr>
            <p:ph type="sldNum" sz="quarter" idx="10"/>
          </p:nvPr>
        </p:nvSpPr>
        <p:spPr/>
        <p:txBody>
          <a:bodyPr/>
          <a:lstStyle/>
          <a:p>
            <a:pPr>
              <a:defRPr/>
            </a:pPr>
            <a:fld id="{E7DB2F7F-F1DD-41C2-AF4F-996473A38382}" type="slidenum">
              <a:rPr lang="en-US" altLang="en-US" smtClean="0">
                <a:solidFill>
                  <a:srgbClr val="939598"/>
                </a:solidFill>
              </a:rPr>
              <a:pPr>
                <a:defRPr/>
              </a:pPr>
              <a:t>18</a:t>
            </a:fld>
            <a:endParaRPr lang="en-US" altLang="en-US">
              <a:solidFill>
                <a:srgbClr val="939598"/>
              </a:solidFill>
            </a:endParaRPr>
          </a:p>
        </p:txBody>
      </p:sp>
    </p:spTree>
    <p:extLst>
      <p:ext uri="{BB962C8B-B14F-4D97-AF65-F5344CB8AC3E}">
        <p14:creationId xmlns:p14="http://schemas.microsoft.com/office/powerpoint/2010/main" val="732364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81000" y="1981200"/>
            <a:ext cx="8229600" cy="685800"/>
          </a:xfrm>
        </p:spPr>
        <p:txBody>
          <a:bodyPr/>
          <a:lstStyle/>
          <a:p>
            <a:pPr eaLnBrk="1" hangingPunct="1"/>
            <a:r>
              <a:rPr lang="en-US" sz="3600" dirty="0" err="1" smtClean="0">
                <a:ea typeface="ＭＳ Ｐゴシック" charset="-128"/>
                <a:cs typeface="ＭＳ Ｐゴシック" charset="-128"/>
              </a:rPr>
              <a:t>PURcare</a:t>
            </a:r>
            <a:r>
              <a:rPr lang="en-US" sz="3600" dirty="0" smtClean="0">
                <a:ea typeface="ＭＳ Ｐゴシック" charset="-128"/>
                <a:cs typeface="ＭＳ Ｐゴシック" charset="-128"/>
              </a:rPr>
              <a:t> - Senior Supplement + Part D</a:t>
            </a:r>
          </a:p>
        </p:txBody>
      </p:sp>
      <p:sp>
        <p:nvSpPr>
          <p:cNvPr id="79875" name="Rectangle 3"/>
          <p:cNvSpPr>
            <a:spLocks noGrp="1" noChangeArrowheads="1"/>
          </p:cNvSpPr>
          <p:nvPr>
            <p:ph idx="1"/>
          </p:nvPr>
        </p:nvSpPr>
        <p:spPr>
          <a:xfrm>
            <a:off x="533400" y="2819400"/>
            <a:ext cx="7783749" cy="3505200"/>
          </a:xfrm>
        </p:spPr>
        <p:txBody>
          <a:bodyPr/>
          <a:lstStyle/>
          <a:p>
            <a:pPr eaLnBrk="1" hangingPunct="1">
              <a:spcBef>
                <a:spcPts val="1200"/>
              </a:spcBef>
            </a:pPr>
            <a:r>
              <a:rPr lang="en-US" sz="2400" dirty="0">
                <a:latin typeface="Arial" pitchFamily="34" charset="0"/>
                <a:ea typeface="ＭＳ Ｐゴシック" charset="-128"/>
                <a:cs typeface="Arial" pitchFamily="34" charset="0"/>
              </a:rPr>
              <a:t>PURcare premium for </a:t>
            </a:r>
            <a:r>
              <a:rPr lang="en-US" sz="2400" dirty="0" smtClean="0">
                <a:latin typeface="Arial" pitchFamily="34" charset="0"/>
                <a:ea typeface="ＭＳ Ｐゴシック" charset="-128"/>
                <a:cs typeface="Arial" pitchFamily="34" charset="0"/>
              </a:rPr>
              <a:t>2020 </a:t>
            </a:r>
            <a:r>
              <a:rPr lang="en-US" sz="2400" dirty="0">
                <a:latin typeface="Arial" pitchFamily="34" charset="0"/>
                <a:ea typeface="ＭＳ Ｐゴシック" charset="-128"/>
                <a:cs typeface="Arial" pitchFamily="34" charset="0"/>
              </a:rPr>
              <a:t>is $</a:t>
            </a:r>
            <a:r>
              <a:rPr lang="en-US" sz="2400" dirty="0" smtClean="0">
                <a:latin typeface="Arial" pitchFamily="34" charset="0"/>
                <a:ea typeface="ＭＳ Ｐゴシック" charset="-128"/>
                <a:cs typeface="Arial" pitchFamily="34" charset="0"/>
              </a:rPr>
              <a:t>281.80/month/person</a:t>
            </a:r>
            <a:endParaRPr lang="en-US" sz="2400" dirty="0">
              <a:latin typeface="Arial" pitchFamily="34" charset="0"/>
              <a:ea typeface="ＭＳ Ｐゴシック" charset="-128"/>
              <a:cs typeface="Arial" pitchFamily="34" charset="0"/>
            </a:endParaRPr>
          </a:p>
          <a:p>
            <a:pPr lvl="1" eaLnBrk="1" hangingPunct="1">
              <a:spcBef>
                <a:spcPts val="1200"/>
              </a:spcBef>
            </a:pPr>
            <a:r>
              <a:rPr lang="en-US" sz="2000" dirty="0" smtClean="0">
                <a:latin typeface="Arial" pitchFamily="34" charset="0"/>
                <a:cs typeface="Arial" pitchFamily="34" charset="0"/>
              </a:rPr>
              <a:t>Veterans </a:t>
            </a:r>
            <a:r>
              <a:rPr lang="en-US" sz="2000" dirty="0">
                <a:latin typeface="Arial" pitchFamily="34" charset="0"/>
                <a:cs typeface="Arial" pitchFamily="34" charset="0"/>
              </a:rPr>
              <a:t>with Rx </a:t>
            </a:r>
            <a:r>
              <a:rPr lang="en-US" sz="2000" dirty="0" smtClean="0">
                <a:latin typeface="Arial" pitchFamily="34" charset="0"/>
                <a:cs typeface="Arial" pitchFamily="34" charset="0"/>
              </a:rPr>
              <a:t>coverage from VA, </a:t>
            </a:r>
            <a:r>
              <a:rPr lang="en-US" sz="2000" dirty="0">
                <a:latin typeface="Arial" pitchFamily="34" charset="0"/>
                <a:cs typeface="Arial" pitchFamily="34" charset="0"/>
              </a:rPr>
              <a:t>$185.67/month</a:t>
            </a:r>
            <a:endParaRPr lang="en-US" sz="2000" dirty="0" smtClean="0">
              <a:latin typeface="Arial" pitchFamily="34" charset="0"/>
              <a:cs typeface="Arial" pitchFamily="34" charset="0"/>
            </a:endParaRPr>
          </a:p>
          <a:p>
            <a:pPr eaLnBrk="1" hangingPunct="1">
              <a:spcBef>
                <a:spcPts val="1800"/>
              </a:spcBef>
            </a:pPr>
            <a:r>
              <a:rPr lang="en-US" sz="2400" dirty="0" smtClean="0">
                <a:latin typeface="Arial" pitchFamily="34" charset="0"/>
                <a:cs typeface="Arial" pitchFamily="34" charset="0"/>
              </a:rPr>
              <a:t>$300 annual deductible (Medicare Parts A and B)</a:t>
            </a:r>
          </a:p>
          <a:p>
            <a:pPr lvl="1" eaLnBrk="1" hangingPunct="1">
              <a:spcBef>
                <a:spcPts val="1200"/>
              </a:spcBef>
            </a:pPr>
            <a:r>
              <a:rPr lang="en-US" sz="2000" dirty="0" smtClean="0">
                <a:latin typeface="Arial" pitchFamily="34" charset="0"/>
                <a:ea typeface="ＭＳ Ｐゴシック" charset="-128"/>
                <a:cs typeface="Arial" pitchFamily="34" charset="0"/>
              </a:rPr>
              <a:t>Once satisfied</a:t>
            </a:r>
            <a:r>
              <a:rPr lang="en-US" sz="2000" dirty="0">
                <a:latin typeface="Arial" pitchFamily="34" charset="0"/>
                <a:ea typeface="ＭＳ Ｐゴシック" charset="-128"/>
                <a:cs typeface="Arial" pitchFamily="34" charset="0"/>
              </a:rPr>
              <a:t>, </a:t>
            </a:r>
            <a:r>
              <a:rPr lang="en-US" sz="2000" dirty="0" smtClean="0">
                <a:latin typeface="Arial" pitchFamily="34" charset="0"/>
                <a:ea typeface="ＭＳ Ｐゴシック" charset="-128"/>
                <a:cs typeface="Arial" pitchFamily="34" charset="0"/>
              </a:rPr>
              <a:t>Senior Supplement pays 100</a:t>
            </a:r>
            <a:r>
              <a:rPr lang="en-US" sz="2000" dirty="0">
                <a:latin typeface="Arial" pitchFamily="34" charset="0"/>
                <a:ea typeface="ＭＳ Ｐゴシック" charset="-128"/>
                <a:cs typeface="Arial" pitchFamily="34" charset="0"/>
              </a:rPr>
              <a:t>% </a:t>
            </a:r>
            <a:r>
              <a:rPr lang="en-US" sz="2000" dirty="0" smtClean="0">
                <a:latin typeface="Arial" pitchFamily="34" charset="0"/>
                <a:ea typeface="ＭＳ Ｐゴシック" charset="-128"/>
                <a:cs typeface="Arial" pitchFamily="34" charset="0"/>
              </a:rPr>
              <a:t>of Medicare A &amp; B allowed amounts for </a:t>
            </a:r>
            <a:r>
              <a:rPr lang="en-US" sz="2000" dirty="0">
                <a:latin typeface="Arial" pitchFamily="34" charset="0"/>
                <a:ea typeface="ＭＳ Ｐゴシック" charset="-128"/>
                <a:cs typeface="Arial" pitchFamily="34" charset="0"/>
              </a:rPr>
              <a:t>rest of year</a:t>
            </a:r>
          </a:p>
          <a:p>
            <a:pPr eaLnBrk="1" hangingPunct="1">
              <a:spcBef>
                <a:spcPts val="1800"/>
              </a:spcBef>
            </a:pPr>
            <a:r>
              <a:rPr lang="en-US" sz="2400" dirty="0" smtClean="0">
                <a:latin typeface="Arial" pitchFamily="34" charset="0"/>
                <a:cs typeface="Arial" pitchFamily="34" charset="0"/>
              </a:rPr>
              <a:t>$150 annual Vision benefit </a:t>
            </a:r>
            <a:r>
              <a:rPr lang="en-US" sz="2400" dirty="0">
                <a:latin typeface="Arial" pitchFamily="34" charset="0"/>
                <a:cs typeface="Arial" pitchFamily="34" charset="0"/>
              </a:rPr>
              <a:t>with </a:t>
            </a:r>
            <a:r>
              <a:rPr lang="en-US" sz="2400" b="1" dirty="0">
                <a:latin typeface="Arial" pitchFamily="34" charset="0"/>
                <a:cs typeface="Arial" pitchFamily="34" charset="0"/>
              </a:rPr>
              <a:t>no</a:t>
            </a:r>
            <a:r>
              <a:rPr lang="en-US" sz="2400" dirty="0">
                <a:latin typeface="Arial" pitchFamily="34" charset="0"/>
                <a:cs typeface="Arial" pitchFamily="34" charset="0"/>
              </a:rPr>
              <a:t> </a:t>
            </a:r>
            <a:r>
              <a:rPr lang="en-US" sz="2400" dirty="0" smtClean="0">
                <a:latin typeface="Arial" pitchFamily="34" charset="0"/>
                <a:cs typeface="Arial" pitchFamily="34" charset="0"/>
              </a:rPr>
              <a:t>deductible </a:t>
            </a:r>
            <a:endParaRPr lang="en-US" sz="2400"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u="sng" dirty="0" smtClean="0">
                <a:ln w="6350">
                  <a:solidFill>
                    <a:schemeClr val="bg2"/>
                  </a:solidFill>
                </a:ln>
              </a:rPr>
              <a:t>Purdue University Official Retiree</a:t>
            </a:r>
            <a:endParaRPr lang="en-US" u="sng" dirty="0">
              <a:ln w="6350">
                <a:solidFill>
                  <a:schemeClr val="bg2"/>
                </a:solidFill>
              </a:ln>
            </a:endParaRPr>
          </a:p>
        </p:txBody>
      </p:sp>
      <p:sp>
        <p:nvSpPr>
          <p:cNvPr id="3" name="Content Placeholder 2"/>
          <p:cNvSpPr>
            <a:spLocks noGrp="1"/>
          </p:cNvSpPr>
          <p:nvPr>
            <p:ph idx="1"/>
          </p:nvPr>
        </p:nvSpPr>
        <p:spPr>
          <a:xfrm>
            <a:off x="1981200" y="3429000"/>
            <a:ext cx="4809344" cy="2667000"/>
          </a:xfrm>
        </p:spPr>
        <p:txBody>
          <a:bodyPr/>
          <a:lstStyle/>
          <a:p>
            <a:pPr lvl="0" eaLnBrk="1" hangingPunct="1">
              <a:lnSpc>
                <a:spcPct val="90000"/>
              </a:lnSpc>
              <a:spcBef>
                <a:spcPts val="600"/>
              </a:spcBef>
              <a:spcAft>
                <a:spcPts val="900"/>
              </a:spcAft>
            </a:pPr>
            <a:r>
              <a:rPr lang="en-US" sz="2400" dirty="0" smtClean="0">
                <a:solidFill>
                  <a:srgbClr val="000000"/>
                </a:solidFill>
                <a:latin typeface="Arial" pitchFamily="34" charset="0"/>
                <a:ea typeface="+mn-ea"/>
                <a:cs typeface="Arial" pitchFamily="34" charset="0"/>
              </a:rPr>
              <a:t>Faculty </a:t>
            </a:r>
            <a:r>
              <a:rPr lang="en-US" sz="2400" dirty="0">
                <a:solidFill>
                  <a:srgbClr val="000000"/>
                </a:solidFill>
                <a:latin typeface="Arial" pitchFamily="34" charset="0"/>
                <a:ea typeface="+mn-ea"/>
                <a:cs typeface="Arial" pitchFamily="34" charset="0"/>
              </a:rPr>
              <a:t>or Staff </a:t>
            </a:r>
            <a:r>
              <a:rPr lang="en-US" sz="2400" dirty="0" smtClean="0">
                <a:solidFill>
                  <a:srgbClr val="000000"/>
                </a:solidFill>
                <a:latin typeface="Arial" pitchFamily="34" charset="0"/>
                <a:ea typeface="+mn-ea"/>
                <a:cs typeface="Arial" pitchFamily="34" charset="0"/>
              </a:rPr>
              <a:t>members </a:t>
            </a:r>
          </a:p>
          <a:p>
            <a:pPr lvl="0" eaLnBrk="1" hangingPunct="1">
              <a:lnSpc>
                <a:spcPct val="90000"/>
              </a:lnSpc>
              <a:spcBef>
                <a:spcPts val="600"/>
              </a:spcBef>
              <a:spcAft>
                <a:spcPts val="900"/>
              </a:spcAft>
            </a:pPr>
            <a:r>
              <a:rPr lang="en-US" sz="2400" dirty="0" smtClean="0">
                <a:solidFill>
                  <a:srgbClr val="000000"/>
                </a:solidFill>
                <a:latin typeface="Arial" pitchFamily="34" charset="0"/>
                <a:ea typeface="+mn-ea"/>
                <a:cs typeface="Arial" pitchFamily="34" charset="0"/>
              </a:rPr>
              <a:t>age </a:t>
            </a:r>
            <a:r>
              <a:rPr lang="en-US" sz="2400" dirty="0">
                <a:solidFill>
                  <a:srgbClr val="000000"/>
                </a:solidFill>
                <a:latin typeface="Arial" pitchFamily="34" charset="0"/>
                <a:ea typeface="+mn-ea"/>
                <a:cs typeface="Arial" pitchFamily="34" charset="0"/>
              </a:rPr>
              <a:t>55 or more </a:t>
            </a:r>
            <a:endParaRPr lang="en-US" sz="2400" dirty="0" smtClean="0">
              <a:solidFill>
                <a:srgbClr val="000000"/>
              </a:solidFill>
              <a:latin typeface="Arial" pitchFamily="34" charset="0"/>
              <a:ea typeface="+mn-ea"/>
              <a:cs typeface="Arial" pitchFamily="34" charset="0"/>
            </a:endParaRPr>
          </a:p>
          <a:p>
            <a:pPr lvl="0" eaLnBrk="1" hangingPunct="1">
              <a:lnSpc>
                <a:spcPct val="90000"/>
              </a:lnSpc>
              <a:spcBef>
                <a:spcPts val="600"/>
              </a:spcBef>
              <a:spcAft>
                <a:spcPts val="900"/>
              </a:spcAft>
            </a:pPr>
            <a:r>
              <a:rPr lang="en-US" sz="2400" dirty="0" smtClean="0">
                <a:solidFill>
                  <a:srgbClr val="000000"/>
                </a:solidFill>
                <a:latin typeface="Arial" pitchFamily="34" charset="0"/>
                <a:ea typeface="+mn-ea"/>
                <a:cs typeface="Arial" pitchFamily="34" charset="0"/>
              </a:rPr>
              <a:t>with at least </a:t>
            </a:r>
            <a:r>
              <a:rPr lang="en-US" sz="2400" dirty="0">
                <a:solidFill>
                  <a:srgbClr val="000000"/>
                </a:solidFill>
                <a:latin typeface="Arial" pitchFamily="34" charset="0"/>
                <a:ea typeface="+mn-ea"/>
                <a:cs typeface="Arial" pitchFamily="34" charset="0"/>
              </a:rPr>
              <a:t>10 </a:t>
            </a:r>
            <a:r>
              <a:rPr lang="en-US" sz="2400" dirty="0" smtClean="0">
                <a:solidFill>
                  <a:srgbClr val="000000"/>
                </a:solidFill>
                <a:latin typeface="Arial" pitchFamily="34" charset="0"/>
                <a:ea typeface="+mn-ea"/>
                <a:cs typeface="Arial" pitchFamily="34" charset="0"/>
              </a:rPr>
              <a:t>years </a:t>
            </a:r>
            <a:r>
              <a:rPr lang="en-US" sz="2400" dirty="0">
                <a:solidFill>
                  <a:srgbClr val="000000"/>
                </a:solidFill>
                <a:latin typeface="Arial" pitchFamily="34" charset="0"/>
                <a:ea typeface="+mn-ea"/>
                <a:cs typeface="Arial" pitchFamily="34" charset="0"/>
              </a:rPr>
              <a:t>of service </a:t>
            </a:r>
            <a:r>
              <a:rPr lang="en-US" sz="2400" dirty="0" smtClean="0">
                <a:solidFill>
                  <a:srgbClr val="000000"/>
                </a:solidFill>
                <a:latin typeface="Arial" pitchFamily="34" charset="0"/>
                <a:ea typeface="+mn-ea"/>
                <a:cs typeface="Arial" pitchFamily="34" charset="0"/>
              </a:rPr>
              <a:t>in a benefits-eligible position</a:t>
            </a:r>
            <a:endParaRPr lang="en-US" sz="2400" dirty="0">
              <a:solidFill>
                <a:srgbClr val="000000"/>
              </a:solidFill>
              <a:latin typeface="Arial" pitchFamily="34" charset="0"/>
              <a:ea typeface="+mn-ea"/>
              <a:cs typeface="Arial" pitchFamily="34" charset="0"/>
            </a:endParaRPr>
          </a:p>
        </p:txBody>
      </p:sp>
    </p:spTree>
    <p:extLst>
      <p:ext uri="{BB962C8B-B14F-4D97-AF65-F5344CB8AC3E}">
        <p14:creationId xmlns:p14="http://schemas.microsoft.com/office/powerpoint/2010/main" val="803840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81000" y="1981200"/>
            <a:ext cx="8229600" cy="685800"/>
          </a:xfrm>
        </p:spPr>
        <p:txBody>
          <a:bodyPr/>
          <a:lstStyle/>
          <a:p>
            <a:pPr eaLnBrk="1" hangingPunct="1"/>
            <a:r>
              <a:rPr lang="en-US" sz="3600" dirty="0" err="1">
                <a:ea typeface="ＭＳ Ｐゴシック" charset="-128"/>
                <a:cs typeface="ＭＳ Ｐゴシック" charset="-128"/>
              </a:rPr>
              <a:t>PURcare</a:t>
            </a:r>
            <a:r>
              <a:rPr lang="en-US" sz="3600" dirty="0">
                <a:ea typeface="ＭＳ Ｐゴシック" charset="-128"/>
                <a:cs typeface="ＭＳ Ｐゴシック" charset="-128"/>
              </a:rPr>
              <a:t> </a:t>
            </a:r>
            <a:r>
              <a:rPr lang="en-US" sz="3600" dirty="0" smtClean="0">
                <a:ea typeface="ＭＳ Ｐゴシック" charset="-128"/>
                <a:cs typeface="ＭＳ Ｐゴシック" charset="-128"/>
              </a:rPr>
              <a:t>Vision Benefit</a:t>
            </a:r>
            <a:endParaRPr lang="en-US" sz="3600" dirty="0">
              <a:ea typeface="ＭＳ Ｐゴシック" charset="-128"/>
              <a:cs typeface="ＭＳ Ｐゴシック" charset="-128"/>
            </a:endParaRPr>
          </a:p>
        </p:txBody>
      </p:sp>
      <p:sp>
        <p:nvSpPr>
          <p:cNvPr id="81923" name="Rectangle 3"/>
          <p:cNvSpPr>
            <a:spLocks noGrp="1" noChangeArrowheads="1"/>
          </p:cNvSpPr>
          <p:nvPr>
            <p:ph idx="1"/>
          </p:nvPr>
        </p:nvSpPr>
        <p:spPr>
          <a:xfrm>
            <a:off x="685800" y="2819399"/>
            <a:ext cx="6366753" cy="3114473"/>
          </a:xfrm>
        </p:spPr>
        <p:txBody>
          <a:bodyPr>
            <a:normAutofit fontScale="85000" lnSpcReduction="20000"/>
          </a:bodyPr>
          <a:lstStyle/>
          <a:p>
            <a:pPr marL="342900" lvl="1" indent="-342900" eaLnBrk="1" hangingPunct="1">
              <a:spcBef>
                <a:spcPts val="600"/>
              </a:spcBef>
              <a:spcAft>
                <a:spcPts val="1200"/>
              </a:spcAft>
              <a:buNone/>
            </a:pPr>
            <a:r>
              <a:rPr lang="en-US" dirty="0" smtClean="0">
                <a:latin typeface="Arial" pitchFamily="34" charset="0"/>
                <a:cs typeface="Arial" pitchFamily="34" charset="0"/>
              </a:rPr>
              <a:t>A vision rider of $150 per year for expenses not allowed by Medicare</a:t>
            </a:r>
          </a:p>
          <a:p>
            <a:pPr lvl="1" eaLnBrk="1" hangingPunct="1">
              <a:spcBef>
                <a:spcPts val="600"/>
              </a:spcBef>
              <a:spcAft>
                <a:spcPts val="600"/>
              </a:spcAft>
              <a:buFont typeface="Arial" pitchFamily="34" charset="0"/>
              <a:buChar char="•"/>
            </a:pPr>
            <a:r>
              <a:rPr lang="en-US" sz="2400" dirty="0">
                <a:latin typeface="Arial" pitchFamily="34" charset="0"/>
                <a:ea typeface="ＭＳ Ｐゴシック" charset="-128"/>
                <a:cs typeface="Arial" pitchFamily="34" charset="0"/>
              </a:rPr>
              <a:t>No Network, use any provider</a:t>
            </a:r>
          </a:p>
          <a:p>
            <a:pPr lvl="1" eaLnBrk="1" hangingPunct="1">
              <a:spcBef>
                <a:spcPts val="600"/>
              </a:spcBef>
              <a:spcAft>
                <a:spcPts val="600"/>
              </a:spcAft>
              <a:buFont typeface="Arial" pitchFamily="34" charset="0"/>
              <a:buChar char="•"/>
            </a:pPr>
            <a:r>
              <a:rPr lang="en-US" sz="2400" dirty="0">
                <a:latin typeface="Arial" pitchFamily="34" charset="0"/>
                <a:cs typeface="Arial" pitchFamily="34" charset="0"/>
              </a:rPr>
              <a:t>No 12 month waiting period requirement</a:t>
            </a:r>
          </a:p>
          <a:p>
            <a:pPr lvl="1" eaLnBrk="1" hangingPunct="1">
              <a:spcBef>
                <a:spcPts val="600"/>
              </a:spcBef>
              <a:spcAft>
                <a:spcPts val="600"/>
              </a:spcAft>
              <a:buFont typeface="Arial" pitchFamily="34" charset="0"/>
              <a:buChar char="•"/>
            </a:pPr>
            <a:r>
              <a:rPr lang="en-US" sz="2400" dirty="0">
                <a:latin typeface="Arial" pitchFamily="34" charset="0"/>
                <a:cs typeface="Arial" pitchFamily="34" charset="0"/>
              </a:rPr>
              <a:t>May use for frames, lenses, second pair of glasses, refraction </a:t>
            </a:r>
          </a:p>
          <a:p>
            <a:pPr lvl="1" eaLnBrk="1" hangingPunct="1">
              <a:spcBef>
                <a:spcPts val="600"/>
              </a:spcBef>
              <a:spcAft>
                <a:spcPts val="600"/>
              </a:spcAft>
              <a:buFont typeface="Arial" pitchFamily="34" charset="0"/>
              <a:buChar char="•"/>
            </a:pPr>
            <a:r>
              <a:rPr lang="en-US" sz="2400" u="sng" dirty="0">
                <a:latin typeface="Arial" pitchFamily="34" charset="0"/>
                <a:cs typeface="Arial" pitchFamily="34" charset="0"/>
              </a:rPr>
              <a:t>Not</a:t>
            </a:r>
            <a:r>
              <a:rPr lang="en-US" sz="2400" dirty="0">
                <a:latin typeface="Arial" pitchFamily="34" charset="0"/>
                <a:cs typeface="Arial" pitchFamily="34" charset="0"/>
              </a:rPr>
              <a:t> for refraction/glasses </a:t>
            </a:r>
            <a:r>
              <a:rPr lang="en-US" sz="2400" dirty="0" smtClean="0">
                <a:latin typeface="Arial" pitchFamily="34" charset="0"/>
                <a:cs typeface="Arial" pitchFamily="34" charset="0"/>
              </a:rPr>
              <a:t>immediately following </a:t>
            </a:r>
            <a:r>
              <a:rPr lang="en-US" sz="2400" dirty="0">
                <a:latin typeface="Arial" pitchFamily="34" charset="0"/>
                <a:cs typeface="Arial" pitchFamily="34" charset="0"/>
              </a:rPr>
              <a:t>cataract </a:t>
            </a:r>
            <a:r>
              <a:rPr lang="en-US" sz="2400" dirty="0" smtClean="0">
                <a:latin typeface="Arial" pitchFamily="34" charset="0"/>
                <a:cs typeface="Arial" pitchFamily="34" charset="0"/>
              </a:rPr>
              <a:t>surgery</a:t>
            </a:r>
            <a:endParaRPr lang="en-US" sz="2000" dirty="0"/>
          </a:p>
          <a:p>
            <a:pPr lvl="1" eaLnBrk="1" hangingPunct="1"/>
            <a:endParaRPr lang="en-US" sz="2400" dirty="0" smtClean="0"/>
          </a:p>
          <a:p>
            <a:pPr eaLnBrk="1" hangingPunct="1"/>
            <a:endParaRPr lang="en-US" dirty="0">
              <a:ea typeface="ＭＳ Ｐゴシック" charset="-128"/>
              <a:cs typeface="ＭＳ Ｐゴシック" charset="-128"/>
            </a:endParaRPr>
          </a:p>
        </p:txBody>
      </p:sp>
      <p:pic>
        <p:nvPicPr>
          <p:cNvPr id="81924" name="Picture 4" descr="bd07087_"/>
          <p:cNvPicPr>
            <a:picLocks noChangeAspect="1" noChangeArrowheads="1"/>
          </p:cNvPicPr>
          <p:nvPr/>
        </p:nvPicPr>
        <p:blipFill>
          <a:blip r:embed="rId3" cstate="print"/>
          <a:srcRect/>
          <a:stretch>
            <a:fillRect/>
          </a:stretch>
        </p:blipFill>
        <p:spPr bwMode="auto">
          <a:xfrm>
            <a:off x="7086600" y="2666999"/>
            <a:ext cx="1804738" cy="243840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81000" y="1981200"/>
            <a:ext cx="8229600" cy="914400"/>
          </a:xfrm>
        </p:spPr>
        <p:txBody>
          <a:bodyPr/>
          <a:lstStyle/>
          <a:p>
            <a:pPr eaLnBrk="1" hangingPunct="1"/>
            <a:r>
              <a:rPr lang="en-US" sz="3600" dirty="0" smtClean="0">
                <a:ea typeface="ＭＳ Ｐゴシック" charset="-128"/>
                <a:cs typeface="ＭＳ Ｐゴシック" charset="-128"/>
              </a:rPr>
              <a:t>2020 PURcare Part D Plan</a:t>
            </a:r>
          </a:p>
        </p:txBody>
      </p:sp>
      <p:sp>
        <p:nvSpPr>
          <p:cNvPr id="80899" name="Rectangle 3"/>
          <p:cNvSpPr>
            <a:spLocks noGrp="1" noChangeArrowheads="1"/>
          </p:cNvSpPr>
          <p:nvPr>
            <p:ph idx="1"/>
          </p:nvPr>
        </p:nvSpPr>
        <p:spPr>
          <a:xfrm>
            <a:off x="304800" y="2895600"/>
            <a:ext cx="8839200" cy="3581400"/>
          </a:xfrm>
        </p:spPr>
        <p:txBody>
          <a:bodyPr/>
          <a:lstStyle/>
          <a:p>
            <a:pPr eaLnBrk="1" hangingPunct="1">
              <a:lnSpc>
                <a:spcPct val="80000"/>
              </a:lnSpc>
              <a:spcAft>
                <a:spcPts val="1200"/>
              </a:spcAft>
              <a:buNone/>
            </a:pPr>
            <a:r>
              <a:rPr lang="en-US" sz="2400" dirty="0" smtClean="0">
                <a:latin typeface="Arial" pitchFamily="34" charset="0"/>
                <a:cs typeface="Arial" pitchFamily="34" charset="0"/>
              </a:rPr>
              <a:t>Prescription </a:t>
            </a:r>
            <a:r>
              <a:rPr lang="en-US" sz="2400" dirty="0">
                <a:latin typeface="Arial" pitchFamily="34" charset="0"/>
                <a:cs typeface="Arial" pitchFamily="34" charset="0"/>
              </a:rPr>
              <a:t>drug coverage</a:t>
            </a:r>
          </a:p>
          <a:p>
            <a:pPr lvl="1" eaLnBrk="1" hangingPunct="1">
              <a:lnSpc>
                <a:spcPct val="80000"/>
              </a:lnSpc>
              <a:spcBef>
                <a:spcPts val="600"/>
              </a:spcBef>
              <a:spcAft>
                <a:spcPts val="600"/>
              </a:spcAft>
            </a:pPr>
            <a:r>
              <a:rPr lang="en-US" sz="2000" b="1" dirty="0">
                <a:latin typeface="Arial" pitchFamily="34" charset="0"/>
                <a:ea typeface="ＭＳ Ｐゴシック" charset="-128"/>
                <a:cs typeface="Arial" pitchFamily="34" charset="0"/>
              </a:rPr>
              <a:t>Exceeds</a:t>
            </a:r>
            <a:r>
              <a:rPr lang="en-US" sz="2000" dirty="0">
                <a:latin typeface="Arial" pitchFamily="34" charset="0"/>
                <a:ea typeface="ＭＳ Ｐゴシック" charset="-128"/>
                <a:cs typeface="Arial" pitchFamily="34" charset="0"/>
              </a:rPr>
              <a:t> coverage required under Medicare Part D legislation</a:t>
            </a:r>
          </a:p>
          <a:p>
            <a:pPr lvl="2" eaLnBrk="1" hangingPunct="1">
              <a:spcBef>
                <a:spcPts val="1200"/>
              </a:spcBef>
              <a:spcAft>
                <a:spcPts val="600"/>
              </a:spcAft>
            </a:pPr>
            <a:r>
              <a:rPr lang="en-US" sz="2000" dirty="0" smtClean="0">
                <a:latin typeface="Arial" pitchFamily="34" charset="0"/>
                <a:ea typeface="ＭＳ Ｐゴシック" charset="-128"/>
                <a:cs typeface="Arial" pitchFamily="34" charset="0"/>
              </a:rPr>
              <a:t>No deductible</a:t>
            </a:r>
          </a:p>
          <a:p>
            <a:pPr lvl="2" eaLnBrk="1" hangingPunct="1">
              <a:spcBef>
                <a:spcPts val="1200"/>
              </a:spcBef>
              <a:spcAft>
                <a:spcPts val="600"/>
              </a:spcAft>
            </a:pPr>
            <a:r>
              <a:rPr lang="en-US" sz="2000" dirty="0" smtClean="0">
                <a:latin typeface="Arial" pitchFamily="34" charset="0"/>
                <a:ea typeface="ＭＳ Ｐゴシック" charset="-128"/>
                <a:cs typeface="Arial" pitchFamily="34" charset="0"/>
              </a:rPr>
              <a:t>Open formulary (FDA approved, medically necessary)</a:t>
            </a:r>
          </a:p>
          <a:p>
            <a:pPr lvl="2" eaLnBrk="1" hangingPunct="1">
              <a:lnSpc>
                <a:spcPct val="80000"/>
              </a:lnSpc>
              <a:spcBef>
                <a:spcPts val="1200"/>
              </a:spcBef>
              <a:spcAft>
                <a:spcPts val="600"/>
              </a:spcAft>
            </a:pPr>
            <a:r>
              <a:rPr lang="en-US" sz="2000" dirty="0" smtClean="0">
                <a:latin typeface="Arial" pitchFamily="34" charset="0"/>
                <a:ea typeface="ＭＳ Ｐゴシック" charset="-128"/>
                <a:cs typeface="Arial" pitchFamily="34" charset="0"/>
              </a:rPr>
              <a:t>No step therapy</a:t>
            </a:r>
          </a:p>
          <a:p>
            <a:pPr lvl="2" eaLnBrk="1" hangingPunct="1">
              <a:lnSpc>
                <a:spcPct val="80000"/>
              </a:lnSpc>
              <a:spcBef>
                <a:spcPts val="1200"/>
              </a:spcBef>
              <a:spcAft>
                <a:spcPts val="600"/>
              </a:spcAft>
            </a:pPr>
            <a:r>
              <a:rPr lang="en-US" sz="2000" dirty="0" smtClean="0">
                <a:latin typeface="Arial" pitchFamily="34" charset="0"/>
                <a:ea typeface="ＭＳ Ｐゴシック" charset="-128"/>
                <a:cs typeface="Arial" pitchFamily="34" charset="0"/>
              </a:rPr>
              <a:t>Few </a:t>
            </a:r>
            <a:r>
              <a:rPr lang="en-US" sz="2000" dirty="0">
                <a:latin typeface="Arial" pitchFamily="34" charset="0"/>
                <a:ea typeface="ＭＳ Ｐゴシック" charset="-128"/>
                <a:cs typeface="Arial" pitchFamily="34" charset="0"/>
              </a:rPr>
              <a:t>prior </a:t>
            </a:r>
            <a:r>
              <a:rPr lang="en-US" sz="2000" dirty="0" smtClean="0">
                <a:latin typeface="Arial" pitchFamily="34" charset="0"/>
                <a:ea typeface="ＭＳ Ｐゴシック" charset="-128"/>
                <a:cs typeface="Arial" pitchFamily="34" charset="0"/>
              </a:rPr>
              <a:t>authorizations or limited quantities</a:t>
            </a:r>
          </a:p>
        </p:txBody>
      </p:sp>
      <p:pic>
        <p:nvPicPr>
          <p:cNvPr id="80900" name="Picture 4" descr="bd20052_"/>
          <p:cNvPicPr>
            <a:picLocks noChangeAspect="1" noChangeArrowheads="1"/>
          </p:cNvPicPr>
          <p:nvPr/>
        </p:nvPicPr>
        <p:blipFill>
          <a:blip r:embed="rId2" cstate="print"/>
          <a:srcRect/>
          <a:stretch>
            <a:fillRect/>
          </a:stretch>
        </p:blipFill>
        <p:spPr bwMode="auto">
          <a:xfrm>
            <a:off x="7037962" y="5196192"/>
            <a:ext cx="1905000" cy="13843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06" y="225999"/>
            <a:ext cx="8229600" cy="941320"/>
          </a:xfrm>
        </p:spPr>
        <p:txBody>
          <a:bodyPr>
            <a:normAutofit fontScale="90000"/>
          </a:bodyPr>
          <a:lstStyle/>
          <a:p>
            <a:pPr lvl="0" algn="l">
              <a:spcBef>
                <a:spcPts val="1200"/>
              </a:spcBef>
              <a:spcAft>
                <a:spcPts val="1200"/>
              </a:spcAft>
            </a:pPr>
            <a:r>
              <a:rPr lang="en-US" sz="3800" b="1" u="sng" dirty="0" smtClean="0">
                <a:solidFill>
                  <a:srgbClr val="D59F0F"/>
                </a:solidFill>
                <a:latin typeface="Tw Cen MT" panose="020B0602020104020603" pitchFamily="34" charset="0"/>
                <a:ea typeface="ＭＳ Ｐゴシック" charset="-128"/>
                <a:cs typeface="ＭＳ Ｐゴシック" charset="-128"/>
              </a:rPr>
              <a:t>2020 PURcare Part D Plan</a:t>
            </a:r>
            <a:br>
              <a:rPr lang="en-US" sz="3800" b="1" u="sng" dirty="0" smtClean="0">
                <a:solidFill>
                  <a:srgbClr val="D59F0F"/>
                </a:solidFill>
                <a:latin typeface="Tw Cen MT" panose="020B0602020104020603" pitchFamily="34" charset="0"/>
                <a:ea typeface="ＭＳ Ｐゴシック" charset="-128"/>
                <a:cs typeface="ＭＳ Ｐゴシック" charset="-128"/>
              </a:rPr>
            </a:br>
            <a:r>
              <a:rPr lang="en-US" sz="2700" dirty="0">
                <a:solidFill>
                  <a:prstClr val="black"/>
                </a:solidFill>
                <a:latin typeface="Arial" pitchFamily="34" charset="0"/>
                <a:ea typeface="+mn-ea"/>
                <a:cs typeface="Arial" pitchFamily="34" charset="0"/>
              </a:rPr>
              <a:t>Initial Coverage </a:t>
            </a:r>
            <a:r>
              <a:rPr lang="en-US" sz="2700" dirty="0" smtClean="0">
                <a:solidFill>
                  <a:prstClr val="black"/>
                </a:solidFill>
                <a:latin typeface="Arial" pitchFamily="34" charset="0"/>
                <a:ea typeface="+mn-ea"/>
                <a:cs typeface="Arial" pitchFamily="34" charset="0"/>
              </a:rPr>
              <a:t>stage </a:t>
            </a:r>
            <a:endParaRPr lang="en-US" sz="2700" u="sng" dirty="0"/>
          </a:p>
        </p:txBody>
      </p:sp>
      <p:sp>
        <p:nvSpPr>
          <p:cNvPr id="3" name="Content Placeholder 2"/>
          <p:cNvSpPr>
            <a:spLocks noGrp="1"/>
          </p:cNvSpPr>
          <p:nvPr>
            <p:ph sz="half" idx="1"/>
          </p:nvPr>
        </p:nvSpPr>
        <p:spPr>
          <a:xfrm>
            <a:off x="311286" y="1410510"/>
            <a:ext cx="4066161" cy="3297677"/>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2000" u="sng" dirty="0" smtClean="0">
                <a:latin typeface="Arial" panose="020B0604020202020204" pitchFamily="34" charset="0"/>
                <a:cs typeface="Arial" panose="020B0604020202020204" pitchFamily="34" charset="0"/>
              </a:rPr>
              <a:t>Retail Pharmacy</a:t>
            </a:r>
            <a:r>
              <a:rPr lang="en-US" sz="2000" dirty="0" smtClean="0">
                <a:latin typeface="Arial" panose="020B0604020202020204" pitchFamily="34" charset="0"/>
                <a:cs typeface="Arial" panose="020B0604020202020204" pitchFamily="34" charset="0"/>
              </a:rPr>
              <a:t> </a:t>
            </a:r>
            <a:r>
              <a:rPr lang="en-US" sz="1600" dirty="0" smtClean="0">
                <a:latin typeface="Arial" pitchFamily="34" charset="0"/>
                <a:ea typeface="ＭＳ Ｐゴシック" charset="-128"/>
                <a:cs typeface="Arial" pitchFamily="34" charset="0"/>
              </a:rPr>
              <a:t>(</a:t>
            </a:r>
            <a:r>
              <a:rPr lang="en-US" sz="1600" dirty="0">
                <a:latin typeface="Arial" pitchFamily="34" charset="0"/>
                <a:ea typeface="ＭＳ Ｐゴシック" charset="-128"/>
                <a:cs typeface="Arial" pitchFamily="34" charset="0"/>
              </a:rPr>
              <a:t>30 or 90-day supply)</a:t>
            </a:r>
          </a:p>
          <a:p>
            <a:pPr marL="0" indent="0">
              <a:spcBef>
                <a:spcPts val="1200"/>
              </a:spcBef>
              <a:buNone/>
            </a:pPr>
            <a:r>
              <a:rPr lang="en-US" sz="1800" dirty="0">
                <a:solidFill>
                  <a:prstClr val="black"/>
                </a:solidFill>
                <a:latin typeface="Arial" pitchFamily="34" charset="0"/>
                <a:ea typeface="ＭＳ Ｐゴシック" charset="-128"/>
                <a:cs typeface="Arial" pitchFamily="34" charset="0"/>
              </a:rPr>
              <a:t>You pay the lesser of: </a:t>
            </a:r>
            <a:endParaRPr lang="en-US" sz="2000" u="sng" dirty="0" smtClean="0">
              <a:latin typeface="Arial" panose="020B0604020202020204" pitchFamily="34" charset="0"/>
              <a:cs typeface="Arial" panose="020B0604020202020204" pitchFamily="34" charset="0"/>
            </a:endParaRPr>
          </a:p>
          <a:p>
            <a:pPr marL="0" indent="0">
              <a:spcBef>
                <a:spcPts val="1200"/>
              </a:spcBef>
              <a:buNone/>
            </a:pPr>
            <a:r>
              <a:rPr lang="en-US" sz="2000" dirty="0" smtClean="0">
                <a:latin typeface="Arial" pitchFamily="34" charset="0"/>
                <a:ea typeface="ＭＳ Ｐゴシック" charset="-128"/>
                <a:cs typeface="Arial" pitchFamily="34" charset="0"/>
              </a:rPr>
              <a:t>	50</a:t>
            </a:r>
            <a:r>
              <a:rPr lang="en-US" sz="2000" dirty="0">
                <a:latin typeface="Arial" pitchFamily="34" charset="0"/>
                <a:ea typeface="ＭＳ Ｐゴシック" charset="-128"/>
                <a:cs typeface="Arial" pitchFamily="34" charset="0"/>
              </a:rPr>
              <a:t>% </a:t>
            </a:r>
            <a:r>
              <a:rPr lang="en-US" sz="2000" dirty="0" smtClean="0">
                <a:latin typeface="Arial" pitchFamily="34" charset="0"/>
                <a:ea typeface="ＭＳ Ｐゴシック" charset="-128"/>
                <a:cs typeface="Arial" pitchFamily="34" charset="0"/>
              </a:rPr>
              <a:t>co-insurance </a:t>
            </a:r>
          </a:p>
          <a:p>
            <a:pPr marL="0" indent="0">
              <a:spcBef>
                <a:spcPts val="600"/>
              </a:spcBef>
              <a:spcAft>
                <a:spcPts val="600"/>
              </a:spcAft>
              <a:buNone/>
            </a:pPr>
            <a:r>
              <a:rPr lang="en-US" sz="2000" dirty="0" smtClean="0">
                <a:latin typeface="Arial" pitchFamily="34" charset="0"/>
                <a:ea typeface="ＭＳ Ｐゴシック" charset="-128"/>
                <a:cs typeface="Arial" pitchFamily="34" charset="0"/>
              </a:rPr>
              <a:t>OR the maximum co-pay</a:t>
            </a:r>
          </a:p>
          <a:p>
            <a:pPr lvl="1">
              <a:lnSpc>
                <a:spcPct val="80000"/>
              </a:lnSpc>
              <a:spcBef>
                <a:spcPts val="600"/>
              </a:spcBef>
              <a:spcAft>
                <a:spcPts val="1200"/>
              </a:spcAft>
              <a:buFont typeface="Courier New" panose="02070309020205020404" pitchFamily="49" charset="0"/>
              <a:buChar char="o"/>
            </a:pPr>
            <a:r>
              <a:rPr lang="en-US" sz="2000" dirty="0">
                <a:latin typeface="Arial" pitchFamily="34" charset="0"/>
                <a:ea typeface="ＭＳ Ｐゴシック" charset="-128"/>
                <a:cs typeface="Arial" pitchFamily="34" charset="0"/>
              </a:rPr>
              <a:t>Tier 1      $</a:t>
            </a:r>
            <a:r>
              <a:rPr lang="en-US" sz="2000" dirty="0" smtClean="0">
                <a:latin typeface="Arial" pitchFamily="34" charset="0"/>
                <a:ea typeface="ＭＳ Ｐゴシック" charset="-128"/>
                <a:cs typeface="Arial" pitchFamily="34" charset="0"/>
              </a:rPr>
              <a:t>10 /mo</a:t>
            </a:r>
            <a:r>
              <a:rPr lang="en-US" sz="2000" dirty="0">
                <a:latin typeface="Arial" pitchFamily="34" charset="0"/>
                <a:ea typeface="ＭＳ Ｐゴシック" charset="-128"/>
                <a:cs typeface="Arial" pitchFamily="34" charset="0"/>
              </a:rPr>
              <a:t>. </a:t>
            </a:r>
            <a:endParaRPr lang="en-US" sz="2000" dirty="0" smtClean="0">
              <a:latin typeface="Arial" pitchFamily="34" charset="0"/>
              <a:ea typeface="ＭＳ Ｐゴシック" charset="-128"/>
              <a:cs typeface="Arial" pitchFamily="34" charset="0"/>
            </a:endParaRPr>
          </a:p>
          <a:p>
            <a:pPr lvl="1">
              <a:lnSpc>
                <a:spcPct val="80000"/>
              </a:lnSpc>
              <a:spcBef>
                <a:spcPts val="600"/>
              </a:spcBef>
              <a:spcAft>
                <a:spcPts val="1200"/>
              </a:spcAft>
              <a:buFont typeface="Courier New" panose="02070309020205020404" pitchFamily="49" charset="0"/>
              <a:buChar char="o"/>
            </a:pPr>
            <a:r>
              <a:rPr lang="en-US" sz="2000" dirty="0" smtClean="0">
                <a:latin typeface="Arial" pitchFamily="34" charset="0"/>
                <a:ea typeface="ＭＳ Ｐゴシック" charset="-128"/>
                <a:cs typeface="Arial" pitchFamily="34" charset="0"/>
              </a:rPr>
              <a:t>Tier </a:t>
            </a:r>
            <a:r>
              <a:rPr lang="en-US" sz="2000" dirty="0">
                <a:latin typeface="Arial" pitchFamily="34" charset="0"/>
                <a:ea typeface="ＭＳ Ｐゴシック" charset="-128"/>
                <a:cs typeface="Arial" pitchFamily="34" charset="0"/>
              </a:rPr>
              <a:t>2	</a:t>
            </a:r>
            <a:r>
              <a:rPr lang="en-US" sz="2000" dirty="0" smtClean="0">
                <a:latin typeface="Arial" pitchFamily="34" charset="0"/>
                <a:ea typeface="ＭＳ Ｐゴシック" charset="-128"/>
                <a:cs typeface="Arial" pitchFamily="34" charset="0"/>
              </a:rPr>
              <a:t>$45 /mo.</a:t>
            </a:r>
          </a:p>
          <a:p>
            <a:pPr lvl="1">
              <a:lnSpc>
                <a:spcPct val="80000"/>
              </a:lnSpc>
              <a:spcBef>
                <a:spcPts val="600"/>
              </a:spcBef>
              <a:spcAft>
                <a:spcPts val="1200"/>
              </a:spcAft>
              <a:buFont typeface="Courier New" panose="02070309020205020404" pitchFamily="49" charset="0"/>
              <a:buChar char="o"/>
            </a:pPr>
            <a:r>
              <a:rPr lang="en-US" sz="2000" dirty="0" smtClean="0">
                <a:latin typeface="Arial" pitchFamily="34" charset="0"/>
                <a:ea typeface="ＭＳ Ｐゴシック" charset="-128"/>
                <a:cs typeface="Arial" pitchFamily="34" charset="0"/>
              </a:rPr>
              <a:t>Tier </a:t>
            </a:r>
            <a:r>
              <a:rPr lang="en-US" sz="2000" dirty="0">
                <a:latin typeface="Arial" pitchFamily="34" charset="0"/>
                <a:ea typeface="ＭＳ Ｐゴシック" charset="-128"/>
                <a:cs typeface="Arial" pitchFamily="34" charset="0"/>
              </a:rPr>
              <a:t>3-4   $</a:t>
            </a:r>
            <a:r>
              <a:rPr lang="en-US" sz="2000" dirty="0" smtClean="0">
                <a:latin typeface="Arial" pitchFamily="34" charset="0"/>
                <a:ea typeface="ＭＳ Ｐゴシック" charset="-128"/>
                <a:cs typeface="Arial" pitchFamily="34" charset="0"/>
              </a:rPr>
              <a:t>95 /mo.</a:t>
            </a:r>
            <a:endParaRPr lang="en-US" sz="2000" dirty="0">
              <a:latin typeface="Arial" pitchFamily="34" charset="0"/>
              <a:ea typeface="ＭＳ Ｐゴシック" charset="-128"/>
              <a:cs typeface="Arial" pitchFamily="34" charset="0"/>
            </a:endParaRPr>
          </a:p>
          <a:p>
            <a:pPr marL="0" indent="0">
              <a:buNone/>
            </a:pPr>
            <a:endParaRPr lang="en-US" sz="2000" dirty="0" smtClean="0"/>
          </a:p>
          <a:p>
            <a:pPr marL="0" indent="0">
              <a:buNone/>
            </a:pPr>
            <a:endParaRPr lang="en-US" sz="2000" dirty="0"/>
          </a:p>
        </p:txBody>
      </p:sp>
      <p:sp>
        <p:nvSpPr>
          <p:cNvPr id="4" name="Content Placeholder 3"/>
          <p:cNvSpPr>
            <a:spLocks noGrp="1"/>
          </p:cNvSpPr>
          <p:nvPr>
            <p:ph sz="half" idx="2"/>
          </p:nvPr>
        </p:nvSpPr>
        <p:spPr>
          <a:xfrm>
            <a:off x="4649820" y="1410510"/>
            <a:ext cx="4105073" cy="3317133"/>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2000" u="sng" dirty="0" smtClean="0">
                <a:latin typeface="Arial" panose="020B0604020202020204" pitchFamily="34" charset="0"/>
                <a:cs typeface="Arial" panose="020B0604020202020204" pitchFamily="34" charset="0"/>
              </a:rPr>
              <a:t>Mail-Order </a:t>
            </a:r>
            <a:r>
              <a:rPr lang="en-US" sz="2000" dirty="0" smtClean="0">
                <a:latin typeface="Arial" panose="020B0604020202020204" pitchFamily="34" charset="0"/>
                <a:cs typeface="Arial" panose="020B0604020202020204" pitchFamily="34" charset="0"/>
              </a:rPr>
              <a:t>Pharmacy </a:t>
            </a:r>
            <a:r>
              <a:rPr lang="en-US"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90-day supply)</a:t>
            </a:r>
          </a:p>
          <a:p>
            <a:pPr marL="0" lvl="0" indent="0">
              <a:spcBef>
                <a:spcPts val="1200"/>
              </a:spcBef>
              <a:buNone/>
            </a:pPr>
            <a:r>
              <a:rPr lang="en-US" sz="1800" dirty="0">
                <a:solidFill>
                  <a:prstClr val="black"/>
                </a:solidFill>
                <a:latin typeface="Arial" pitchFamily="34" charset="0"/>
                <a:ea typeface="ＭＳ Ｐゴシック" charset="-128"/>
                <a:cs typeface="Arial" pitchFamily="34" charset="0"/>
              </a:rPr>
              <a:t>You pay the lesser of: </a:t>
            </a:r>
            <a:endParaRPr lang="en-US" sz="2000" u="sng" dirty="0">
              <a:solidFill>
                <a:prstClr val="black"/>
              </a:solidFill>
              <a:latin typeface="Arial" panose="020B0604020202020204" pitchFamily="34" charset="0"/>
              <a:cs typeface="Arial" panose="020B0604020202020204" pitchFamily="34" charset="0"/>
            </a:endParaRPr>
          </a:p>
          <a:p>
            <a:pPr marL="0" lvl="0" indent="0">
              <a:spcBef>
                <a:spcPts val="1200"/>
              </a:spcBef>
              <a:buNone/>
            </a:pPr>
            <a:r>
              <a:rPr lang="en-US" sz="2000" dirty="0" smtClean="0">
                <a:solidFill>
                  <a:prstClr val="black"/>
                </a:solidFill>
                <a:latin typeface="Arial" pitchFamily="34" charset="0"/>
                <a:ea typeface="ＭＳ Ｐゴシック" charset="-128"/>
                <a:cs typeface="Arial" pitchFamily="34" charset="0"/>
              </a:rPr>
              <a:t>	45% </a:t>
            </a:r>
            <a:r>
              <a:rPr lang="en-US" sz="2000" dirty="0">
                <a:solidFill>
                  <a:prstClr val="black"/>
                </a:solidFill>
                <a:latin typeface="Arial" pitchFamily="34" charset="0"/>
                <a:ea typeface="ＭＳ Ｐゴシック" charset="-128"/>
                <a:cs typeface="Arial" pitchFamily="34" charset="0"/>
              </a:rPr>
              <a:t>co-insurance </a:t>
            </a:r>
          </a:p>
          <a:p>
            <a:pPr marL="0" indent="0">
              <a:spcBef>
                <a:spcPts val="600"/>
              </a:spcBef>
              <a:spcAft>
                <a:spcPts val="600"/>
              </a:spcAft>
              <a:buNone/>
            </a:pPr>
            <a:r>
              <a:rPr lang="en-US" sz="2000" dirty="0" smtClean="0">
                <a:latin typeface="Arial" pitchFamily="34" charset="0"/>
                <a:ea typeface="ＭＳ Ｐゴシック" charset="-128"/>
                <a:cs typeface="Arial" pitchFamily="34" charset="0"/>
              </a:rPr>
              <a:t>OR </a:t>
            </a:r>
            <a:r>
              <a:rPr lang="en-US" sz="2000" dirty="0">
                <a:latin typeface="Arial" pitchFamily="34" charset="0"/>
                <a:ea typeface="ＭＳ Ｐゴシック" charset="-128"/>
                <a:cs typeface="Arial" pitchFamily="34" charset="0"/>
              </a:rPr>
              <a:t>the maximum co-pay</a:t>
            </a:r>
          </a:p>
          <a:p>
            <a:pPr lvl="1">
              <a:lnSpc>
                <a:spcPct val="80000"/>
              </a:lnSpc>
              <a:spcBef>
                <a:spcPts val="600"/>
              </a:spcBef>
              <a:spcAft>
                <a:spcPts val="1200"/>
              </a:spcAft>
              <a:buFont typeface="Courier New" panose="02070309020205020404" pitchFamily="49" charset="0"/>
              <a:buChar char="o"/>
            </a:pPr>
            <a:r>
              <a:rPr lang="en-US" sz="2000" dirty="0">
                <a:latin typeface="Arial" pitchFamily="34" charset="0"/>
                <a:ea typeface="ＭＳ Ｐゴシック" charset="-128"/>
                <a:cs typeface="Arial" pitchFamily="34" charset="0"/>
              </a:rPr>
              <a:t>Tier 1      </a:t>
            </a:r>
            <a:r>
              <a:rPr lang="en-US" sz="2000" dirty="0" smtClean="0">
                <a:latin typeface="Arial" pitchFamily="34" charset="0"/>
                <a:ea typeface="ＭＳ Ｐゴシック" charset="-128"/>
                <a:cs typeface="Arial" pitchFamily="34" charset="0"/>
              </a:rPr>
              <a:t>$20 </a:t>
            </a:r>
          </a:p>
          <a:p>
            <a:pPr lvl="1">
              <a:lnSpc>
                <a:spcPct val="80000"/>
              </a:lnSpc>
              <a:spcBef>
                <a:spcPts val="600"/>
              </a:spcBef>
              <a:spcAft>
                <a:spcPts val="1200"/>
              </a:spcAft>
              <a:buFont typeface="Courier New" panose="02070309020205020404" pitchFamily="49" charset="0"/>
              <a:buChar char="o"/>
            </a:pPr>
            <a:r>
              <a:rPr lang="en-US" sz="2000" dirty="0" smtClean="0">
                <a:latin typeface="Arial" pitchFamily="34" charset="0"/>
                <a:ea typeface="ＭＳ Ｐゴシック" charset="-128"/>
                <a:cs typeface="Arial" pitchFamily="34" charset="0"/>
              </a:rPr>
              <a:t>Tier </a:t>
            </a:r>
            <a:r>
              <a:rPr lang="en-US" sz="2000" dirty="0">
                <a:latin typeface="Arial" pitchFamily="34" charset="0"/>
                <a:ea typeface="ＭＳ Ｐゴシック" charset="-128"/>
                <a:cs typeface="Arial" pitchFamily="34" charset="0"/>
              </a:rPr>
              <a:t>2	</a:t>
            </a:r>
            <a:r>
              <a:rPr lang="en-US" sz="2000" dirty="0" smtClean="0">
                <a:latin typeface="Arial" pitchFamily="34" charset="0"/>
                <a:ea typeface="ＭＳ Ｐゴシック" charset="-128"/>
                <a:cs typeface="Arial" pitchFamily="34" charset="0"/>
              </a:rPr>
              <a:t>$90</a:t>
            </a:r>
            <a:endParaRPr lang="en-US" sz="2000" dirty="0">
              <a:latin typeface="Arial" pitchFamily="34" charset="0"/>
              <a:ea typeface="ＭＳ Ｐゴシック" charset="-128"/>
              <a:cs typeface="Arial" pitchFamily="34" charset="0"/>
            </a:endParaRPr>
          </a:p>
          <a:p>
            <a:pPr lvl="1">
              <a:lnSpc>
                <a:spcPct val="80000"/>
              </a:lnSpc>
              <a:spcBef>
                <a:spcPts val="600"/>
              </a:spcBef>
              <a:spcAft>
                <a:spcPts val="1200"/>
              </a:spcAft>
              <a:buFont typeface="Courier New" panose="02070309020205020404" pitchFamily="49" charset="0"/>
              <a:buChar char="o"/>
            </a:pPr>
            <a:r>
              <a:rPr lang="en-US" sz="2000" dirty="0">
                <a:latin typeface="Arial" pitchFamily="34" charset="0"/>
                <a:ea typeface="ＭＳ Ｐゴシック" charset="-128"/>
                <a:cs typeface="Arial" pitchFamily="34" charset="0"/>
              </a:rPr>
              <a:t>Tier 3-4   </a:t>
            </a:r>
            <a:r>
              <a:rPr lang="en-US" sz="2000" dirty="0" smtClean="0">
                <a:latin typeface="Arial" pitchFamily="34" charset="0"/>
                <a:ea typeface="ＭＳ Ｐゴシック" charset="-128"/>
                <a:cs typeface="Arial" pitchFamily="34" charset="0"/>
              </a:rPr>
              <a:t>$190</a:t>
            </a:r>
            <a:endParaRPr lang="en-US" sz="2000" dirty="0">
              <a:latin typeface="Arial" pitchFamily="34" charset="0"/>
              <a:ea typeface="ＭＳ Ｐゴシック" charset="-128"/>
              <a:cs typeface="Arial" pitchFamily="34" charset="0"/>
            </a:endParaRPr>
          </a:p>
          <a:p>
            <a:pPr marL="0" indent="0">
              <a:buNone/>
            </a:pPr>
            <a:endParaRPr lang="en-US" sz="2000" dirty="0">
              <a:latin typeface="Arial" panose="020B0604020202020204" pitchFamily="34" charset="0"/>
              <a:cs typeface="Arial" panose="020B0604020202020204" pitchFamily="34" charset="0"/>
            </a:endParaRPr>
          </a:p>
        </p:txBody>
      </p:sp>
      <p:sp>
        <p:nvSpPr>
          <p:cNvPr id="6" name="TextBox 5"/>
          <p:cNvSpPr txBox="1"/>
          <p:nvPr/>
        </p:nvSpPr>
        <p:spPr>
          <a:xfrm>
            <a:off x="622570" y="4922195"/>
            <a:ext cx="7618905" cy="954107"/>
          </a:xfrm>
          <a:prstGeom prst="rect">
            <a:avLst/>
          </a:prstGeom>
          <a:noFill/>
        </p:spPr>
        <p:txBody>
          <a:bodyPr wrap="square" rtlCol="0">
            <a:spAutoFit/>
          </a:bodyPr>
          <a:lstStyle/>
          <a:p>
            <a:pPr lvl="0" fontAlgn="auto">
              <a:spcBef>
                <a:spcPct val="20000"/>
              </a:spcBef>
              <a:spcAft>
                <a:spcPts val="0"/>
              </a:spcAft>
            </a:pPr>
            <a:r>
              <a:rPr lang="en-US" sz="2400" dirty="0">
                <a:solidFill>
                  <a:prstClr val="black"/>
                </a:solidFill>
                <a:latin typeface="Arial" panose="020B0604020202020204" pitchFamily="34" charset="0"/>
                <a:cs typeface="Arial" panose="020B0604020202020204" pitchFamily="34" charset="0"/>
              </a:rPr>
              <a:t>Until you reach the </a:t>
            </a:r>
            <a:r>
              <a:rPr lang="en-US" sz="2400" dirty="0" smtClean="0">
                <a:solidFill>
                  <a:prstClr val="black"/>
                </a:solidFill>
                <a:latin typeface="Arial" panose="020B0604020202020204" pitchFamily="34" charset="0"/>
                <a:cs typeface="Arial" panose="020B0604020202020204" pitchFamily="34" charset="0"/>
              </a:rPr>
              <a:t>2020 </a:t>
            </a:r>
            <a:r>
              <a:rPr lang="en-US" sz="2400" dirty="0">
                <a:solidFill>
                  <a:prstClr val="black"/>
                </a:solidFill>
                <a:latin typeface="Arial" panose="020B0604020202020204" pitchFamily="34" charset="0"/>
                <a:cs typeface="Arial" panose="020B0604020202020204" pitchFamily="34" charset="0"/>
              </a:rPr>
              <a:t>Coverage Gap</a:t>
            </a:r>
          </a:p>
          <a:p>
            <a:pPr lvl="0" fontAlgn="auto">
              <a:spcBef>
                <a:spcPts val="1200"/>
              </a:spcBef>
              <a:spcAft>
                <a:spcPts val="0"/>
              </a:spcAft>
            </a:pPr>
            <a:r>
              <a:rPr lang="en-US" sz="2200" b="1" dirty="0" smtClean="0">
                <a:solidFill>
                  <a:prstClr val="black"/>
                </a:solidFill>
                <a:latin typeface="Arial" panose="020B0604020202020204" pitchFamily="34" charset="0"/>
                <a:cs typeface="Arial" panose="020B0604020202020204" pitchFamily="34" charset="0"/>
              </a:rPr>
              <a:t>$4,020 </a:t>
            </a:r>
            <a:r>
              <a:rPr lang="en-US" sz="2200" b="1" dirty="0">
                <a:solidFill>
                  <a:prstClr val="black"/>
                </a:solidFill>
                <a:latin typeface="Arial" panose="020B0604020202020204" pitchFamily="34" charset="0"/>
                <a:cs typeface="Arial" panose="020B0604020202020204" pitchFamily="34" charset="0"/>
              </a:rPr>
              <a:t>Total Rx </a:t>
            </a:r>
            <a:r>
              <a:rPr lang="en-US" sz="2200" b="1" dirty="0" smtClean="0">
                <a:solidFill>
                  <a:prstClr val="black"/>
                </a:solidFill>
                <a:latin typeface="Arial" panose="020B0604020202020204" pitchFamily="34" charset="0"/>
                <a:cs typeface="Arial" panose="020B0604020202020204" pitchFamily="34" charset="0"/>
              </a:rPr>
              <a:t>cost  (the </a:t>
            </a:r>
            <a:r>
              <a:rPr lang="en-US" sz="2200" b="1" dirty="0">
                <a:solidFill>
                  <a:prstClr val="black"/>
                </a:solidFill>
                <a:latin typeface="Arial" panose="020B0604020202020204" pitchFamily="34" charset="0"/>
                <a:cs typeface="Arial" panose="020B0604020202020204" pitchFamily="34" charset="0"/>
              </a:rPr>
              <a:t>$ you pay + $ insurance pays</a:t>
            </a:r>
            <a:r>
              <a:rPr lang="en-US" sz="2200" b="1" dirty="0" smtClean="0">
                <a:solidFill>
                  <a:prstClr val="black"/>
                </a:solidFill>
                <a:latin typeface="Arial" panose="020B0604020202020204" pitchFamily="34" charset="0"/>
                <a:cs typeface="Arial" panose="020B0604020202020204" pitchFamily="34" charset="0"/>
              </a:rPr>
              <a:t>)   </a:t>
            </a:r>
            <a:endParaRPr lang="en-US" sz="2200" b="1" dirty="0">
              <a:solidFill>
                <a:prstClr val="black"/>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6428431" y="165370"/>
            <a:ext cx="1591319" cy="1055176"/>
          </a:xfrm>
          <a:prstGeom prst="rect">
            <a:avLst/>
          </a:prstGeom>
        </p:spPr>
      </p:pic>
    </p:spTree>
    <p:extLst>
      <p:ext uri="{BB962C8B-B14F-4D97-AF65-F5344CB8AC3E}">
        <p14:creationId xmlns:p14="http://schemas.microsoft.com/office/powerpoint/2010/main" val="703239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9575" y="1595336"/>
            <a:ext cx="7188740" cy="3073941"/>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sz="2400" dirty="0" smtClean="0">
                <a:latin typeface="Arial" pitchFamily="34" charset="0"/>
                <a:ea typeface="ＭＳ Ｐゴシック" charset="-128"/>
                <a:cs typeface="Arial" pitchFamily="34" charset="0"/>
              </a:rPr>
              <a:t>Medicare standard Gap coverage </a:t>
            </a:r>
          </a:p>
          <a:p>
            <a:pPr marL="0" indent="0">
              <a:buNone/>
            </a:pPr>
            <a:r>
              <a:rPr lang="en-US" sz="2400" dirty="0" smtClean="0">
                <a:latin typeface="Arial" pitchFamily="34" charset="0"/>
                <a:ea typeface="ＭＳ Ｐゴシック" charset="-128"/>
                <a:cs typeface="Arial" pitchFamily="34" charset="0"/>
              </a:rPr>
              <a:t>You pay </a:t>
            </a:r>
          </a:p>
          <a:p>
            <a:pPr lvl="2" eaLnBrk="1" hangingPunct="1">
              <a:lnSpc>
                <a:spcPct val="80000"/>
              </a:lnSpc>
              <a:spcBef>
                <a:spcPts val="1200"/>
              </a:spcBef>
            </a:pPr>
            <a:r>
              <a:rPr lang="en-US" dirty="0" smtClean="0">
                <a:latin typeface="Arial" pitchFamily="34" charset="0"/>
                <a:ea typeface="ＭＳ Ｐゴシック" charset="-128"/>
                <a:cs typeface="Arial" pitchFamily="34" charset="0"/>
              </a:rPr>
              <a:t>25% for brand name Rx</a:t>
            </a:r>
          </a:p>
          <a:p>
            <a:pPr lvl="2" eaLnBrk="1" hangingPunct="1">
              <a:lnSpc>
                <a:spcPct val="80000"/>
              </a:lnSpc>
              <a:spcBef>
                <a:spcPts val="1200"/>
              </a:spcBef>
            </a:pPr>
            <a:r>
              <a:rPr lang="en-US" dirty="0" smtClean="0">
                <a:latin typeface="Arial" pitchFamily="34" charset="0"/>
                <a:ea typeface="ＭＳ Ｐゴシック" charset="-128"/>
                <a:cs typeface="Arial" pitchFamily="34" charset="0"/>
              </a:rPr>
              <a:t>25% for generic Rx</a:t>
            </a:r>
          </a:p>
          <a:p>
            <a:pPr marL="400050" lvl="1" indent="0">
              <a:lnSpc>
                <a:spcPct val="80000"/>
              </a:lnSpc>
              <a:spcBef>
                <a:spcPts val="1200"/>
              </a:spcBef>
              <a:buNone/>
            </a:pPr>
            <a:endParaRPr lang="en-US" sz="2000" dirty="0" smtClean="0">
              <a:latin typeface="Arial" pitchFamily="34" charset="0"/>
              <a:ea typeface="ＭＳ Ｐゴシック" charset="-128"/>
              <a:cs typeface="Arial" pitchFamily="34" charset="0"/>
            </a:endParaRPr>
          </a:p>
          <a:p>
            <a:pPr lvl="1" indent="-342900">
              <a:lnSpc>
                <a:spcPct val="80000"/>
              </a:lnSpc>
              <a:spcBef>
                <a:spcPts val="1200"/>
              </a:spcBef>
              <a:buFont typeface="Wingdings" panose="05000000000000000000" pitchFamily="2" charset="2"/>
              <a:buChar char="ü"/>
            </a:pPr>
            <a:r>
              <a:rPr lang="en-US" sz="2200" dirty="0" smtClean="0">
                <a:latin typeface="Arial" pitchFamily="34" charset="0"/>
                <a:ea typeface="ＭＳ Ｐゴシック" charset="-128"/>
                <a:cs typeface="Arial" pitchFamily="34" charset="0"/>
              </a:rPr>
              <a:t>The manufacturer’s discount on brand name Rx counts toward your annual total out-of-pocket.</a:t>
            </a:r>
          </a:p>
        </p:txBody>
      </p:sp>
      <p:pic>
        <p:nvPicPr>
          <p:cNvPr id="4" name="Picture 4" descr="bd20052_"/>
          <p:cNvPicPr>
            <a:picLocks noChangeAspect="1" noChangeArrowheads="1"/>
          </p:cNvPicPr>
          <p:nvPr/>
        </p:nvPicPr>
        <p:blipFill>
          <a:blip r:embed="rId3" cstate="print"/>
          <a:srcRect/>
          <a:stretch>
            <a:fillRect/>
          </a:stretch>
        </p:blipFill>
        <p:spPr bwMode="auto">
          <a:xfrm>
            <a:off x="6662731" y="126459"/>
            <a:ext cx="1484852" cy="1078993"/>
          </a:xfrm>
          <a:prstGeom prst="rect">
            <a:avLst/>
          </a:prstGeom>
          <a:noFill/>
          <a:ln w="9525">
            <a:noFill/>
            <a:miter lim="800000"/>
            <a:headEnd/>
            <a:tailEnd/>
          </a:ln>
        </p:spPr>
      </p:pic>
      <p:sp>
        <p:nvSpPr>
          <p:cNvPr id="7" name="Title 1"/>
          <p:cNvSpPr>
            <a:spLocks noGrp="1"/>
          </p:cNvSpPr>
          <p:nvPr>
            <p:ph type="title"/>
          </p:nvPr>
        </p:nvSpPr>
        <p:spPr>
          <a:xfrm>
            <a:off x="457200" y="274638"/>
            <a:ext cx="8229600" cy="835025"/>
          </a:xfrm>
        </p:spPr>
        <p:txBody>
          <a:bodyPr>
            <a:normAutofit fontScale="90000"/>
          </a:bodyPr>
          <a:lstStyle/>
          <a:p>
            <a:pPr lvl="0" algn="l">
              <a:spcBef>
                <a:spcPts val="1200"/>
              </a:spcBef>
              <a:spcAft>
                <a:spcPts val="1200"/>
              </a:spcAft>
            </a:pPr>
            <a:r>
              <a:rPr lang="en-US" sz="3800" b="1" u="sng" dirty="0" smtClean="0">
                <a:solidFill>
                  <a:srgbClr val="D59F0F"/>
                </a:solidFill>
                <a:latin typeface="Tw Cen MT" panose="020B0602020104020603" pitchFamily="34" charset="0"/>
                <a:ea typeface="ＭＳ Ｐゴシック" charset="-128"/>
                <a:cs typeface="ＭＳ Ｐゴシック" charset="-128"/>
              </a:rPr>
              <a:t>2020 PURcare Part D Plan</a:t>
            </a:r>
            <a:br>
              <a:rPr lang="en-US" sz="3800" b="1" u="sng" dirty="0" smtClean="0">
                <a:solidFill>
                  <a:srgbClr val="D59F0F"/>
                </a:solidFill>
                <a:latin typeface="Tw Cen MT" panose="020B0602020104020603" pitchFamily="34" charset="0"/>
                <a:ea typeface="ＭＳ Ｐゴシック" charset="-128"/>
                <a:cs typeface="ＭＳ Ｐゴシック" charset="-128"/>
              </a:rPr>
            </a:br>
            <a:r>
              <a:rPr lang="en-US" sz="2700" dirty="0" smtClean="0">
                <a:solidFill>
                  <a:prstClr val="black"/>
                </a:solidFill>
                <a:latin typeface="Arial" pitchFamily="34" charset="0"/>
                <a:ea typeface="+mn-ea"/>
                <a:cs typeface="Arial" pitchFamily="34" charset="0"/>
              </a:rPr>
              <a:t>Coverage Gap stage (Donut Hole)</a:t>
            </a:r>
            <a:endParaRPr lang="en-US" sz="2700" u="sng" dirty="0"/>
          </a:p>
        </p:txBody>
      </p:sp>
      <p:sp>
        <p:nvSpPr>
          <p:cNvPr id="8" name="TextBox 7"/>
          <p:cNvSpPr txBox="1"/>
          <p:nvPr/>
        </p:nvSpPr>
        <p:spPr>
          <a:xfrm>
            <a:off x="1170955" y="5001406"/>
            <a:ext cx="6686856" cy="1338828"/>
          </a:xfrm>
          <a:prstGeom prst="rect">
            <a:avLst/>
          </a:prstGeom>
          <a:noFill/>
        </p:spPr>
        <p:txBody>
          <a:bodyPr wrap="square" rtlCol="0">
            <a:spAutoFit/>
          </a:bodyPr>
          <a:lstStyle/>
          <a:p>
            <a:pPr>
              <a:spcBef>
                <a:spcPts val="600"/>
              </a:spcBef>
              <a:spcAft>
                <a:spcPts val="600"/>
              </a:spcAft>
            </a:pPr>
            <a:r>
              <a:rPr lang="en-US" sz="2400" b="1" dirty="0">
                <a:latin typeface="Arial" pitchFamily="34" charset="0"/>
                <a:ea typeface="ＭＳ Ｐゴシック" charset="-128"/>
                <a:cs typeface="Arial" pitchFamily="34" charset="0"/>
              </a:rPr>
              <a:t>No</a:t>
            </a:r>
            <a:r>
              <a:rPr lang="en-US" sz="2400" dirty="0">
                <a:latin typeface="Arial" pitchFamily="34" charset="0"/>
                <a:ea typeface="ＭＳ Ｐゴシック" charset="-128"/>
                <a:cs typeface="Arial" pitchFamily="34" charset="0"/>
              </a:rPr>
              <a:t> </a:t>
            </a:r>
            <a:r>
              <a:rPr lang="en-US" sz="2400" dirty="0" smtClean="0">
                <a:latin typeface="Arial" pitchFamily="34" charset="0"/>
                <a:ea typeface="ＭＳ Ｐゴシック" charset="-128"/>
                <a:cs typeface="Arial" pitchFamily="34" charset="0"/>
              </a:rPr>
              <a:t>cost </a:t>
            </a:r>
            <a:r>
              <a:rPr lang="en-US" sz="2400" dirty="0">
                <a:latin typeface="Arial" pitchFamily="34" charset="0"/>
                <a:ea typeface="ＭＳ Ｐゴシック" charset="-128"/>
                <a:cs typeface="Arial" pitchFamily="34" charset="0"/>
              </a:rPr>
              <a:t>when you reach Catastrophic coverage </a:t>
            </a:r>
            <a:endParaRPr lang="en-US" sz="2400" dirty="0" smtClean="0">
              <a:latin typeface="Arial" pitchFamily="34" charset="0"/>
              <a:ea typeface="ＭＳ Ｐゴシック" charset="-128"/>
              <a:cs typeface="Arial" pitchFamily="34" charset="0"/>
            </a:endParaRPr>
          </a:p>
          <a:p>
            <a:pPr>
              <a:spcBef>
                <a:spcPts val="600"/>
              </a:spcBef>
              <a:spcAft>
                <a:spcPts val="600"/>
              </a:spcAft>
            </a:pPr>
            <a:r>
              <a:rPr lang="en-US" sz="2400" dirty="0" smtClean="0">
                <a:latin typeface="Arial" pitchFamily="34" charset="0"/>
                <a:ea typeface="ＭＳ Ｐゴシック" charset="-128"/>
                <a:cs typeface="Arial" pitchFamily="34" charset="0"/>
              </a:rPr>
              <a:t>(</a:t>
            </a:r>
            <a:r>
              <a:rPr lang="en-US" sz="2400" dirty="0">
                <a:latin typeface="Arial" pitchFamily="34" charset="0"/>
                <a:ea typeface="ＭＳ Ｐゴシック" charset="-128"/>
                <a:cs typeface="Arial" pitchFamily="34" charset="0"/>
              </a:rPr>
              <a:t>after $</a:t>
            </a:r>
            <a:r>
              <a:rPr lang="en-US" sz="2400" dirty="0" smtClean="0">
                <a:latin typeface="Arial" pitchFamily="34" charset="0"/>
                <a:ea typeface="ＭＳ Ｐゴシック" charset="-128"/>
                <a:cs typeface="Arial" pitchFamily="34" charset="0"/>
              </a:rPr>
              <a:t>6,350 out-of-pocket </a:t>
            </a:r>
            <a:r>
              <a:rPr lang="en-US" sz="2400" dirty="0">
                <a:latin typeface="Arial" pitchFamily="34" charset="0"/>
                <a:ea typeface="ＭＳ Ｐゴシック" charset="-128"/>
                <a:cs typeface="Arial" pitchFamily="34" charset="0"/>
              </a:rPr>
              <a:t>in </a:t>
            </a:r>
            <a:r>
              <a:rPr lang="en-US" sz="2400" dirty="0" smtClean="0">
                <a:latin typeface="Arial" pitchFamily="34" charset="0"/>
                <a:ea typeface="ＭＳ Ｐゴシック" charset="-128"/>
                <a:cs typeface="Arial" pitchFamily="34" charset="0"/>
              </a:rPr>
              <a:t>2020).</a:t>
            </a:r>
            <a:endParaRPr lang="en-US" sz="2400" dirty="0">
              <a:latin typeface="Arial" pitchFamily="34" charset="0"/>
              <a:ea typeface="ＭＳ Ｐゴシック" charset="-128"/>
              <a:cs typeface="Arial" pitchFamily="34" charset="0"/>
            </a:endParaRPr>
          </a:p>
          <a:p>
            <a:endParaRPr lang="en-US" dirty="0"/>
          </a:p>
        </p:txBody>
      </p:sp>
    </p:spTree>
    <p:extLst>
      <p:ext uri="{BB962C8B-B14F-4D97-AF65-F5344CB8AC3E}">
        <p14:creationId xmlns:p14="http://schemas.microsoft.com/office/powerpoint/2010/main" val="1088732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81000" y="1981200"/>
            <a:ext cx="8229600" cy="762000"/>
          </a:xfrm>
        </p:spPr>
        <p:txBody>
          <a:bodyPr/>
          <a:lstStyle/>
          <a:p>
            <a:pPr eaLnBrk="1" hangingPunct="1"/>
            <a:r>
              <a:rPr lang="en-US" sz="3600" dirty="0" smtClean="0">
                <a:ea typeface="ＭＳ Ｐゴシック" charset="-128"/>
                <a:cs typeface="ＭＳ Ｐゴシック" charset="-128"/>
              </a:rPr>
              <a:t>2020 Group Medicare Advantage</a:t>
            </a:r>
          </a:p>
        </p:txBody>
      </p:sp>
      <p:sp>
        <p:nvSpPr>
          <p:cNvPr id="82947" name="Rectangle 3"/>
          <p:cNvSpPr>
            <a:spLocks noGrp="1" noChangeArrowheads="1"/>
          </p:cNvSpPr>
          <p:nvPr>
            <p:ph idx="1"/>
          </p:nvPr>
        </p:nvSpPr>
        <p:spPr>
          <a:xfrm>
            <a:off x="457200" y="2819400"/>
            <a:ext cx="8458200" cy="3886200"/>
          </a:xfrm>
        </p:spPr>
        <p:txBody>
          <a:bodyPr/>
          <a:lstStyle/>
          <a:p>
            <a:pPr marL="0" lvl="1" indent="0" eaLnBrk="1" hangingPunct="1">
              <a:lnSpc>
                <a:spcPct val="80000"/>
              </a:lnSpc>
              <a:spcBef>
                <a:spcPts val="600"/>
              </a:spcBef>
              <a:spcAft>
                <a:spcPts val="0"/>
              </a:spcAft>
              <a:buNone/>
            </a:pPr>
            <a:r>
              <a:rPr lang="en-US" sz="2200" dirty="0" smtClean="0">
                <a:latin typeface="Arial" pitchFamily="34" charset="0"/>
                <a:ea typeface="ＭＳ Ｐゴシック" charset="-128"/>
                <a:cs typeface="Arial" pitchFamily="34" charset="0"/>
              </a:rPr>
              <a:t>   </a:t>
            </a:r>
            <a:r>
              <a:rPr lang="en-US" sz="2200" dirty="0" err="1" smtClean="0">
                <a:latin typeface="Arial" pitchFamily="34" charset="0"/>
                <a:ea typeface="ＭＳ Ｐゴシック" charset="-128"/>
                <a:cs typeface="Arial" pitchFamily="34" charset="0"/>
              </a:rPr>
              <a:t>UnitedHealthcare</a:t>
            </a:r>
            <a:r>
              <a:rPr lang="en-US" sz="2200" dirty="0" smtClean="0">
                <a:latin typeface="Arial" pitchFamily="34" charset="0"/>
                <a:ea typeface="ＭＳ Ｐゴシック" charset="-128"/>
                <a:cs typeface="Arial" pitchFamily="34" charset="0"/>
              </a:rPr>
              <a:t> PPO - National </a:t>
            </a:r>
            <a:r>
              <a:rPr lang="en-US" sz="2200" dirty="0">
                <a:latin typeface="Arial" pitchFamily="34" charset="0"/>
                <a:ea typeface="ＭＳ Ｐゴシック" charset="-128"/>
                <a:cs typeface="Arial" pitchFamily="34" charset="0"/>
              </a:rPr>
              <a:t>network</a:t>
            </a:r>
          </a:p>
          <a:p>
            <a:pPr lvl="1" eaLnBrk="1" hangingPunct="1">
              <a:spcBef>
                <a:spcPts val="1200"/>
              </a:spcBef>
              <a:spcAft>
                <a:spcPts val="0"/>
              </a:spcAft>
              <a:buFont typeface="Arial" panose="020B0604020202020204" pitchFamily="34" charset="0"/>
              <a:buChar char="•"/>
            </a:pPr>
            <a:r>
              <a:rPr lang="en-US" sz="2000" dirty="0" smtClean="0">
                <a:latin typeface="Arial" pitchFamily="34" charset="0"/>
                <a:cs typeface="Arial" pitchFamily="34" charset="0"/>
              </a:rPr>
              <a:t>Monthly Premium is $198.07 per person per month for medical/hospital and Part D prescription coverage</a:t>
            </a:r>
          </a:p>
          <a:p>
            <a:pPr lvl="1" eaLnBrk="1" hangingPunct="1">
              <a:spcBef>
                <a:spcPts val="1200"/>
              </a:spcBef>
              <a:spcAft>
                <a:spcPts val="0"/>
              </a:spcAft>
              <a:buFont typeface="Arial" panose="020B0604020202020204" pitchFamily="34" charset="0"/>
              <a:buChar char="•"/>
            </a:pPr>
            <a:r>
              <a:rPr lang="en-US" sz="2000" dirty="0" smtClean="0">
                <a:latin typeface="Arial" pitchFamily="34" charset="0"/>
                <a:cs typeface="Arial" pitchFamily="34" charset="0"/>
              </a:rPr>
              <a:t>You pay co-pay/co-insurance for Medicare covered Part A &amp; B services/supplies until your reach Annual Maximum out-of-pocket</a:t>
            </a:r>
          </a:p>
        </p:txBody>
      </p:sp>
      <p:graphicFrame>
        <p:nvGraphicFramePr>
          <p:cNvPr id="2" name="Table 1"/>
          <p:cNvGraphicFramePr>
            <a:graphicFrameLocks noGrp="1"/>
          </p:cNvGraphicFramePr>
          <p:nvPr>
            <p:extLst>
              <p:ext uri="{D42A27DB-BD31-4B8C-83A1-F6EECF244321}">
                <p14:modId xmlns:p14="http://schemas.microsoft.com/office/powerpoint/2010/main" val="229045911"/>
              </p:ext>
            </p:extLst>
          </p:nvPr>
        </p:nvGraphicFramePr>
        <p:xfrm>
          <a:off x="1066800" y="4876800"/>
          <a:ext cx="5562600" cy="1354367"/>
        </p:xfrm>
        <a:graphic>
          <a:graphicData uri="http://schemas.openxmlformats.org/drawingml/2006/table">
            <a:tbl>
              <a:tblPr firstRow="1" bandRow="1">
                <a:tableStyleId>{2D5ABB26-0587-4C30-8999-92F81FD0307C}</a:tableStyleId>
              </a:tblPr>
              <a:tblGrid>
                <a:gridCol w="4211683">
                  <a:extLst>
                    <a:ext uri="{9D8B030D-6E8A-4147-A177-3AD203B41FA5}">
                      <a16:colId xmlns:a16="http://schemas.microsoft.com/office/drawing/2014/main" val="20000"/>
                    </a:ext>
                  </a:extLst>
                </a:gridCol>
                <a:gridCol w="1350917">
                  <a:extLst>
                    <a:ext uri="{9D8B030D-6E8A-4147-A177-3AD203B41FA5}">
                      <a16:colId xmlns:a16="http://schemas.microsoft.com/office/drawing/2014/main" val="20001"/>
                    </a:ext>
                  </a:extLst>
                </a:gridCol>
              </a:tblGrid>
              <a:tr h="366757">
                <a:tc>
                  <a:txBody>
                    <a:bodyPr/>
                    <a:lstStyle/>
                    <a:p>
                      <a:pPr algn="r"/>
                      <a:r>
                        <a:rPr lang="en-US" sz="2000" dirty="0" smtClean="0">
                          <a:latin typeface="Arial" panose="020B0604020202020204" pitchFamily="34" charset="0"/>
                          <a:cs typeface="Arial" panose="020B0604020202020204" pitchFamily="34" charset="0"/>
                        </a:rPr>
                        <a:t>Primary Care Office Visit</a:t>
                      </a:r>
                      <a:endParaRPr lang="en-US" sz="2000" b="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 $20</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66757">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Specialist Office Visit</a:t>
                      </a:r>
                      <a:endParaRPr lang="en-US" sz="2000" b="0" dirty="0" smtClean="0">
                        <a:latin typeface="Arial" pitchFamily="34" charset="0"/>
                        <a:cs typeface="Arial" pitchFamily="34" charset="0"/>
                      </a:endParaRPr>
                    </a:p>
                  </a:txBody>
                  <a:tcPr/>
                </a:tc>
                <a:tc>
                  <a:txBody>
                    <a:bodyPr/>
                    <a:lstStyle/>
                    <a:p>
                      <a:r>
                        <a:rPr lang="en-US" sz="2000" dirty="0" smtClean="0">
                          <a:latin typeface="Arial" panose="020B0604020202020204" pitchFamily="34" charset="0"/>
                          <a:cs typeface="Arial" panose="020B0604020202020204" pitchFamily="34" charset="0"/>
                        </a:rPr>
                        <a:t> $35</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561887">
                <a:tc>
                  <a:txBody>
                    <a:bodyPr/>
                    <a:lstStyle/>
                    <a:p>
                      <a:pPr algn="r"/>
                      <a:r>
                        <a:rPr lang="en-US" sz="2000" dirty="0" smtClean="0">
                          <a:latin typeface="Arial" panose="020B0604020202020204" pitchFamily="34" charset="0"/>
                          <a:cs typeface="Arial" panose="020B0604020202020204" pitchFamily="34" charset="0"/>
                        </a:rPr>
                        <a:t>Annual Maximum Out-of-Pocket </a:t>
                      </a:r>
                      <a:endParaRPr lang="en-US" sz="2000" b="0" dirty="0">
                        <a:latin typeface="Arial" panose="020B0604020202020204" pitchFamily="34" charset="0"/>
                        <a:cs typeface="Arial" panose="020B0604020202020204" pitchFamily="34" charset="0"/>
                      </a:endParaRPr>
                    </a:p>
                  </a:txBody>
                  <a:tcPr anchor="b"/>
                </a:tc>
                <a:tc>
                  <a:txBody>
                    <a:bodyPr/>
                    <a:lstStyle/>
                    <a:p>
                      <a:r>
                        <a:rPr lang="en-US" sz="2000" dirty="0" smtClean="0">
                          <a:latin typeface="Arial" panose="020B0604020202020204" pitchFamily="34" charset="0"/>
                          <a:cs typeface="Arial" panose="020B0604020202020204" pitchFamily="34" charset="0"/>
                        </a:rPr>
                        <a:t> $3400</a:t>
                      </a:r>
                      <a:endParaRPr lang="en-US" sz="2000"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229600" cy="795338"/>
          </a:xfrm>
        </p:spPr>
        <p:txBody>
          <a:bodyPr>
            <a:normAutofit/>
          </a:bodyPr>
          <a:lstStyle/>
          <a:p>
            <a:r>
              <a:rPr lang="en-US" sz="3600" b="1" kern="0" dirty="0" smtClean="0">
                <a:solidFill>
                  <a:srgbClr val="D59F0F"/>
                </a:solidFill>
                <a:latin typeface="Tw Cen MT"/>
                <a:ea typeface="ＭＳ Ｐゴシック" charset="-128"/>
                <a:cs typeface="ＭＳ Ｐゴシック" charset="-128"/>
              </a:rPr>
              <a:t>2020 </a:t>
            </a:r>
            <a:r>
              <a:rPr lang="en-US" sz="3600" b="1" kern="0" dirty="0">
                <a:solidFill>
                  <a:srgbClr val="D59F0F"/>
                </a:solidFill>
                <a:latin typeface="Tw Cen MT"/>
                <a:ea typeface="ＭＳ Ｐゴシック" charset="-128"/>
                <a:cs typeface="ＭＳ Ｐゴシック" charset="-128"/>
              </a:rPr>
              <a:t>Group Medicare Advantage PPO</a:t>
            </a:r>
            <a:endParaRPr lang="en-US" sz="3800" b="1" dirty="0">
              <a:solidFill>
                <a:srgbClr val="D59F0F"/>
              </a:solidFill>
              <a:latin typeface="Tw Cen MT" panose="020B0602020104020603" pitchFamily="34" charset="0"/>
            </a:endParaRPr>
          </a:p>
        </p:txBody>
      </p:sp>
      <p:sp>
        <p:nvSpPr>
          <p:cNvPr id="3" name="Content Placeholder 2"/>
          <p:cNvSpPr>
            <a:spLocks noGrp="1"/>
          </p:cNvSpPr>
          <p:nvPr>
            <p:ph idx="4294967295"/>
          </p:nvPr>
        </p:nvSpPr>
        <p:spPr>
          <a:xfrm>
            <a:off x="398937" y="1399162"/>
            <a:ext cx="8462962" cy="4830763"/>
          </a:xfrm>
        </p:spPr>
        <p:txBody>
          <a:bodyPr>
            <a:normAutofit fontScale="92500" lnSpcReduction="10000"/>
          </a:bodyPr>
          <a:lstStyle/>
          <a:p>
            <a:pPr marL="57150" indent="0">
              <a:lnSpc>
                <a:spcPct val="80000"/>
              </a:lnSpc>
              <a:spcBef>
                <a:spcPts val="600"/>
              </a:spcBef>
              <a:spcAft>
                <a:spcPts val="1200"/>
              </a:spcAft>
              <a:buNone/>
            </a:pPr>
            <a:r>
              <a:rPr lang="en-US" sz="2400" dirty="0">
                <a:latin typeface="Arial" pitchFamily="34" charset="0"/>
                <a:cs typeface="Arial" pitchFamily="34" charset="0"/>
              </a:rPr>
              <a:t>Prescription Drug Coverage</a:t>
            </a:r>
          </a:p>
          <a:p>
            <a:pPr lvl="1">
              <a:lnSpc>
                <a:spcPct val="80000"/>
              </a:lnSpc>
              <a:spcBef>
                <a:spcPts val="600"/>
              </a:spcBef>
              <a:spcAft>
                <a:spcPts val="600"/>
              </a:spcAft>
              <a:buFont typeface="Arial" pitchFamily="34" charset="0"/>
              <a:buChar char="•"/>
            </a:pPr>
            <a:r>
              <a:rPr lang="en-US" sz="2000" dirty="0">
                <a:latin typeface="Arial" pitchFamily="34" charset="0"/>
                <a:ea typeface="ＭＳ Ｐゴシック" charset="-128"/>
                <a:cs typeface="Arial" pitchFamily="34" charset="0"/>
              </a:rPr>
              <a:t>Defined </a:t>
            </a:r>
            <a:r>
              <a:rPr lang="en-US" sz="2000" dirty="0" smtClean="0">
                <a:latin typeface="Arial" pitchFamily="34" charset="0"/>
                <a:ea typeface="ＭＳ Ｐゴシック" charset="-128"/>
                <a:cs typeface="Arial" pitchFamily="34" charset="0"/>
              </a:rPr>
              <a:t>4-Tier formulary </a:t>
            </a:r>
            <a:r>
              <a:rPr lang="en-US" sz="2000" dirty="0">
                <a:latin typeface="Arial" pitchFamily="34" charset="0"/>
                <a:ea typeface="ＭＳ Ｐゴシック" charset="-128"/>
                <a:cs typeface="Arial" pitchFamily="34" charset="0"/>
              </a:rPr>
              <a:t>(not all drugs covered)</a:t>
            </a:r>
          </a:p>
          <a:p>
            <a:pPr lvl="1">
              <a:lnSpc>
                <a:spcPct val="80000"/>
              </a:lnSpc>
              <a:spcBef>
                <a:spcPts val="600"/>
              </a:spcBef>
              <a:spcAft>
                <a:spcPts val="600"/>
              </a:spcAft>
              <a:buFont typeface="Arial" pitchFamily="34" charset="0"/>
              <a:buChar char="•"/>
            </a:pPr>
            <a:r>
              <a:rPr lang="en-US" sz="2000" dirty="0">
                <a:latin typeface="Arial" pitchFamily="34" charset="0"/>
                <a:ea typeface="ＭＳ Ｐゴシック" charset="-128"/>
                <a:cs typeface="Arial" pitchFamily="34" charset="0"/>
              </a:rPr>
              <a:t>Step therapy, prior approval, limited quantities on some covered drugs</a:t>
            </a:r>
            <a:endParaRPr lang="en-US" sz="2000" dirty="0" smtClean="0">
              <a:latin typeface="Arial" pitchFamily="34" charset="0"/>
              <a:cs typeface="Arial" pitchFamily="34" charset="0"/>
            </a:endParaRPr>
          </a:p>
          <a:p>
            <a:pPr marL="57150" indent="0">
              <a:lnSpc>
                <a:spcPct val="80000"/>
              </a:lnSpc>
              <a:spcBef>
                <a:spcPts val="1800"/>
              </a:spcBef>
              <a:spcAft>
                <a:spcPts val="600"/>
              </a:spcAft>
              <a:buNone/>
            </a:pPr>
            <a:r>
              <a:rPr lang="en-US" sz="2400" dirty="0">
                <a:latin typeface="Arial" pitchFamily="34" charset="0"/>
                <a:ea typeface="ＭＳ Ｐゴシック" charset="-128"/>
                <a:cs typeface="Arial" pitchFamily="34" charset="0"/>
              </a:rPr>
              <a:t>Initial Coverage Stage</a:t>
            </a:r>
          </a:p>
          <a:p>
            <a:pPr lvl="1">
              <a:lnSpc>
                <a:spcPct val="80000"/>
              </a:lnSpc>
              <a:spcBef>
                <a:spcPts val="600"/>
              </a:spcBef>
              <a:spcAft>
                <a:spcPts val="600"/>
              </a:spcAft>
              <a:buFont typeface="Arial" panose="020B0604020202020204" pitchFamily="34" charset="0"/>
              <a:buChar char="•"/>
            </a:pPr>
            <a:r>
              <a:rPr lang="en-US" sz="2000" dirty="0">
                <a:latin typeface="Arial" pitchFamily="34" charset="0"/>
                <a:ea typeface="ＭＳ Ｐゴシック" charset="-128"/>
                <a:cs typeface="Arial" pitchFamily="34" charset="0"/>
              </a:rPr>
              <a:t>Drug tier determines cost - $4, $28, $58, 33% at local pharmacy</a:t>
            </a:r>
          </a:p>
          <a:p>
            <a:pPr marL="57150" indent="0">
              <a:lnSpc>
                <a:spcPct val="80000"/>
              </a:lnSpc>
              <a:spcBef>
                <a:spcPts val="1800"/>
              </a:spcBef>
              <a:spcAft>
                <a:spcPts val="600"/>
              </a:spcAft>
              <a:buNone/>
            </a:pPr>
            <a:r>
              <a:rPr lang="en-US" sz="2400" dirty="0">
                <a:latin typeface="Arial" pitchFamily="34" charset="0"/>
                <a:ea typeface="ＭＳ Ｐゴシック" charset="-128"/>
                <a:cs typeface="Arial" pitchFamily="34" charset="0"/>
              </a:rPr>
              <a:t>In the Gap – </a:t>
            </a:r>
            <a:endParaRPr lang="en-US" sz="2400" dirty="0" smtClean="0">
              <a:latin typeface="Arial" pitchFamily="34" charset="0"/>
              <a:ea typeface="ＭＳ Ｐゴシック" charset="-128"/>
              <a:cs typeface="Arial" pitchFamily="34" charset="0"/>
            </a:endParaRPr>
          </a:p>
          <a:p>
            <a:pPr marL="57150" indent="0">
              <a:lnSpc>
                <a:spcPct val="80000"/>
              </a:lnSpc>
              <a:spcBef>
                <a:spcPts val="0"/>
              </a:spcBef>
              <a:spcAft>
                <a:spcPts val="1200"/>
              </a:spcAft>
              <a:buNone/>
            </a:pPr>
            <a:r>
              <a:rPr lang="en-US" sz="2200" dirty="0" smtClean="0">
                <a:latin typeface="Arial" pitchFamily="34" charset="0"/>
                <a:ea typeface="ＭＳ Ｐゴシック" charset="-128"/>
                <a:cs typeface="Arial" pitchFamily="34" charset="0"/>
              </a:rPr>
              <a:t>   if </a:t>
            </a:r>
            <a:r>
              <a:rPr lang="en-US" sz="2200" dirty="0">
                <a:latin typeface="Arial" pitchFamily="34" charset="0"/>
                <a:ea typeface="ＭＳ Ｐゴシック" charset="-128"/>
                <a:cs typeface="Arial" pitchFamily="34" charset="0"/>
              </a:rPr>
              <a:t>total Rx cost </a:t>
            </a:r>
            <a:r>
              <a:rPr lang="en-US" sz="2200" dirty="0">
                <a:latin typeface="Arial" panose="020B0604020202020204" pitchFamily="34" charset="0"/>
                <a:cs typeface="Arial" panose="020B0604020202020204" pitchFamily="34" charset="0"/>
              </a:rPr>
              <a:t>($ you pay + $ insurance pays) </a:t>
            </a:r>
            <a:r>
              <a:rPr lang="en-US" sz="2200" dirty="0" smtClean="0">
                <a:latin typeface="Arial" pitchFamily="34" charset="0"/>
                <a:ea typeface="ＭＳ Ｐゴシック" charset="-128"/>
                <a:cs typeface="Arial" pitchFamily="34" charset="0"/>
              </a:rPr>
              <a:t>reaches $4,020</a:t>
            </a:r>
            <a:endParaRPr lang="en-US" sz="2200" dirty="0">
              <a:latin typeface="Arial" pitchFamily="34" charset="0"/>
              <a:ea typeface="ＭＳ Ｐゴシック" charset="-128"/>
              <a:cs typeface="Arial" pitchFamily="34" charset="0"/>
            </a:endParaRPr>
          </a:p>
          <a:p>
            <a:pPr lvl="1">
              <a:lnSpc>
                <a:spcPct val="80000"/>
              </a:lnSpc>
              <a:spcBef>
                <a:spcPts val="600"/>
              </a:spcBef>
              <a:spcAft>
                <a:spcPts val="1200"/>
              </a:spcAft>
              <a:buFont typeface="Arial" pitchFamily="34" charset="0"/>
              <a:buChar char="•"/>
            </a:pPr>
            <a:r>
              <a:rPr lang="en-US" sz="2000" dirty="0">
                <a:latin typeface="Arial" pitchFamily="34" charset="0"/>
                <a:ea typeface="ＭＳ Ｐゴシック" charset="-128"/>
                <a:cs typeface="Arial" pitchFamily="34" charset="0"/>
              </a:rPr>
              <a:t>You pay only your co-pay for Tier 1 generic drugs </a:t>
            </a:r>
          </a:p>
          <a:p>
            <a:pPr lvl="1">
              <a:lnSpc>
                <a:spcPct val="80000"/>
              </a:lnSpc>
              <a:spcBef>
                <a:spcPts val="600"/>
              </a:spcBef>
              <a:spcAft>
                <a:spcPts val="1200"/>
              </a:spcAft>
              <a:buFont typeface="Arial" pitchFamily="34" charset="0"/>
              <a:buChar char="•"/>
            </a:pPr>
            <a:r>
              <a:rPr lang="en-US" sz="2000" dirty="0">
                <a:latin typeface="Arial" pitchFamily="34" charset="0"/>
                <a:ea typeface="ＭＳ Ｐゴシック" charset="-128"/>
                <a:cs typeface="Arial" pitchFamily="34" charset="0"/>
              </a:rPr>
              <a:t>Tier 2, 3, 4 – standard Gap coverage; </a:t>
            </a:r>
            <a:r>
              <a:rPr lang="en-US" sz="2000" dirty="0" smtClean="0">
                <a:latin typeface="Arial" pitchFamily="34" charset="0"/>
                <a:ea typeface="ＭＳ Ｐゴシック" charset="-128"/>
                <a:cs typeface="Arial" pitchFamily="34" charset="0"/>
              </a:rPr>
              <a:t>25% </a:t>
            </a:r>
            <a:r>
              <a:rPr lang="en-US" sz="2000" dirty="0">
                <a:latin typeface="Arial" pitchFamily="34" charset="0"/>
                <a:ea typeface="ＭＳ Ｐゴシック" charset="-128"/>
                <a:cs typeface="Arial" pitchFamily="34" charset="0"/>
              </a:rPr>
              <a:t>- brand, </a:t>
            </a:r>
            <a:r>
              <a:rPr lang="en-US" sz="2000" dirty="0" smtClean="0">
                <a:latin typeface="Arial" pitchFamily="34" charset="0"/>
                <a:ea typeface="ＭＳ Ｐゴシック" charset="-128"/>
                <a:cs typeface="Arial" pitchFamily="34" charset="0"/>
              </a:rPr>
              <a:t>25% </a:t>
            </a:r>
            <a:r>
              <a:rPr lang="en-US" sz="2000" dirty="0">
                <a:latin typeface="Arial" pitchFamily="34" charset="0"/>
                <a:ea typeface="ＭＳ Ｐゴシック" charset="-128"/>
                <a:cs typeface="Arial" pitchFamily="34" charset="0"/>
              </a:rPr>
              <a:t>- generics</a:t>
            </a:r>
          </a:p>
          <a:p>
            <a:pPr marL="57150" indent="0">
              <a:lnSpc>
                <a:spcPct val="80000"/>
              </a:lnSpc>
              <a:spcBef>
                <a:spcPts val="600"/>
              </a:spcBef>
              <a:spcAft>
                <a:spcPts val="600"/>
              </a:spcAft>
              <a:buNone/>
            </a:pPr>
            <a:r>
              <a:rPr lang="en-US" sz="2400" dirty="0">
                <a:latin typeface="Arial" pitchFamily="34" charset="0"/>
                <a:ea typeface="ＭＳ Ｐゴシック" charset="-128"/>
                <a:cs typeface="Arial" pitchFamily="34" charset="0"/>
              </a:rPr>
              <a:t>Catastrophic Coverage </a:t>
            </a:r>
          </a:p>
          <a:p>
            <a:pPr lvl="1">
              <a:lnSpc>
                <a:spcPct val="80000"/>
              </a:lnSpc>
              <a:spcBef>
                <a:spcPts val="600"/>
              </a:spcBef>
              <a:spcAft>
                <a:spcPts val="1200"/>
              </a:spcAft>
              <a:buFont typeface="Arial" panose="020B0604020202020204" pitchFamily="34" charset="0"/>
              <a:buChar char="•"/>
            </a:pPr>
            <a:r>
              <a:rPr lang="en-US" sz="2000" dirty="0">
                <a:latin typeface="Arial" pitchFamily="34" charset="0"/>
                <a:ea typeface="ＭＳ Ｐゴシック" charset="-128"/>
                <a:cs typeface="Arial" pitchFamily="34" charset="0"/>
              </a:rPr>
              <a:t>after </a:t>
            </a:r>
            <a:r>
              <a:rPr lang="en-US" sz="2000" dirty="0" smtClean="0">
                <a:latin typeface="Arial" pitchFamily="34" charset="0"/>
                <a:ea typeface="ＭＳ Ｐゴシック" charset="-128"/>
                <a:cs typeface="Arial" pitchFamily="34" charset="0"/>
              </a:rPr>
              <a:t>$6,350 </a:t>
            </a:r>
            <a:r>
              <a:rPr lang="en-US" sz="2000" dirty="0">
                <a:latin typeface="Arial" pitchFamily="34" charset="0"/>
                <a:ea typeface="ＭＳ Ｐゴシック" charset="-128"/>
                <a:cs typeface="Arial" pitchFamily="34" charset="0"/>
              </a:rPr>
              <a:t>total out-of-pocket, you pay 5% or very small </a:t>
            </a:r>
            <a:r>
              <a:rPr lang="en-US" sz="2000" dirty="0" smtClean="0">
                <a:latin typeface="Arial" pitchFamily="34" charset="0"/>
                <a:ea typeface="ＭＳ Ｐゴシック" charset="-128"/>
                <a:cs typeface="Arial" pitchFamily="34" charset="0"/>
              </a:rPr>
              <a:t>co-pay</a:t>
            </a:r>
          </a:p>
          <a:p>
            <a:pPr marL="457200" lvl="1" indent="0">
              <a:lnSpc>
                <a:spcPct val="80000"/>
              </a:lnSpc>
              <a:spcBef>
                <a:spcPts val="600"/>
              </a:spcBef>
              <a:spcAft>
                <a:spcPts val="1200"/>
              </a:spcAft>
              <a:buNone/>
            </a:pPr>
            <a:endParaRPr lang="en-US" sz="2000" dirty="0">
              <a:latin typeface="Arial" pitchFamily="34" charset="0"/>
              <a:ea typeface="ＭＳ Ｐゴシック" charset="-128"/>
              <a:cs typeface="Arial" pitchFamily="34" charset="0"/>
            </a:endParaRPr>
          </a:p>
          <a:p>
            <a:pPr marL="0" indent="0">
              <a:buNone/>
            </a:pPr>
            <a:endParaRPr lang="en-US" sz="2000" dirty="0">
              <a:latin typeface="Arial" pitchFamily="34" charset="0"/>
              <a:ea typeface="ＭＳ Ｐゴシック" charset="-128"/>
              <a:cs typeface="Arial" pitchFamily="34" charset="0"/>
            </a:endParaRPr>
          </a:p>
        </p:txBody>
      </p:sp>
      <p:cxnSp>
        <p:nvCxnSpPr>
          <p:cNvPr id="6" name="Straight Connector 5"/>
          <p:cNvCxnSpPr/>
          <p:nvPr/>
        </p:nvCxnSpPr>
        <p:spPr>
          <a:xfrm flipV="1">
            <a:off x="452203" y="1113695"/>
            <a:ext cx="8005997" cy="17463"/>
          </a:xfrm>
          <a:prstGeom prst="line">
            <a:avLst/>
          </a:prstGeom>
          <a:ln w="38100">
            <a:solidFill>
              <a:srgbClr val="D59F0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799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81000" y="2057400"/>
            <a:ext cx="8229600" cy="510702"/>
          </a:xfrm>
        </p:spPr>
        <p:txBody>
          <a:bodyPr>
            <a:normAutofit fontScale="90000"/>
          </a:bodyPr>
          <a:lstStyle/>
          <a:p>
            <a:pPr eaLnBrk="1" hangingPunct="1"/>
            <a:r>
              <a:rPr lang="en-US" sz="3600" dirty="0" smtClean="0">
                <a:ea typeface="ＭＳ Ｐゴシック" charset="-128"/>
                <a:cs typeface="ＭＳ Ｐゴシック" charset="-128"/>
              </a:rPr>
              <a:t>Plan Comparison</a:t>
            </a:r>
          </a:p>
        </p:txBody>
      </p:sp>
      <p:sp>
        <p:nvSpPr>
          <p:cNvPr id="83971" name="Rectangle 3"/>
          <p:cNvSpPr>
            <a:spLocks noGrp="1" noChangeArrowheads="1"/>
          </p:cNvSpPr>
          <p:nvPr>
            <p:ph sz="half" idx="1"/>
          </p:nvPr>
        </p:nvSpPr>
        <p:spPr>
          <a:xfrm>
            <a:off x="359924" y="2605391"/>
            <a:ext cx="4038600" cy="3886200"/>
          </a:xfrm>
          <a:ln>
            <a:solidFill>
              <a:srgbClr val="D59F0F"/>
            </a:solidFill>
          </a:ln>
        </p:spPr>
        <p:txBody>
          <a:bodyPr/>
          <a:lstStyle/>
          <a:p>
            <a:pPr eaLnBrk="1" hangingPunct="1">
              <a:lnSpc>
                <a:spcPct val="90000"/>
              </a:lnSpc>
              <a:buNone/>
            </a:pPr>
            <a:r>
              <a:rPr lang="en-US" sz="2400" b="1" dirty="0" err="1" smtClean="0">
                <a:latin typeface="Arial" pitchFamily="34" charset="0"/>
                <a:ea typeface="ＭＳ Ｐゴシック" charset="-128"/>
                <a:cs typeface="Arial" pitchFamily="34" charset="0"/>
              </a:rPr>
              <a:t>PURcare</a:t>
            </a:r>
            <a:endParaRPr lang="en-US" sz="2400" b="1" dirty="0" smtClean="0">
              <a:latin typeface="Arial" pitchFamily="34" charset="0"/>
              <a:ea typeface="ＭＳ Ｐゴシック" charset="-128"/>
              <a:cs typeface="Arial" pitchFamily="34" charset="0"/>
            </a:endParaRPr>
          </a:p>
          <a:p>
            <a:pPr eaLnBrk="1" hangingPunct="1">
              <a:lnSpc>
                <a:spcPct val="90000"/>
              </a:lnSpc>
              <a:spcBef>
                <a:spcPts val="800"/>
              </a:spcBef>
            </a:pPr>
            <a:r>
              <a:rPr lang="en-US" sz="2000" dirty="0" smtClean="0">
                <a:latin typeface="Arial" pitchFamily="34" charset="0"/>
                <a:cs typeface="Arial" pitchFamily="34" charset="0"/>
              </a:rPr>
              <a:t>Higher monthly </a:t>
            </a:r>
            <a:r>
              <a:rPr lang="en-US" sz="2000" dirty="0">
                <a:latin typeface="Arial" pitchFamily="34" charset="0"/>
                <a:cs typeface="Arial" pitchFamily="34" charset="0"/>
              </a:rPr>
              <a:t>premium ($</a:t>
            </a:r>
            <a:r>
              <a:rPr lang="en-US" sz="2000" dirty="0" smtClean="0">
                <a:latin typeface="Arial" pitchFamily="34" charset="0"/>
                <a:cs typeface="Arial" pitchFamily="34" charset="0"/>
              </a:rPr>
              <a:t>281.80)</a:t>
            </a:r>
          </a:p>
          <a:p>
            <a:pPr eaLnBrk="1" hangingPunct="1">
              <a:lnSpc>
                <a:spcPct val="90000"/>
              </a:lnSpc>
              <a:spcBef>
                <a:spcPts val="1200"/>
              </a:spcBef>
            </a:pPr>
            <a:r>
              <a:rPr lang="en-US" sz="2000" dirty="0" smtClean="0">
                <a:latin typeface="Arial" pitchFamily="34" charset="0"/>
                <a:cs typeface="Arial" pitchFamily="34" charset="0"/>
              </a:rPr>
              <a:t>Lower risk; out-of-pocket costs for hosp./medical ($300)</a:t>
            </a:r>
          </a:p>
          <a:p>
            <a:pPr eaLnBrk="1" hangingPunct="1">
              <a:lnSpc>
                <a:spcPct val="90000"/>
              </a:lnSpc>
              <a:spcBef>
                <a:spcPts val="1200"/>
              </a:spcBef>
            </a:pPr>
            <a:r>
              <a:rPr lang="en-US" sz="2000" dirty="0" smtClean="0">
                <a:latin typeface="Arial" pitchFamily="34" charset="0"/>
                <a:cs typeface="Arial" pitchFamily="34" charset="0"/>
              </a:rPr>
              <a:t>Broader Rx coverage with few restrictions </a:t>
            </a:r>
          </a:p>
          <a:p>
            <a:pPr eaLnBrk="1" hangingPunct="1">
              <a:lnSpc>
                <a:spcPct val="90000"/>
              </a:lnSpc>
              <a:spcBef>
                <a:spcPts val="1200"/>
              </a:spcBef>
            </a:pPr>
            <a:r>
              <a:rPr lang="en-US" sz="2000" dirty="0" smtClean="0">
                <a:latin typeface="Arial" pitchFamily="34" charset="0"/>
                <a:cs typeface="Arial" pitchFamily="34" charset="0"/>
              </a:rPr>
              <a:t>100% Rx coverage during catastrophic phase</a:t>
            </a:r>
          </a:p>
        </p:txBody>
      </p:sp>
      <p:sp>
        <p:nvSpPr>
          <p:cNvPr id="11" name="Content Placeholder 10"/>
          <p:cNvSpPr>
            <a:spLocks noGrp="1"/>
          </p:cNvSpPr>
          <p:nvPr>
            <p:ph sz="half" idx="2"/>
          </p:nvPr>
        </p:nvSpPr>
        <p:spPr>
          <a:xfrm>
            <a:off x="4570379" y="2595663"/>
            <a:ext cx="4343400" cy="3886200"/>
          </a:xfrm>
          <a:ln>
            <a:solidFill>
              <a:srgbClr val="D59F0F"/>
            </a:solidFill>
          </a:ln>
        </p:spPr>
        <p:txBody>
          <a:bodyPr/>
          <a:lstStyle/>
          <a:p>
            <a:pPr eaLnBrk="1" hangingPunct="1">
              <a:lnSpc>
                <a:spcPct val="90000"/>
              </a:lnSpc>
              <a:buNone/>
            </a:pPr>
            <a:r>
              <a:rPr lang="en-US" sz="2400" b="1" dirty="0" smtClean="0">
                <a:latin typeface="Arial" pitchFamily="34" charset="0"/>
                <a:ea typeface="ＭＳ Ｐゴシック" charset="-128"/>
                <a:cs typeface="Arial" pitchFamily="34" charset="0"/>
              </a:rPr>
              <a:t>Medicare Advantage PPO</a:t>
            </a:r>
          </a:p>
          <a:p>
            <a:pPr eaLnBrk="1" hangingPunct="1">
              <a:lnSpc>
                <a:spcPct val="90000"/>
              </a:lnSpc>
              <a:spcBef>
                <a:spcPts val="800"/>
              </a:spcBef>
            </a:pPr>
            <a:r>
              <a:rPr lang="en-US" sz="2000" dirty="0" smtClean="0">
                <a:latin typeface="Arial" pitchFamily="34" charset="0"/>
                <a:cs typeface="Arial" pitchFamily="34" charset="0"/>
              </a:rPr>
              <a:t>Lower monthly premium ($198.07)</a:t>
            </a:r>
          </a:p>
          <a:p>
            <a:pPr eaLnBrk="1" hangingPunct="1">
              <a:lnSpc>
                <a:spcPct val="90000"/>
              </a:lnSpc>
              <a:spcBef>
                <a:spcPts val="800"/>
              </a:spcBef>
            </a:pPr>
            <a:r>
              <a:rPr lang="en-US" sz="2000" dirty="0" smtClean="0">
                <a:latin typeface="Arial" pitchFamily="34" charset="0"/>
                <a:cs typeface="Arial" pitchFamily="34" charset="0"/>
              </a:rPr>
              <a:t>Higher risk; out-of-pocket costs for hosp./medical ($3400)</a:t>
            </a:r>
          </a:p>
          <a:p>
            <a:pPr eaLnBrk="1" hangingPunct="1">
              <a:lnSpc>
                <a:spcPct val="90000"/>
              </a:lnSpc>
              <a:spcBef>
                <a:spcPts val="800"/>
              </a:spcBef>
            </a:pPr>
            <a:r>
              <a:rPr lang="en-US" sz="2000" dirty="0" smtClean="0">
                <a:latin typeface="Arial" pitchFamily="34" charset="0"/>
                <a:cs typeface="Arial" pitchFamily="34" charset="0"/>
              </a:rPr>
              <a:t>More limited Rx coverage, but with coverage of Tier 1 generics in the gap</a:t>
            </a:r>
          </a:p>
          <a:p>
            <a:pPr eaLnBrk="1" hangingPunct="1">
              <a:lnSpc>
                <a:spcPct val="90000"/>
              </a:lnSpc>
              <a:spcBef>
                <a:spcPts val="800"/>
              </a:spcBef>
            </a:pPr>
            <a:r>
              <a:rPr lang="en-US" sz="2000" dirty="0" smtClean="0">
                <a:latin typeface="Arial" pitchFamily="34" charset="0"/>
                <a:cs typeface="Arial" pitchFamily="34" charset="0"/>
              </a:rPr>
              <a:t>More Rx restrictions and some cost during catastrophic phase</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381000"/>
            <a:ext cx="7772400" cy="762000"/>
          </a:xfrm>
        </p:spPr>
        <p:txBody>
          <a:bodyPr/>
          <a:lstStyle/>
          <a:p>
            <a:r>
              <a:rPr lang="en-US" sz="3000" dirty="0" smtClean="0">
                <a:latin typeface="Arial" panose="020B0604020202020204" pitchFamily="34" charset="0"/>
                <a:cs typeface="Arial" panose="020B0604020202020204" pitchFamily="34" charset="0"/>
              </a:rPr>
              <a:t>Additional Benefit for Both Plans</a:t>
            </a:r>
            <a:endParaRPr lang="en-US" altLang="en-US" sz="3000" dirty="0" smtClean="0">
              <a:latin typeface="Arial" panose="020B0604020202020204" pitchFamily="34" charset="0"/>
              <a:cs typeface="Arial" panose="020B0604020202020204" pitchFamily="34" charset="0"/>
            </a:endParaRPr>
          </a:p>
        </p:txBody>
      </p:sp>
      <p:sp>
        <p:nvSpPr>
          <p:cNvPr id="32771" name="Content Placeholder 2"/>
          <p:cNvSpPr>
            <a:spLocks noGrp="1"/>
          </p:cNvSpPr>
          <p:nvPr>
            <p:ph idx="1"/>
          </p:nvPr>
        </p:nvSpPr>
        <p:spPr>
          <a:xfrm>
            <a:off x="614517" y="1455173"/>
            <a:ext cx="7467600" cy="4611329"/>
          </a:xfrm>
        </p:spPr>
        <p:txBody>
          <a:bodyPr/>
          <a:lstStyle/>
          <a:p>
            <a:pPr>
              <a:spcAft>
                <a:spcPts val="600"/>
              </a:spcAft>
            </a:pPr>
            <a:r>
              <a:rPr lang="en-US" dirty="0" err="1" smtClean="0">
                <a:solidFill>
                  <a:srgbClr val="D59F0F"/>
                </a:solidFill>
                <a:latin typeface="Arial" pitchFamily="34" charset="0"/>
                <a:cs typeface="Arial" pitchFamily="34" charset="0"/>
              </a:rPr>
              <a:t>SilverSneakers</a:t>
            </a:r>
            <a:r>
              <a:rPr lang="en-US" dirty="0" smtClean="0">
                <a:solidFill>
                  <a:srgbClr val="D59F0F"/>
                </a:solidFill>
                <a:latin typeface="Arial" pitchFamily="34" charset="0"/>
                <a:cs typeface="Arial" pitchFamily="34" charset="0"/>
              </a:rPr>
              <a:t> </a:t>
            </a:r>
            <a:r>
              <a:rPr lang="en-US" dirty="0" smtClean="0">
                <a:latin typeface="Arial" pitchFamily="34" charset="0"/>
                <a:cs typeface="Arial" pitchFamily="34" charset="0"/>
              </a:rPr>
              <a:t>   </a:t>
            </a:r>
            <a:r>
              <a:rPr lang="en-US" u="sng" dirty="0" smtClean="0">
                <a:latin typeface="Arial" pitchFamily="34" charset="0"/>
                <a:cs typeface="Arial" pitchFamily="34" charset="0"/>
                <a:hlinkClick r:id="rId3"/>
              </a:rPr>
              <a:t>www.silversneakers.com</a:t>
            </a:r>
            <a:endParaRPr lang="en-US" u="sng" dirty="0" smtClean="0">
              <a:latin typeface="Arial" pitchFamily="34" charset="0"/>
              <a:cs typeface="Arial" pitchFamily="34" charset="0"/>
            </a:endParaRPr>
          </a:p>
          <a:p>
            <a:pPr marL="114300" lvl="1" indent="0">
              <a:spcAft>
                <a:spcPts val="600"/>
              </a:spcAft>
              <a:buNone/>
            </a:pPr>
            <a:r>
              <a:rPr lang="en-US" sz="2000" dirty="0" smtClean="0">
                <a:solidFill>
                  <a:srgbClr val="292929"/>
                </a:solidFill>
                <a:latin typeface="Arial" panose="020B0604020202020204" pitchFamily="34" charset="0"/>
                <a:cs typeface="Arial" panose="020B0604020202020204" pitchFamily="34" charset="0"/>
              </a:rPr>
              <a:t>You </a:t>
            </a:r>
            <a:r>
              <a:rPr lang="en-US" sz="2000" dirty="0">
                <a:solidFill>
                  <a:srgbClr val="292929"/>
                </a:solidFill>
                <a:latin typeface="Arial" panose="020B0604020202020204" pitchFamily="34" charset="0"/>
                <a:cs typeface="Arial" panose="020B0604020202020204" pitchFamily="34" charset="0"/>
              </a:rPr>
              <a:t>pay no membership fee for any of these </a:t>
            </a:r>
            <a:r>
              <a:rPr lang="en-US" sz="2000" dirty="0" smtClean="0">
                <a:solidFill>
                  <a:srgbClr val="292929"/>
                </a:solidFill>
                <a:latin typeface="Arial" panose="020B0604020202020204" pitchFamily="34" charset="0"/>
                <a:cs typeface="Arial" panose="020B0604020202020204" pitchFamily="34" charset="0"/>
              </a:rPr>
              <a:t>local </a:t>
            </a:r>
            <a:r>
              <a:rPr lang="en-US" sz="2000" dirty="0">
                <a:solidFill>
                  <a:srgbClr val="292929"/>
                </a:solidFill>
                <a:latin typeface="Arial" panose="020B0604020202020204" pitchFamily="34" charset="0"/>
                <a:cs typeface="Arial" panose="020B0604020202020204" pitchFamily="34" charset="0"/>
              </a:rPr>
              <a:t>facilities:</a:t>
            </a:r>
            <a:endParaRPr lang="en-US" sz="2000" u="sng" dirty="0">
              <a:solidFill>
                <a:srgbClr val="292929"/>
              </a:solidFill>
              <a:latin typeface="Arial" pitchFamily="34" charset="0"/>
              <a:cs typeface="Arial" pitchFamily="34" charset="0"/>
            </a:endParaRPr>
          </a:p>
          <a:p>
            <a:pPr marL="114300" lvl="1" indent="0">
              <a:spcAft>
                <a:spcPts val="600"/>
              </a:spcAft>
              <a:buNone/>
            </a:pPr>
            <a:endParaRPr lang="en-US" sz="2400" dirty="0" smtClean="0">
              <a:latin typeface="Arial" pitchFamily="34" charset="0"/>
              <a:cs typeface="Arial" pitchFamily="34" charset="0"/>
            </a:endParaRPr>
          </a:p>
          <a:p>
            <a:pPr marL="114300" lvl="1" indent="0">
              <a:spcAft>
                <a:spcPts val="600"/>
              </a:spcAft>
              <a:buNone/>
            </a:pPr>
            <a:endParaRPr lang="en-US" sz="2400" dirty="0" smtClean="0">
              <a:latin typeface="Arial" pitchFamily="34" charset="0"/>
              <a:cs typeface="Arial" pitchFamily="34" charset="0"/>
            </a:endParaRPr>
          </a:p>
          <a:p>
            <a:pPr marL="114300" lvl="1" indent="0">
              <a:spcAft>
                <a:spcPts val="600"/>
              </a:spcAft>
              <a:buNone/>
            </a:pPr>
            <a:endParaRPr lang="en-US" sz="2400" dirty="0" smtClean="0">
              <a:latin typeface="Arial" pitchFamily="34" charset="0"/>
              <a:cs typeface="Arial" pitchFamily="34" charset="0"/>
            </a:endParaRPr>
          </a:p>
          <a:p>
            <a:pPr marL="114300" lvl="1" indent="0">
              <a:spcBef>
                <a:spcPts val="1800"/>
              </a:spcBef>
              <a:spcAft>
                <a:spcPts val="600"/>
              </a:spcAft>
              <a:buNone/>
            </a:pPr>
            <a:endParaRPr lang="en-US" sz="2000" dirty="0">
              <a:latin typeface="Arial" pitchFamily="34" charset="0"/>
              <a:cs typeface="Arial" pitchFamily="34" charset="0"/>
            </a:endParaRPr>
          </a:p>
          <a:p>
            <a:pPr marL="114300" lvl="1" indent="0">
              <a:spcBef>
                <a:spcPts val="1200"/>
              </a:spcBef>
              <a:spcAft>
                <a:spcPts val="600"/>
              </a:spcAft>
              <a:buNone/>
            </a:pPr>
            <a:r>
              <a:rPr lang="en-US" sz="2000" b="1" i="1" dirty="0" smtClean="0">
                <a:latin typeface="Arial" pitchFamily="34" charset="0"/>
                <a:cs typeface="Arial" pitchFamily="34" charset="0"/>
              </a:rPr>
              <a:t>  </a:t>
            </a:r>
          </a:p>
          <a:p>
            <a:pPr marL="114300" lvl="1" indent="0">
              <a:spcBef>
                <a:spcPts val="1200"/>
              </a:spcBef>
              <a:spcAft>
                <a:spcPts val="600"/>
              </a:spcAft>
              <a:buNone/>
            </a:pPr>
            <a:r>
              <a:rPr lang="en-US" sz="2000" b="1" i="1" dirty="0" smtClean="0">
                <a:latin typeface="Arial" pitchFamily="34" charset="0"/>
                <a:cs typeface="Arial" pitchFamily="34" charset="0"/>
              </a:rPr>
              <a:t>Over 13,000 participating clubs nationwide</a:t>
            </a:r>
          </a:p>
        </p:txBody>
      </p:sp>
      <p:sp>
        <p:nvSpPr>
          <p:cNvPr id="4" name="Slide Number Placeholder 3"/>
          <p:cNvSpPr>
            <a:spLocks noGrp="1"/>
          </p:cNvSpPr>
          <p:nvPr>
            <p:ph type="sldNum" sz="quarter" idx="10"/>
          </p:nvPr>
        </p:nvSpPr>
        <p:spPr/>
        <p:txBody>
          <a:bodyPr/>
          <a:lstStyle/>
          <a:p>
            <a:pPr>
              <a:defRPr/>
            </a:pPr>
            <a:fld id="{2E2E87F3-1ACA-47B3-82D3-9CEE62A96929}" type="slidenum">
              <a:rPr lang="en-US" altLang="en-US" smtClean="0">
                <a:solidFill>
                  <a:srgbClr val="939598"/>
                </a:solidFill>
              </a:rPr>
              <a:pPr>
                <a:defRPr/>
              </a:pPr>
              <a:t>27</a:t>
            </a:fld>
            <a:endParaRPr lang="en-US" altLang="en-US">
              <a:solidFill>
                <a:srgbClr val="939598"/>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38827248"/>
              </p:ext>
            </p:extLst>
          </p:nvPr>
        </p:nvGraphicFramePr>
        <p:xfrm>
          <a:off x="383458" y="2632012"/>
          <a:ext cx="8760542" cy="2194560"/>
        </p:xfrm>
        <a:graphic>
          <a:graphicData uri="http://schemas.openxmlformats.org/drawingml/2006/table">
            <a:tbl>
              <a:tblPr firstRow="1" bandRow="1">
                <a:tableStyleId>{2D5ABB26-0587-4C30-8999-92F81FD0307C}</a:tableStyleId>
              </a:tblPr>
              <a:tblGrid>
                <a:gridCol w="4380271">
                  <a:extLst>
                    <a:ext uri="{9D8B030D-6E8A-4147-A177-3AD203B41FA5}">
                      <a16:colId xmlns:a16="http://schemas.microsoft.com/office/drawing/2014/main" val="20000"/>
                    </a:ext>
                  </a:extLst>
                </a:gridCol>
                <a:gridCol w="4380271">
                  <a:extLst>
                    <a:ext uri="{9D8B030D-6E8A-4147-A177-3AD203B41FA5}">
                      <a16:colId xmlns:a16="http://schemas.microsoft.com/office/drawing/2014/main" val="20001"/>
                    </a:ext>
                  </a:extLst>
                </a:gridCol>
              </a:tblGrid>
              <a:tr h="347912">
                <a:tc>
                  <a:txBody>
                    <a:bodyPr/>
                    <a:lstStyle/>
                    <a:p>
                      <a:r>
                        <a:rPr lang="en-US" sz="1800" b="1" dirty="0" smtClean="0">
                          <a:latin typeface="Arial" panose="020B0604020202020204" pitchFamily="34" charset="0"/>
                          <a:cs typeface="Arial" panose="020B0604020202020204" pitchFamily="34" charset="0"/>
                        </a:rPr>
                        <a:t>Cordova Recreational Sports Center</a:t>
                      </a:r>
                      <a:endParaRPr lang="en-US" sz="1800" b="1" dirty="0"/>
                    </a:p>
                  </a:txBody>
                  <a:tcPr anchor="ctr"/>
                </a:tc>
                <a:tc>
                  <a:txBody>
                    <a:bodyPr/>
                    <a:lstStyle/>
                    <a:p>
                      <a:r>
                        <a:rPr lang="en-US" sz="1800" b="1" dirty="0" smtClean="0">
                          <a:latin typeface="Arial" panose="020B0604020202020204" pitchFamily="34" charset="0"/>
                          <a:cs typeface="Arial" panose="020B0604020202020204" pitchFamily="34" charset="0"/>
                        </a:rPr>
                        <a:t>A.H. Ismail Center</a:t>
                      </a:r>
                      <a:endParaRPr lang="en-US" sz="1800" b="1" dirty="0"/>
                    </a:p>
                  </a:txBody>
                  <a:tcPr anchor="ctr"/>
                </a:tc>
                <a:extLst>
                  <a:ext uri="{0D108BD9-81ED-4DB2-BD59-A6C34878D82A}">
                    <a16:rowId xmlns:a16="http://schemas.microsoft.com/office/drawing/2014/main" val="10000"/>
                  </a:ext>
                </a:extLst>
              </a:tr>
              <a:tr h="347912">
                <a:tc>
                  <a:txBody>
                    <a:bodyPr/>
                    <a:lstStyle/>
                    <a:p>
                      <a:pPr marL="0" indent="0">
                        <a:spcBef>
                          <a:spcPts val="1200"/>
                        </a:spcBef>
                        <a:spcAft>
                          <a:spcPts val="600"/>
                        </a:spcAft>
                        <a:buNone/>
                      </a:pPr>
                      <a:r>
                        <a:rPr lang="en-US" sz="1800" b="1" dirty="0" smtClean="0">
                          <a:latin typeface="Arial" panose="020B0604020202020204" pitchFamily="34" charset="0"/>
                          <a:cs typeface="Arial" panose="020B0604020202020204" pitchFamily="34" charset="0"/>
                        </a:rPr>
                        <a:t>Club </a:t>
                      </a:r>
                      <a:r>
                        <a:rPr lang="en-US" sz="1800" b="1" dirty="0" err="1" smtClean="0">
                          <a:latin typeface="Arial" panose="020B0604020202020204" pitchFamily="34" charset="0"/>
                          <a:cs typeface="Arial" panose="020B0604020202020204" pitchFamily="34" charset="0"/>
                        </a:rPr>
                        <a:t>Newtone</a:t>
                      </a:r>
                      <a:endParaRPr lang="en-US" sz="1800" b="1" dirty="0" smtClean="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anose="020B0604020202020204" pitchFamily="34" charset="0"/>
                          <a:cs typeface="Arial" panose="020B0604020202020204" pitchFamily="34" charset="0"/>
                        </a:rPr>
                        <a:t>Faith East and Faith West Centers</a:t>
                      </a:r>
                      <a:endParaRPr lang="en-US" sz="1800" b="1" dirty="0"/>
                    </a:p>
                  </a:txBody>
                  <a:tcPr anchor="ctr"/>
                </a:tc>
                <a:extLst>
                  <a:ext uri="{0D108BD9-81ED-4DB2-BD59-A6C34878D82A}">
                    <a16:rowId xmlns:a16="http://schemas.microsoft.com/office/drawing/2014/main" val="10001"/>
                  </a:ext>
                </a:extLst>
              </a:tr>
              <a:tr h="347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anose="020B0604020202020204" pitchFamily="34" charset="0"/>
                          <a:cs typeface="Arial" panose="020B0604020202020204" pitchFamily="34" charset="0"/>
                        </a:rPr>
                        <a:t>Lafayette Family YMCA - two locations</a:t>
                      </a:r>
                      <a:endParaRPr lang="en-US" sz="18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anose="020B0604020202020204" pitchFamily="34" charset="0"/>
                          <a:cs typeface="Arial" panose="020B0604020202020204" pitchFamily="34" charset="0"/>
                        </a:rPr>
                        <a:t>Snap Fitness - two locations</a:t>
                      </a:r>
                      <a:endParaRPr lang="en-US" sz="1800" b="1" dirty="0"/>
                    </a:p>
                  </a:txBody>
                  <a:tcPr anchor="ctr"/>
                </a:tc>
                <a:extLst>
                  <a:ext uri="{0D108BD9-81ED-4DB2-BD59-A6C34878D82A}">
                    <a16:rowId xmlns:a16="http://schemas.microsoft.com/office/drawing/2014/main" val="10002"/>
                  </a:ext>
                </a:extLst>
              </a:tr>
              <a:tr h="347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smtClean="0">
                          <a:latin typeface="Arial" panose="020B0604020202020204" pitchFamily="34" charset="0"/>
                          <a:cs typeface="Arial" panose="020B0604020202020204" pitchFamily="34" charset="0"/>
                        </a:rPr>
                        <a:t>Parkwest</a:t>
                      </a:r>
                      <a:r>
                        <a:rPr lang="en-US" sz="1800" b="1" dirty="0" smtClean="0">
                          <a:latin typeface="Arial" panose="020B0604020202020204" pitchFamily="34" charset="0"/>
                          <a:cs typeface="Arial" panose="020B0604020202020204" pitchFamily="34" charset="0"/>
                        </a:rPr>
                        <a:t> Fitness</a:t>
                      </a:r>
                      <a:endParaRPr lang="en-US" sz="18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anose="020B0604020202020204" pitchFamily="34" charset="0"/>
                          <a:cs typeface="Arial" panose="020B0604020202020204" pitchFamily="34" charset="0"/>
                        </a:rPr>
                        <a:t>Curves (women only)</a:t>
                      </a:r>
                    </a:p>
                  </a:txBody>
                  <a:tcPr anchor="ctr"/>
                </a:tc>
                <a:extLst>
                  <a:ext uri="{0D108BD9-81ED-4DB2-BD59-A6C34878D82A}">
                    <a16:rowId xmlns:a16="http://schemas.microsoft.com/office/drawing/2014/main" val="10003"/>
                  </a:ext>
                </a:extLst>
              </a:tr>
              <a:tr h="347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anose="020B0604020202020204" pitchFamily="34" charset="0"/>
                          <a:cs typeface="Arial" panose="020B0604020202020204" pitchFamily="34" charset="0"/>
                        </a:rPr>
                        <a:t>Anytime Fitness</a:t>
                      </a:r>
                      <a:endParaRPr lang="en-US" sz="1800" b="1"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anose="020B0604020202020204" pitchFamily="34" charset="0"/>
                          <a:cs typeface="Arial" panose="020B0604020202020204" pitchFamily="34" charset="0"/>
                        </a:rPr>
                        <a:t>Planet Fitness</a:t>
                      </a:r>
                    </a:p>
                  </a:txBody>
                  <a:tcPr anchor="ctr"/>
                </a:tc>
                <a:extLst>
                  <a:ext uri="{0D108BD9-81ED-4DB2-BD59-A6C34878D82A}">
                    <a16:rowId xmlns:a16="http://schemas.microsoft.com/office/drawing/2014/main" val="10004"/>
                  </a:ext>
                </a:extLst>
              </a:tr>
              <a:tr h="347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latin typeface="Arial" panose="020B0604020202020204" pitchFamily="34" charset="0"/>
                          <a:cs typeface="Arial" panose="020B0604020202020204" pitchFamily="34" charset="0"/>
                        </a:rPr>
                        <a:t>Live Well Fitness and Rehab Center</a:t>
                      </a:r>
                      <a:endParaRPr lang="en-US" sz="1800" b="1"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94424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4638"/>
            <a:ext cx="8067368" cy="756494"/>
          </a:xfrm>
        </p:spPr>
        <p:txBody>
          <a:bodyPr>
            <a:normAutofit fontScale="90000"/>
          </a:bodyPr>
          <a:lstStyle/>
          <a:p>
            <a:pPr eaLnBrk="1" hangingPunct="1"/>
            <a:r>
              <a:rPr lang="en-US" altLang="en-US" sz="2400" dirty="0" smtClean="0">
                <a:solidFill>
                  <a:srgbClr val="000000"/>
                </a:solidFill>
                <a:ea typeface="ＭＳ Ｐゴシック" panose="020B0600070205080204" pitchFamily="34" charset="-128"/>
              </a:rPr>
              <a:t/>
            </a:r>
            <a:br>
              <a:rPr lang="en-US" altLang="en-US" sz="2400" dirty="0" smtClean="0">
                <a:solidFill>
                  <a:srgbClr val="000000"/>
                </a:solidFill>
                <a:ea typeface="ＭＳ Ｐゴシック" panose="020B0600070205080204" pitchFamily="34" charset="-128"/>
              </a:rPr>
            </a:br>
            <a:r>
              <a:rPr lang="en-US" altLang="en-US" sz="3600" dirty="0" smtClean="0">
                <a:solidFill>
                  <a:srgbClr val="000000"/>
                </a:solidFill>
                <a:ea typeface="ＭＳ Ｐゴシック" panose="020B0600070205080204" pitchFamily="34" charset="-128"/>
              </a:rPr>
              <a:t>PURA Group Dental Option in 2020</a:t>
            </a:r>
            <a:br>
              <a:rPr lang="en-US" altLang="en-US" sz="3600" dirty="0" smtClean="0">
                <a:solidFill>
                  <a:srgbClr val="000000"/>
                </a:solidFill>
                <a:ea typeface="ＭＳ Ｐゴシック" panose="020B0600070205080204" pitchFamily="34" charset="-128"/>
              </a:rPr>
            </a:br>
            <a:endParaRPr lang="en-US" altLang="en-US" sz="3600" dirty="0" smtClean="0"/>
          </a:p>
        </p:txBody>
      </p:sp>
      <p:sp>
        <p:nvSpPr>
          <p:cNvPr id="48131" name="Content Placeholder 2"/>
          <p:cNvSpPr>
            <a:spLocks noGrp="1"/>
          </p:cNvSpPr>
          <p:nvPr>
            <p:ph idx="1"/>
          </p:nvPr>
        </p:nvSpPr>
        <p:spPr>
          <a:xfrm>
            <a:off x="398834" y="1011677"/>
            <a:ext cx="8492246" cy="5476672"/>
          </a:xfrm>
        </p:spPr>
        <p:txBody>
          <a:bodyPr>
            <a:normAutofit/>
          </a:bodyPr>
          <a:lstStyle/>
          <a:p>
            <a:pPr marL="0" indent="0" eaLnBrk="1" hangingPunct="1">
              <a:buFont typeface="Arial" panose="020B0604020202020204" pitchFamily="34" charset="0"/>
              <a:buNone/>
              <a:defRPr/>
            </a:pPr>
            <a:r>
              <a:rPr lang="en-US" altLang="en-US" sz="2800" b="1" dirty="0" smtClean="0"/>
              <a:t>Anthem Preventive Dental Plan</a:t>
            </a:r>
            <a:endParaRPr lang="en-US" altLang="en-US" sz="2800" b="1" dirty="0"/>
          </a:p>
          <a:p>
            <a:pPr lvl="1">
              <a:defRPr/>
            </a:pPr>
            <a:r>
              <a:rPr lang="en-US" sz="2000" dirty="0" smtClean="0">
                <a:latin typeface="Calibri" panose="020F0502020204030204" pitchFamily="34" charset="0"/>
                <a:ea typeface="Calibri" panose="020F0502020204030204" pitchFamily="34" charset="0"/>
                <a:cs typeface="Times New Roman" panose="02020603050405020304" pitchFamily="18" charset="0"/>
              </a:rPr>
              <a:t>oral </a:t>
            </a:r>
            <a:r>
              <a:rPr lang="en-US" sz="2000" dirty="0">
                <a:latin typeface="Calibri" panose="020F0502020204030204" pitchFamily="34" charset="0"/>
                <a:ea typeface="Calibri" panose="020F0502020204030204" pitchFamily="34" charset="0"/>
                <a:cs typeface="Times New Roman" panose="02020603050405020304" pitchFamily="18" charset="0"/>
              </a:rPr>
              <a:t>exams and teeth cleaning twice per calendar </a:t>
            </a:r>
            <a:r>
              <a:rPr lang="en-US" sz="2000" dirty="0" smtClean="0">
                <a:latin typeface="Calibri" panose="020F0502020204030204" pitchFamily="34" charset="0"/>
                <a:ea typeface="Calibri" panose="020F0502020204030204" pitchFamily="34" charset="0"/>
                <a:cs typeface="Times New Roman" panose="02020603050405020304" pitchFamily="18" charset="0"/>
              </a:rPr>
              <a:t>year </a:t>
            </a:r>
          </a:p>
          <a:p>
            <a:pPr lvl="1">
              <a:defRPr/>
            </a:pPr>
            <a:r>
              <a:rPr lang="en-US" sz="2000" dirty="0" smtClean="0">
                <a:latin typeface="Calibri" panose="020F0502020204030204" pitchFamily="34" charset="0"/>
                <a:ea typeface="Calibri" panose="020F0502020204030204" pitchFamily="34" charset="0"/>
                <a:cs typeface="Times New Roman" panose="02020603050405020304" pitchFamily="18" charset="0"/>
              </a:rPr>
              <a:t>bitewing </a:t>
            </a:r>
            <a:r>
              <a:rPr lang="en-US" sz="2000" dirty="0">
                <a:latin typeface="Calibri" panose="020F0502020204030204" pitchFamily="34" charset="0"/>
                <a:ea typeface="Calibri" panose="020F0502020204030204" pitchFamily="34" charset="0"/>
                <a:cs typeface="Times New Roman" panose="02020603050405020304" pitchFamily="18" charset="0"/>
              </a:rPr>
              <a:t>X-rays once per calendar </a:t>
            </a:r>
            <a:r>
              <a:rPr lang="en-US" sz="2000" dirty="0" smtClean="0">
                <a:latin typeface="Calibri" panose="020F0502020204030204" pitchFamily="34" charset="0"/>
                <a:ea typeface="Calibri" panose="020F0502020204030204" pitchFamily="34" charset="0"/>
                <a:cs typeface="Times New Roman" panose="02020603050405020304" pitchFamily="18" charset="0"/>
              </a:rPr>
              <a:t>year </a:t>
            </a:r>
          </a:p>
          <a:p>
            <a:pPr lvl="1">
              <a:defRPr/>
            </a:pPr>
            <a:r>
              <a:rPr lang="en-US" sz="2000" dirty="0" smtClean="0">
                <a:latin typeface="Calibri" panose="020F0502020204030204" pitchFamily="34" charset="0"/>
                <a:ea typeface="Calibri" panose="020F0502020204030204" pitchFamily="34" charset="0"/>
                <a:cs typeface="Times New Roman" panose="02020603050405020304" pitchFamily="18" charset="0"/>
              </a:rPr>
              <a:t>a </a:t>
            </a:r>
            <a:r>
              <a:rPr lang="en-US" sz="2000" dirty="0">
                <a:latin typeface="Calibri" panose="020F0502020204030204" pitchFamily="34" charset="0"/>
                <a:ea typeface="Calibri" panose="020F0502020204030204" pitchFamily="34" charset="0"/>
                <a:cs typeface="Times New Roman" panose="02020603050405020304" pitchFamily="18" charset="0"/>
              </a:rPr>
              <a:t>full mouth X-ray once every five </a:t>
            </a:r>
            <a:r>
              <a:rPr lang="en-US" sz="2000" dirty="0" smtClean="0">
                <a:latin typeface="Calibri" panose="020F0502020204030204" pitchFamily="34" charset="0"/>
                <a:ea typeface="Calibri" panose="020F0502020204030204" pitchFamily="34" charset="0"/>
                <a:cs typeface="Times New Roman" panose="02020603050405020304" pitchFamily="18" charset="0"/>
              </a:rPr>
              <a:t>years </a:t>
            </a:r>
          </a:p>
          <a:p>
            <a:pPr lvl="1">
              <a:defRPr/>
            </a:pPr>
            <a:r>
              <a:rPr lang="en-US" sz="2000" dirty="0" smtClean="0">
                <a:latin typeface="Calibri" panose="020F0502020204030204" pitchFamily="34" charset="0"/>
                <a:ea typeface="Calibri" panose="020F0502020204030204" pitchFamily="34" charset="0"/>
                <a:cs typeface="Times New Roman" panose="02020603050405020304" pitchFamily="18" charset="0"/>
              </a:rPr>
              <a:t>once-a-year </a:t>
            </a:r>
            <a:r>
              <a:rPr lang="en-US" sz="2000" dirty="0">
                <a:latin typeface="Calibri" panose="020F0502020204030204" pitchFamily="34" charset="0"/>
                <a:ea typeface="Calibri" panose="020F0502020204030204" pitchFamily="34" charset="0"/>
                <a:cs typeface="Times New Roman" panose="02020603050405020304" pitchFamily="18" charset="0"/>
              </a:rPr>
              <a:t>brush biopsy to detect oral </a:t>
            </a:r>
            <a:r>
              <a:rPr lang="en-US" sz="2000" dirty="0" smtClean="0">
                <a:latin typeface="Calibri" panose="020F0502020204030204" pitchFamily="34" charset="0"/>
                <a:ea typeface="Calibri" panose="020F0502020204030204" pitchFamily="34" charset="0"/>
                <a:cs typeface="Times New Roman" panose="02020603050405020304" pitchFamily="18" charset="0"/>
              </a:rPr>
              <a:t>cancer </a:t>
            </a:r>
          </a:p>
          <a:p>
            <a:pPr marL="0" indent="0">
              <a:spcBef>
                <a:spcPts val="600"/>
              </a:spcBef>
              <a:spcAft>
                <a:spcPts val="400"/>
              </a:spcAft>
              <a:buNone/>
              <a:defRPr/>
            </a:pPr>
            <a:r>
              <a:rPr lang="en-US" sz="2000" dirty="0" smtClean="0">
                <a:latin typeface="Calibri" panose="020F0502020204030204" pitchFamily="34" charset="0"/>
                <a:ea typeface="Calibri" panose="020F0502020204030204" pitchFamily="34" charset="0"/>
                <a:cs typeface="Times New Roman" panose="02020603050405020304" pitchFamily="18" charset="0"/>
              </a:rPr>
              <a:t>A </a:t>
            </a:r>
            <a:r>
              <a:rPr lang="en-US" sz="2000" dirty="0">
                <a:latin typeface="Calibri" panose="020F0502020204030204" pitchFamily="34" charset="0"/>
                <a:ea typeface="Calibri" panose="020F0502020204030204" pitchFamily="34" charset="0"/>
                <a:cs typeface="Times New Roman" panose="02020603050405020304" pitchFamily="18" charset="0"/>
              </a:rPr>
              <a:t>third cleaning will be covered for members with </a:t>
            </a:r>
            <a:r>
              <a:rPr lang="en-US" sz="2000" dirty="0" smtClean="0">
                <a:latin typeface="Calibri" panose="020F0502020204030204" pitchFamily="34" charset="0"/>
                <a:ea typeface="Calibri" panose="020F0502020204030204" pitchFamily="34" charset="0"/>
                <a:cs typeface="Times New Roman" panose="02020603050405020304" pitchFamily="18" charset="0"/>
              </a:rPr>
              <a:t>certain conditions, such as diabetes </a:t>
            </a:r>
            <a:r>
              <a:rPr lang="en-US" sz="2000" dirty="0">
                <a:latin typeface="Calibri" panose="020F0502020204030204" pitchFamily="34" charset="0"/>
                <a:ea typeface="Calibri" panose="020F0502020204030204" pitchFamily="34" charset="0"/>
                <a:cs typeface="Times New Roman" panose="02020603050405020304" pitchFamily="18" charset="0"/>
              </a:rPr>
              <a:t>and oncology patients.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buNone/>
              <a:defRPr/>
            </a:pPr>
            <a:r>
              <a:rPr lang="en-US" sz="2000" dirty="0" smtClean="0">
                <a:latin typeface="Calibri" panose="020F0502020204030204" pitchFamily="34" charset="0"/>
                <a:ea typeface="Calibri" panose="020F0502020204030204" pitchFamily="34" charset="0"/>
                <a:cs typeface="Times New Roman" panose="02020603050405020304" pitchFamily="18" charset="0"/>
              </a:rPr>
              <a:t>Covered Claims paid 100% In-Network; Out-of-network may be balance billed.</a:t>
            </a:r>
          </a:p>
          <a:p>
            <a:pPr marL="0" indent="0">
              <a:buNone/>
              <a:defRPr/>
            </a:pPr>
            <a:endParaRPr lang="en-US" altLang="en-US" sz="1400" dirty="0">
              <a:latin typeface="Calibri" panose="020F0502020204030204" pitchFamily="34" charset="0"/>
              <a:cs typeface="Times New Roman" panose="02020603050405020304" pitchFamily="18" charset="0"/>
            </a:endParaRPr>
          </a:p>
          <a:p>
            <a:pPr marL="0" indent="0">
              <a:buNone/>
              <a:defRPr/>
            </a:pPr>
            <a:r>
              <a:rPr lang="en-US" altLang="en-US" sz="2400" b="1" dirty="0"/>
              <a:t> </a:t>
            </a:r>
            <a:r>
              <a:rPr lang="en-US" altLang="en-US" sz="2400" b="1" dirty="0" smtClean="0"/>
              <a:t>      For </a:t>
            </a:r>
            <a:r>
              <a:rPr lang="en-US" altLang="en-US" sz="2400" b="1" dirty="0"/>
              <a:t>Retirees over age </a:t>
            </a:r>
            <a:r>
              <a:rPr lang="en-US" altLang="en-US" sz="2400" b="1" dirty="0" smtClean="0"/>
              <a:t>65;  Participation </a:t>
            </a:r>
            <a:r>
              <a:rPr lang="en-US" altLang="en-US" sz="2400" b="1" dirty="0"/>
              <a:t>is </a:t>
            </a:r>
            <a:r>
              <a:rPr lang="en-US" altLang="en-US" sz="2400" b="1" dirty="0" smtClean="0"/>
              <a:t>Optional.</a:t>
            </a:r>
            <a:endParaRPr lang="en-US" altLang="en-US" sz="2400" b="1" dirty="0"/>
          </a:p>
          <a:p>
            <a:pPr marL="400050" lvl="1" indent="0">
              <a:buNone/>
              <a:defRPr/>
            </a:pPr>
            <a:r>
              <a:rPr lang="en-US" altLang="en-US" sz="2000" dirty="0" smtClean="0"/>
              <a:t>	</a:t>
            </a:r>
            <a:r>
              <a:rPr lang="en-US" altLang="en-US" sz="2000" u="sng" dirty="0" smtClean="0"/>
              <a:t>Monthly premium billed by and paid to </a:t>
            </a:r>
            <a:r>
              <a:rPr lang="en-US" altLang="en-US" sz="2000" u="sng" dirty="0" err="1" smtClean="0"/>
              <a:t>AmWins</a:t>
            </a:r>
            <a:endParaRPr lang="en-US" altLang="en-US" sz="2000" u="sng" dirty="0" smtClean="0"/>
          </a:p>
          <a:p>
            <a:pPr lvl="2" indent="-342900">
              <a:defRPr/>
            </a:pPr>
            <a:r>
              <a:rPr lang="en-US" altLang="en-US" sz="2000" dirty="0"/>
              <a:t>Retiree </a:t>
            </a:r>
            <a:r>
              <a:rPr lang="en-US" altLang="en-US" sz="2000" dirty="0" smtClean="0"/>
              <a:t>only           $16.96/month</a:t>
            </a:r>
          </a:p>
          <a:p>
            <a:pPr lvl="2" indent="-342900">
              <a:defRPr/>
            </a:pPr>
            <a:r>
              <a:rPr lang="en-US" altLang="en-US" sz="2000" dirty="0" smtClean="0"/>
              <a:t>Retiree &amp; Spouse  $33.92/month</a:t>
            </a:r>
          </a:p>
          <a:p>
            <a:pPr marL="400050" lvl="1" indent="0">
              <a:buFont typeface="Arial" panose="020B0604020202020204" pitchFamily="34" charset="0"/>
              <a:buNone/>
              <a:defRPr/>
            </a:pPr>
            <a:r>
              <a:rPr lang="en-US" altLang="en-US" sz="2000" dirty="0"/>
              <a:t> </a:t>
            </a:r>
            <a:r>
              <a:rPr lang="en-US" altLang="en-US" sz="2000" dirty="0" smtClean="0"/>
              <a:t>  Administrative fee  $2.25/month - EFT  or  $2.75/month - Check</a:t>
            </a:r>
            <a:endParaRPr lang="en-US" altLang="en-US" sz="2000" dirty="0"/>
          </a:p>
          <a:p>
            <a:pPr marL="0" indent="0" eaLnBrk="1" hangingPunct="1">
              <a:buFont typeface="Arial" panose="020B0604020202020204" pitchFamily="34" charset="0"/>
              <a:buNone/>
              <a:defRPr/>
            </a:pPr>
            <a:endParaRPr lang="en-US" altLang="en-US" sz="2400" dirty="0"/>
          </a:p>
          <a:p>
            <a:pPr marL="0" indent="0" eaLnBrk="1" hangingPunct="1">
              <a:buFont typeface="Arial" panose="020B0604020202020204" pitchFamily="34" charset="0"/>
              <a:buNone/>
              <a:defRPr/>
            </a:pPr>
            <a:endParaRPr lang="en-US" altLang="en-US" sz="2400" dirty="0" smtClean="0"/>
          </a:p>
        </p:txBody>
      </p:sp>
      <p:cxnSp>
        <p:nvCxnSpPr>
          <p:cNvPr id="5" name="Straight Connector 4"/>
          <p:cNvCxnSpPr/>
          <p:nvPr/>
        </p:nvCxnSpPr>
        <p:spPr>
          <a:xfrm flipV="1">
            <a:off x="457200" y="922255"/>
            <a:ext cx="8062912" cy="95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875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838200"/>
          </a:xfrm>
        </p:spPr>
        <p:txBody>
          <a:bodyPr/>
          <a:lstStyle/>
          <a:p>
            <a:r>
              <a:rPr lang="en-US" sz="3600" dirty="0" smtClean="0"/>
              <a:t>Why a Purdue Retiree Group Plan?</a:t>
            </a:r>
            <a:endParaRPr lang="en-US" sz="3600" dirty="0"/>
          </a:p>
        </p:txBody>
      </p:sp>
      <p:sp>
        <p:nvSpPr>
          <p:cNvPr id="3" name="Content Placeholder 2"/>
          <p:cNvSpPr>
            <a:spLocks noGrp="1"/>
          </p:cNvSpPr>
          <p:nvPr>
            <p:ph idx="1"/>
          </p:nvPr>
        </p:nvSpPr>
        <p:spPr>
          <a:xfrm>
            <a:off x="457200" y="2819400"/>
            <a:ext cx="8229600" cy="3001963"/>
          </a:xfrm>
        </p:spPr>
        <p:txBody>
          <a:bodyPr/>
          <a:lstStyle/>
          <a:p>
            <a:pPr>
              <a:spcBef>
                <a:spcPts val="1200"/>
              </a:spcBef>
            </a:pPr>
            <a:r>
              <a:rPr lang="en-US" sz="2400" dirty="0" smtClean="0">
                <a:latin typeface="Arial" pitchFamily="34" charset="0"/>
                <a:cs typeface="Arial" pitchFamily="34" charset="0"/>
              </a:rPr>
              <a:t>Purdue HR staff assigned to help you</a:t>
            </a:r>
          </a:p>
          <a:p>
            <a:pPr>
              <a:spcBef>
                <a:spcPts val="1200"/>
              </a:spcBef>
            </a:pPr>
            <a:r>
              <a:rPr lang="en-US" sz="2400" dirty="0" smtClean="0">
                <a:latin typeface="Arial" pitchFamily="34" charset="0"/>
                <a:cs typeface="Arial" pitchFamily="34" charset="0"/>
              </a:rPr>
              <a:t>Not age rated – premiums do not increase with age</a:t>
            </a:r>
          </a:p>
          <a:p>
            <a:pPr>
              <a:spcBef>
                <a:spcPts val="1200"/>
              </a:spcBef>
            </a:pPr>
            <a:r>
              <a:rPr lang="en-US" sz="2400" dirty="0" smtClean="0">
                <a:latin typeface="Arial" pitchFamily="34" charset="0"/>
                <a:cs typeface="Arial" pitchFamily="34" charset="0"/>
              </a:rPr>
              <a:t>No yearly re-enrollment for either plan option </a:t>
            </a:r>
          </a:p>
          <a:p>
            <a:pPr>
              <a:spcBef>
                <a:spcPts val="1200"/>
              </a:spcBef>
            </a:pPr>
            <a:r>
              <a:rPr lang="en-US" sz="2400" dirty="0" smtClean="0">
                <a:latin typeface="Arial" pitchFamily="34" charset="0"/>
                <a:cs typeface="Arial" pitchFamily="34" charset="0"/>
              </a:rPr>
              <a:t>Better benefits than most individual plans offer</a:t>
            </a:r>
          </a:p>
          <a:p>
            <a:pPr>
              <a:spcBef>
                <a:spcPts val="1200"/>
              </a:spcBef>
            </a:pPr>
            <a:r>
              <a:rPr lang="en-US" sz="2400" dirty="0" smtClean="0">
                <a:latin typeface="Arial" pitchFamily="34" charset="0"/>
                <a:cs typeface="Arial" pitchFamily="34" charset="0"/>
              </a:rPr>
              <a:t>PURA Benefits Committee works on your behalf to negotiate best possible plans </a:t>
            </a:r>
          </a:p>
          <a:p>
            <a:pPr marL="0" indent="0">
              <a:spcBef>
                <a:spcPts val="1200"/>
              </a:spcBef>
              <a:buNone/>
            </a:pP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98090" y="1981200"/>
            <a:ext cx="7912510" cy="1219200"/>
          </a:xfrm>
        </p:spPr>
        <p:txBody>
          <a:bodyPr/>
          <a:lstStyle/>
          <a:p>
            <a:pPr algn="l" eaLnBrk="1" hangingPunct="1"/>
            <a:r>
              <a:rPr lang="en-US" sz="3600" dirty="0">
                <a:ln w="6350">
                  <a:solidFill>
                    <a:schemeClr val="bg2"/>
                  </a:solidFill>
                </a:ln>
                <a:ea typeface="ＭＳ Ｐゴシック" charset="-128"/>
                <a:cs typeface="ＭＳ Ｐゴシック" charset="-128"/>
              </a:rPr>
              <a:t>Purdue University </a:t>
            </a:r>
            <a:r>
              <a:rPr lang="en-US" sz="3600" dirty="0" smtClean="0">
                <a:ln w="6350">
                  <a:solidFill>
                    <a:schemeClr val="bg2"/>
                  </a:solidFill>
                </a:ln>
                <a:ea typeface="ＭＳ Ｐゴシック" charset="-128"/>
                <a:cs typeface="ＭＳ Ｐゴシック" charset="-128"/>
              </a:rPr>
              <a:t>Retirees Association </a:t>
            </a:r>
            <a:br>
              <a:rPr lang="en-US" sz="3600" dirty="0" smtClean="0">
                <a:ln w="6350">
                  <a:solidFill>
                    <a:schemeClr val="bg2"/>
                  </a:solidFill>
                </a:ln>
                <a:ea typeface="ＭＳ Ｐゴシック" charset="-128"/>
                <a:cs typeface="ＭＳ Ｐゴシック" charset="-128"/>
              </a:rPr>
            </a:br>
            <a:r>
              <a:rPr lang="en-US" sz="3600" dirty="0" smtClean="0">
                <a:ln w="6350">
                  <a:solidFill>
                    <a:schemeClr val="bg2"/>
                  </a:solidFill>
                </a:ln>
                <a:ea typeface="ＭＳ Ｐゴシック" charset="-128"/>
                <a:cs typeface="ＭＳ Ｐゴシック" charset="-128"/>
              </a:rPr>
              <a:t>(PURA</a:t>
            </a:r>
            <a:r>
              <a:rPr lang="en-US" sz="3600" dirty="0">
                <a:ln w="6350">
                  <a:solidFill>
                    <a:schemeClr val="bg2"/>
                  </a:solidFill>
                </a:ln>
                <a:ea typeface="ＭＳ Ｐゴシック" charset="-128"/>
                <a:cs typeface="ＭＳ Ｐゴシック" charset="-128"/>
              </a:rPr>
              <a:t>)</a:t>
            </a:r>
          </a:p>
        </p:txBody>
      </p:sp>
      <p:sp>
        <p:nvSpPr>
          <p:cNvPr id="68611" name="Rectangle 3"/>
          <p:cNvSpPr>
            <a:spLocks noGrp="1" noChangeArrowheads="1"/>
          </p:cNvSpPr>
          <p:nvPr>
            <p:ph type="body" idx="1"/>
          </p:nvPr>
        </p:nvSpPr>
        <p:spPr>
          <a:xfrm>
            <a:off x="381000" y="3124200"/>
            <a:ext cx="5562600" cy="3581400"/>
          </a:xfrm>
        </p:spPr>
        <p:txBody>
          <a:bodyPr/>
          <a:lstStyle/>
          <a:p>
            <a:pPr>
              <a:buFont typeface="Arial" pitchFamily="34" charset="0"/>
              <a:buChar char="•"/>
            </a:pPr>
            <a:r>
              <a:rPr lang="en-US" sz="2000" b="1" dirty="0" smtClean="0">
                <a:latin typeface="Arial" pitchFamily="34" charset="0"/>
                <a:cs typeface="Arial" pitchFamily="34" charset="0"/>
              </a:rPr>
              <a:t>Free</a:t>
            </a:r>
            <a:r>
              <a:rPr lang="en-US" sz="2000" dirty="0" smtClean="0">
                <a:latin typeface="Arial" pitchFamily="34" charset="0"/>
                <a:cs typeface="Arial" pitchFamily="34" charset="0"/>
              </a:rPr>
              <a:t> Membership</a:t>
            </a:r>
          </a:p>
          <a:p>
            <a:pPr>
              <a:buFont typeface="Arial" pitchFamily="34" charset="0"/>
              <a:buChar char="•"/>
            </a:pPr>
            <a:r>
              <a:rPr lang="en-US" sz="2000" dirty="0" smtClean="0">
                <a:latin typeface="Arial" pitchFamily="34" charset="0"/>
                <a:cs typeface="Arial" pitchFamily="34" charset="0"/>
              </a:rPr>
              <a:t>Monthly </a:t>
            </a:r>
            <a:r>
              <a:rPr lang="en-US" sz="2000" dirty="0">
                <a:latin typeface="Arial" pitchFamily="34" charset="0"/>
                <a:cs typeface="Arial" pitchFamily="34" charset="0"/>
              </a:rPr>
              <a:t>luncheons with interesting </a:t>
            </a:r>
            <a:r>
              <a:rPr lang="en-US" sz="2000" dirty="0" smtClean="0">
                <a:latin typeface="Arial" pitchFamily="34" charset="0"/>
                <a:cs typeface="Arial" pitchFamily="34" charset="0"/>
              </a:rPr>
              <a:t>speakers</a:t>
            </a:r>
          </a:p>
          <a:p>
            <a:pPr>
              <a:buFont typeface="Arial" pitchFamily="34" charset="0"/>
              <a:buChar char="•"/>
            </a:pPr>
            <a:r>
              <a:rPr lang="en-US" sz="2000" dirty="0" smtClean="0">
                <a:latin typeface="Arial" pitchFamily="34" charset="0"/>
                <a:cs typeface="Arial" pitchFamily="34" charset="0"/>
              </a:rPr>
              <a:t>Trips </a:t>
            </a:r>
            <a:r>
              <a:rPr lang="en-US" sz="2000" dirty="0">
                <a:latin typeface="Arial" pitchFamily="34" charset="0"/>
                <a:cs typeface="Arial" pitchFamily="34" charset="0"/>
              </a:rPr>
              <a:t>and </a:t>
            </a:r>
            <a:r>
              <a:rPr lang="en-US" sz="2000" dirty="0" smtClean="0">
                <a:latin typeface="Arial" pitchFamily="34" charset="0"/>
                <a:cs typeface="Arial" pitchFamily="34" charset="0"/>
              </a:rPr>
              <a:t>tours</a:t>
            </a:r>
          </a:p>
          <a:p>
            <a:pPr>
              <a:buFont typeface="Arial" pitchFamily="34" charset="0"/>
              <a:buChar char="•"/>
            </a:pPr>
            <a:r>
              <a:rPr lang="en-US" sz="2000" dirty="0" smtClean="0">
                <a:latin typeface="Arial" pitchFamily="34" charset="0"/>
                <a:cs typeface="Arial" pitchFamily="34" charset="0"/>
              </a:rPr>
              <a:t>Campus </a:t>
            </a:r>
            <a:r>
              <a:rPr lang="en-US" sz="2000" dirty="0">
                <a:latin typeface="Arial" pitchFamily="34" charset="0"/>
                <a:cs typeface="Arial" pitchFamily="34" charset="0"/>
              </a:rPr>
              <a:t>and community activities</a:t>
            </a:r>
          </a:p>
          <a:p>
            <a:pPr>
              <a:buFont typeface="Arial" pitchFamily="34" charset="0"/>
              <a:buChar char="•"/>
            </a:pPr>
            <a:r>
              <a:rPr lang="en-US" sz="2000" dirty="0" smtClean="0">
                <a:latin typeface="Arial" pitchFamily="34" charset="0"/>
                <a:cs typeface="Arial" pitchFamily="34" charset="0"/>
              </a:rPr>
              <a:t>PURA Newsletter</a:t>
            </a:r>
          </a:p>
          <a:p>
            <a:pPr>
              <a:buFont typeface="Arial" pitchFamily="34" charset="0"/>
              <a:buChar char="•"/>
            </a:pPr>
            <a:r>
              <a:rPr lang="en-US" sz="2000" dirty="0" smtClean="0">
                <a:latin typeface="Arial" pitchFamily="34" charset="0"/>
                <a:cs typeface="Arial" pitchFamily="34" charset="0"/>
              </a:rPr>
              <a:t>Volunteer </a:t>
            </a:r>
            <a:r>
              <a:rPr lang="en-US" sz="2000" dirty="0">
                <a:latin typeface="Arial" pitchFamily="34" charset="0"/>
                <a:cs typeface="Arial" pitchFamily="34" charset="0"/>
              </a:rPr>
              <a:t>Opportunities</a:t>
            </a:r>
          </a:p>
          <a:p>
            <a:pPr eaLnBrk="1" hangingPunct="1">
              <a:spcBef>
                <a:spcPts val="1200"/>
              </a:spcBef>
              <a:buNone/>
            </a:pPr>
            <a:r>
              <a:rPr lang="en-US" sz="2400" dirty="0" smtClean="0">
                <a:latin typeface="Arial" pitchFamily="34" charset="0"/>
                <a:ea typeface="ＭＳ Ｐゴシック" charset="-128"/>
                <a:cs typeface="Arial" pitchFamily="34" charset="0"/>
              </a:rPr>
              <a:t>See the Retiree Brochure and the PURA website for information - 	</a:t>
            </a:r>
            <a:r>
              <a:rPr lang="en-US" sz="2400" b="1" dirty="0" smtClean="0">
                <a:latin typeface="Arial" pitchFamily="34" charset="0"/>
                <a:ea typeface="ＭＳ Ｐゴシック" charset="-128"/>
                <a:cs typeface="Arial" pitchFamily="34" charset="0"/>
              </a:rPr>
              <a:t>www.purdue.edu/retirees </a:t>
            </a:r>
          </a:p>
          <a:p>
            <a:pPr eaLnBrk="1" hangingPunct="1"/>
            <a:endParaRPr lang="en-US" sz="2800" dirty="0" smtClean="0">
              <a:ea typeface="ＭＳ Ｐゴシック" charset="-128"/>
              <a:cs typeface="ＭＳ Ｐゴシック" charset="-128"/>
            </a:endParaRPr>
          </a:p>
          <a:p>
            <a:pPr eaLnBrk="1" hangingPunct="1"/>
            <a:endParaRPr lang="en-US" sz="2800" dirty="0">
              <a:ea typeface="ＭＳ Ｐゴシック" charset="-128"/>
              <a:cs typeface="ＭＳ Ｐゴシック"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76879">
            <a:off x="6298809" y="2764397"/>
            <a:ext cx="2035394" cy="393250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888460"/>
          </a:xfrm>
        </p:spPr>
        <p:txBody>
          <a:bodyPr/>
          <a:lstStyle/>
          <a:p>
            <a:r>
              <a:rPr lang="en-US" sz="3600" dirty="0" smtClean="0"/>
              <a:t>Message from PURA Benefits Committee</a:t>
            </a:r>
            <a:endParaRPr lang="en-US" sz="3600" dirty="0"/>
          </a:p>
        </p:txBody>
      </p:sp>
      <p:sp>
        <p:nvSpPr>
          <p:cNvPr id="3" name="Content Placeholder 2"/>
          <p:cNvSpPr>
            <a:spLocks noGrp="1"/>
          </p:cNvSpPr>
          <p:nvPr>
            <p:ph idx="1"/>
          </p:nvPr>
        </p:nvSpPr>
        <p:spPr>
          <a:xfrm>
            <a:off x="476655" y="2890737"/>
            <a:ext cx="8229600" cy="3001963"/>
          </a:xfrm>
        </p:spPr>
        <p:txBody>
          <a:bodyPr/>
          <a:lstStyle/>
          <a:p>
            <a:pPr marL="0" indent="0">
              <a:lnSpc>
                <a:spcPct val="150000"/>
              </a:lnSpc>
              <a:spcBef>
                <a:spcPts val="600"/>
              </a:spcBef>
              <a:buNone/>
            </a:pPr>
            <a:r>
              <a:rPr lang="en-US" sz="2400" dirty="0">
                <a:latin typeface="Arial" pitchFamily="34" charset="0"/>
                <a:ea typeface="Verdana" pitchFamily="34" charset="0"/>
                <a:cs typeface="Arial" pitchFamily="34" charset="0"/>
              </a:rPr>
              <a:t>“PURA believes that prudent retiree health insurance decisions should be determined by value, service and dependability. Your health insurance is important to your well-being and peace of mind.  Choosing an insurance plan on the basis of price alone can be risky and costly.”</a:t>
            </a:r>
          </a:p>
        </p:txBody>
      </p:sp>
    </p:spTree>
    <p:extLst>
      <p:ext uri="{BB962C8B-B14F-4D97-AF65-F5344CB8AC3E}">
        <p14:creationId xmlns:p14="http://schemas.microsoft.com/office/powerpoint/2010/main" val="341798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938981"/>
          </a:xfrm>
        </p:spPr>
        <p:txBody>
          <a:bodyPr/>
          <a:lstStyle/>
          <a:p>
            <a:r>
              <a:rPr lang="en-US" dirty="0" smtClean="0"/>
              <a:t>Life Insurance</a:t>
            </a:r>
            <a:endParaRPr lang="en-US" dirty="0"/>
          </a:p>
        </p:txBody>
      </p:sp>
      <p:sp>
        <p:nvSpPr>
          <p:cNvPr id="4" name="Content Placeholder 3"/>
          <p:cNvSpPr>
            <a:spLocks noGrp="1"/>
          </p:cNvSpPr>
          <p:nvPr>
            <p:ph idx="1"/>
          </p:nvPr>
        </p:nvSpPr>
        <p:spPr>
          <a:xfrm>
            <a:off x="719288" y="2873830"/>
            <a:ext cx="8128820" cy="3604480"/>
          </a:xfrm>
        </p:spPr>
        <p:txBody>
          <a:bodyPr/>
          <a:lstStyle/>
          <a:p>
            <a:pPr marL="0" indent="0">
              <a:spcBef>
                <a:spcPts val="0"/>
              </a:spcBef>
              <a:spcAft>
                <a:spcPts val="1800"/>
              </a:spcAft>
              <a:buNone/>
            </a:pPr>
            <a:r>
              <a:rPr lang="en-US" sz="2400" dirty="0" smtClean="0">
                <a:latin typeface="Calibri" panose="020F0502020204030204" pitchFamily="34" charset="0"/>
              </a:rPr>
              <a:t>Official retirees have various options to continue, port or convert </a:t>
            </a:r>
            <a:r>
              <a:rPr lang="en-US" sz="2400" dirty="0" err="1" smtClean="0">
                <a:latin typeface="Calibri" panose="020F0502020204030204" pitchFamily="34" charset="0"/>
              </a:rPr>
              <a:t>Securian</a:t>
            </a:r>
            <a:r>
              <a:rPr lang="en-US" sz="2400" dirty="0">
                <a:latin typeface="Calibri" panose="020F0502020204030204" pitchFamily="34" charset="0"/>
              </a:rPr>
              <a:t>/</a:t>
            </a:r>
            <a:r>
              <a:rPr lang="en-US" sz="2400" dirty="0" smtClean="0">
                <a:latin typeface="Calibri" panose="020F0502020204030204" pitchFamily="34" charset="0"/>
              </a:rPr>
              <a:t>Minnesota Life coverage without proof of good health.  After retirement, </a:t>
            </a:r>
            <a:r>
              <a:rPr lang="en-US" sz="2400" dirty="0" err="1" smtClean="0">
                <a:latin typeface="Calibri" panose="020F0502020204030204" pitchFamily="34" charset="0"/>
              </a:rPr>
              <a:t>Securian</a:t>
            </a:r>
            <a:r>
              <a:rPr lang="en-US" sz="2400" dirty="0" smtClean="0">
                <a:latin typeface="Calibri" panose="020F0502020204030204" pitchFamily="34" charset="0"/>
              </a:rPr>
              <a:t> will mail a notification of your options to your home address.</a:t>
            </a:r>
          </a:p>
          <a:p>
            <a:pPr marL="0" indent="0">
              <a:spcBef>
                <a:spcPts val="0"/>
              </a:spcBef>
              <a:spcAft>
                <a:spcPts val="1800"/>
              </a:spcAft>
              <a:buNone/>
            </a:pPr>
            <a:r>
              <a:rPr lang="en-US" sz="2400" dirty="0" smtClean="0">
                <a:latin typeface="Calibri" panose="020F0502020204030204" pitchFamily="34" charset="0"/>
              </a:rPr>
              <a:t>All options require action by the retiree </a:t>
            </a:r>
            <a:r>
              <a:rPr lang="en-US" sz="2400" u="sng" dirty="0" smtClean="0">
                <a:latin typeface="Calibri" panose="020F0502020204030204" pitchFamily="34" charset="0"/>
              </a:rPr>
              <a:t>within 30 days </a:t>
            </a:r>
            <a:r>
              <a:rPr lang="en-US" sz="2400" dirty="0" smtClean="0">
                <a:latin typeface="Calibri" panose="020F0502020204030204" pitchFamily="34" charset="0"/>
              </a:rPr>
              <a:t>of the date your employee coverage terminates or the date of the letter from </a:t>
            </a:r>
            <a:r>
              <a:rPr lang="en-US" sz="2400" dirty="0" err="1" smtClean="0">
                <a:latin typeface="Calibri" panose="020F0502020204030204" pitchFamily="34" charset="0"/>
              </a:rPr>
              <a:t>Securian</a:t>
            </a:r>
            <a:r>
              <a:rPr lang="en-US" sz="2400" dirty="0" smtClean="0">
                <a:latin typeface="Calibri" panose="020F0502020204030204" pitchFamily="34" charset="0"/>
              </a:rPr>
              <a:t>. </a:t>
            </a:r>
          </a:p>
          <a:p>
            <a:pPr marL="0" indent="0">
              <a:spcBef>
                <a:spcPts val="0"/>
              </a:spcBef>
              <a:spcAft>
                <a:spcPts val="1800"/>
              </a:spcAft>
              <a:buNone/>
            </a:pPr>
            <a:r>
              <a:rPr lang="en-US" sz="2400" b="1" dirty="0" err="1" smtClean="0">
                <a:latin typeface="Calibri" panose="020F0502020204030204" pitchFamily="34" charset="0"/>
              </a:rPr>
              <a:t>Securian</a:t>
            </a:r>
            <a:r>
              <a:rPr lang="en-US" sz="2400" b="1" dirty="0" smtClean="0">
                <a:latin typeface="Calibri" panose="020F0502020204030204" pitchFamily="34" charset="0"/>
              </a:rPr>
              <a:t>/Minnesota Life Customer Service:  </a:t>
            </a:r>
            <a:r>
              <a:rPr lang="en-US" sz="2400" b="1" dirty="0">
                <a:latin typeface="Calibri" panose="020F0502020204030204" pitchFamily="34" charset="0"/>
              </a:rPr>
              <a:t>866-293-6047</a:t>
            </a:r>
            <a:endParaRPr lang="en-US" sz="2400" b="1" dirty="0" smtClean="0">
              <a:latin typeface="Calibri" panose="020F0502020204030204" pitchFamily="34" charset="0"/>
            </a:endParaRPr>
          </a:p>
          <a:p>
            <a:pPr marL="0" indent="0">
              <a:buNone/>
            </a:pPr>
            <a:r>
              <a:rPr lang="en-US" sz="2400" dirty="0" smtClean="0">
                <a:latin typeface="Calibri" panose="020F0502020204030204" pitchFamily="34"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685800"/>
          </a:xfrm>
        </p:spPr>
        <p:txBody>
          <a:bodyPr/>
          <a:lstStyle/>
          <a:p>
            <a:r>
              <a:rPr lang="en-US" sz="3600" dirty="0" smtClean="0"/>
              <a:t>Retiring </a:t>
            </a:r>
            <a:r>
              <a:rPr lang="en-US" sz="3600" u="sng" dirty="0" smtClean="0"/>
              <a:t>Under</a:t>
            </a:r>
            <a:r>
              <a:rPr lang="en-US" sz="3600" dirty="0" smtClean="0"/>
              <a:t> Age 65</a:t>
            </a:r>
            <a:endParaRPr lang="en-US" sz="3600" dirty="0"/>
          </a:p>
        </p:txBody>
      </p:sp>
      <p:sp>
        <p:nvSpPr>
          <p:cNvPr id="3" name="Content Placeholder 2"/>
          <p:cNvSpPr>
            <a:spLocks noGrp="1"/>
          </p:cNvSpPr>
          <p:nvPr>
            <p:ph idx="1"/>
          </p:nvPr>
        </p:nvSpPr>
        <p:spPr>
          <a:xfrm>
            <a:off x="457200" y="2743200"/>
            <a:ext cx="8229600" cy="3200400"/>
          </a:xfrm>
        </p:spPr>
        <p:txBody>
          <a:bodyPr/>
          <a:lstStyle/>
          <a:p>
            <a:pPr marL="0" indent="0">
              <a:buNone/>
            </a:pPr>
            <a:r>
              <a:rPr lang="en-US" sz="2800" dirty="0" smtClean="0">
                <a:latin typeface="Calibri" panose="020F0502020204030204" pitchFamily="34" charset="0"/>
                <a:cs typeface="Arial" pitchFamily="34" charset="0"/>
              </a:rPr>
              <a:t>You are eligible to:</a:t>
            </a:r>
          </a:p>
          <a:p>
            <a:pPr lvl="1">
              <a:spcBef>
                <a:spcPts val="1800"/>
              </a:spcBef>
            </a:pPr>
            <a:r>
              <a:rPr lang="en-US" sz="2400" dirty="0" smtClean="0">
                <a:latin typeface="Arial" pitchFamily="34" charset="0"/>
                <a:cs typeface="Arial" pitchFamily="34" charset="0"/>
              </a:rPr>
              <a:t>Continue Basic Term Life (1.5x Salary) and Additional Term Life – </a:t>
            </a:r>
            <a:r>
              <a:rPr lang="en-US" sz="2400" u="sng" dirty="0" smtClean="0">
                <a:latin typeface="Arial" pitchFamily="34" charset="0"/>
                <a:cs typeface="Arial" pitchFamily="34" charset="0"/>
              </a:rPr>
              <a:t>all or part </a:t>
            </a:r>
            <a:r>
              <a:rPr lang="en-US" sz="2400" dirty="0" smtClean="0">
                <a:latin typeface="Arial" pitchFamily="34" charset="0"/>
                <a:cs typeface="Arial" pitchFamily="34" charset="0"/>
              </a:rPr>
              <a:t>– by paying the </a:t>
            </a:r>
            <a:r>
              <a:rPr lang="en-US" sz="2400" b="1" dirty="0" smtClean="0">
                <a:latin typeface="Arial" pitchFamily="34" charset="0"/>
                <a:cs typeface="Arial" pitchFamily="34" charset="0"/>
              </a:rPr>
              <a:t>full </a:t>
            </a:r>
            <a:r>
              <a:rPr lang="en-US" sz="2400" dirty="0" smtClean="0">
                <a:latin typeface="Arial" pitchFamily="34" charset="0"/>
                <a:cs typeface="Arial" pitchFamily="34" charset="0"/>
              </a:rPr>
              <a:t>cost  </a:t>
            </a:r>
          </a:p>
          <a:p>
            <a:pPr lvl="1">
              <a:spcBef>
                <a:spcPts val="1800"/>
              </a:spcBef>
            </a:pPr>
            <a:r>
              <a:rPr lang="en-US" sz="2400" dirty="0" smtClean="0">
                <a:latin typeface="Arial" pitchFamily="34" charset="0"/>
                <a:cs typeface="Arial" pitchFamily="34" charset="0"/>
              </a:rPr>
              <a:t>Continue </a:t>
            </a:r>
            <a:r>
              <a:rPr lang="en-US" sz="2400" u="sng" dirty="0" smtClean="0">
                <a:latin typeface="Arial" pitchFamily="34" charset="0"/>
                <a:cs typeface="Arial" pitchFamily="34" charset="0"/>
              </a:rPr>
              <a:t>all or part</a:t>
            </a:r>
            <a:r>
              <a:rPr lang="en-US" sz="2400" dirty="0" smtClean="0">
                <a:latin typeface="Arial" pitchFamily="34" charset="0"/>
                <a:cs typeface="Arial" pitchFamily="34" charset="0"/>
              </a:rPr>
              <a:t> of coverage for dependents</a:t>
            </a:r>
          </a:p>
          <a:p>
            <a:pPr lvl="1">
              <a:spcBef>
                <a:spcPts val="1800"/>
              </a:spcBef>
            </a:pPr>
            <a:r>
              <a:rPr lang="en-US" sz="2400" dirty="0" smtClean="0">
                <a:latin typeface="Arial" pitchFamily="34" charset="0"/>
                <a:cs typeface="Arial" pitchFamily="34" charset="0"/>
              </a:rPr>
              <a:t>Port (extend) Accidental Death &amp; Dismemberment coverage for you and/or your dependents to age 70</a:t>
            </a:r>
          </a:p>
          <a:p>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Life Insurance age 65 – 69 *</a:t>
            </a:r>
            <a:endParaRPr lang="en-US" sz="3800" dirty="0"/>
          </a:p>
        </p:txBody>
      </p:sp>
      <p:sp>
        <p:nvSpPr>
          <p:cNvPr id="3" name="Content Placeholder 2"/>
          <p:cNvSpPr>
            <a:spLocks noGrp="1"/>
          </p:cNvSpPr>
          <p:nvPr>
            <p:ph idx="1"/>
          </p:nvPr>
        </p:nvSpPr>
        <p:spPr>
          <a:xfrm>
            <a:off x="457200" y="3124200"/>
            <a:ext cx="8229600" cy="3581400"/>
          </a:xfrm>
        </p:spPr>
        <p:txBody>
          <a:bodyPr/>
          <a:lstStyle/>
          <a:p>
            <a:pPr marL="0" indent="0">
              <a:buNone/>
            </a:pPr>
            <a:r>
              <a:rPr lang="en-US" sz="2800" dirty="0" smtClean="0">
                <a:latin typeface="Arial" pitchFamily="34" charset="0"/>
                <a:cs typeface="Arial" pitchFamily="34" charset="0"/>
              </a:rPr>
              <a:t>You are eligible to:</a:t>
            </a:r>
          </a:p>
          <a:p>
            <a:pPr lvl="1">
              <a:spcBef>
                <a:spcPts val="1200"/>
              </a:spcBef>
            </a:pPr>
            <a:r>
              <a:rPr lang="en-US" sz="2400" dirty="0" smtClean="0">
                <a:latin typeface="Arial" pitchFamily="34" charset="0"/>
                <a:cs typeface="Arial" pitchFamily="34" charset="0"/>
              </a:rPr>
              <a:t>Convert Basic Term Life (1.5x Salary) to an individual policy with Minnesota Life by paying the </a:t>
            </a:r>
            <a:r>
              <a:rPr lang="en-US" sz="2400" b="1" dirty="0" smtClean="0">
                <a:latin typeface="Arial" pitchFamily="34" charset="0"/>
                <a:cs typeface="Arial" pitchFamily="34" charset="0"/>
              </a:rPr>
              <a:t>full </a:t>
            </a:r>
            <a:r>
              <a:rPr lang="en-US" sz="2400" dirty="0" smtClean="0">
                <a:latin typeface="Arial" pitchFamily="34" charset="0"/>
                <a:cs typeface="Arial" pitchFamily="34" charset="0"/>
              </a:rPr>
              <a:t>cost </a:t>
            </a:r>
          </a:p>
          <a:p>
            <a:pPr lvl="1">
              <a:spcBef>
                <a:spcPts val="1800"/>
              </a:spcBef>
            </a:pPr>
            <a:r>
              <a:rPr lang="en-US" sz="2400" dirty="0" smtClean="0">
                <a:latin typeface="Arial" pitchFamily="34" charset="0"/>
                <a:cs typeface="Arial" pitchFamily="34" charset="0"/>
              </a:rPr>
              <a:t>Port (extend) Additional Term Life and/or AD&amp;D to age 70 by paying the </a:t>
            </a:r>
            <a:r>
              <a:rPr lang="en-US" sz="2400" b="1" dirty="0" smtClean="0">
                <a:latin typeface="Arial" pitchFamily="34" charset="0"/>
                <a:cs typeface="Arial" pitchFamily="34" charset="0"/>
              </a:rPr>
              <a:t>full </a:t>
            </a:r>
            <a:r>
              <a:rPr lang="en-US" sz="2400" dirty="0" smtClean="0">
                <a:latin typeface="Arial" pitchFamily="34" charset="0"/>
                <a:cs typeface="Arial" pitchFamily="34" charset="0"/>
              </a:rPr>
              <a:t>cost </a:t>
            </a:r>
          </a:p>
          <a:p>
            <a:pPr marL="914400" lvl="2" indent="0">
              <a:spcBef>
                <a:spcPts val="1200"/>
              </a:spcBef>
              <a:buNone/>
            </a:pPr>
            <a:endParaRPr lang="en-US" sz="2000" dirty="0" smtClean="0">
              <a:latin typeface="Arial" pitchFamily="34" charset="0"/>
              <a:cs typeface="Arial" pitchFamily="34" charset="0"/>
            </a:endParaRPr>
          </a:p>
          <a:p>
            <a:pPr marL="514350" lvl="1" indent="0">
              <a:spcBef>
                <a:spcPts val="1200"/>
              </a:spcBef>
              <a:buNone/>
            </a:pPr>
            <a:r>
              <a:rPr lang="en-US" sz="2000" dirty="0" smtClean="0">
                <a:latin typeface="Arial" pitchFamily="34" charset="0"/>
                <a:cs typeface="Arial" pitchFamily="34" charset="0"/>
              </a:rPr>
              <a:t>* Cost is dependent upon age and amount of coverage</a:t>
            </a:r>
          </a:p>
          <a:p>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914400"/>
          </a:xfrm>
        </p:spPr>
        <p:txBody>
          <a:bodyPr/>
          <a:lstStyle/>
          <a:p>
            <a:r>
              <a:rPr lang="en-US" sz="3800" dirty="0" smtClean="0"/>
              <a:t>Life Insurance age 70+</a:t>
            </a:r>
            <a:endParaRPr lang="en-US" sz="3800" dirty="0"/>
          </a:p>
        </p:txBody>
      </p:sp>
      <p:sp>
        <p:nvSpPr>
          <p:cNvPr id="3" name="Content Placeholder 2"/>
          <p:cNvSpPr>
            <a:spLocks noGrp="1"/>
          </p:cNvSpPr>
          <p:nvPr>
            <p:ph idx="1"/>
          </p:nvPr>
        </p:nvSpPr>
        <p:spPr>
          <a:xfrm>
            <a:off x="248056" y="2902085"/>
            <a:ext cx="8458200" cy="3078163"/>
          </a:xfrm>
        </p:spPr>
        <p:txBody>
          <a:bodyPr/>
          <a:lstStyle/>
          <a:p>
            <a:pPr>
              <a:spcBef>
                <a:spcPts val="1800"/>
              </a:spcBef>
            </a:pPr>
            <a:r>
              <a:rPr lang="en-US" sz="2400" dirty="0" smtClean="0">
                <a:latin typeface="Arial" pitchFamily="34" charset="0"/>
                <a:cs typeface="Arial" pitchFamily="34" charset="0"/>
              </a:rPr>
              <a:t>If you have ported (extended) your Additional Term Life coverage up to this point, </a:t>
            </a:r>
            <a:r>
              <a:rPr lang="en-US" sz="2400" b="1" dirty="0" smtClean="0">
                <a:latin typeface="Arial" pitchFamily="34" charset="0"/>
                <a:cs typeface="Arial" pitchFamily="34" charset="0"/>
              </a:rPr>
              <a:t>or </a:t>
            </a:r>
            <a:r>
              <a:rPr lang="en-US" sz="2400" dirty="0" smtClean="0">
                <a:latin typeface="Arial" pitchFamily="34" charset="0"/>
                <a:cs typeface="Arial" pitchFamily="34" charset="0"/>
              </a:rPr>
              <a:t>if you are retiring at age 70 or older, you may convert </a:t>
            </a:r>
            <a:r>
              <a:rPr lang="en-US" sz="2400" u="sng" dirty="0" smtClean="0">
                <a:latin typeface="Arial" pitchFamily="34" charset="0"/>
                <a:cs typeface="Arial" pitchFamily="34" charset="0"/>
              </a:rPr>
              <a:t>all or part </a:t>
            </a:r>
            <a:r>
              <a:rPr lang="en-US" sz="2400" dirty="0" smtClean="0">
                <a:latin typeface="Arial" pitchFamily="34" charset="0"/>
                <a:cs typeface="Arial" pitchFamily="34" charset="0"/>
              </a:rPr>
              <a:t>of the coverage to an individual policy without proof of good health. You can keep this coverage for life by paying the </a:t>
            </a:r>
            <a:r>
              <a:rPr lang="en-US" sz="2400" b="1" dirty="0" smtClean="0">
                <a:latin typeface="Arial" pitchFamily="34" charset="0"/>
                <a:cs typeface="Arial" pitchFamily="34" charset="0"/>
              </a:rPr>
              <a:t>full </a:t>
            </a:r>
            <a:r>
              <a:rPr lang="en-US" sz="2400" dirty="0" smtClean="0">
                <a:latin typeface="Arial" pitchFamily="34" charset="0"/>
                <a:cs typeface="Arial" pitchFamily="34" charset="0"/>
              </a:rPr>
              <a:t>cost.  </a:t>
            </a:r>
          </a:p>
          <a:p>
            <a:pPr>
              <a:spcBef>
                <a:spcPts val="1800"/>
              </a:spcBef>
            </a:pPr>
            <a:r>
              <a:rPr lang="en-US" sz="2400" dirty="0" smtClean="0">
                <a:latin typeface="Arial" pitchFamily="34" charset="0"/>
                <a:cs typeface="Arial" pitchFamily="34" charset="0"/>
              </a:rPr>
              <a:t>Cost is based on age and coverage amount.</a:t>
            </a:r>
          </a:p>
          <a:p>
            <a:pPr marL="0" indent="0">
              <a:spcBef>
                <a:spcPts val="1800"/>
              </a:spcBef>
              <a:buNone/>
            </a:pPr>
            <a:endParaRPr lang="en-US" sz="2400" i="1"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4552" y="5418306"/>
            <a:ext cx="4591455" cy="1089499"/>
          </a:xfrm>
        </p:spPr>
        <p:txBody>
          <a:bodyPr/>
          <a:lstStyle/>
          <a:p>
            <a:pPr algn="ctr"/>
            <a:r>
              <a:rPr lang="en-US" sz="3200" dirty="0" smtClean="0"/>
              <a:t>Retirement – Your reward for a job well done!</a:t>
            </a:r>
            <a:endParaRPr lang="en-US" sz="3200" dirty="0"/>
          </a:p>
        </p:txBody>
      </p:sp>
      <p:pic>
        <p:nvPicPr>
          <p:cNvPr id="9" name="Picture 8"/>
          <p:cNvPicPr>
            <a:picLocks noChangeAspect="1"/>
          </p:cNvPicPr>
          <p:nvPr/>
        </p:nvPicPr>
        <p:blipFill>
          <a:blip r:embed="rId3"/>
          <a:stretch>
            <a:fillRect/>
          </a:stretch>
        </p:blipFill>
        <p:spPr>
          <a:xfrm>
            <a:off x="223736" y="953310"/>
            <a:ext cx="2957209" cy="1972489"/>
          </a:xfrm>
          <a:prstGeom prst="rect">
            <a:avLst/>
          </a:prstGeom>
        </p:spPr>
      </p:pic>
      <p:pic>
        <p:nvPicPr>
          <p:cNvPr id="6" name="Picture 5"/>
          <p:cNvPicPr>
            <a:picLocks noChangeAspect="1"/>
          </p:cNvPicPr>
          <p:nvPr/>
        </p:nvPicPr>
        <p:blipFill>
          <a:blip r:embed="rId4"/>
          <a:stretch>
            <a:fillRect/>
          </a:stretch>
        </p:blipFill>
        <p:spPr>
          <a:xfrm>
            <a:off x="3165715" y="2162187"/>
            <a:ext cx="2846366" cy="2137439"/>
          </a:xfrm>
          <a:prstGeom prst="rect">
            <a:avLst/>
          </a:prstGeom>
        </p:spPr>
      </p:pic>
      <p:pic>
        <p:nvPicPr>
          <p:cNvPr id="13" name="Picture 12"/>
          <p:cNvPicPr>
            <a:picLocks noChangeAspect="1"/>
          </p:cNvPicPr>
          <p:nvPr/>
        </p:nvPicPr>
        <p:blipFill>
          <a:blip r:embed="rId5"/>
          <a:stretch>
            <a:fillRect/>
          </a:stretch>
        </p:blipFill>
        <p:spPr>
          <a:xfrm>
            <a:off x="4867375" y="4250075"/>
            <a:ext cx="3410863" cy="2269774"/>
          </a:xfrm>
          <a:prstGeom prst="rect">
            <a:avLst/>
          </a:prstGeom>
        </p:spPr>
      </p:pic>
      <p:pic>
        <p:nvPicPr>
          <p:cNvPr id="14" name="Picture 13"/>
          <p:cNvPicPr>
            <a:picLocks noChangeAspect="1"/>
          </p:cNvPicPr>
          <p:nvPr/>
        </p:nvPicPr>
        <p:blipFill rotWithShape="1">
          <a:blip r:embed="rId6"/>
          <a:srcRect l="-266" t="563" r="23182" b="1190"/>
          <a:stretch/>
        </p:blipFill>
        <p:spPr>
          <a:xfrm>
            <a:off x="6074013" y="2434030"/>
            <a:ext cx="2962983" cy="1690497"/>
          </a:xfrm>
          <a:prstGeom prst="rect">
            <a:avLst/>
          </a:prstGeom>
        </p:spPr>
      </p:pic>
      <p:pic>
        <p:nvPicPr>
          <p:cNvPr id="17" name="Picture 16"/>
          <p:cNvPicPr>
            <a:picLocks noChangeAspect="1"/>
          </p:cNvPicPr>
          <p:nvPr/>
        </p:nvPicPr>
        <p:blipFill rotWithShape="1">
          <a:blip r:embed="rId7"/>
          <a:srcRect l="17981" t="2268" r="948" b="-2268"/>
          <a:stretch/>
        </p:blipFill>
        <p:spPr>
          <a:xfrm>
            <a:off x="175097" y="3401790"/>
            <a:ext cx="2869660" cy="1968899"/>
          </a:xfrm>
          <a:prstGeom prst="rect">
            <a:avLst/>
          </a:prstGeom>
        </p:spPr>
      </p:pic>
    </p:spTree>
    <p:extLst>
      <p:ext uri="{BB962C8B-B14F-4D97-AF65-F5344CB8AC3E}">
        <p14:creationId xmlns:p14="http://schemas.microsoft.com/office/powerpoint/2010/main" val="2138797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63" y="2461045"/>
            <a:ext cx="5526932" cy="1520757"/>
          </a:xfrm>
        </p:spPr>
        <p:txBody>
          <a:bodyPr/>
          <a:lstStyle/>
          <a:p>
            <a:r>
              <a:rPr lang="en-US" dirty="0"/>
              <a:t>Q</a:t>
            </a:r>
            <a:r>
              <a:rPr lang="en-US" dirty="0" smtClean="0"/>
              <a:t>uestions?</a:t>
            </a:r>
            <a:br>
              <a:rPr lang="en-US" dirty="0" smtClean="0"/>
            </a:br>
            <a:r>
              <a:rPr lang="en-US" sz="1800" dirty="0"/>
              <a:t/>
            </a:r>
            <a:br>
              <a:rPr lang="en-US" sz="1800" dirty="0"/>
            </a:br>
            <a:r>
              <a:rPr lang="en-US" dirty="0" smtClean="0"/>
              <a:t>Thank you for attending.</a:t>
            </a:r>
            <a:endParaRPr lang="en-US" dirty="0"/>
          </a:p>
        </p:txBody>
      </p:sp>
      <p:sp>
        <p:nvSpPr>
          <p:cNvPr id="3" name="Rectangle 2"/>
          <p:cNvSpPr/>
          <p:nvPr/>
        </p:nvSpPr>
        <p:spPr>
          <a:xfrm>
            <a:off x="5951096" y="4580451"/>
            <a:ext cx="3000968" cy="1881990"/>
          </a:xfrm>
          <a:prstGeom prst="rect">
            <a:avLst/>
          </a:prstGeom>
        </p:spPr>
        <p:txBody>
          <a:bodyPr wrap="square">
            <a:spAutoFit/>
          </a:bodyPr>
          <a:lstStyle/>
          <a:p>
            <a:pPr>
              <a:lnSpc>
                <a:spcPct val="150000"/>
              </a:lnSpc>
              <a:spcBef>
                <a:spcPts val="0"/>
              </a:spcBef>
              <a:spcAft>
                <a:spcPts val="0"/>
              </a:spcAft>
            </a:pPr>
            <a:r>
              <a:rPr lang="en-US" sz="2000" b="1" dirty="0">
                <a:solidFill>
                  <a:srgbClr val="292929"/>
                </a:solidFill>
              </a:rPr>
              <a:t>Kate </a:t>
            </a:r>
            <a:r>
              <a:rPr lang="en-US" sz="2000" b="1" dirty="0" err="1">
                <a:solidFill>
                  <a:srgbClr val="292929"/>
                </a:solidFill>
              </a:rPr>
              <a:t>LaMar</a:t>
            </a:r>
            <a:r>
              <a:rPr lang="en-US" sz="2000" b="1" dirty="0">
                <a:solidFill>
                  <a:srgbClr val="292929"/>
                </a:solidFill>
              </a:rPr>
              <a:t/>
            </a:r>
            <a:br>
              <a:rPr lang="en-US" sz="2000" b="1" dirty="0">
                <a:solidFill>
                  <a:srgbClr val="292929"/>
                </a:solidFill>
              </a:rPr>
            </a:br>
            <a:r>
              <a:rPr lang="en-US" sz="2000" b="1" dirty="0">
                <a:solidFill>
                  <a:srgbClr val="292929"/>
                </a:solidFill>
              </a:rPr>
              <a:t>Human Resources</a:t>
            </a:r>
            <a:br>
              <a:rPr lang="en-US" sz="2000" b="1" dirty="0">
                <a:solidFill>
                  <a:srgbClr val="292929"/>
                </a:solidFill>
              </a:rPr>
            </a:br>
            <a:r>
              <a:rPr lang="en-US" sz="2000" b="1" dirty="0" smtClean="0">
                <a:solidFill>
                  <a:srgbClr val="292929"/>
                </a:solidFill>
                <a:hlinkClick r:id="rId2"/>
              </a:rPr>
              <a:t>klamar@purdue.edu</a:t>
            </a:r>
            <a:endParaRPr lang="en-US" sz="2000" b="1" dirty="0" smtClean="0">
              <a:solidFill>
                <a:srgbClr val="292929"/>
              </a:solidFill>
            </a:endParaRPr>
          </a:p>
          <a:p>
            <a:pPr>
              <a:lnSpc>
                <a:spcPct val="150000"/>
              </a:lnSpc>
              <a:spcBef>
                <a:spcPts val="0"/>
              </a:spcBef>
              <a:spcAft>
                <a:spcPts val="0"/>
              </a:spcAft>
            </a:pPr>
            <a:r>
              <a:rPr lang="en-US" sz="2000" b="1" dirty="0" smtClean="0">
                <a:solidFill>
                  <a:srgbClr val="292929"/>
                </a:solidFill>
              </a:rPr>
              <a:t>765-494-1694</a:t>
            </a:r>
            <a:endParaRPr lang="en-US"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90832" y="2177846"/>
            <a:ext cx="8229600" cy="810638"/>
          </a:xfrm>
        </p:spPr>
        <p:txBody>
          <a:bodyPr/>
          <a:lstStyle/>
          <a:p>
            <a:r>
              <a:rPr lang="en-US" sz="3600" u="sng" dirty="0" smtClean="0"/>
              <a:t>Organizing</a:t>
            </a:r>
            <a:r>
              <a:rPr lang="en-US" u="sng" dirty="0" smtClean="0"/>
              <a:t> Your Affairs</a:t>
            </a:r>
            <a:endParaRPr lang="en-US" u="sng" dirty="0"/>
          </a:p>
        </p:txBody>
      </p:sp>
      <p:sp>
        <p:nvSpPr>
          <p:cNvPr id="13" name="Content Placeholder 12"/>
          <p:cNvSpPr>
            <a:spLocks noGrp="1"/>
          </p:cNvSpPr>
          <p:nvPr>
            <p:ph idx="1"/>
          </p:nvPr>
        </p:nvSpPr>
        <p:spPr>
          <a:xfrm>
            <a:off x="973916" y="3183246"/>
            <a:ext cx="7461115" cy="3091133"/>
          </a:xfrm>
        </p:spPr>
        <p:txBody>
          <a:bodyPr/>
          <a:lstStyle/>
          <a:p>
            <a:pPr marL="0" indent="0">
              <a:lnSpc>
                <a:spcPts val="3200"/>
              </a:lnSpc>
              <a:spcBef>
                <a:spcPts val="600"/>
              </a:spcBef>
              <a:spcAft>
                <a:spcPts val="600"/>
              </a:spcAft>
              <a:buNone/>
            </a:pPr>
            <a:r>
              <a:rPr lang="en-US" sz="2400" dirty="0" smtClean="0">
                <a:latin typeface="Arial" panose="020B0604020202020204" pitchFamily="34" charset="0"/>
                <a:cs typeface="Arial" panose="020B0604020202020204" pitchFamily="34" charset="0"/>
              </a:rPr>
              <a:t>Members of the PURA Benefits committee have produced three helpful documents that provide an excellent way to keep track of your important personal information.   </a:t>
            </a:r>
          </a:p>
          <a:p>
            <a:pPr marL="0" indent="0">
              <a:spcBef>
                <a:spcPts val="1200"/>
              </a:spcBef>
              <a:buNone/>
            </a:pPr>
            <a:r>
              <a:rPr lang="en-US" sz="2400" dirty="0" smtClean="0">
                <a:latin typeface="Arial" panose="020B0604020202020204" pitchFamily="34" charset="0"/>
                <a:cs typeface="Arial" panose="020B0604020202020204" pitchFamily="34" charset="0"/>
              </a:rPr>
              <a:t>You can access these online at the </a:t>
            </a:r>
            <a:r>
              <a:rPr lang="en-US" sz="2400" dirty="0">
                <a:latin typeface="Arial" panose="020B0604020202020204" pitchFamily="34" charset="0"/>
                <a:cs typeface="Arial" panose="020B0604020202020204" pitchFamily="34" charset="0"/>
              </a:rPr>
              <a:t>PURA website: </a:t>
            </a:r>
            <a:r>
              <a:rPr lang="en-US" sz="2400" b="1" dirty="0" smtClean="0">
                <a:latin typeface="Arial" panose="020B0604020202020204" pitchFamily="34" charset="0"/>
                <a:cs typeface="Arial" panose="020B0604020202020204" pitchFamily="34" charset="0"/>
                <a:hlinkClick r:id="rId2"/>
              </a:rPr>
              <a:t>www.purdue.edu/retirees</a:t>
            </a: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4221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15126"/>
            <a:ext cx="8229600" cy="738909"/>
          </a:xfrm>
        </p:spPr>
        <p:txBody>
          <a:bodyPr/>
          <a:lstStyle/>
          <a:p>
            <a:pPr algn="l"/>
            <a:r>
              <a:rPr lang="en-US" sz="3600" b="0" dirty="0" smtClean="0"/>
              <a:t>Planning for life after Purdue</a:t>
            </a:r>
            <a:endParaRPr lang="en-US" b="0" dirty="0"/>
          </a:p>
        </p:txBody>
      </p:sp>
      <p:sp>
        <p:nvSpPr>
          <p:cNvPr id="3" name="Content Placeholder 2"/>
          <p:cNvSpPr>
            <a:spLocks noGrp="1"/>
          </p:cNvSpPr>
          <p:nvPr>
            <p:ph idx="1"/>
          </p:nvPr>
        </p:nvSpPr>
        <p:spPr>
          <a:xfrm>
            <a:off x="457200" y="2918692"/>
            <a:ext cx="8474364" cy="3207472"/>
          </a:xfrm>
        </p:spPr>
        <p:txBody>
          <a:bodyPr/>
          <a:lstStyle/>
          <a:p>
            <a:pPr marL="0" indent="0">
              <a:buNone/>
            </a:pPr>
            <a:r>
              <a:rPr lang="en-US" sz="2400" dirty="0" smtClean="0">
                <a:latin typeface="Arial" panose="020B0604020202020204" pitchFamily="34" charset="0"/>
                <a:cs typeface="Arial" panose="020B0604020202020204" pitchFamily="34" charset="0"/>
              </a:rPr>
              <a:t>   Helpful links on Benefits web pages</a:t>
            </a:r>
          </a:p>
          <a:p>
            <a:pPr marL="0" indent="0">
              <a:buNone/>
            </a:pPr>
            <a:endParaRPr lang="en-US" sz="12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Retirement Program </a:t>
            </a:r>
            <a:r>
              <a:rPr lang="en-US" sz="2400" dirty="0">
                <a:latin typeface="Arial" panose="020B0604020202020204" pitchFamily="34" charset="0"/>
                <a:cs typeface="Arial" panose="020B0604020202020204" pitchFamily="34" charset="0"/>
              </a:rPr>
              <a:t>Overview:  </a:t>
            </a:r>
            <a:r>
              <a:rPr lang="en-US" sz="2000" dirty="0">
                <a:latin typeface="Arial" panose="020B0604020202020204" pitchFamily="34" charset="0"/>
                <a:cs typeface="Arial" panose="020B0604020202020204" pitchFamily="34" charset="0"/>
                <a:hlinkClick r:id="rId2"/>
              </a:rPr>
              <a:t>https://</a:t>
            </a:r>
            <a:r>
              <a:rPr lang="en-US" sz="2000" dirty="0" smtClean="0">
                <a:latin typeface="Arial" panose="020B0604020202020204" pitchFamily="34" charset="0"/>
                <a:cs typeface="Arial" panose="020B0604020202020204" pitchFamily="34" charset="0"/>
                <a:hlinkClick r:id="rId2"/>
              </a:rPr>
              <a:t>www.purdue.edu/hr/Benefits/retirees/index.php</a:t>
            </a:r>
            <a:r>
              <a:rPr lang="en-US" sz="2400" dirty="0" smtClean="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Retirement Readiness</a:t>
            </a: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https://</a:t>
            </a:r>
            <a:r>
              <a:rPr lang="en-US" sz="2000" dirty="0" smtClean="0">
                <a:latin typeface="Arial" panose="020B0604020202020204" pitchFamily="34" charset="0"/>
                <a:cs typeface="Arial" panose="020B0604020202020204" pitchFamily="34" charset="0"/>
                <a:hlinkClick r:id="rId3"/>
              </a:rPr>
              <a:t>www.purdue.edu/hr/Benefits/retirees/retirementReadiness.php</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7256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762000"/>
          </a:xfrm>
        </p:spPr>
        <p:txBody>
          <a:bodyPr/>
          <a:lstStyle/>
          <a:p>
            <a:r>
              <a:rPr lang="en-US" sz="3600" dirty="0" smtClean="0">
                <a:ea typeface="ＭＳ Ｐゴシック" charset="-128"/>
                <a:cs typeface="ＭＳ Ｐゴシック" charset="-128"/>
              </a:rPr>
              <a:t>Benefit Programs for Official Retirees</a:t>
            </a:r>
            <a:endParaRPr lang="en-US" sz="3600" dirty="0"/>
          </a:p>
        </p:txBody>
      </p:sp>
      <p:sp>
        <p:nvSpPr>
          <p:cNvPr id="3" name="Content Placeholder 2"/>
          <p:cNvSpPr>
            <a:spLocks noGrp="1"/>
          </p:cNvSpPr>
          <p:nvPr>
            <p:ph idx="1"/>
          </p:nvPr>
        </p:nvSpPr>
        <p:spPr>
          <a:xfrm>
            <a:off x="457200" y="2971800"/>
            <a:ext cx="8534400" cy="3124200"/>
          </a:xfrm>
        </p:spPr>
        <p:txBody>
          <a:bodyPr/>
          <a:lstStyle/>
          <a:p>
            <a:pPr>
              <a:spcBef>
                <a:spcPts val="600"/>
              </a:spcBef>
              <a:spcAft>
                <a:spcPts val="300"/>
              </a:spcAft>
            </a:pPr>
            <a:r>
              <a:rPr lang="en-US" sz="2400" dirty="0" smtClean="0">
                <a:latin typeface="Arial" pitchFamily="34" charset="0"/>
                <a:ea typeface="ＭＳ Ｐゴシック" charset="-128"/>
                <a:cs typeface="Arial" pitchFamily="34" charset="0"/>
              </a:rPr>
              <a:t>Complimentary “A</a:t>
            </a:r>
            <a:r>
              <a:rPr lang="en-US" sz="2400" dirty="0">
                <a:latin typeface="Arial" pitchFamily="34" charset="0"/>
                <a:ea typeface="ＭＳ Ｐゴシック" charset="-128"/>
                <a:cs typeface="Arial" pitchFamily="34" charset="0"/>
              </a:rPr>
              <a:t>” </a:t>
            </a:r>
            <a:r>
              <a:rPr lang="en-US" sz="2400" dirty="0" smtClean="0">
                <a:latin typeface="Arial" pitchFamily="34" charset="0"/>
                <a:ea typeface="ＭＳ Ｐゴシック" charset="-128"/>
                <a:cs typeface="Arial" pitchFamily="34" charset="0"/>
              </a:rPr>
              <a:t>parking permit</a:t>
            </a:r>
          </a:p>
          <a:p>
            <a:pPr>
              <a:spcBef>
                <a:spcPts val="600"/>
              </a:spcBef>
              <a:spcAft>
                <a:spcPts val="300"/>
              </a:spcAft>
            </a:pPr>
            <a:r>
              <a:rPr lang="en-US" sz="2400" dirty="0" smtClean="0">
                <a:latin typeface="Arial" pitchFamily="34" charset="0"/>
                <a:ea typeface="ＭＳ Ｐゴシック" charset="-128"/>
                <a:cs typeface="Arial" pitchFamily="34" charset="0"/>
              </a:rPr>
              <a:t>Fee privileges</a:t>
            </a:r>
          </a:p>
          <a:p>
            <a:pPr>
              <a:spcBef>
                <a:spcPts val="600"/>
              </a:spcBef>
              <a:spcAft>
                <a:spcPts val="300"/>
              </a:spcAft>
            </a:pPr>
            <a:r>
              <a:rPr lang="en-US" sz="2400" dirty="0" smtClean="0">
                <a:latin typeface="Arial" pitchFamily="34" charset="0"/>
                <a:ea typeface="ＭＳ Ｐゴシック" charset="-128"/>
                <a:cs typeface="Arial" pitchFamily="34" charset="0"/>
              </a:rPr>
              <a:t>Staff </a:t>
            </a:r>
            <a:r>
              <a:rPr lang="en-US" sz="2400" dirty="0">
                <a:latin typeface="Arial" pitchFamily="34" charset="0"/>
                <a:ea typeface="ＭＳ Ｐゴシック" charset="-128"/>
                <a:cs typeface="Arial" pitchFamily="34" charset="0"/>
              </a:rPr>
              <a:t>rates on tickets, recreational </a:t>
            </a:r>
            <a:r>
              <a:rPr lang="en-US" sz="2400" dirty="0" smtClean="0">
                <a:latin typeface="Arial" pitchFamily="34" charset="0"/>
                <a:ea typeface="ＭＳ Ｐゴシック" charset="-128"/>
                <a:cs typeface="Arial" pitchFamily="34" charset="0"/>
              </a:rPr>
              <a:t>facilities</a:t>
            </a:r>
          </a:p>
          <a:p>
            <a:pPr>
              <a:spcBef>
                <a:spcPts val="600"/>
              </a:spcBef>
              <a:spcAft>
                <a:spcPts val="300"/>
              </a:spcAft>
            </a:pPr>
            <a:r>
              <a:rPr lang="en-US" sz="2400" dirty="0" smtClean="0">
                <a:latin typeface="Arial" pitchFamily="34" charset="0"/>
                <a:ea typeface="ＭＳ Ｐゴシック" charset="-128"/>
                <a:cs typeface="Arial" pitchFamily="34" charset="0"/>
              </a:rPr>
              <a:t>Nursing Center services</a:t>
            </a:r>
          </a:p>
          <a:p>
            <a:pPr>
              <a:spcBef>
                <a:spcPts val="600"/>
              </a:spcBef>
              <a:spcAft>
                <a:spcPts val="300"/>
              </a:spcAft>
            </a:pPr>
            <a:r>
              <a:rPr lang="en-US" sz="2400" dirty="0" smtClean="0">
                <a:latin typeface="Arial" pitchFamily="34" charset="0"/>
                <a:ea typeface="ＭＳ Ｐゴシック" charset="-128"/>
                <a:cs typeface="Arial" pitchFamily="34" charset="0"/>
              </a:rPr>
              <a:t>Flu Shots</a:t>
            </a:r>
          </a:p>
          <a:p>
            <a:pPr>
              <a:spcBef>
                <a:spcPts val="600"/>
              </a:spcBef>
              <a:spcAft>
                <a:spcPts val="300"/>
              </a:spcAft>
            </a:pPr>
            <a:r>
              <a:rPr lang="en-US" sz="2400" dirty="0" smtClean="0">
                <a:latin typeface="Arial" pitchFamily="34" charset="0"/>
                <a:ea typeface="ＭＳ Ｐゴシック" charset="-128"/>
                <a:cs typeface="Arial" pitchFamily="34" charset="0"/>
              </a:rPr>
              <a:t>University email address and data network remote facilities</a:t>
            </a:r>
            <a:endParaRPr lang="en-US" sz="2400" dirty="0">
              <a:latin typeface="Arial" pitchFamily="34" charset="0"/>
              <a:ea typeface="ＭＳ Ｐゴシック" charset="-128"/>
              <a:cs typeface="Arial" pitchFamily="34" charset="0"/>
            </a:endParaRPr>
          </a:p>
          <a:p>
            <a:pPr marL="0" indent="0">
              <a:buNone/>
            </a:pPr>
            <a:endParaRPr lang="en-US" dirty="0"/>
          </a:p>
        </p:txBody>
      </p:sp>
    </p:spTree>
    <p:extLst>
      <p:ext uri="{BB962C8B-B14F-4D97-AF65-F5344CB8AC3E}">
        <p14:creationId xmlns:p14="http://schemas.microsoft.com/office/powerpoint/2010/main" val="453426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1981200"/>
            <a:ext cx="8229600" cy="838200"/>
          </a:xfrm>
        </p:spPr>
        <p:txBody>
          <a:bodyPr/>
          <a:lstStyle/>
          <a:p>
            <a:pPr eaLnBrk="1" hangingPunct="1"/>
            <a:r>
              <a:rPr lang="en-US" sz="3600" dirty="0" smtClean="0">
                <a:ea typeface="ＭＳ Ｐゴシック" charset="-128"/>
                <a:cs typeface="ＭＳ Ｐゴシック" charset="-128"/>
              </a:rPr>
              <a:t>Optional Benefit Programs for Retirees</a:t>
            </a:r>
            <a:endParaRPr lang="en-US" sz="3600" dirty="0">
              <a:ea typeface="ＭＳ Ｐゴシック" charset="-128"/>
              <a:cs typeface="ＭＳ Ｐゴシック" charset="-128"/>
            </a:endParaRPr>
          </a:p>
        </p:txBody>
      </p:sp>
      <p:sp>
        <p:nvSpPr>
          <p:cNvPr id="71683" name="Rectangle 3"/>
          <p:cNvSpPr>
            <a:spLocks noGrp="1" noChangeArrowheads="1"/>
          </p:cNvSpPr>
          <p:nvPr>
            <p:ph type="body" idx="1"/>
          </p:nvPr>
        </p:nvSpPr>
        <p:spPr>
          <a:xfrm>
            <a:off x="540774" y="2819400"/>
            <a:ext cx="7460226" cy="3733800"/>
          </a:xfrm>
        </p:spPr>
        <p:txBody>
          <a:bodyPr/>
          <a:lstStyle/>
          <a:p>
            <a:pPr eaLnBrk="1" hangingPunct="1">
              <a:spcBef>
                <a:spcPts val="1200"/>
              </a:spcBef>
            </a:pPr>
            <a:r>
              <a:rPr lang="en-US" sz="2400" dirty="0" smtClean="0">
                <a:latin typeface="Arial" pitchFamily="34" charset="0"/>
                <a:ea typeface="ＭＳ Ｐゴシック" charset="-128"/>
                <a:cs typeface="Arial" pitchFamily="34" charset="0"/>
              </a:rPr>
              <a:t>University-sponsored group plans for medical/prescription insurance, dental insurance</a:t>
            </a:r>
          </a:p>
          <a:p>
            <a:pPr lvl="1" eaLnBrk="1" hangingPunct="1">
              <a:spcBef>
                <a:spcPts val="1200"/>
              </a:spcBef>
            </a:pPr>
            <a:r>
              <a:rPr lang="en-US" sz="2100" dirty="0" smtClean="0">
                <a:latin typeface="Arial" pitchFamily="34" charset="0"/>
                <a:ea typeface="ＭＳ Ｐゴシック" charset="-128"/>
                <a:cs typeface="Arial" pitchFamily="34" charset="0"/>
              </a:rPr>
              <a:t>Retiree enrolled in a Purdue plan can continue to cover Spouse/Dependent*</a:t>
            </a:r>
          </a:p>
          <a:p>
            <a:pPr lvl="1" eaLnBrk="1" hangingPunct="1">
              <a:spcBef>
                <a:spcPts val="1200"/>
              </a:spcBef>
            </a:pPr>
            <a:r>
              <a:rPr lang="en-US" sz="2100" dirty="0" smtClean="0">
                <a:latin typeface="Arial" pitchFamily="34" charset="0"/>
                <a:ea typeface="ＭＳ Ｐゴシック" charset="-128"/>
                <a:cs typeface="Arial" pitchFamily="34" charset="0"/>
              </a:rPr>
              <a:t>Surviving Spouse/Dependent* can continue to be covered </a:t>
            </a:r>
          </a:p>
          <a:p>
            <a:pPr eaLnBrk="1" hangingPunct="1">
              <a:spcBef>
                <a:spcPts val="1200"/>
              </a:spcBef>
            </a:pPr>
            <a:r>
              <a:rPr lang="en-US" sz="2400" dirty="0" smtClean="0">
                <a:latin typeface="Arial" pitchFamily="34" charset="0"/>
                <a:ea typeface="ＭＳ Ｐゴシック" charset="-128"/>
                <a:cs typeface="Arial" pitchFamily="34" charset="0"/>
              </a:rPr>
              <a:t>Group Life Insurance plan to age 65</a:t>
            </a:r>
          </a:p>
          <a:p>
            <a:pPr marL="0" indent="0" eaLnBrk="1" hangingPunct="1">
              <a:spcBef>
                <a:spcPts val="0"/>
              </a:spcBef>
              <a:buNone/>
            </a:pPr>
            <a:r>
              <a:rPr lang="en-US" sz="2400" dirty="0" smtClean="0">
                <a:latin typeface="Arial" pitchFamily="34" charset="0"/>
                <a:ea typeface="ＭＳ Ｐゴシック" charset="-128"/>
                <a:cs typeface="Arial" pitchFamily="34" charset="0"/>
              </a:rPr>
              <a:t>			</a:t>
            </a:r>
          </a:p>
          <a:p>
            <a:pPr marL="0" indent="0" eaLnBrk="1" hangingPunct="1">
              <a:spcBef>
                <a:spcPts val="0"/>
              </a:spcBef>
              <a:buNone/>
            </a:pPr>
            <a:r>
              <a:rPr lang="en-US" sz="2400" dirty="0">
                <a:latin typeface="Arial" pitchFamily="34" charset="0"/>
                <a:ea typeface="ＭＳ Ｐゴシック" charset="-128"/>
                <a:cs typeface="Arial" pitchFamily="34" charset="0"/>
              </a:rPr>
              <a:t>	</a:t>
            </a:r>
            <a:r>
              <a:rPr lang="en-US" sz="2400" dirty="0" smtClean="0">
                <a:latin typeface="Arial" pitchFamily="34" charset="0"/>
                <a:ea typeface="ＭＳ Ｐゴシック" charset="-128"/>
                <a:cs typeface="Arial" pitchFamily="34" charset="0"/>
              </a:rPr>
              <a:t>			* </a:t>
            </a:r>
            <a:r>
              <a:rPr lang="en-US" sz="1800" dirty="0" smtClean="0">
                <a:latin typeface="Arial" pitchFamily="34" charset="0"/>
                <a:ea typeface="ＭＳ Ｐゴシック" charset="-128"/>
                <a:cs typeface="Arial" pitchFamily="34" charset="0"/>
              </a:rPr>
              <a:t>Dependent eligibility rules apply</a:t>
            </a:r>
            <a:endParaRPr lang="en-US" sz="1800" dirty="0">
              <a:latin typeface="Arial" pitchFamily="34" charset="0"/>
              <a:ea typeface="ＭＳ Ｐゴシック" charset="-128"/>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4"/>
          <p:cNvSpPr>
            <a:spLocks noGrp="1" noChangeArrowheads="1"/>
          </p:cNvSpPr>
          <p:nvPr>
            <p:ph type="title"/>
          </p:nvPr>
        </p:nvSpPr>
        <p:spPr>
          <a:xfrm>
            <a:off x="381000" y="2133600"/>
            <a:ext cx="8229600" cy="838200"/>
          </a:xfrm>
          <a:noFill/>
        </p:spPr>
        <p:txBody>
          <a:bodyPr/>
          <a:lstStyle/>
          <a:p>
            <a:pPr eaLnBrk="1" hangingPunct="1"/>
            <a:r>
              <a:rPr lang="en-US" sz="4800" dirty="0">
                <a:ea typeface="ＭＳ Ｐゴシック" charset="-128"/>
                <a:cs typeface="ＭＳ Ｐゴシック" charset="-128"/>
              </a:rPr>
              <a:t>Medical Plan </a:t>
            </a:r>
            <a:r>
              <a:rPr lang="en-US" sz="4800" dirty="0" smtClean="0">
                <a:ea typeface="ＭＳ Ｐゴシック" charset="-128"/>
                <a:cs typeface="ＭＳ Ｐゴシック" charset="-128"/>
              </a:rPr>
              <a:t>Options</a:t>
            </a:r>
            <a:endParaRPr lang="en-US" sz="4800" dirty="0">
              <a:ea typeface="ＭＳ Ｐゴシック" charset="-128"/>
              <a:cs typeface="ＭＳ Ｐゴシック" charset="-128"/>
            </a:endParaRPr>
          </a:p>
        </p:txBody>
      </p:sp>
      <p:sp>
        <p:nvSpPr>
          <p:cNvPr id="73730" name="Rectangle 3"/>
          <p:cNvSpPr>
            <a:spLocks noGrp="1" noChangeArrowheads="1"/>
          </p:cNvSpPr>
          <p:nvPr>
            <p:ph idx="1"/>
          </p:nvPr>
        </p:nvSpPr>
        <p:spPr/>
        <p:txBody>
          <a:bodyPr/>
          <a:lstStyle/>
          <a:p>
            <a:pPr eaLnBrk="1" hangingPunct="1"/>
            <a:endParaRPr lang="en-US" sz="4000" dirty="0">
              <a:ea typeface="ＭＳ Ｐゴシック" charset="-128"/>
              <a:cs typeface="ＭＳ Ｐゴシック" charset="-128"/>
            </a:endParaRPr>
          </a:p>
          <a:p>
            <a:pPr marL="0" indent="0" eaLnBrk="1" hangingPunct="1">
              <a:buNone/>
            </a:pPr>
            <a:r>
              <a:rPr lang="en-US" sz="4000" dirty="0">
                <a:ea typeface="ＭＳ Ｐゴシック" charset="-128"/>
                <a:cs typeface="ＭＳ Ｐゴシック" charset="-128"/>
              </a:rPr>
              <a:t>Plans are reviewed </a:t>
            </a:r>
            <a:r>
              <a:rPr lang="en-US" sz="4000" dirty="0" smtClean="0">
                <a:ea typeface="ＭＳ Ｐゴシック" charset="-128"/>
                <a:cs typeface="ＭＳ Ｐゴシック" charset="-128"/>
              </a:rPr>
              <a:t>annually</a:t>
            </a:r>
            <a:br>
              <a:rPr lang="en-US" sz="4000" dirty="0" smtClean="0">
                <a:ea typeface="ＭＳ Ｐゴシック" charset="-128"/>
                <a:cs typeface="ＭＳ Ｐゴシック" charset="-128"/>
              </a:rPr>
            </a:br>
            <a:r>
              <a:rPr lang="en-US" sz="4000" dirty="0" smtClean="0">
                <a:ea typeface="ＭＳ Ｐゴシック" charset="-128"/>
                <a:cs typeface="ＭＳ Ｐゴシック" charset="-128"/>
              </a:rPr>
              <a:t>and are subject </a:t>
            </a:r>
            <a:r>
              <a:rPr lang="en-US" sz="4000" dirty="0">
                <a:ea typeface="ＭＳ Ｐゴシック" charset="-128"/>
                <a:cs typeface="ＭＳ Ｐゴシック" charset="-128"/>
              </a:rPr>
              <a:t>to </a:t>
            </a:r>
            <a:r>
              <a:rPr lang="en-US" sz="4000" dirty="0" smtClean="0">
                <a:ea typeface="ＭＳ Ｐゴシック" charset="-128"/>
                <a:cs typeface="ＭＳ Ｐゴシック" charset="-128"/>
              </a:rPr>
              <a:t>change.</a:t>
            </a:r>
            <a:endParaRPr lang="en-US" sz="4000" dirty="0">
              <a:ea typeface="ＭＳ Ｐゴシック" charset="-128"/>
              <a:cs typeface="ＭＳ Ｐゴシック" charset="-128"/>
            </a:endParaRPr>
          </a:p>
        </p:txBody>
      </p:sp>
      <p:pic>
        <p:nvPicPr>
          <p:cNvPr id="20" name="Picture 19" descr="MP900422206.JPG"/>
          <p:cNvPicPr>
            <a:picLocks noChangeAspect="1"/>
          </p:cNvPicPr>
          <p:nvPr/>
        </p:nvPicPr>
        <p:blipFill>
          <a:blip r:embed="rId2" cstate="print"/>
          <a:stretch>
            <a:fillRect/>
          </a:stretch>
        </p:blipFill>
        <p:spPr>
          <a:xfrm>
            <a:off x="6781800" y="3124200"/>
            <a:ext cx="1982167" cy="2971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pPr eaLnBrk="1" hangingPunct="1"/>
            <a:r>
              <a:rPr lang="en-US" sz="3800" b="1" dirty="0">
                <a:solidFill>
                  <a:srgbClr val="D59F0F"/>
                </a:solidFill>
                <a:latin typeface="Tw Cen MT" panose="020B0602020104020603" pitchFamily="34" charset="0"/>
                <a:ea typeface="ＭＳ Ｐゴシック" charset="-128"/>
                <a:cs typeface="ＭＳ Ｐゴシック" charset="-128"/>
              </a:rPr>
              <a:t>Medical Plan Coverage</a:t>
            </a:r>
            <a:br>
              <a:rPr lang="en-US" sz="3800" b="1" dirty="0">
                <a:solidFill>
                  <a:srgbClr val="D59F0F"/>
                </a:solidFill>
                <a:latin typeface="Tw Cen MT" panose="020B0602020104020603" pitchFamily="34" charset="0"/>
                <a:ea typeface="ＭＳ Ｐゴシック" charset="-128"/>
                <a:cs typeface="ＭＳ Ｐゴシック" charset="-128"/>
              </a:rPr>
            </a:br>
            <a:r>
              <a:rPr lang="en-US" sz="3200" b="1" dirty="0" smtClean="0">
                <a:solidFill>
                  <a:srgbClr val="D59F0F"/>
                </a:solidFill>
                <a:latin typeface="Tw Cen MT" panose="020B0602020104020603" pitchFamily="34" charset="0"/>
                <a:ea typeface="ＭＳ Ｐゴシック" charset="-128"/>
                <a:cs typeface="ＭＳ Ｐゴシック" charset="-128"/>
              </a:rPr>
              <a:t>Retiree or Spouse Under </a:t>
            </a:r>
            <a:r>
              <a:rPr lang="en-US" sz="3200" b="1" dirty="0">
                <a:solidFill>
                  <a:srgbClr val="D59F0F"/>
                </a:solidFill>
                <a:latin typeface="Tw Cen MT" panose="020B0602020104020603" pitchFamily="34" charset="0"/>
                <a:ea typeface="ＭＳ Ｐゴシック" charset="-128"/>
                <a:cs typeface="ＭＳ Ｐゴシック" charset="-128"/>
              </a:rPr>
              <a:t>Age 65</a:t>
            </a:r>
          </a:p>
        </p:txBody>
      </p:sp>
      <p:sp>
        <p:nvSpPr>
          <p:cNvPr id="74755" name="Rectangle 3"/>
          <p:cNvSpPr>
            <a:spLocks noGrp="1" noChangeArrowheads="1"/>
          </p:cNvSpPr>
          <p:nvPr>
            <p:ph idx="1"/>
          </p:nvPr>
        </p:nvSpPr>
        <p:spPr>
          <a:xfrm>
            <a:off x="797668" y="1600200"/>
            <a:ext cx="7869676" cy="4525963"/>
          </a:xfrm>
          <a:ln>
            <a:noFill/>
          </a:ln>
        </p:spPr>
        <p:txBody>
          <a:bodyPr>
            <a:normAutofit/>
          </a:bodyPr>
          <a:lstStyle/>
          <a:p>
            <a:pPr marL="0" indent="0" eaLnBrk="1" hangingPunct="1">
              <a:lnSpc>
                <a:spcPct val="90000"/>
              </a:lnSpc>
              <a:spcBef>
                <a:spcPts val="600"/>
              </a:spcBef>
              <a:buNone/>
            </a:pPr>
            <a:endParaRPr lang="en-US" sz="2200" dirty="0" smtClean="0">
              <a:latin typeface="Arial" pitchFamily="34" charset="0"/>
              <a:ea typeface="ＭＳ Ｐゴシック" charset="-128"/>
              <a:cs typeface="Arial" pitchFamily="34" charset="0"/>
            </a:endParaRPr>
          </a:p>
          <a:p>
            <a:pPr eaLnBrk="1" hangingPunct="1">
              <a:lnSpc>
                <a:spcPct val="90000"/>
              </a:lnSpc>
              <a:spcBef>
                <a:spcPts val="600"/>
              </a:spcBef>
              <a:spcAft>
                <a:spcPts val="1200"/>
              </a:spcAft>
            </a:pPr>
            <a:r>
              <a:rPr lang="en-US" sz="2200" dirty="0" smtClean="0">
                <a:latin typeface="Arial" pitchFamily="34" charset="0"/>
                <a:ea typeface="ＭＳ Ｐゴシック" charset="-128"/>
                <a:cs typeface="Arial" pitchFamily="34" charset="0"/>
              </a:rPr>
              <a:t>Continue </a:t>
            </a:r>
            <a:r>
              <a:rPr lang="en-US" sz="2200" dirty="0">
                <a:latin typeface="Arial" pitchFamily="34" charset="0"/>
                <a:ea typeface="ＭＳ Ｐゴシック" charset="-128"/>
                <a:cs typeface="Arial" pitchFamily="34" charset="0"/>
              </a:rPr>
              <a:t>on </a:t>
            </a:r>
            <a:r>
              <a:rPr lang="en-US" sz="2200" dirty="0" smtClean="0">
                <a:latin typeface="Arial" pitchFamily="34" charset="0"/>
                <a:ea typeface="ＭＳ Ｐゴシック" charset="-128"/>
                <a:cs typeface="Arial" pitchFamily="34" charset="0"/>
              </a:rPr>
              <a:t>plans with same benefits as </a:t>
            </a:r>
            <a:r>
              <a:rPr lang="en-US" sz="2200" dirty="0">
                <a:latin typeface="Arial" pitchFamily="34" charset="0"/>
                <a:ea typeface="ＭＳ Ｐゴシック" charset="-128"/>
                <a:cs typeface="Arial" pitchFamily="34" charset="0"/>
              </a:rPr>
              <a:t>active </a:t>
            </a:r>
            <a:r>
              <a:rPr lang="en-US" sz="2200" dirty="0" smtClean="0">
                <a:latin typeface="Arial" pitchFamily="34" charset="0"/>
                <a:ea typeface="ＭＳ Ｐゴシック" charset="-128"/>
                <a:cs typeface="Arial" pitchFamily="34" charset="0"/>
              </a:rPr>
              <a:t>employees </a:t>
            </a:r>
            <a:r>
              <a:rPr lang="en-US" sz="2200" dirty="0">
                <a:latin typeface="Arial" pitchFamily="34" charset="0"/>
                <a:ea typeface="ＭＳ Ｐゴシック" charset="-128"/>
                <a:cs typeface="Arial" pitchFamily="34" charset="0"/>
              </a:rPr>
              <a:t>until age </a:t>
            </a:r>
            <a:r>
              <a:rPr lang="en-US" sz="2200" dirty="0" smtClean="0">
                <a:latin typeface="Arial" pitchFamily="34" charset="0"/>
                <a:ea typeface="ＭＳ Ｐゴシック" charset="-128"/>
                <a:cs typeface="Arial" pitchFamily="34" charset="0"/>
              </a:rPr>
              <a:t>65 or </a:t>
            </a:r>
            <a:r>
              <a:rPr lang="en-US" sz="2200" u="sng" dirty="0" smtClean="0">
                <a:latin typeface="Arial" pitchFamily="34" charset="0"/>
                <a:ea typeface="ＭＳ Ｐゴシック" charset="-128"/>
                <a:cs typeface="Arial" pitchFamily="34" charset="0"/>
              </a:rPr>
              <a:t>eligible for Medicare prior to 65</a:t>
            </a:r>
            <a:r>
              <a:rPr lang="en-US" sz="2200" dirty="0" smtClean="0">
                <a:latin typeface="Arial" pitchFamily="34" charset="0"/>
                <a:ea typeface="ＭＳ Ｐゴシック" charset="-128"/>
                <a:cs typeface="Arial" pitchFamily="34" charset="0"/>
              </a:rPr>
              <a:t>.</a:t>
            </a:r>
          </a:p>
          <a:p>
            <a:pPr eaLnBrk="1" hangingPunct="1">
              <a:lnSpc>
                <a:spcPct val="90000"/>
              </a:lnSpc>
              <a:spcBef>
                <a:spcPts val="600"/>
              </a:spcBef>
              <a:spcAft>
                <a:spcPts val="1200"/>
              </a:spcAft>
            </a:pPr>
            <a:r>
              <a:rPr lang="en-US" sz="2200" b="1" dirty="0" smtClean="0">
                <a:latin typeface="Arial" pitchFamily="34" charset="0"/>
                <a:ea typeface="ＭＳ Ｐゴシック" charset="-128"/>
                <a:cs typeface="Arial" pitchFamily="34" charset="0"/>
              </a:rPr>
              <a:t>You pay the full cost.</a:t>
            </a:r>
          </a:p>
          <a:p>
            <a:pPr eaLnBrk="1" hangingPunct="1">
              <a:lnSpc>
                <a:spcPct val="90000"/>
              </a:lnSpc>
              <a:spcBef>
                <a:spcPts val="600"/>
              </a:spcBef>
              <a:spcAft>
                <a:spcPts val="1200"/>
              </a:spcAft>
            </a:pPr>
            <a:r>
              <a:rPr lang="en-US" sz="2200" dirty="0" smtClean="0">
                <a:latin typeface="Arial" pitchFamily="34" charset="0"/>
                <a:ea typeface="ＭＳ Ｐゴシック" charset="-128"/>
                <a:cs typeface="Arial" pitchFamily="34" charset="0"/>
              </a:rPr>
              <a:t>Can </a:t>
            </a:r>
            <a:r>
              <a:rPr lang="en-US" sz="2200" dirty="0">
                <a:latin typeface="Arial" pitchFamily="34" charset="0"/>
                <a:ea typeface="ＭＳ Ｐゴシック" charset="-128"/>
                <a:cs typeface="Arial" pitchFamily="34" charset="0"/>
              </a:rPr>
              <a:t>change </a:t>
            </a:r>
            <a:r>
              <a:rPr lang="en-US" sz="2200" dirty="0" smtClean="0">
                <a:latin typeface="Arial" pitchFamily="34" charset="0"/>
                <a:ea typeface="ＭＳ Ｐゴシック" charset="-128"/>
                <a:cs typeface="Arial" pitchFamily="34" charset="0"/>
              </a:rPr>
              <a:t>plan </a:t>
            </a:r>
            <a:r>
              <a:rPr lang="en-US" sz="2200" dirty="0">
                <a:latin typeface="Arial" pitchFamily="34" charset="0"/>
                <a:ea typeface="ＭＳ Ｐゴシック" charset="-128"/>
                <a:cs typeface="Arial" pitchFamily="34" charset="0"/>
              </a:rPr>
              <a:t>during </a:t>
            </a:r>
            <a:r>
              <a:rPr lang="en-US" sz="2200" dirty="0" smtClean="0">
                <a:latin typeface="Arial" pitchFamily="34" charset="0"/>
                <a:ea typeface="ＭＳ Ｐゴシック" charset="-128"/>
                <a:cs typeface="Arial" pitchFamily="34" charset="0"/>
              </a:rPr>
              <a:t>annual open enrollment.</a:t>
            </a:r>
            <a:endParaRPr lang="en-US" sz="2200" dirty="0">
              <a:latin typeface="Arial" pitchFamily="34" charset="0"/>
              <a:ea typeface="ＭＳ Ｐゴシック" charset="-128"/>
              <a:cs typeface="Arial" pitchFamily="34" charset="0"/>
            </a:endParaRPr>
          </a:p>
          <a:p>
            <a:pPr>
              <a:lnSpc>
                <a:spcPct val="90000"/>
              </a:lnSpc>
              <a:spcBef>
                <a:spcPts val="600"/>
              </a:spcBef>
              <a:spcAft>
                <a:spcPts val="1200"/>
              </a:spcAft>
            </a:pPr>
            <a:r>
              <a:rPr lang="en-US" sz="2200" dirty="0" smtClean="0">
                <a:latin typeface="Arial" pitchFamily="34" charset="0"/>
                <a:ea typeface="ＭＳ Ｐゴシック" charset="-128"/>
                <a:cs typeface="Arial" pitchFamily="34" charset="0"/>
              </a:rPr>
              <a:t>Marketplace plans </a:t>
            </a:r>
            <a:r>
              <a:rPr lang="en-US" sz="2200" dirty="0">
                <a:latin typeface="Arial" pitchFamily="34" charset="0"/>
                <a:ea typeface="ＭＳ Ｐゴシック" charset="-128"/>
                <a:cs typeface="Arial" pitchFamily="34" charset="0"/>
              </a:rPr>
              <a:t>through </a:t>
            </a:r>
            <a:r>
              <a:rPr lang="en-US" sz="2200" dirty="0" smtClean="0">
                <a:latin typeface="Arial" pitchFamily="34" charset="0"/>
                <a:ea typeface="ＭＳ Ｐゴシック" charset="-128"/>
                <a:cs typeface="Arial" pitchFamily="34" charset="0"/>
              </a:rPr>
              <a:t>the </a:t>
            </a:r>
            <a:r>
              <a:rPr lang="en-US" sz="2200" dirty="0" err="1" smtClean="0">
                <a:latin typeface="Arial" pitchFamily="34" charset="0"/>
                <a:ea typeface="ＭＳ Ｐゴシック" charset="-128"/>
                <a:cs typeface="Arial" pitchFamily="34" charset="0"/>
              </a:rPr>
              <a:t>Henriott</a:t>
            </a:r>
            <a:r>
              <a:rPr lang="en-US" sz="2200" dirty="0" smtClean="0">
                <a:latin typeface="Arial" pitchFamily="34" charset="0"/>
                <a:ea typeface="ＭＳ Ｐゴシック" charset="-128"/>
                <a:cs typeface="Arial" pitchFamily="34" charset="0"/>
              </a:rPr>
              <a:t> </a:t>
            </a:r>
            <a:r>
              <a:rPr lang="en-US" sz="2200" dirty="0">
                <a:latin typeface="Arial" pitchFamily="34" charset="0"/>
                <a:ea typeface="ＭＳ Ｐゴシック" charset="-128"/>
                <a:cs typeface="Arial" pitchFamily="34" charset="0"/>
              </a:rPr>
              <a:t>Group Inc.</a:t>
            </a:r>
          </a:p>
          <a:p>
            <a:pPr eaLnBrk="1" hangingPunct="1">
              <a:lnSpc>
                <a:spcPct val="90000"/>
              </a:lnSpc>
              <a:spcBef>
                <a:spcPts val="600"/>
              </a:spcBef>
              <a:spcAft>
                <a:spcPts val="1200"/>
              </a:spcAft>
            </a:pPr>
            <a:r>
              <a:rPr lang="en-US" sz="2200" dirty="0" smtClean="0">
                <a:latin typeface="Arial" pitchFamily="34" charset="0"/>
                <a:ea typeface="ＭＳ Ｐゴシック" charset="-128"/>
                <a:cs typeface="Arial" pitchFamily="34" charset="0"/>
              </a:rPr>
              <a:t>When Medicare eligible (usu. age 65), can join a Purdue retiree group plan.</a:t>
            </a:r>
          </a:p>
        </p:txBody>
      </p:sp>
      <p:cxnSp>
        <p:nvCxnSpPr>
          <p:cNvPr id="3" name="Straight Connector 2"/>
          <p:cNvCxnSpPr/>
          <p:nvPr/>
        </p:nvCxnSpPr>
        <p:spPr>
          <a:xfrm>
            <a:off x="457200" y="1524000"/>
            <a:ext cx="8229600" cy="0"/>
          </a:xfrm>
          <a:prstGeom prst="line">
            <a:avLst/>
          </a:prstGeom>
          <a:ln w="38100">
            <a:solidFill>
              <a:srgbClr val="D59F0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D59F0F"/>
      </a:dk2>
      <a:lt2>
        <a:srgbClr val="808080"/>
      </a:lt2>
      <a:accent1>
        <a:srgbClr val="D59F0F"/>
      </a:accent1>
      <a:accent2>
        <a:srgbClr val="D59F0F"/>
      </a:accent2>
      <a:accent3>
        <a:srgbClr val="FFFFFF"/>
      </a:accent3>
      <a:accent4>
        <a:srgbClr val="000000"/>
      </a:accent4>
      <a:accent5>
        <a:srgbClr val="E7CDAA"/>
      </a:accent5>
      <a:accent6>
        <a:srgbClr val="C1900C"/>
      </a:accent6>
      <a:hlink>
        <a:srgbClr val="D59F0F"/>
      </a:hlink>
      <a:folHlink>
        <a:srgbClr val="D59F0F"/>
      </a:folHlink>
    </a:clrScheme>
    <a:fontScheme name="Default Design">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D59F0F"/>
        </a:dk2>
        <a:lt2>
          <a:srgbClr val="808080"/>
        </a:lt2>
        <a:accent1>
          <a:srgbClr val="D59F0F"/>
        </a:accent1>
        <a:accent2>
          <a:srgbClr val="D59F0F"/>
        </a:accent2>
        <a:accent3>
          <a:srgbClr val="FFFFFF"/>
        </a:accent3>
        <a:accent4>
          <a:srgbClr val="000000"/>
        </a:accent4>
        <a:accent5>
          <a:srgbClr val="E7CDAA"/>
        </a:accent5>
        <a:accent6>
          <a:srgbClr val="C1900C"/>
        </a:accent6>
        <a:hlink>
          <a:srgbClr val="D59F0F"/>
        </a:hlink>
        <a:folHlink>
          <a:srgbClr val="D59F0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D59F0F"/>
        </a:dk2>
        <a:lt2>
          <a:srgbClr val="808080"/>
        </a:lt2>
        <a:accent1>
          <a:srgbClr val="D59F0F"/>
        </a:accent1>
        <a:accent2>
          <a:srgbClr val="D59F0F"/>
        </a:accent2>
        <a:accent3>
          <a:srgbClr val="FFFFFF"/>
        </a:accent3>
        <a:accent4>
          <a:srgbClr val="000000"/>
        </a:accent4>
        <a:accent5>
          <a:srgbClr val="E7CDAA"/>
        </a:accent5>
        <a:accent6>
          <a:srgbClr val="C1900C"/>
        </a:accent6>
        <a:hlink>
          <a:srgbClr val="D59F0F"/>
        </a:hlink>
        <a:folHlink>
          <a:srgbClr val="D59F0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D59F0F"/>
        </a:dk2>
        <a:lt2>
          <a:srgbClr val="808080"/>
        </a:lt2>
        <a:accent1>
          <a:srgbClr val="D59F0F"/>
        </a:accent1>
        <a:accent2>
          <a:srgbClr val="D59F0F"/>
        </a:accent2>
        <a:accent3>
          <a:srgbClr val="FFFFFF"/>
        </a:accent3>
        <a:accent4>
          <a:srgbClr val="000000"/>
        </a:accent4>
        <a:accent5>
          <a:srgbClr val="E7CDAA"/>
        </a:accent5>
        <a:accent6>
          <a:srgbClr val="C1900C"/>
        </a:accent6>
        <a:hlink>
          <a:srgbClr val="D59F0F"/>
        </a:hlink>
        <a:folHlink>
          <a:srgbClr val="D59F0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Default Design 13">
        <a:dk1>
          <a:srgbClr val="000000"/>
        </a:dk1>
        <a:lt1>
          <a:srgbClr val="FFFFFF"/>
        </a:lt1>
        <a:dk2>
          <a:srgbClr val="D59F0F"/>
        </a:dk2>
        <a:lt2>
          <a:srgbClr val="808080"/>
        </a:lt2>
        <a:accent1>
          <a:srgbClr val="D59F0F"/>
        </a:accent1>
        <a:accent2>
          <a:srgbClr val="D59F0F"/>
        </a:accent2>
        <a:accent3>
          <a:srgbClr val="FFFFFF"/>
        </a:accent3>
        <a:accent4>
          <a:srgbClr val="000000"/>
        </a:accent4>
        <a:accent5>
          <a:srgbClr val="E7CDAA"/>
        </a:accent5>
        <a:accent6>
          <a:srgbClr val="C1900C"/>
        </a:accent6>
        <a:hlink>
          <a:srgbClr val="D59F0F"/>
        </a:hlink>
        <a:folHlink>
          <a:srgbClr val="D59F0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Default Design">
  <a:themeElements>
    <a:clrScheme name="5_Default Design 13">
      <a:dk1>
        <a:srgbClr val="000000"/>
      </a:dk1>
      <a:lt1>
        <a:srgbClr val="FFFFFF"/>
      </a:lt1>
      <a:dk2>
        <a:srgbClr val="D59F0F"/>
      </a:dk2>
      <a:lt2>
        <a:srgbClr val="808080"/>
      </a:lt2>
      <a:accent1>
        <a:srgbClr val="D59F0F"/>
      </a:accent1>
      <a:accent2>
        <a:srgbClr val="D59F0F"/>
      </a:accent2>
      <a:accent3>
        <a:srgbClr val="FFFFFF"/>
      </a:accent3>
      <a:accent4>
        <a:srgbClr val="000000"/>
      </a:accent4>
      <a:accent5>
        <a:srgbClr val="E7CDAA"/>
      </a:accent5>
      <a:accent6>
        <a:srgbClr val="C1900C"/>
      </a:accent6>
      <a:hlink>
        <a:srgbClr val="D59F0F"/>
      </a:hlink>
      <a:folHlink>
        <a:srgbClr val="D59F0F"/>
      </a:folHlink>
    </a:clrScheme>
    <a:fontScheme name="5_Default Design">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Default Design 13">
        <a:dk1>
          <a:srgbClr val="000000"/>
        </a:dk1>
        <a:lt1>
          <a:srgbClr val="FFFFFF"/>
        </a:lt1>
        <a:dk2>
          <a:srgbClr val="D59F0F"/>
        </a:dk2>
        <a:lt2>
          <a:srgbClr val="808080"/>
        </a:lt2>
        <a:accent1>
          <a:srgbClr val="D59F0F"/>
        </a:accent1>
        <a:accent2>
          <a:srgbClr val="D59F0F"/>
        </a:accent2>
        <a:accent3>
          <a:srgbClr val="FFFFFF"/>
        </a:accent3>
        <a:accent4>
          <a:srgbClr val="000000"/>
        </a:accent4>
        <a:accent5>
          <a:srgbClr val="E7CDAA"/>
        </a:accent5>
        <a:accent6>
          <a:srgbClr val="C1900C"/>
        </a:accent6>
        <a:hlink>
          <a:srgbClr val="D59F0F"/>
        </a:hlink>
        <a:folHlink>
          <a:srgbClr val="D59F0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Presentation">
  <a:themeElements>
    <a:clrScheme name="">
      <a:dk1>
        <a:srgbClr val="000000"/>
      </a:dk1>
      <a:lt1>
        <a:srgbClr val="FFFFFF"/>
      </a:lt1>
      <a:dk2>
        <a:srgbClr val="2B7434"/>
      </a:dk2>
      <a:lt2>
        <a:srgbClr val="939598"/>
      </a:lt2>
      <a:accent1>
        <a:srgbClr val="D6AB2B"/>
      </a:accent1>
      <a:accent2>
        <a:srgbClr val="67BD49"/>
      </a:accent2>
      <a:accent3>
        <a:srgbClr val="FFFFFF"/>
      </a:accent3>
      <a:accent4>
        <a:srgbClr val="000000"/>
      </a:accent4>
      <a:accent5>
        <a:srgbClr val="E8D2AC"/>
      </a:accent5>
      <a:accent6>
        <a:srgbClr val="5DAB41"/>
      </a:accent6>
      <a:hlink>
        <a:srgbClr val="2C95B5"/>
      </a:hlink>
      <a:folHlink>
        <a:srgbClr val="2C95B5"/>
      </a:folHlink>
    </a:clrScheme>
    <a:fontScheme name="Blank Presentation">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Blank Presentation">
  <a:themeElements>
    <a:clrScheme name="">
      <a:dk1>
        <a:srgbClr val="000000"/>
      </a:dk1>
      <a:lt1>
        <a:srgbClr val="FFFFFF"/>
      </a:lt1>
      <a:dk2>
        <a:srgbClr val="2B7434"/>
      </a:dk2>
      <a:lt2>
        <a:srgbClr val="939598"/>
      </a:lt2>
      <a:accent1>
        <a:srgbClr val="D6AB2B"/>
      </a:accent1>
      <a:accent2>
        <a:srgbClr val="67BD49"/>
      </a:accent2>
      <a:accent3>
        <a:srgbClr val="FFFFFF"/>
      </a:accent3>
      <a:accent4>
        <a:srgbClr val="000000"/>
      </a:accent4>
      <a:accent5>
        <a:srgbClr val="E8D2AC"/>
      </a:accent5>
      <a:accent6>
        <a:srgbClr val="5DAB41"/>
      </a:accent6>
      <a:hlink>
        <a:srgbClr val="2C95B5"/>
      </a:hlink>
      <a:folHlink>
        <a:srgbClr val="2C95B5"/>
      </a:folHlink>
    </a:clrScheme>
    <a:fontScheme name="Blank Presentation">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2B7434"/>
    </a:dk2>
    <a:lt2>
      <a:srgbClr val="939598"/>
    </a:lt2>
    <a:accent1>
      <a:srgbClr val="009894"/>
    </a:accent1>
    <a:accent2>
      <a:srgbClr val="67BD49"/>
    </a:accent2>
    <a:accent3>
      <a:srgbClr val="FFFFFF"/>
    </a:accent3>
    <a:accent4>
      <a:srgbClr val="000000"/>
    </a:accent4>
    <a:accent5>
      <a:srgbClr val="AACAC8"/>
    </a:accent5>
    <a:accent6>
      <a:srgbClr val="5DAB41"/>
    </a:accent6>
    <a:hlink>
      <a:srgbClr val="2C95B5"/>
    </a:hlink>
    <a:folHlink>
      <a:srgbClr val="2C95B5"/>
    </a:folHlink>
  </a:clrScheme>
</a:themeOverride>
</file>

<file path=ppt/theme/themeOverride2.xml><?xml version="1.0" encoding="utf-8"?>
<a:themeOverride xmlns:a="http://schemas.openxmlformats.org/drawingml/2006/main">
  <a:clrScheme name="">
    <a:dk1>
      <a:srgbClr val="000000"/>
    </a:dk1>
    <a:lt1>
      <a:srgbClr val="FFFFFF"/>
    </a:lt1>
    <a:dk2>
      <a:srgbClr val="2B7434"/>
    </a:dk2>
    <a:lt2>
      <a:srgbClr val="939598"/>
    </a:lt2>
    <a:accent1>
      <a:srgbClr val="009894"/>
    </a:accent1>
    <a:accent2>
      <a:srgbClr val="67BD49"/>
    </a:accent2>
    <a:accent3>
      <a:srgbClr val="FFFFFF"/>
    </a:accent3>
    <a:accent4>
      <a:srgbClr val="000000"/>
    </a:accent4>
    <a:accent5>
      <a:srgbClr val="AACAC8"/>
    </a:accent5>
    <a:accent6>
      <a:srgbClr val="5DAB41"/>
    </a:accent6>
    <a:hlink>
      <a:srgbClr val="2C95B5"/>
    </a:hlink>
    <a:folHlink>
      <a:srgbClr val="2C95B5"/>
    </a:folHlink>
  </a:clrScheme>
</a:themeOverrid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7" row="2">
    <wetp:webextensionref xmlns:r="http://schemas.openxmlformats.org/officeDocument/2006/relationships" r:id="rId1"/>
  </wetp:taskpane>
  <wetp:taskpane dockstate="right" visibility="0" width="437" row="3">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FE992C25-4950-4BC6-AAD5-CE990097F7AF}">
  <we:reference id="wa104178141" version="3.1.2.16" store="en-US" storeType="OMEX"/>
  <we:alternateReferences>
    <we:reference id="WA104178141" version="3.1.2.16" store="WA10417814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CF506563-B991-4754-82DE-31EA3F881BA1}">
  <we:reference id="wa104380510" version="1.0.0.3" store="en-US" storeType="OMEX"/>
  <we:alternateReferences>
    <we:reference id="WA104380510" version="1.0.0.3" store="WA10438051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16679</TotalTime>
  <Words>2211</Words>
  <Application>Microsoft Office PowerPoint</Application>
  <PresentationFormat>On-screen Show (4:3)</PresentationFormat>
  <Paragraphs>334</Paragraphs>
  <Slides>36</Slides>
  <Notes>18</Notes>
  <HiddenSlides>1</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36</vt:i4>
      </vt:variant>
    </vt:vector>
  </HeadingPairs>
  <TitlesOfParts>
    <vt:vector size="56" baseType="lpstr">
      <vt:lpstr>ＭＳ Ｐゴシック</vt:lpstr>
      <vt:lpstr>Arial</vt:lpstr>
      <vt:lpstr>Arial Narrow</vt:lpstr>
      <vt:lpstr>Calibri</vt:lpstr>
      <vt:lpstr>Courier New</vt:lpstr>
      <vt:lpstr>Lucida Grande</vt:lpstr>
      <vt:lpstr>Times</vt:lpstr>
      <vt:lpstr>Times New Roman</vt:lpstr>
      <vt:lpstr>Tw Cen MT</vt:lpstr>
      <vt:lpstr>Verdana</vt:lpstr>
      <vt:lpstr>Wingdings</vt:lpstr>
      <vt:lpstr>Default Design</vt:lpstr>
      <vt:lpstr>2_Default Design</vt:lpstr>
      <vt:lpstr>3_Default Design</vt:lpstr>
      <vt:lpstr>4_Default Design</vt:lpstr>
      <vt:lpstr>Custom Design</vt:lpstr>
      <vt:lpstr>5_Default Design</vt:lpstr>
      <vt:lpstr>Blank Presentation</vt:lpstr>
      <vt:lpstr>1_Custom Design</vt:lpstr>
      <vt:lpstr>2_Blank Presentation</vt:lpstr>
      <vt:lpstr>Road to Retirement</vt:lpstr>
      <vt:lpstr>Purdue University Official Retiree</vt:lpstr>
      <vt:lpstr>Purdue University Retirees Association  (PURA)</vt:lpstr>
      <vt:lpstr>Organizing Your Affairs</vt:lpstr>
      <vt:lpstr>Planning for life after Purdue</vt:lpstr>
      <vt:lpstr>Benefit Programs for Official Retirees</vt:lpstr>
      <vt:lpstr>Optional Benefit Programs for Retirees</vt:lpstr>
      <vt:lpstr>Medical Plan Options</vt:lpstr>
      <vt:lpstr>Medical Plan Coverage Retiree or Spouse Under Age 65</vt:lpstr>
      <vt:lpstr>If I retire before age 65 what are my insurance options? </vt:lpstr>
      <vt:lpstr>2020 Monthly Medical Premiums * Retiree and/or Spouse not Medicare eligible</vt:lpstr>
      <vt:lpstr>Retiree Group Plans - Retirees with Medicare</vt:lpstr>
      <vt:lpstr>PowerPoint Presentation</vt:lpstr>
      <vt:lpstr>PowerPoint Presentation</vt:lpstr>
      <vt:lpstr>Medical Plans 2020 - Age 65+, Medicare eligible</vt:lpstr>
      <vt:lpstr>Medical Plans 2020 - Medicare eligible</vt:lpstr>
      <vt:lpstr>Important Retirement Decision!</vt:lpstr>
      <vt:lpstr>Important Retirement Decision!</vt:lpstr>
      <vt:lpstr>PURcare - Senior Supplement + Part D</vt:lpstr>
      <vt:lpstr>PURcare Vision Benefit</vt:lpstr>
      <vt:lpstr>2020 PURcare Part D Plan</vt:lpstr>
      <vt:lpstr>2020 PURcare Part D Plan Initial Coverage stage </vt:lpstr>
      <vt:lpstr>2020 PURcare Part D Plan Coverage Gap stage (Donut Hole)</vt:lpstr>
      <vt:lpstr>2020 Group Medicare Advantage</vt:lpstr>
      <vt:lpstr>2020 Group Medicare Advantage PPO</vt:lpstr>
      <vt:lpstr>Plan Comparison</vt:lpstr>
      <vt:lpstr>Additional Benefit for Both Plans</vt:lpstr>
      <vt:lpstr> PURA Group Dental Option in 2020 </vt:lpstr>
      <vt:lpstr>Why a Purdue Retiree Group Plan?</vt:lpstr>
      <vt:lpstr>Message from PURA Benefits Committee</vt:lpstr>
      <vt:lpstr>Life Insurance</vt:lpstr>
      <vt:lpstr>Retiring Under Age 65</vt:lpstr>
      <vt:lpstr>Life Insurance age 65 – 69 *</vt:lpstr>
      <vt:lpstr>Life Insurance age 70+</vt:lpstr>
      <vt:lpstr>Retirement – Your reward for a job well done!</vt:lpstr>
      <vt:lpstr>Questions?  Thank you for attending.</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jhaynie</dc:creator>
  <cp:lastModifiedBy>Warren Lobody, Michelle A</cp:lastModifiedBy>
  <cp:revision>363</cp:revision>
  <cp:lastPrinted>2016-09-21T15:34:14Z</cp:lastPrinted>
  <dcterms:created xsi:type="dcterms:W3CDTF">2010-08-31T23:57:39Z</dcterms:created>
  <dcterms:modified xsi:type="dcterms:W3CDTF">2020-02-21T19:30:20Z</dcterms:modified>
</cp:coreProperties>
</file>