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83" r:id="rId4"/>
    <p:sldId id="275" r:id="rId5"/>
    <p:sldId id="294" r:id="rId6"/>
    <p:sldId id="286" r:id="rId7"/>
    <p:sldId id="289" r:id="rId8"/>
    <p:sldId id="292" r:id="rId9"/>
    <p:sldId id="293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7"/>
    <p:restoredTop sz="94643"/>
  </p:normalViewPr>
  <p:slideViewPr>
    <p:cSldViewPr snapToGrid="0" snapToObjects="1">
      <p:cViewPr varScale="1">
        <p:scale>
          <a:sx n="124" d="100"/>
          <a:sy n="124" d="100"/>
        </p:scale>
        <p:origin x="1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6B518D-83C1-C14F-B335-D767A40CADF5}"/>
              </a:ext>
            </a:extLst>
          </p:cNvPr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28575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E602-63D6-C94C-82A8-940EE2F40C9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2C74-BD19-FB41-A18B-077145302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ncbi.nlm.nih.gov/geo/series/GSE49nnn/GSE49418/matrix/GSE49418_series_matrix.txt.gz" TargetMode="External"/><Relationship Id="rId2" Type="http://schemas.openxmlformats.org/officeDocument/2006/relationships/hyperlink" Target="https://www.ncbi.nlm.nih.gov/ge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Doing more in UNIX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HORT 530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Lab 3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Instructor: Kranthi Varala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46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66A7A-E37E-FE4F-9D3A-9016EFC5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these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DA73-49E3-BB43-871E-5DAC95A9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matrix file create a new file </a:t>
            </a:r>
            <a:r>
              <a:rPr lang="en-US" dirty="0" err="1"/>
              <a:t>WTvsMT_CK.txt</a:t>
            </a:r>
            <a:r>
              <a:rPr lang="en-US" dirty="0"/>
              <a:t> with the columns 1-7.</a:t>
            </a:r>
          </a:p>
          <a:p>
            <a:pPr lvl="1"/>
            <a:r>
              <a:rPr lang="en-US" dirty="0"/>
              <a:t>Sort this file based on Column 2.</a:t>
            </a:r>
          </a:p>
          <a:p>
            <a:r>
              <a:rPr lang="en-US" dirty="0"/>
              <a:t>From matrix file create a new file </a:t>
            </a:r>
            <a:r>
              <a:rPr lang="en-US" dirty="0" err="1"/>
              <a:t>WTvsMT_Dry.txt</a:t>
            </a:r>
            <a:r>
              <a:rPr lang="en-US" dirty="0"/>
              <a:t> with the columns 1,8-13.</a:t>
            </a:r>
          </a:p>
          <a:p>
            <a:pPr lvl="1"/>
            <a:r>
              <a:rPr lang="en-US" dirty="0"/>
              <a:t>Sort this file based on ‘46T’ columns </a:t>
            </a:r>
          </a:p>
          <a:p>
            <a:r>
              <a:rPr lang="en-US" dirty="0"/>
              <a:t>From matrix file create a new file </a:t>
            </a:r>
            <a:r>
              <a:rPr lang="en-US" dirty="0" err="1"/>
              <a:t>CKvsDry_WT.txt</a:t>
            </a:r>
            <a:r>
              <a:rPr lang="en-US" dirty="0"/>
              <a:t> with the columns 1-4,8-10.</a:t>
            </a:r>
          </a:p>
          <a:p>
            <a:pPr lvl="1"/>
            <a:r>
              <a:rPr lang="en-US" dirty="0"/>
              <a:t>Sort this file based on ‘CK’ columns</a:t>
            </a:r>
          </a:p>
          <a:p>
            <a:r>
              <a:rPr lang="en-US" dirty="0"/>
              <a:t>From matrix file create a new file </a:t>
            </a:r>
            <a:r>
              <a:rPr lang="en-US" dirty="0" err="1"/>
              <a:t>MTvsWT_CK.txt</a:t>
            </a:r>
            <a:r>
              <a:rPr lang="en-US" dirty="0"/>
              <a:t> with the columns 1,5-7,2-4.</a:t>
            </a:r>
          </a:p>
          <a:p>
            <a:pPr lvl="1"/>
            <a:r>
              <a:rPr lang="en-US" dirty="0"/>
              <a:t>NOTE: Pay attention to the order of the columns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2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Creating pipelines from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STDIN and STDOUT of each command can be redirected to combine programs together.</a:t>
            </a:r>
          </a:p>
          <a:p>
            <a:endParaRPr lang="en-US" dirty="0"/>
          </a:p>
          <a:p>
            <a:r>
              <a:rPr lang="en-US" dirty="0"/>
              <a:t>For example, the STDOUT of one program can be sent to the STDIN of another program.</a:t>
            </a:r>
          </a:p>
          <a:p>
            <a:endParaRPr lang="en-US" dirty="0"/>
          </a:p>
          <a:p>
            <a:r>
              <a:rPr lang="en-US" dirty="0"/>
              <a:t>STDIN and STDOUT streams can be redirected using the following symbols: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Source Code Pro" panose="020B0509030403020204" pitchFamily="49" charset="77"/>
                <a:ea typeface="Courier" charset="0"/>
                <a:cs typeface="Courier" charset="0"/>
              </a:rPr>
              <a:t>&gt;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Source Code Pro" panose="020B0509030403020204" pitchFamily="49" charset="77"/>
                <a:ea typeface="Courier" charset="0"/>
                <a:cs typeface="Courier" charset="0"/>
              </a:rPr>
              <a:t>&lt;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Source Code Pro" panose="020B0509030403020204" pitchFamily="49" charset="77"/>
                <a:ea typeface="Courier" charset="0"/>
                <a:cs typeface="Courier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435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Writing vs. Appending to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Source Code Pro" panose="020B0509030403020204" pitchFamily="49" charset="77"/>
                <a:ea typeface="Courier" charset="0"/>
                <a:cs typeface="Courier" charset="0"/>
              </a:rPr>
              <a:t>$ cat </a:t>
            </a:r>
            <a:r>
              <a:rPr lang="en-US" dirty="0" err="1">
                <a:latin typeface="Source Code Pro" panose="020B0509030403020204" pitchFamily="49" charset="77"/>
                <a:ea typeface="Courier" charset="0"/>
                <a:cs typeface="Courier" charset="0"/>
              </a:rPr>
              <a:t>Pasture.txt</a:t>
            </a:r>
            <a:r>
              <a:rPr lang="en-US" dirty="0">
                <a:latin typeface="Source Code Pro" panose="020B0509030403020204" pitchFamily="49" charset="77"/>
                <a:ea typeface="Courier" charset="0"/>
                <a:cs typeface="Courier" charset="0"/>
              </a:rPr>
              <a:t> &gt; </a:t>
            </a:r>
            <a:r>
              <a:rPr lang="en-US" dirty="0" err="1">
                <a:latin typeface="Source Code Pro" panose="020B0509030403020204" pitchFamily="49" charset="77"/>
                <a:ea typeface="Courier" charset="0"/>
                <a:cs typeface="Courier" charset="0"/>
              </a:rPr>
              <a:t>Poems.txt</a:t>
            </a:r>
            <a:endParaRPr lang="en-US" dirty="0">
              <a:latin typeface="Source Code Pro" panose="020B0509030403020204" pitchFamily="49" charset="77"/>
              <a:ea typeface="Courier" charset="0"/>
              <a:cs typeface="Courier" charset="0"/>
            </a:endParaRPr>
          </a:p>
          <a:p>
            <a:pPr marL="0" indent="0">
              <a:buNone/>
            </a:pPr>
            <a:endParaRPr lang="en-US" dirty="0">
              <a:latin typeface="Source Code Pro" panose="020B0509030403020204" pitchFamily="49" charset="77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 the contents of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Pasture.txt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 a new file called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Poems.txt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. If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Poems.txt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exists, its contents are over-written.</a:t>
            </a:r>
          </a:p>
          <a:p>
            <a:pPr marL="0" indent="0">
              <a:buNone/>
            </a:pPr>
            <a:endParaRPr lang="en-US" dirty="0">
              <a:latin typeface="Source Code Pro" panose="020B0509030403020204" pitchFamily="49" charset="77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3000" dirty="0">
                <a:latin typeface="Source Code Pro" panose="020B0509030403020204" pitchFamily="49" charset="77"/>
                <a:ea typeface="Arial" charset="0"/>
                <a:cs typeface="Arial" charset="0"/>
              </a:rPr>
              <a:t>$ cat </a:t>
            </a:r>
            <a:r>
              <a:rPr lang="en-US" sz="3000" dirty="0" err="1">
                <a:latin typeface="Source Code Pro" panose="020B0509030403020204" pitchFamily="49" charset="77"/>
                <a:ea typeface="Arial" charset="0"/>
                <a:cs typeface="Arial" charset="0"/>
              </a:rPr>
              <a:t>WoodPile.txt</a:t>
            </a:r>
            <a:r>
              <a:rPr lang="en-US" sz="3000" dirty="0">
                <a:latin typeface="Source Code Pro" panose="020B0509030403020204" pitchFamily="49" charset="77"/>
                <a:ea typeface="Arial" charset="0"/>
                <a:cs typeface="Arial" charset="0"/>
              </a:rPr>
              <a:t> &gt;&gt; </a:t>
            </a:r>
            <a:r>
              <a:rPr lang="en-US" sz="3000" dirty="0" err="1">
                <a:latin typeface="Source Code Pro" panose="020B0509030403020204" pitchFamily="49" charset="77"/>
                <a:ea typeface="Arial" charset="0"/>
                <a:cs typeface="Arial" charset="0"/>
              </a:rPr>
              <a:t>Poems.txt</a:t>
            </a:r>
            <a:endParaRPr lang="en-US" sz="3000" dirty="0">
              <a:latin typeface="Source Code Pro" panose="020B0509030403020204" pitchFamily="49" charset="77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400" dirty="0">
              <a:latin typeface="Source Code Pro" panose="020B0509030403020204" pitchFamily="49" charset="77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Add the contents of </a:t>
            </a:r>
            <a:r>
              <a:rPr lang="en-US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WoodPile.txt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to the end of the existing file </a:t>
            </a:r>
            <a:r>
              <a:rPr lang="en-US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Poems.txt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. If </a:t>
            </a:r>
            <a:r>
              <a:rPr lang="en-US" dirty="0" err="1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Poems.txt</a:t>
            </a:r>
            <a:r>
              <a:rPr lang="en-US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does not exist, it will be created.</a:t>
            </a:r>
            <a:endParaRPr lang="en-US" sz="2400" dirty="0">
              <a:latin typeface="Source Code Pro" panose="020B0509030403020204" pitchFamily="49" charset="77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UNIX commands</a:t>
            </a:r>
          </a:p>
        </p:txBody>
      </p:sp>
    </p:spTree>
    <p:extLst>
      <p:ext uri="{BB962C8B-B14F-4D97-AF65-F5344CB8AC3E}">
        <p14:creationId xmlns:p14="http://schemas.microsoft.com/office/powerpoint/2010/main" val="73790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53A55-CED0-5B4F-89BE-947EB8FB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pairs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6784B8-7C93-DC4E-8024-28D6B3517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990753"/>
              </p:ext>
            </p:extLst>
          </p:nvPr>
        </p:nvGraphicFramePr>
        <p:xfrm>
          <a:off x="628650" y="3168649"/>
          <a:ext cx="7886698" cy="7869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14523">
                  <a:extLst>
                    <a:ext uri="{9D8B030D-6E8A-4147-A177-3AD203B41FA5}">
                      <a16:colId xmlns:a16="http://schemas.microsoft.com/office/drawing/2014/main" val="3471075312"/>
                    </a:ext>
                  </a:extLst>
                </a:gridCol>
                <a:gridCol w="1395812">
                  <a:extLst>
                    <a:ext uri="{9D8B030D-6E8A-4147-A177-3AD203B41FA5}">
                      <a16:colId xmlns:a16="http://schemas.microsoft.com/office/drawing/2014/main" val="2503897666"/>
                    </a:ext>
                  </a:extLst>
                </a:gridCol>
                <a:gridCol w="1196434">
                  <a:extLst>
                    <a:ext uri="{9D8B030D-6E8A-4147-A177-3AD203B41FA5}">
                      <a16:colId xmlns:a16="http://schemas.microsoft.com/office/drawing/2014/main" val="465686387"/>
                    </a:ext>
                  </a:extLst>
                </a:gridCol>
                <a:gridCol w="1196434">
                  <a:extLst>
                    <a:ext uri="{9D8B030D-6E8A-4147-A177-3AD203B41FA5}">
                      <a16:colId xmlns:a16="http://schemas.microsoft.com/office/drawing/2014/main" val="658097054"/>
                    </a:ext>
                  </a:extLst>
                </a:gridCol>
                <a:gridCol w="1139461">
                  <a:extLst>
                    <a:ext uri="{9D8B030D-6E8A-4147-A177-3AD203B41FA5}">
                      <a16:colId xmlns:a16="http://schemas.microsoft.com/office/drawing/2014/main" val="2129113438"/>
                    </a:ext>
                  </a:extLst>
                </a:gridCol>
                <a:gridCol w="1204573">
                  <a:extLst>
                    <a:ext uri="{9D8B030D-6E8A-4147-A177-3AD203B41FA5}">
                      <a16:colId xmlns:a16="http://schemas.microsoft.com/office/drawing/2014/main" val="155470977"/>
                    </a:ext>
                  </a:extLst>
                </a:gridCol>
                <a:gridCol w="1139461">
                  <a:extLst>
                    <a:ext uri="{9D8B030D-6E8A-4147-A177-3AD203B41FA5}">
                      <a16:colId xmlns:a16="http://schemas.microsoft.com/office/drawing/2014/main" val="3752420311"/>
                    </a:ext>
                  </a:extLst>
                </a:gridCol>
              </a:tblGrid>
              <a:tr h="361103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Pair#1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Pair#2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Pair#3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Pair#4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Pair#5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Pair#6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8147" marR="8147" marT="8147" marB="0" anchor="b"/>
                </a:tc>
                <a:extLst>
                  <a:ext uri="{0D108BD9-81ED-4DB2-BD59-A6C34878D82A}">
                    <a16:rowId xmlns:a16="http://schemas.microsoft.com/office/drawing/2014/main" val="120206801"/>
                  </a:ext>
                </a:extLst>
              </a:tr>
              <a:tr h="425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Helvetica" pitchFamily="2" charset="0"/>
                        </a:rPr>
                        <a:t>Week3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Helvetica" pitchFamily="2" charset="0"/>
                        </a:rPr>
                        <a:t>Brenden, Sharlene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Helvetica" pitchFamily="2" charset="0"/>
                        </a:rPr>
                        <a:t>Meredith, Hui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Helvetica" pitchFamily="2" charset="0"/>
                        </a:rPr>
                        <a:t>Xiaohui, Emily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Helvetica" pitchFamily="2" charset="0"/>
                        </a:rPr>
                        <a:t>Freddie, Chris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Helvetica" pitchFamily="2" charset="0"/>
                        </a:rPr>
                        <a:t>Mithila, Maria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Helvetica" pitchFamily="2" charset="0"/>
                        </a:rPr>
                        <a:t>Scott, Rachel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8147" marR="8147" marT="8147" marB="0" anchor="b"/>
                </a:tc>
                <a:extLst>
                  <a:ext uri="{0D108BD9-81ED-4DB2-BD59-A6C34878D82A}">
                    <a16:rowId xmlns:a16="http://schemas.microsoft.com/office/drawing/2014/main" val="204302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7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7F57-9A9C-E34C-BC4A-08A8A92C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ource Code Pro" panose="020B0509030403020204" pitchFamily="49" charset="77"/>
              </a:rPr>
              <a:t>wget</a:t>
            </a:r>
            <a:r>
              <a:rPr lang="en-US" dirty="0"/>
              <a:t> and </a:t>
            </a:r>
            <a:r>
              <a:rPr lang="en-US" dirty="0" err="1">
                <a:latin typeface="Source Code Pro" panose="020B0509030403020204" pitchFamily="49" charset="77"/>
              </a:rPr>
              <a:t>nano</a:t>
            </a:r>
            <a:endParaRPr lang="en-US" dirty="0">
              <a:latin typeface="Source Code Pro" panose="020B0509030403020204" pitchFamily="49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21BB-EE42-CC40-93E9-D24185BF0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Search NCBI’s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website for the experiment GSE49418.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 the FTP link for the series matrix file.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Copy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link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the GSE49418_series_matrix.txt.gz file.</a:t>
            </a:r>
          </a:p>
          <a:p>
            <a:pPr marL="45720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ftp://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ftp.ncbi.nlm.nih.gov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/geo/series/GSE49nnn/GSE49418/matrix/GSE49418_series_matrix.txt.gz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err="1">
                <a:latin typeface="Source Code Pro" panose="020B0509030403020204" pitchFamily="49" charset="77"/>
                <a:cs typeface="Arial" panose="020B0604020202020204" pitchFamily="34" charset="0"/>
              </a:rPr>
              <a:t>wget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download the matrix file to a new directory in your scratch folder.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Expand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gzip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file and open the resulting text file 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editor:</a:t>
            </a:r>
          </a:p>
          <a:p>
            <a:pPr marL="0" indent="0">
              <a:buNone/>
            </a:pPr>
            <a:r>
              <a:rPr lang="en-US" sz="2400" dirty="0">
                <a:latin typeface="Source Code Pro" panose="020B0509030403020204" pitchFamily="49" charset="77"/>
                <a:cs typeface="Arial" panose="020B0604020202020204" pitchFamily="34" charset="0"/>
              </a:rPr>
              <a:t>$ </a:t>
            </a:r>
            <a:r>
              <a:rPr lang="en-US" sz="2400" dirty="0" err="1">
                <a:latin typeface="Source Code Pro" panose="020B0509030403020204" pitchFamily="49" charset="77"/>
                <a:cs typeface="Arial" panose="020B0604020202020204" pitchFamily="34" charset="0"/>
              </a:rPr>
              <a:t>nano</a:t>
            </a:r>
            <a:r>
              <a:rPr lang="en-US" sz="2400" dirty="0">
                <a:latin typeface="Source Code Pro" panose="020B0509030403020204" pitchFamily="49" charset="77"/>
                <a:cs typeface="Arial" panose="020B0604020202020204" pitchFamily="34" charset="0"/>
              </a:rPr>
              <a:t> GSE49418_series_matrix.txt</a:t>
            </a:r>
          </a:p>
        </p:txBody>
      </p:sp>
      <p:sp>
        <p:nvSpPr>
          <p:cNvPr id="4" name="Bent-Up Arrow 3">
            <a:extLst>
              <a:ext uri="{FF2B5EF4-FFF2-40B4-BE49-F238E27FC236}">
                <a16:creationId xmlns:a16="http://schemas.microsoft.com/office/drawing/2014/main" id="{99228FE6-A2E9-BA48-9347-385BC087DA81}"/>
              </a:ext>
            </a:extLst>
          </p:cNvPr>
          <p:cNvSpPr/>
          <p:nvPr/>
        </p:nvSpPr>
        <p:spPr>
          <a:xfrm rot="16200000" flipH="1">
            <a:off x="6346799" y="5558807"/>
            <a:ext cx="311085" cy="390396"/>
          </a:xfrm>
          <a:prstGeom prst="bentUpArrow">
            <a:avLst>
              <a:gd name="adj1" fmla="val 25000"/>
              <a:gd name="adj2" fmla="val 20455"/>
              <a:gd name="adj3" fmla="val 25000"/>
            </a:avLst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B144AE-4C82-214D-9078-668E47F7D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945" y="2639233"/>
            <a:ext cx="2120335" cy="880139"/>
          </a:xfrm>
          <a:prstGeom prst="rect">
            <a:avLst/>
          </a:prstGeom>
        </p:spPr>
      </p:pic>
      <p:sp>
        <p:nvSpPr>
          <p:cNvPr id="6" name="Right Arrow 5">
            <a:extLst>
              <a:ext uri="{FF2B5EF4-FFF2-40B4-BE49-F238E27FC236}">
                <a16:creationId xmlns:a16="http://schemas.microsoft.com/office/drawing/2014/main" id="{099FA6B1-BB92-6A4B-A9FF-6C317A4B7263}"/>
              </a:ext>
            </a:extLst>
          </p:cNvPr>
          <p:cNvSpPr/>
          <p:nvPr/>
        </p:nvSpPr>
        <p:spPr>
          <a:xfrm>
            <a:off x="552893" y="3306722"/>
            <a:ext cx="422052" cy="1275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1C9B27-CF86-EB41-8820-1DC8C3D090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575" y="2575051"/>
            <a:ext cx="4406900" cy="1054100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1D47925D-DE4D-394D-BB61-02FA2939BDA5}"/>
              </a:ext>
            </a:extLst>
          </p:cNvPr>
          <p:cNvSpPr/>
          <p:nvPr/>
        </p:nvSpPr>
        <p:spPr>
          <a:xfrm>
            <a:off x="3040492" y="3434312"/>
            <a:ext cx="422052" cy="1275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ECFF-A8C8-9841-8820-6B2D878E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header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4C7FD-E5DE-7C49-9549-CC98793B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Open GSE49418_series_matrix.txt in the </a:t>
            </a:r>
            <a:r>
              <a:rPr lang="en-US" sz="2400" dirty="0" err="1"/>
              <a:t>nano</a:t>
            </a:r>
            <a:r>
              <a:rPr lang="en-US" sz="2400" dirty="0"/>
              <a:t> editor and scroll down to the line that starts with “!</a:t>
            </a:r>
            <a:r>
              <a:rPr lang="en-US" sz="2400" dirty="0" err="1"/>
              <a:t>Sample_title</a:t>
            </a:r>
            <a:r>
              <a:rPr lang="en-US" sz="2400" dirty="0"/>
              <a:t>”</a:t>
            </a:r>
          </a:p>
          <a:p>
            <a:pPr lvl="1"/>
            <a:r>
              <a:rPr lang="en-US" sz="2000" dirty="0"/>
              <a:t>Press </a:t>
            </a:r>
            <a:r>
              <a:rPr lang="en-US" sz="2000" dirty="0" err="1"/>
              <a:t>ctrl+c</a:t>
            </a:r>
            <a:r>
              <a:rPr lang="en-US" sz="2000" dirty="0"/>
              <a:t> to find the line number for this line.</a:t>
            </a:r>
          </a:p>
          <a:p>
            <a:r>
              <a:rPr lang="en-US" dirty="0"/>
              <a:t>Now create a file that contains only the header row using the head and tail commands.</a:t>
            </a:r>
          </a:p>
          <a:p>
            <a:pPr lvl="1"/>
            <a:r>
              <a:rPr lang="en-US" dirty="0"/>
              <a:t>Hint: Direct STDOUT of </a:t>
            </a:r>
            <a:r>
              <a:rPr lang="en-US" dirty="0">
                <a:latin typeface="Source Code Pro" panose="020B0509030403020204" pitchFamily="49" charset="77"/>
              </a:rPr>
              <a:t>head</a:t>
            </a:r>
            <a:r>
              <a:rPr lang="en-US" dirty="0"/>
              <a:t> to STDIN of </a:t>
            </a:r>
            <a:r>
              <a:rPr lang="en-US" dirty="0">
                <a:latin typeface="Source Code Pro" panose="020B0509030403020204" pitchFamily="49" charset="77"/>
              </a:rPr>
              <a:t>tail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Source Code Pro" panose="020B0509030403020204" pitchFamily="49" charset="77"/>
              </a:rPr>
              <a:t>$ head –n 30 GSE49418_series_matrix.txt | tail –n 1 &gt; </a:t>
            </a:r>
            <a:r>
              <a:rPr lang="en-US" sz="14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Header.txt</a:t>
            </a:r>
            <a:endParaRPr lang="en-US" sz="1400" dirty="0">
              <a:solidFill>
                <a:srgbClr val="FF0000"/>
              </a:solidFill>
              <a:latin typeface="Source Code Pro" panose="020B0509030403020204" pitchFamily="49" charset="77"/>
            </a:endParaRPr>
          </a:p>
          <a:p>
            <a:endParaRPr lang="en-US" sz="1400" dirty="0"/>
          </a:p>
          <a:p>
            <a:r>
              <a:rPr lang="en-US" dirty="0"/>
              <a:t>Edit the header line using </a:t>
            </a:r>
            <a:r>
              <a:rPr lang="en-US" dirty="0" err="1"/>
              <a:t>nano</a:t>
            </a:r>
            <a:r>
              <a:rPr lang="en-US" dirty="0"/>
              <a:t> to look like this: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3C8EE9-8B3E-DF4B-9411-752605D95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7515"/>
            <a:ext cx="9144000" cy="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9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7972-E46A-1146-B0FE-16AF5747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matrix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95A15-C9C3-184D-84D8-433087C07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3727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Use the </a:t>
            </a:r>
            <a:r>
              <a:rPr lang="en-US" sz="2400" dirty="0">
                <a:latin typeface="Source Code Pro" panose="020B0509030403020204" pitchFamily="49" charset="77"/>
              </a:rPr>
              <a:t>tail</a:t>
            </a:r>
            <a:r>
              <a:rPr lang="en-US" sz="2400" dirty="0"/>
              <a:t> command to create a matrix file that only contains the </a:t>
            </a:r>
            <a:r>
              <a:rPr lang="en-US" sz="2400" dirty="0" err="1"/>
              <a:t>gene_IDs</a:t>
            </a:r>
            <a:r>
              <a:rPr lang="en-US" sz="2400" dirty="0"/>
              <a:t> (e.g., "244901_at") and expression values.</a:t>
            </a:r>
          </a:p>
          <a:p>
            <a:r>
              <a:rPr lang="en-US" sz="2400" dirty="0"/>
              <a:t>NOTE: You can do simple arithmetic on the command line using the </a:t>
            </a:r>
            <a:r>
              <a:rPr lang="en-US" sz="2400" dirty="0" err="1">
                <a:latin typeface="Source Code Pro" panose="020B0509030403020204" pitchFamily="49" charset="77"/>
              </a:rPr>
              <a:t>bc</a:t>
            </a:r>
            <a:r>
              <a:rPr lang="en-US" sz="2400" dirty="0"/>
              <a:t> command.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Source Code Pro" panose="020B0509030403020204" pitchFamily="49" charset="77"/>
              </a:rPr>
              <a:t>$ tail –n 22811 GSE49418_series_matrix.txt |head –n 22810 &gt;</a:t>
            </a:r>
            <a:r>
              <a:rPr lang="en-US" sz="16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Matrix.txt</a:t>
            </a:r>
            <a:endParaRPr lang="en-US" sz="1600" dirty="0">
              <a:solidFill>
                <a:srgbClr val="FF0000"/>
              </a:solidFill>
              <a:latin typeface="Source Code Pro" panose="020B0509030403020204" pitchFamily="49" charset="77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889163-457D-8248-AB8E-753CE99E3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902" y="3714214"/>
            <a:ext cx="5486400" cy="103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2321-512C-774C-81EE-25005DA1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General recipe for creating custom groups of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DC581-CDAB-BC4D-971B-B3DD723D6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</a:t>
            </a:r>
            <a:r>
              <a:rPr lang="en-US" dirty="0">
                <a:latin typeface="Source Code Pro" panose="020B0509030403020204" pitchFamily="49" charset="77"/>
              </a:rPr>
              <a:t>cut</a:t>
            </a:r>
            <a:r>
              <a:rPr lang="en-US" dirty="0"/>
              <a:t> command to extract required column headers from the Header file.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$ cut –f1-7 </a:t>
            </a:r>
            <a:r>
              <a:rPr lang="en-US" sz="18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Header.txt</a:t>
            </a: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 &gt; </a:t>
            </a:r>
            <a:r>
              <a:rPr lang="en-US" sz="18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WTvsMT_CK.header</a:t>
            </a:r>
            <a:endParaRPr lang="en-US" sz="1800" dirty="0">
              <a:solidFill>
                <a:srgbClr val="FF0000"/>
              </a:solidFill>
              <a:latin typeface="Source Code Pro" panose="020B0509030403020204" pitchFamily="49" charset="77"/>
            </a:endParaRPr>
          </a:p>
          <a:p>
            <a:r>
              <a:rPr lang="en-US" dirty="0"/>
              <a:t>Use the </a:t>
            </a:r>
            <a:r>
              <a:rPr lang="en-US" dirty="0">
                <a:latin typeface="Source Code Pro" panose="020B0509030403020204" pitchFamily="49" charset="77"/>
              </a:rPr>
              <a:t>cut</a:t>
            </a:r>
            <a:r>
              <a:rPr lang="en-US" dirty="0"/>
              <a:t> command to extract required columns from the Matrix file.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$ cut –f1-7 </a:t>
            </a:r>
            <a:r>
              <a:rPr lang="en-US" sz="18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Matrix.txt</a:t>
            </a: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 | </a:t>
            </a:r>
            <a:r>
              <a:rPr lang="en-US" sz="1800" dirty="0">
                <a:solidFill>
                  <a:srgbClr val="FF0000"/>
                </a:solidFill>
              </a:rPr>
              <a:t>sort -n -k2,2 </a:t>
            </a: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&gt; </a:t>
            </a:r>
            <a:r>
              <a:rPr lang="en-US" sz="18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WTvsMT_CK.matrix</a:t>
            </a:r>
            <a:endParaRPr lang="en-US" dirty="0">
              <a:solidFill>
                <a:srgbClr val="FF0000"/>
              </a:solidFill>
              <a:latin typeface="Source Code Pro" panose="020B0509030403020204" pitchFamily="49" charset="77"/>
            </a:endParaRPr>
          </a:p>
          <a:p>
            <a:r>
              <a:rPr lang="en-US" dirty="0"/>
              <a:t>Use the </a:t>
            </a:r>
            <a:r>
              <a:rPr lang="en-US" dirty="0">
                <a:latin typeface="Source Code Pro" panose="020B0509030403020204" pitchFamily="49" charset="77"/>
              </a:rPr>
              <a:t>cat</a:t>
            </a:r>
            <a:r>
              <a:rPr lang="en-US" dirty="0"/>
              <a:t> command to attach the header to the data columns.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$ cat </a:t>
            </a:r>
            <a:r>
              <a:rPr lang="en-US" sz="18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WTvsMT_CK.header</a:t>
            </a: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ource Code Pro" panose="020B0509030403020204" pitchFamily="49" charset="77"/>
              </a:rPr>
              <a:t>WTvsMT_CK.matrix</a:t>
            </a:r>
            <a:r>
              <a:rPr lang="en-US" sz="1800" dirty="0">
                <a:solidFill>
                  <a:srgbClr val="FF0000"/>
                </a:solidFill>
                <a:latin typeface="Source Code Pro" panose="020B0509030403020204" pitchFamily="49" charset="77"/>
              </a:rPr>
              <a:t> &gt;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WTvsMT_CK.txt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3004</TotalTime>
  <Words>675</Words>
  <Application>Microsoft Macintosh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ArialMT</vt:lpstr>
      <vt:lpstr>Helvetica</vt:lpstr>
      <vt:lpstr>Source Code Pro</vt:lpstr>
      <vt:lpstr>Office Theme</vt:lpstr>
      <vt:lpstr>Doing more in UNIX</vt:lpstr>
      <vt:lpstr>Creating pipelines from commands</vt:lpstr>
      <vt:lpstr>Writing vs. Appending to a file</vt:lpstr>
      <vt:lpstr>Exercises</vt:lpstr>
      <vt:lpstr>Today's pairs</vt:lpstr>
      <vt:lpstr>wget and nano</vt:lpstr>
      <vt:lpstr>Create the header file</vt:lpstr>
      <vt:lpstr>Create the matrix file</vt:lpstr>
      <vt:lpstr>General recipe for creating custom groups of columns</vt:lpstr>
      <vt:lpstr>Create these 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UNIX commands</dc:title>
  <dc:creator>Kranthi K Varala</dc:creator>
  <cp:lastModifiedBy>Varala, Kranthi K</cp:lastModifiedBy>
  <cp:revision>78</cp:revision>
  <cp:lastPrinted>2019-01-23T19:38:46Z</cp:lastPrinted>
  <dcterms:created xsi:type="dcterms:W3CDTF">2018-01-16T19:37:20Z</dcterms:created>
  <dcterms:modified xsi:type="dcterms:W3CDTF">2022-01-27T05:58:45Z</dcterms:modified>
</cp:coreProperties>
</file>