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76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worthingtondirect.com/chairs/703a-emerson-armless-wooden-chair.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701025" y="4415775"/>
            <a:ext cx="5608300"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1:notes"/>
          <p:cNvSpPr>
            <a:spLocks noGrp="1" noRot="1" noChangeAspect="1"/>
          </p:cNvSpPr>
          <p:nvPr>
            <p:ph type="sldImg" idx="2"/>
          </p:nvPr>
        </p:nvSpPr>
        <p:spPr>
          <a:xfrm>
            <a:off x="1168625" y="697225"/>
            <a:ext cx="467382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934e25d2c3_0_6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934e25d2c3_0_69:notes"/>
          <p:cNvSpPr txBox="1">
            <a:spLocks noGrp="1"/>
          </p:cNvSpPr>
          <p:nvPr>
            <p:ph type="body" idx="1"/>
          </p:nvPr>
        </p:nvSpPr>
        <p:spPr>
          <a:xfrm>
            <a:off x="701675" y="4416425"/>
            <a:ext cx="5607000" cy="41832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360"/>
              </a:spcBef>
              <a:spcAft>
                <a:spcPts val="0"/>
              </a:spcAft>
              <a:buSzPts val="1400"/>
              <a:buNone/>
            </a:pPr>
            <a:endParaRPr/>
          </a:p>
        </p:txBody>
      </p:sp>
      <p:sp>
        <p:nvSpPr>
          <p:cNvPr id="187" name="Google Shape;187;g934e25d2c3_0_69: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934e25d2c3_0_77: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934e25d2c3_0_77:notes"/>
          <p:cNvSpPr txBox="1">
            <a:spLocks noGrp="1"/>
          </p:cNvSpPr>
          <p:nvPr>
            <p:ph type="body" idx="1"/>
          </p:nvPr>
        </p:nvSpPr>
        <p:spPr>
          <a:xfrm>
            <a:off x="701675" y="4416425"/>
            <a:ext cx="5607000" cy="41832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360"/>
              </a:spcBef>
              <a:spcAft>
                <a:spcPts val="0"/>
              </a:spcAft>
              <a:buSzPts val="1400"/>
              <a:buNone/>
            </a:pPr>
            <a:endParaRPr/>
          </a:p>
        </p:txBody>
      </p:sp>
      <p:sp>
        <p:nvSpPr>
          <p:cNvPr id="196" name="Google Shape;196;g934e25d2c3_0_77: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934e25d2c3_0_8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934e25d2c3_0_85:notes"/>
          <p:cNvSpPr txBox="1">
            <a:spLocks noGrp="1"/>
          </p:cNvSpPr>
          <p:nvPr>
            <p:ph type="body" idx="1"/>
          </p:nvPr>
        </p:nvSpPr>
        <p:spPr>
          <a:xfrm>
            <a:off x="701675" y="4416425"/>
            <a:ext cx="5607000" cy="41832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360"/>
              </a:spcBef>
              <a:spcAft>
                <a:spcPts val="0"/>
              </a:spcAft>
              <a:buSzPts val="1400"/>
              <a:buNone/>
            </a:pPr>
            <a:endParaRPr/>
          </a:p>
        </p:txBody>
      </p:sp>
      <p:sp>
        <p:nvSpPr>
          <p:cNvPr id="205" name="Google Shape;205;g934e25d2c3_0_85: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934e25d2c3_0_93: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934e25d2c3_0_93:notes"/>
          <p:cNvSpPr txBox="1">
            <a:spLocks noGrp="1"/>
          </p:cNvSpPr>
          <p:nvPr>
            <p:ph type="body" idx="1"/>
          </p:nvPr>
        </p:nvSpPr>
        <p:spPr>
          <a:xfrm>
            <a:off x="701675" y="4416425"/>
            <a:ext cx="5607000" cy="41832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360"/>
              </a:spcBef>
              <a:spcAft>
                <a:spcPts val="0"/>
              </a:spcAft>
              <a:buSzPts val="1400"/>
              <a:buNone/>
            </a:pPr>
            <a:endParaRPr/>
          </a:p>
        </p:txBody>
      </p:sp>
      <p:sp>
        <p:nvSpPr>
          <p:cNvPr id="214" name="Google Shape;214;g934e25d2c3_0_93: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934e25d2c3_0_10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934e25d2c3_0_101:notes"/>
          <p:cNvSpPr txBox="1">
            <a:spLocks noGrp="1"/>
          </p:cNvSpPr>
          <p:nvPr>
            <p:ph type="body" idx="1"/>
          </p:nvPr>
        </p:nvSpPr>
        <p:spPr>
          <a:xfrm>
            <a:off x="701675" y="4416425"/>
            <a:ext cx="5607000" cy="41832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360"/>
              </a:spcBef>
              <a:spcAft>
                <a:spcPts val="0"/>
              </a:spcAft>
              <a:buSzPts val="1400"/>
              <a:buNone/>
            </a:pPr>
            <a:endParaRPr/>
          </a:p>
        </p:txBody>
      </p:sp>
      <p:sp>
        <p:nvSpPr>
          <p:cNvPr id="223" name="Google Shape;223;g934e25d2c3_0_101: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934e25d2c3_0_10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g934e25d2c3_0_109:notes"/>
          <p:cNvSpPr txBox="1">
            <a:spLocks noGrp="1"/>
          </p:cNvSpPr>
          <p:nvPr>
            <p:ph type="body" idx="1"/>
          </p:nvPr>
        </p:nvSpPr>
        <p:spPr>
          <a:xfrm>
            <a:off x="701675" y="4416425"/>
            <a:ext cx="5607000" cy="41832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360"/>
              </a:spcBef>
              <a:spcAft>
                <a:spcPts val="0"/>
              </a:spcAft>
              <a:buSzPts val="1400"/>
              <a:buNone/>
            </a:pPr>
            <a:endParaRPr/>
          </a:p>
        </p:txBody>
      </p:sp>
      <p:sp>
        <p:nvSpPr>
          <p:cNvPr id="232" name="Google Shape;232;g934e25d2c3_0_109: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934e25d2c3_0_1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934e25d2c3_0_117:notes"/>
          <p:cNvSpPr txBox="1">
            <a:spLocks noGrp="1"/>
          </p:cNvSpPr>
          <p:nvPr>
            <p:ph type="body" idx="1"/>
          </p:nvPr>
        </p:nvSpPr>
        <p:spPr>
          <a:xfrm>
            <a:off x="701675" y="4416425"/>
            <a:ext cx="5607000" cy="41832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360"/>
              </a:spcBef>
              <a:spcAft>
                <a:spcPts val="0"/>
              </a:spcAft>
              <a:buClr>
                <a:schemeClr val="dk1"/>
              </a:buClr>
              <a:buSzPts val="1100"/>
              <a:buFont typeface="Arial"/>
              <a:buNone/>
            </a:pPr>
            <a:endParaRPr/>
          </a:p>
        </p:txBody>
      </p:sp>
      <p:sp>
        <p:nvSpPr>
          <p:cNvPr id="241" name="Google Shape;241;g934e25d2c3_0_117: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934e25d2c3_0_128: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g934e25d2c3_0_128:notes"/>
          <p:cNvSpPr txBox="1">
            <a:spLocks noGrp="1"/>
          </p:cNvSpPr>
          <p:nvPr>
            <p:ph type="body" idx="1"/>
          </p:nvPr>
        </p:nvSpPr>
        <p:spPr>
          <a:xfrm>
            <a:off x="701675" y="4416425"/>
            <a:ext cx="5607000" cy="41832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360"/>
              </a:spcBef>
              <a:spcAft>
                <a:spcPts val="0"/>
              </a:spcAft>
              <a:buSzPts val="1400"/>
              <a:buNone/>
            </a:pPr>
            <a:r>
              <a:rPr lang="en-US"/>
              <a:t>The SCAMPER tool is easier if the students have a reference, like the chair, to work with and build off of. Have the student groups select one of the member’s chassis concepts from the last activity and go through the SCAMPER tool on their own using that concept. Students should sketch out each idea on a sticky note or piece of paper provided. Have the students complete this activity with each concept they chose as their “top picks” from the last activity. If student groups contains 3 individuals they would have 21 mini-sketches. </a:t>
            </a:r>
            <a:endParaRPr/>
          </a:p>
        </p:txBody>
      </p:sp>
      <p:sp>
        <p:nvSpPr>
          <p:cNvPr id="253" name="Google Shape;253;g934e25d2c3_0_128: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936eb516da_0_2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936eb516da_0_28: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934e25d2c3_0_14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934e25d2c3_0_143:notes"/>
          <p:cNvSpPr txBox="1">
            <a:spLocks noGrp="1"/>
          </p:cNvSpPr>
          <p:nvPr>
            <p:ph type="body" idx="1"/>
          </p:nvPr>
        </p:nvSpPr>
        <p:spPr>
          <a:xfrm>
            <a:off x="701675" y="4416425"/>
            <a:ext cx="5607000" cy="41832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360"/>
              </a:spcBef>
              <a:spcAft>
                <a:spcPts val="0"/>
              </a:spcAft>
              <a:buSzPts val="1400"/>
              <a:buNone/>
            </a:pPr>
            <a:endParaRPr/>
          </a:p>
        </p:txBody>
      </p:sp>
      <p:sp>
        <p:nvSpPr>
          <p:cNvPr id="268" name="Google Shape;268;g934e25d2c3_0_143: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934e25d2c3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g934e25d2c3_0_0:notes"/>
          <p:cNvSpPr txBox="1">
            <a:spLocks noGrp="1"/>
          </p:cNvSpPr>
          <p:nvPr>
            <p:ph type="body" idx="1"/>
          </p:nvPr>
        </p:nvSpPr>
        <p:spPr>
          <a:xfrm>
            <a:off x="701675" y="4416425"/>
            <a:ext cx="5607000" cy="41832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360"/>
              </a:spcBef>
              <a:spcAft>
                <a:spcPts val="0"/>
              </a:spcAft>
              <a:buSzPts val="1400"/>
              <a:buNone/>
            </a:pPr>
            <a:endParaRPr/>
          </a:p>
        </p:txBody>
      </p:sp>
      <p:sp>
        <p:nvSpPr>
          <p:cNvPr id="124" name="Google Shape;124;g934e25d2c3_0_0: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936eb516da_0_3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936eb516da_0_37: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934e25d2c3_0_16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934e25d2c3_0_165:notes"/>
          <p:cNvSpPr txBox="1">
            <a:spLocks noGrp="1"/>
          </p:cNvSpPr>
          <p:nvPr>
            <p:ph type="body" idx="1"/>
          </p:nvPr>
        </p:nvSpPr>
        <p:spPr>
          <a:xfrm>
            <a:off x="701675" y="4416425"/>
            <a:ext cx="5607000" cy="41832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360"/>
              </a:spcBef>
              <a:spcAft>
                <a:spcPts val="0"/>
              </a:spcAft>
              <a:buSzPts val="1400"/>
              <a:buNone/>
            </a:pPr>
            <a:endParaRPr/>
          </a:p>
        </p:txBody>
      </p:sp>
      <p:sp>
        <p:nvSpPr>
          <p:cNvPr id="286" name="Google Shape;286;g934e25d2c3_0_165: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934e25d2c3_0_1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934e25d2c3_0_172:notes"/>
          <p:cNvSpPr txBox="1">
            <a:spLocks noGrp="1"/>
          </p:cNvSpPr>
          <p:nvPr>
            <p:ph type="body" idx="1"/>
          </p:nvPr>
        </p:nvSpPr>
        <p:spPr>
          <a:xfrm>
            <a:off x="701675" y="4416425"/>
            <a:ext cx="5607000" cy="41832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360"/>
              </a:spcBef>
              <a:spcAft>
                <a:spcPts val="0"/>
              </a:spcAft>
              <a:buSzPts val="1400"/>
              <a:buNone/>
            </a:pPr>
            <a:endParaRPr/>
          </a:p>
        </p:txBody>
      </p:sp>
      <p:sp>
        <p:nvSpPr>
          <p:cNvPr id="294" name="Google Shape;294;g934e25d2c3_0_172: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936eb516da_0_45:notes"/>
          <p:cNvSpPr>
            <a:spLocks noGrp="1" noRot="1" noChangeAspect="1"/>
          </p:cNvSpPr>
          <p:nvPr>
            <p:ph type="sldImg" idx="2"/>
          </p:nvPr>
        </p:nvSpPr>
        <p:spPr>
          <a:xfrm>
            <a:off x="1168625" y="697225"/>
            <a:ext cx="4673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936eb516da_0_45: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936eb516da_0_5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936eb516da_0_54: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934e25d2c3_0_187: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g934e25d2c3_0_187:notes"/>
          <p:cNvSpPr txBox="1">
            <a:spLocks noGrp="1"/>
          </p:cNvSpPr>
          <p:nvPr>
            <p:ph type="body" idx="1"/>
          </p:nvPr>
        </p:nvSpPr>
        <p:spPr>
          <a:xfrm>
            <a:off x="701675" y="4416425"/>
            <a:ext cx="5607000" cy="41832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360"/>
              </a:spcBef>
              <a:spcAft>
                <a:spcPts val="0"/>
              </a:spcAft>
              <a:buSzPts val="1400"/>
              <a:buNone/>
            </a:pPr>
            <a:endParaRPr/>
          </a:p>
        </p:txBody>
      </p:sp>
      <p:sp>
        <p:nvSpPr>
          <p:cNvPr id="316" name="Google Shape;316;g934e25d2c3_0_187: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934e25d2c3_0_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934e25d2c3_0_8:notes"/>
          <p:cNvSpPr txBox="1">
            <a:spLocks noGrp="1"/>
          </p:cNvSpPr>
          <p:nvPr>
            <p:ph type="body" idx="1"/>
          </p:nvPr>
        </p:nvSpPr>
        <p:spPr>
          <a:xfrm>
            <a:off x="701675" y="4416425"/>
            <a:ext cx="5607000" cy="41832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360"/>
              </a:spcBef>
              <a:spcAft>
                <a:spcPts val="0"/>
              </a:spcAft>
              <a:buSzPts val="1400"/>
              <a:buNone/>
            </a:pPr>
            <a:endParaRPr/>
          </a:p>
        </p:txBody>
      </p:sp>
      <p:sp>
        <p:nvSpPr>
          <p:cNvPr id="132" name="Google Shape;132;g934e25d2c3_0_8: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934e25d2c3_0_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934e25d2c3_0_14:notes"/>
          <p:cNvSpPr txBox="1">
            <a:spLocks noGrp="1"/>
          </p:cNvSpPr>
          <p:nvPr>
            <p:ph type="body" idx="1"/>
          </p:nvPr>
        </p:nvSpPr>
        <p:spPr>
          <a:xfrm>
            <a:off x="701675" y="4416425"/>
            <a:ext cx="5607000" cy="41832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360"/>
              </a:spcBef>
              <a:spcAft>
                <a:spcPts val="0"/>
              </a:spcAft>
              <a:buSzPts val="1400"/>
              <a:buNone/>
            </a:pPr>
            <a:endParaRPr/>
          </a:p>
        </p:txBody>
      </p:sp>
      <p:sp>
        <p:nvSpPr>
          <p:cNvPr id="140" name="Google Shape;140;g934e25d2c3_0_14: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936eb516da_0_6:notes"/>
          <p:cNvSpPr>
            <a:spLocks noGrp="1" noRot="1" noChangeAspect="1"/>
          </p:cNvSpPr>
          <p:nvPr>
            <p:ph type="sldImg" idx="2"/>
          </p:nvPr>
        </p:nvSpPr>
        <p:spPr>
          <a:xfrm>
            <a:off x="1168625" y="697225"/>
            <a:ext cx="4673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936eb516da_0_6: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936eb516da_0_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936eb516da_0_11: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934e25d2c3_0_39: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934e25d2c3_0_39:notes"/>
          <p:cNvSpPr txBox="1">
            <a:spLocks noGrp="1"/>
          </p:cNvSpPr>
          <p:nvPr>
            <p:ph type="body" idx="1"/>
          </p:nvPr>
        </p:nvSpPr>
        <p:spPr>
          <a:xfrm>
            <a:off x="701675" y="4416425"/>
            <a:ext cx="5607000" cy="41832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360"/>
              </a:spcBef>
              <a:spcAft>
                <a:spcPts val="0"/>
              </a:spcAft>
              <a:buSzPts val="1400"/>
              <a:buNone/>
            </a:pPr>
            <a:r>
              <a:rPr lang="en-US"/>
              <a:t>Teacher: Students should write responses on a piece of paper that is either shared as a group or in an engineering notebook that is part of the class or even a shared whiteboard if available. The goal is to have students writing down questions about the problem. Such questions as, “What size does it need to be?” or “What will the </a:t>
            </a:r>
            <a:r>
              <a:rPr lang="en-US" i="1"/>
              <a:t>MSTEM Accel Car </a:t>
            </a:r>
            <a:r>
              <a:rPr lang="en-US"/>
              <a:t>carry or transport?” or “How fast will it go?” or “What materials are available to me?” are all important questions that you can share as examples. This activity should take 5-7 minutes for them to generate as many questions as they possibly can.  </a:t>
            </a:r>
            <a:endParaRPr/>
          </a:p>
        </p:txBody>
      </p:sp>
      <p:sp>
        <p:nvSpPr>
          <p:cNvPr id="165" name="Google Shape;165;g934e25d2c3_0_39: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936eb516da_0_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936eb516da_0_17:notes"/>
          <p:cNvSpPr txBox="1">
            <a:spLocks noGrp="1"/>
          </p:cNvSpPr>
          <p:nvPr>
            <p:ph type="body" idx="1"/>
          </p:nvPr>
        </p:nvSpPr>
        <p:spPr>
          <a:xfrm>
            <a:off x="701025" y="4415775"/>
            <a:ext cx="56082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934e25d2c3_0_61: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934e25d2c3_0_61:notes"/>
          <p:cNvSpPr txBox="1">
            <a:spLocks noGrp="1"/>
          </p:cNvSpPr>
          <p:nvPr>
            <p:ph type="body" idx="1"/>
          </p:nvPr>
        </p:nvSpPr>
        <p:spPr>
          <a:xfrm>
            <a:off x="701675" y="4416425"/>
            <a:ext cx="5607000" cy="41832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360"/>
              </a:spcBef>
              <a:spcAft>
                <a:spcPts val="0"/>
              </a:spcAft>
              <a:buSzPts val="1400"/>
              <a:buNone/>
            </a:pPr>
            <a:r>
              <a:rPr lang="en-US"/>
              <a:t>Next few slide breakdowns should not take too long. The focus should be on explaining the behavior associated with the letter in the acronym and the driving questions that help elicit those behaviors. Each slide will have the identified letter in the acronym and what it means, driving questions, an explanation and how it relates to the chair. The chair concept was chosen as a simple object lesson. By using a chair, the basic principles of SCAMPER can be explained and visualized simply. It is left to the teacher to explain or offer ways that SCAMPER works for the </a:t>
            </a:r>
            <a:r>
              <a:rPr lang="en-US" i="1"/>
              <a:t>Micro Kart </a:t>
            </a:r>
            <a:r>
              <a:rPr lang="en-US"/>
              <a:t>as needed.</a:t>
            </a:r>
            <a:endParaRPr/>
          </a:p>
          <a:p>
            <a:pPr marL="0" lvl="0" indent="0" algn="l" rtl="0">
              <a:lnSpc>
                <a:spcPct val="100000"/>
              </a:lnSpc>
              <a:spcBef>
                <a:spcPts val="360"/>
              </a:spcBef>
              <a:spcAft>
                <a:spcPts val="0"/>
              </a:spcAft>
              <a:buSzPts val="1400"/>
              <a:buNone/>
            </a:pPr>
            <a:r>
              <a:rPr lang="en-US"/>
              <a:t>SCAMPER questions adapted from: </a:t>
            </a:r>
            <a:r>
              <a:rPr lang="en-US" sz="1000">
                <a:latin typeface="Arial"/>
                <a:ea typeface="Arial"/>
                <a:cs typeface="Arial"/>
                <a:sym typeface="Arial"/>
              </a:rPr>
              <a:t>Michalko, M. (2006). </a:t>
            </a:r>
            <a:r>
              <a:rPr lang="en-US" sz="1000" i="1">
                <a:latin typeface="Arial"/>
                <a:ea typeface="Arial"/>
                <a:cs typeface="Arial"/>
                <a:sym typeface="Arial"/>
              </a:rPr>
              <a:t>Thinkertoys: A handbook of creative-thinking techniques</a:t>
            </a:r>
            <a:r>
              <a:rPr lang="en-US" sz="1000">
                <a:latin typeface="Arial"/>
                <a:ea typeface="Arial"/>
                <a:cs typeface="Arial"/>
                <a:sym typeface="Arial"/>
              </a:rPr>
              <a:t> (2nd ed.). New York, NY: Ten Speed Press. Pages 72-108. </a:t>
            </a:r>
            <a:endParaRPr sz="1000"/>
          </a:p>
          <a:p>
            <a:pPr marL="0" lvl="0" indent="0" algn="l" rtl="0">
              <a:lnSpc>
                <a:spcPct val="100000"/>
              </a:lnSpc>
              <a:spcBef>
                <a:spcPts val="360"/>
              </a:spcBef>
              <a:spcAft>
                <a:spcPts val="0"/>
              </a:spcAft>
              <a:buSzPts val="1400"/>
              <a:buNone/>
            </a:pPr>
            <a:r>
              <a:rPr lang="en-US"/>
              <a:t>Chair photo credit: </a:t>
            </a:r>
            <a:r>
              <a:rPr lang="en-US" u="sng">
                <a:solidFill>
                  <a:schemeClr val="hlink"/>
                </a:solidFill>
                <a:hlinkClick r:id="rId3"/>
              </a:rPr>
              <a:t>https://www.worthingtondirect.com/chairs/703a-emerson-armless-wooden-chair.htm</a:t>
            </a:r>
            <a:r>
              <a:rPr lang="en-US"/>
              <a:t> </a:t>
            </a:r>
            <a:endParaRPr/>
          </a:p>
        </p:txBody>
      </p:sp>
      <p:sp>
        <p:nvSpPr>
          <p:cNvPr id="179" name="Google Shape;179;g934e25d2c3_0_61:notes"/>
          <p:cNvSpPr txBox="1">
            <a:spLocks noGrp="1"/>
          </p:cNvSpPr>
          <p:nvPr>
            <p:ph type="sldNum" idx="12"/>
          </p:nvPr>
        </p:nvSpPr>
        <p:spPr>
          <a:xfrm>
            <a:off x="3970338" y="8829675"/>
            <a:ext cx="3038400" cy="4650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sp>
        <p:nvSpPr>
          <p:cNvPr id="17" name="Google Shape;17;p2"/>
          <p:cNvSpPr/>
          <p:nvPr/>
        </p:nvSpPr>
        <p:spPr>
          <a:xfrm>
            <a:off x="2382" y="6400800"/>
            <a:ext cx="9141619" cy="457200"/>
          </a:xfrm>
          <a:prstGeom prst="rect">
            <a:avLst/>
          </a:pr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2" y="6334316"/>
            <a:ext cx="9141619" cy="64008"/>
          </a:xfrm>
          <a:prstGeom prst="rect">
            <a:avLst/>
          </a:pr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txBox="1">
            <a:spLocks noGrp="1"/>
          </p:cNvSpPr>
          <p:nvPr>
            <p:ph type="ctrTitle"/>
          </p:nvPr>
        </p:nvSpPr>
        <p:spPr>
          <a:xfrm>
            <a:off x="822960" y="758952"/>
            <a:ext cx="7543800" cy="356616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825038" y="4455621"/>
            <a:ext cx="7543800" cy="1143000"/>
          </a:xfrm>
          <a:prstGeom prst="rect">
            <a:avLst/>
          </a:prstGeom>
          <a:noFill/>
          <a:ln>
            <a:noFill/>
          </a:ln>
        </p:spPr>
        <p:txBody>
          <a:bodyPr spcFirstLastPara="1" wrap="square" lIns="91425" tIns="45700" rIns="91425" bIns="45700" anchor="t" anchorCtr="0">
            <a:no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1" name="Google Shape;21;p2"/>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4" name="Google Shape;24;p2"/>
          <p:cNvCxnSpPr/>
          <p:nvPr/>
        </p:nvCxnSpPr>
        <p:spPr>
          <a:xfrm>
            <a:off x="905744" y="4343400"/>
            <a:ext cx="7406640" cy="0"/>
          </a:xfrm>
          <a:prstGeom prst="straightConnector1">
            <a:avLst/>
          </a:prstGeom>
          <a:noFill/>
          <a:ln w="9525" cap="flat" cmpd="sng">
            <a:solidFill>
              <a:srgbClr val="7F7F7F"/>
            </a:solidFill>
            <a:prstDash val="solid"/>
            <a:round/>
            <a:headEnd type="none" w="sm" len="sm"/>
            <a:tailEnd type="none" w="sm" len="sm"/>
          </a:ln>
        </p:spPr>
      </p:cxnSp>
      <p:pic>
        <p:nvPicPr>
          <p:cNvPr id="25" name="Google Shape;25;p2"/>
          <p:cNvPicPr preferRelativeResize="0"/>
          <p:nvPr/>
        </p:nvPicPr>
        <p:blipFill rotWithShape="1">
          <a:blip r:embed="rId2">
            <a:alphaModFix/>
          </a:blip>
          <a:srcRect/>
          <a:stretch/>
        </p:blipFill>
        <p:spPr>
          <a:xfrm>
            <a:off x="92383" y="52395"/>
            <a:ext cx="1097280" cy="360045"/>
          </a:xfrm>
          <a:prstGeom prst="rect">
            <a:avLst/>
          </a:prstGeom>
          <a:noFill/>
          <a:ln>
            <a:noFill/>
          </a:ln>
        </p:spPr>
      </p:pic>
      <p:pic>
        <p:nvPicPr>
          <p:cNvPr id="26" name="Google Shape;26;p2"/>
          <p:cNvPicPr preferRelativeResize="0"/>
          <p:nvPr/>
        </p:nvPicPr>
        <p:blipFill rotWithShape="1">
          <a:blip r:embed="rId3">
            <a:alphaModFix/>
          </a:blip>
          <a:srcRect/>
          <a:stretch/>
        </p:blipFill>
        <p:spPr>
          <a:xfrm>
            <a:off x="7954337" y="69540"/>
            <a:ext cx="1097280" cy="3429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3"/>
        <p:cNvGrpSpPr/>
        <p:nvPr/>
      </p:nvGrpSpPr>
      <p:grpSpPr>
        <a:xfrm>
          <a:off x="0" y="0"/>
          <a:ext cx="0" cy="0"/>
          <a:chOff x="0" y="0"/>
          <a:chExt cx="0" cy="0"/>
        </a:xfrm>
      </p:grpSpPr>
      <p:sp>
        <p:nvSpPr>
          <p:cNvPr id="94" name="Google Shape;94;p11"/>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1"/>
          <p:cNvSpPr txBox="1">
            <a:spLocks noGrp="1"/>
          </p:cNvSpPr>
          <p:nvPr>
            <p:ph type="body" idx="1"/>
          </p:nvPr>
        </p:nvSpPr>
        <p:spPr>
          <a:xfrm rot="5400000">
            <a:off x="2583180" y="85514"/>
            <a:ext cx="4023360" cy="7543801"/>
          </a:xfrm>
          <a:prstGeom prst="rect">
            <a:avLst/>
          </a:prstGeom>
          <a:noFill/>
          <a:ln>
            <a:noFill/>
          </a:ln>
        </p:spPr>
        <p:txBody>
          <a:bodyPr spcFirstLastPara="1" wrap="square" lIns="45700" tIns="0" rIns="45700" bIns="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6" name="Google Shape;96;p11"/>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1"/>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1"/>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9"/>
        <p:cNvGrpSpPr/>
        <p:nvPr/>
      </p:nvGrpSpPr>
      <p:grpSpPr>
        <a:xfrm>
          <a:off x="0" y="0"/>
          <a:ext cx="0" cy="0"/>
          <a:chOff x="0" y="0"/>
          <a:chExt cx="0" cy="0"/>
        </a:xfrm>
      </p:grpSpPr>
      <p:sp>
        <p:nvSpPr>
          <p:cNvPr id="100" name="Google Shape;100;p12"/>
          <p:cNvSpPr/>
          <p:nvPr/>
        </p:nvSpPr>
        <p:spPr>
          <a:xfrm>
            <a:off x="2382" y="6400800"/>
            <a:ext cx="9141619" cy="457200"/>
          </a:xfrm>
          <a:prstGeom prst="rect">
            <a:avLst/>
          </a:pr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2"/>
          <p:cNvSpPr/>
          <p:nvPr/>
        </p:nvSpPr>
        <p:spPr>
          <a:xfrm>
            <a:off x="12" y="6334316"/>
            <a:ext cx="9141619" cy="64008"/>
          </a:xfrm>
          <a:prstGeom prst="rect">
            <a:avLst/>
          </a:pr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2"/>
          <p:cNvSpPr txBox="1">
            <a:spLocks noGrp="1"/>
          </p:cNvSpPr>
          <p:nvPr>
            <p:ph type="title"/>
          </p:nvPr>
        </p:nvSpPr>
        <p:spPr>
          <a:xfrm rot="5400000">
            <a:off x="4650802" y="2307652"/>
            <a:ext cx="5757421" cy="1971675"/>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2"/>
          <p:cNvSpPr txBox="1">
            <a:spLocks noGrp="1"/>
          </p:cNvSpPr>
          <p:nvPr>
            <p:ph type="body" idx="1"/>
          </p:nvPr>
        </p:nvSpPr>
        <p:spPr>
          <a:xfrm rot="5400000">
            <a:off x="650302" y="393126"/>
            <a:ext cx="5757420" cy="5800725"/>
          </a:xfrm>
          <a:prstGeom prst="rect">
            <a:avLst/>
          </a:prstGeom>
          <a:noFill/>
          <a:ln>
            <a:noFill/>
          </a:ln>
        </p:spPr>
        <p:txBody>
          <a:bodyPr spcFirstLastPara="1" wrap="square" lIns="45700" tIns="0" rIns="45700" bIns="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4" name="Google Shape;104;p12"/>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2"/>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2"/>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07" name="Google Shape;107;p12"/>
          <p:cNvPicPr preferRelativeResize="0"/>
          <p:nvPr/>
        </p:nvPicPr>
        <p:blipFill rotWithShape="1">
          <a:blip r:embed="rId2">
            <a:alphaModFix/>
          </a:blip>
          <a:srcRect/>
          <a:stretch/>
        </p:blipFill>
        <p:spPr>
          <a:xfrm rot="5400000">
            <a:off x="8368970" y="424720"/>
            <a:ext cx="1097280" cy="360045"/>
          </a:xfrm>
          <a:prstGeom prst="rect">
            <a:avLst/>
          </a:prstGeom>
          <a:noFill/>
          <a:ln>
            <a:noFill/>
          </a:ln>
        </p:spPr>
      </p:pic>
      <p:pic>
        <p:nvPicPr>
          <p:cNvPr id="108" name="Google Shape;108;p12"/>
          <p:cNvPicPr preferRelativeResize="0"/>
          <p:nvPr/>
        </p:nvPicPr>
        <p:blipFill rotWithShape="1">
          <a:blip r:embed="rId3">
            <a:alphaModFix/>
          </a:blip>
          <a:srcRect/>
          <a:stretch/>
        </p:blipFill>
        <p:spPr>
          <a:xfrm rot="5400000">
            <a:off x="8355093" y="5533168"/>
            <a:ext cx="1097280" cy="3429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1">
  <p:cSld name="Comparison">
    <p:spTree>
      <p:nvGrpSpPr>
        <p:cNvPr id="1" name="Shape 109"/>
        <p:cNvGrpSpPr/>
        <p:nvPr/>
      </p:nvGrpSpPr>
      <p:grpSpPr>
        <a:xfrm>
          <a:off x="0" y="0"/>
          <a:ext cx="0" cy="0"/>
          <a:chOff x="0" y="0"/>
          <a:chExt cx="0" cy="0"/>
        </a:xfrm>
      </p:grpSpPr>
      <p:sp>
        <p:nvSpPr>
          <p:cNvPr id="110" name="Google Shape;110;p13"/>
          <p:cNvSpPr txBox="1">
            <a:spLocks noGrp="1"/>
          </p:cNvSpPr>
          <p:nvPr>
            <p:ph type="body" idx="1"/>
          </p:nvPr>
        </p:nvSpPr>
        <p:spPr>
          <a:xfrm>
            <a:off x="457200" y="1752600"/>
            <a:ext cx="4040100" cy="6399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11" name="Google Shape;111;p13"/>
          <p:cNvSpPr txBox="1">
            <a:spLocks noGrp="1"/>
          </p:cNvSpPr>
          <p:nvPr>
            <p:ph type="body" idx="2"/>
          </p:nvPr>
        </p:nvSpPr>
        <p:spPr>
          <a:xfrm>
            <a:off x="457200" y="2392362"/>
            <a:ext cx="4040100" cy="3779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2" name="Google Shape;112;p13"/>
          <p:cNvSpPr txBox="1">
            <a:spLocks noGrp="1"/>
          </p:cNvSpPr>
          <p:nvPr>
            <p:ph type="body" idx="3"/>
          </p:nvPr>
        </p:nvSpPr>
        <p:spPr>
          <a:xfrm>
            <a:off x="4645025" y="1752600"/>
            <a:ext cx="4041900" cy="63990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13" name="Google Shape;113;p13"/>
          <p:cNvSpPr txBox="1">
            <a:spLocks noGrp="1"/>
          </p:cNvSpPr>
          <p:nvPr>
            <p:ph type="body" idx="4"/>
          </p:nvPr>
        </p:nvSpPr>
        <p:spPr>
          <a:xfrm>
            <a:off x="4645025" y="2392362"/>
            <a:ext cx="4041900" cy="37797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4" name="Google Shape;114;p13"/>
          <p:cNvSpPr txBox="1">
            <a:spLocks noGrp="1"/>
          </p:cNvSpPr>
          <p:nvPr>
            <p:ph type="title"/>
          </p:nvPr>
        </p:nvSpPr>
        <p:spPr>
          <a:xfrm>
            <a:off x="152400" y="990600"/>
            <a:ext cx="8229600" cy="609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3"/>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33"/>
        <p:cNvGrpSpPr/>
        <p:nvPr/>
      </p:nvGrpSpPr>
      <p:grpSpPr>
        <a:xfrm>
          <a:off x="0" y="0"/>
          <a:ext cx="0" cy="0"/>
          <a:chOff x="0" y="0"/>
          <a:chExt cx="0" cy="0"/>
        </a:xfrm>
      </p:grpSpPr>
      <p:sp>
        <p:nvSpPr>
          <p:cNvPr id="34" name="Google Shape;34;p4"/>
          <p:cNvSpPr/>
          <p:nvPr/>
        </p:nvSpPr>
        <p:spPr>
          <a:xfrm>
            <a:off x="2382" y="6400800"/>
            <a:ext cx="9141619" cy="457200"/>
          </a:xfrm>
          <a:prstGeom prst="rect">
            <a:avLst/>
          </a:pr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12" y="6334316"/>
            <a:ext cx="9141619" cy="64008"/>
          </a:xfrm>
          <a:prstGeom prst="rect">
            <a:avLst/>
          </a:pr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txBox="1">
            <a:spLocks noGrp="1"/>
          </p:cNvSpPr>
          <p:nvPr>
            <p:ph type="title"/>
          </p:nvPr>
        </p:nvSpPr>
        <p:spPr>
          <a:xfrm>
            <a:off x="822960" y="758952"/>
            <a:ext cx="7543800" cy="356616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4"/>
          <p:cNvSpPr txBox="1">
            <a:spLocks noGrp="1"/>
          </p:cNvSpPr>
          <p:nvPr>
            <p:ph type="body" idx="1"/>
          </p:nvPr>
        </p:nvSpPr>
        <p:spPr>
          <a:xfrm>
            <a:off x="822960" y="4453128"/>
            <a:ext cx="7543800" cy="1143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38" name="Google Shape;38;p4"/>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1" name="Google Shape;41;p4"/>
          <p:cNvCxnSpPr/>
          <p:nvPr/>
        </p:nvCxnSpPr>
        <p:spPr>
          <a:xfrm>
            <a:off x="905744" y="4343400"/>
            <a:ext cx="7406640" cy="0"/>
          </a:xfrm>
          <a:prstGeom prst="straightConnector1">
            <a:avLst/>
          </a:prstGeom>
          <a:noFill/>
          <a:ln w="9525" cap="flat" cmpd="sng">
            <a:solidFill>
              <a:srgbClr val="7F7F7F"/>
            </a:solidFill>
            <a:prstDash val="solid"/>
            <a:round/>
            <a:headEnd type="none" w="sm" len="sm"/>
            <a:tailEnd type="none" w="sm" len="sm"/>
          </a:ln>
        </p:spPr>
      </p:cxnSp>
      <p:pic>
        <p:nvPicPr>
          <p:cNvPr id="42" name="Google Shape;42;p4"/>
          <p:cNvPicPr preferRelativeResize="0"/>
          <p:nvPr/>
        </p:nvPicPr>
        <p:blipFill rotWithShape="1">
          <a:blip r:embed="rId2">
            <a:alphaModFix/>
          </a:blip>
          <a:srcRect/>
          <a:stretch/>
        </p:blipFill>
        <p:spPr>
          <a:xfrm>
            <a:off x="92383" y="52395"/>
            <a:ext cx="1097280" cy="360045"/>
          </a:xfrm>
          <a:prstGeom prst="rect">
            <a:avLst/>
          </a:prstGeom>
          <a:noFill/>
          <a:ln>
            <a:noFill/>
          </a:ln>
        </p:spPr>
      </p:pic>
      <p:pic>
        <p:nvPicPr>
          <p:cNvPr id="43" name="Google Shape;43;p4"/>
          <p:cNvPicPr preferRelativeResize="0"/>
          <p:nvPr/>
        </p:nvPicPr>
        <p:blipFill rotWithShape="1">
          <a:blip r:embed="rId3">
            <a:alphaModFix/>
          </a:blip>
          <a:srcRect/>
          <a:stretch/>
        </p:blipFill>
        <p:spPr>
          <a:xfrm>
            <a:off x="7954337" y="69540"/>
            <a:ext cx="1097280" cy="3429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5"/>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5"/>
          <p:cNvSpPr txBox="1">
            <a:spLocks noGrp="1"/>
          </p:cNvSpPr>
          <p:nvPr>
            <p:ph type="body" idx="1"/>
          </p:nvPr>
        </p:nvSpPr>
        <p:spPr>
          <a:xfrm>
            <a:off x="822960" y="1845734"/>
            <a:ext cx="3703320" cy="402336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7" name="Google Shape;47;p5"/>
          <p:cNvSpPr txBox="1">
            <a:spLocks noGrp="1"/>
          </p:cNvSpPr>
          <p:nvPr>
            <p:ph type="body" idx="2"/>
          </p:nvPr>
        </p:nvSpPr>
        <p:spPr>
          <a:xfrm>
            <a:off x="4663440" y="1845736"/>
            <a:ext cx="3703320" cy="4023359"/>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8" name="Google Shape;48;p5"/>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6"/>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6"/>
          <p:cNvSpPr txBox="1">
            <a:spLocks noGrp="1"/>
          </p:cNvSpPr>
          <p:nvPr>
            <p:ph type="body" idx="1"/>
          </p:nvPr>
        </p:nvSpPr>
        <p:spPr>
          <a:xfrm>
            <a:off x="822960" y="1846052"/>
            <a:ext cx="3703320" cy="73628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4" name="Google Shape;54;p6"/>
          <p:cNvSpPr txBox="1">
            <a:spLocks noGrp="1"/>
          </p:cNvSpPr>
          <p:nvPr>
            <p:ph type="body" idx="2"/>
          </p:nvPr>
        </p:nvSpPr>
        <p:spPr>
          <a:xfrm>
            <a:off x="822960" y="2582334"/>
            <a:ext cx="3703320" cy="328676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5" name="Google Shape;55;p6"/>
          <p:cNvSpPr txBox="1">
            <a:spLocks noGrp="1"/>
          </p:cNvSpPr>
          <p:nvPr>
            <p:ph type="body" idx="3"/>
          </p:nvPr>
        </p:nvSpPr>
        <p:spPr>
          <a:xfrm>
            <a:off x="4663440" y="1846052"/>
            <a:ext cx="3703320" cy="736282"/>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6" name="Google Shape;56;p6"/>
          <p:cNvSpPr txBox="1">
            <a:spLocks noGrp="1"/>
          </p:cNvSpPr>
          <p:nvPr>
            <p:ph type="body" idx="4"/>
          </p:nvPr>
        </p:nvSpPr>
        <p:spPr>
          <a:xfrm>
            <a:off x="4663440" y="2582334"/>
            <a:ext cx="3703320" cy="328676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7" name="Google Shape;57;p6"/>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6"/>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7"/>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5"/>
        <p:cNvGrpSpPr/>
        <p:nvPr/>
      </p:nvGrpSpPr>
      <p:grpSpPr>
        <a:xfrm>
          <a:off x="0" y="0"/>
          <a:ext cx="0" cy="0"/>
          <a:chOff x="0" y="0"/>
          <a:chExt cx="0" cy="0"/>
        </a:xfrm>
      </p:grpSpPr>
      <p:sp>
        <p:nvSpPr>
          <p:cNvPr id="66" name="Google Shape;66;p8"/>
          <p:cNvSpPr/>
          <p:nvPr/>
        </p:nvSpPr>
        <p:spPr>
          <a:xfrm>
            <a:off x="2382" y="6400800"/>
            <a:ext cx="9141619" cy="457200"/>
          </a:xfrm>
          <a:prstGeom prst="rect">
            <a:avLst/>
          </a:pr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8"/>
          <p:cNvSpPr/>
          <p:nvPr/>
        </p:nvSpPr>
        <p:spPr>
          <a:xfrm>
            <a:off x="12" y="6334316"/>
            <a:ext cx="9141619" cy="64008"/>
          </a:xfrm>
          <a:prstGeom prst="rect">
            <a:avLst/>
          </a:pr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8"/>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1" name="Google Shape;71;p8"/>
          <p:cNvPicPr preferRelativeResize="0"/>
          <p:nvPr/>
        </p:nvPicPr>
        <p:blipFill rotWithShape="1">
          <a:blip r:embed="rId2">
            <a:alphaModFix/>
          </a:blip>
          <a:srcRect/>
          <a:stretch/>
        </p:blipFill>
        <p:spPr>
          <a:xfrm>
            <a:off x="92383" y="52395"/>
            <a:ext cx="1097280" cy="360045"/>
          </a:xfrm>
          <a:prstGeom prst="rect">
            <a:avLst/>
          </a:prstGeom>
          <a:noFill/>
          <a:ln>
            <a:noFill/>
          </a:ln>
        </p:spPr>
      </p:pic>
      <p:pic>
        <p:nvPicPr>
          <p:cNvPr id="72" name="Google Shape;72;p8"/>
          <p:cNvPicPr preferRelativeResize="0"/>
          <p:nvPr/>
        </p:nvPicPr>
        <p:blipFill rotWithShape="1">
          <a:blip r:embed="rId3">
            <a:alphaModFix/>
          </a:blip>
          <a:srcRect/>
          <a:stretch/>
        </p:blipFill>
        <p:spPr>
          <a:xfrm>
            <a:off x="7954337" y="69540"/>
            <a:ext cx="1097280" cy="3429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3"/>
        <p:cNvGrpSpPr/>
        <p:nvPr/>
      </p:nvGrpSpPr>
      <p:grpSpPr>
        <a:xfrm>
          <a:off x="0" y="0"/>
          <a:ext cx="0" cy="0"/>
          <a:chOff x="0" y="0"/>
          <a:chExt cx="0" cy="0"/>
        </a:xfrm>
      </p:grpSpPr>
      <p:sp>
        <p:nvSpPr>
          <p:cNvPr id="74" name="Google Shape;74;p9"/>
          <p:cNvSpPr/>
          <p:nvPr/>
        </p:nvSpPr>
        <p:spPr>
          <a:xfrm>
            <a:off x="13" y="0"/>
            <a:ext cx="3038093" cy="6858000"/>
          </a:xfrm>
          <a:prstGeom prst="rect">
            <a:avLst/>
          </a:pr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9"/>
          <p:cNvSpPr/>
          <p:nvPr/>
        </p:nvSpPr>
        <p:spPr>
          <a:xfrm>
            <a:off x="3030053" y="0"/>
            <a:ext cx="48006" cy="6858000"/>
          </a:xfrm>
          <a:prstGeom prst="rect">
            <a:avLst/>
          </a:pr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txBox="1">
            <a:spLocks noGrp="1"/>
          </p:cNvSpPr>
          <p:nvPr>
            <p:ph type="title"/>
          </p:nvPr>
        </p:nvSpPr>
        <p:spPr>
          <a:xfrm>
            <a:off x="342900" y="594359"/>
            <a:ext cx="2400300" cy="2286000"/>
          </a:xfrm>
          <a:prstGeom prst="rect">
            <a:avLst/>
          </a:prstGeom>
          <a:noFill/>
          <a:ln>
            <a:noFill/>
          </a:ln>
        </p:spPr>
        <p:txBody>
          <a:bodyPr spcFirstLastPara="1" wrap="square" lIns="91425" tIns="45700" rIns="91425" bIns="4570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9"/>
          <p:cNvSpPr txBox="1">
            <a:spLocks noGrp="1"/>
          </p:cNvSpPr>
          <p:nvPr>
            <p:ph type="body" idx="1"/>
          </p:nvPr>
        </p:nvSpPr>
        <p:spPr>
          <a:xfrm>
            <a:off x="3460237" y="731520"/>
            <a:ext cx="5009393" cy="5257800"/>
          </a:xfrm>
          <a:prstGeom prst="rect">
            <a:avLst/>
          </a:prstGeom>
          <a:noFill/>
          <a:ln>
            <a:noFill/>
          </a:ln>
        </p:spPr>
        <p:txBody>
          <a:bodyPr spcFirstLastPara="1" wrap="square" lIns="0" tIns="45700" rIns="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8" name="Google Shape;78;p9"/>
          <p:cNvSpPr txBox="1">
            <a:spLocks noGrp="1"/>
          </p:cNvSpPr>
          <p:nvPr>
            <p:ph type="body" idx="2"/>
          </p:nvPr>
        </p:nvSpPr>
        <p:spPr>
          <a:xfrm>
            <a:off x="342900" y="2926080"/>
            <a:ext cx="2400300" cy="3379124"/>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9" name="Google Shape;79;p9"/>
          <p:cNvSpPr txBox="1">
            <a:spLocks noGrp="1"/>
          </p:cNvSpPr>
          <p:nvPr>
            <p:ph type="dt" idx="10"/>
          </p:nvPr>
        </p:nvSpPr>
        <p:spPr>
          <a:xfrm>
            <a:off x="349134" y="6459786"/>
            <a:ext cx="196388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9"/>
          <p:cNvSpPr txBox="1">
            <a:spLocks noGrp="1"/>
          </p:cNvSpPr>
          <p:nvPr>
            <p:ph type="ftr" idx="11"/>
          </p:nvPr>
        </p:nvSpPr>
        <p:spPr>
          <a:xfrm>
            <a:off x="3600450" y="6459786"/>
            <a:ext cx="348615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9"/>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b="0" i="0" u="none" strike="noStrike" cap="none">
                <a:solidFill>
                  <a:schemeClr val="dk2"/>
                </a:solidFill>
                <a:latin typeface="Calibri"/>
                <a:ea typeface="Calibri"/>
                <a:cs typeface="Calibri"/>
                <a:sym typeface="Calibri"/>
              </a:defRPr>
            </a:lvl1pPr>
            <a:lvl2pPr marL="0" lvl="1" indent="0" algn="r">
              <a:spcBef>
                <a:spcPts val="0"/>
              </a:spcBef>
              <a:buNone/>
              <a:defRPr sz="1050" b="0" i="0" u="none" strike="noStrike" cap="none">
                <a:solidFill>
                  <a:schemeClr val="dk2"/>
                </a:solidFill>
                <a:latin typeface="Calibri"/>
                <a:ea typeface="Calibri"/>
                <a:cs typeface="Calibri"/>
                <a:sym typeface="Calibri"/>
              </a:defRPr>
            </a:lvl2pPr>
            <a:lvl3pPr marL="0" lvl="2" indent="0" algn="r">
              <a:spcBef>
                <a:spcPts val="0"/>
              </a:spcBef>
              <a:buNone/>
              <a:defRPr sz="1050" b="0" i="0" u="none" strike="noStrike" cap="none">
                <a:solidFill>
                  <a:schemeClr val="dk2"/>
                </a:solidFill>
                <a:latin typeface="Calibri"/>
                <a:ea typeface="Calibri"/>
                <a:cs typeface="Calibri"/>
                <a:sym typeface="Calibri"/>
              </a:defRPr>
            </a:lvl3pPr>
            <a:lvl4pPr marL="0" lvl="3" indent="0" algn="r">
              <a:spcBef>
                <a:spcPts val="0"/>
              </a:spcBef>
              <a:buNone/>
              <a:defRPr sz="1050" b="0" i="0" u="none" strike="noStrike" cap="none">
                <a:solidFill>
                  <a:schemeClr val="dk2"/>
                </a:solidFill>
                <a:latin typeface="Calibri"/>
                <a:ea typeface="Calibri"/>
                <a:cs typeface="Calibri"/>
                <a:sym typeface="Calibri"/>
              </a:defRPr>
            </a:lvl4pPr>
            <a:lvl5pPr marL="0" lvl="4" indent="0" algn="r">
              <a:spcBef>
                <a:spcPts val="0"/>
              </a:spcBef>
              <a:buNone/>
              <a:defRPr sz="1050" b="0" i="0" u="none" strike="noStrike" cap="none">
                <a:solidFill>
                  <a:schemeClr val="dk2"/>
                </a:solidFill>
                <a:latin typeface="Calibri"/>
                <a:ea typeface="Calibri"/>
                <a:cs typeface="Calibri"/>
                <a:sym typeface="Calibri"/>
              </a:defRPr>
            </a:lvl5pPr>
            <a:lvl6pPr marL="0" lvl="5" indent="0" algn="r">
              <a:spcBef>
                <a:spcPts val="0"/>
              </a:spcBef>
              <a:buNone/>
              <a:defRPr sz="1050" b="0" i="0" u="none" strike="noStrike" cap="none">
                <a:solidFill>
                  <a:schemeClr val="dk2"/>
                </a:solidFill>
                <a:latin typeface="Calibri"/>
                <a:ea typeface="Calibri"/>
                <a:cs typeface="Calibri"/>
                <a:sym typeface="Calibri"/>
              </a:defRPr>
            </a:lvl6pPr>
            <a:lvl7pPr marL="0" lvl="6" indent="0" algn="r">
              <a:spcBef>
                <a:spcPts val="0"/>
              </a:spcBef>
              <a:buNone/>
              <a:defRPr sz="1050" b="0" i="0" u="none" strike="noStrike" cap="none">
                <a:solidFill>
                  <a:schemeClr val="dk2"/>
                </a:solidFill>
                <a:latin typeface="Calibri"/>
                <a:ea typeface="Calibri"/>
                <a:cs typeface="Calibri"/>
                <a:sym typeface="Calibri"/>
              </a:defRPr>
            </a:lvl7pPr>
            <a:lvl8pPr marL="0" lvl="7" indent="0" algn="r">
              <a:spcBef>
                <a:spcPts val="0"/>
              </a:spcBef>
              <a:buNone/>
              <a:defRPr sz="1050" b="0" i="0" u="none" strike="noStrike" cap="none">
                <a:solidFill>
                  <a:schemeClr val="dk2"/>
                </a:solidFill>
                <a:latin typeface="Calibri"/>
                <a:ea typeface="Calibri"/>
                <a:cs typeface="Calibri"/>
                <a:sym typeface="Calibri"/>
              </a:defRPr>
            </a:lvl8pPr>
            <a:lvl9pPr marL="0" lvl="8" indent="0" algn="r">
              <a:spcBef>
                <a:spcPts val="0"/>
              </a:spcBef>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82" name="Google Shape;82;p9"/>
          <p:cNvPicPr preferRelativeResize="0"/>
          <p:nvPr/>
        </p:nvPicPr>
        <p:blipFill rotWithShape="1">
          <a:blip r:embed="rId2">
            <a:alphaModFix/>
          </a:blip>
          <a:srcRect/>
          <a:stretch/>
        </p:blipFill>
        <p:spPr>
          <a:xfrm>
            <a:off x="3206502" y="69540"/>
            <a:ext cx="1097280" cy="360045"/>
          </a:xfrm>
          <a:prstGeom prst="rect">
            <a:avLst/>
          </a:prstGeom>
          <a:noFill/>
          <a:ln>
            <a:noFill/>
          </a:ln>
        </p:spPr>
      </p:pic>
      <p:pic>
        <p:nvPicPr>
          <p:cNvPr id="83" name="Google Shape;83;p9"/>
          <p:cNvPicPr preferRelativeResize="0"/>
          <p:nvPr/>
        </p:nvPicPr>
        <p:blipFill rotWithShape="1">
          <a:blip r:embed="rId3">
            <a:alphaModFix/>
          </a:blip>
          <a:srcRect/>
          <a:stretch/>
        </p:blipFill>
        <p:spPr>
          <a:xfrm>
            <a:off x="7954337" y="69540"/>
            <a:ext cx="1097280" cy="3429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4"/>
        <p:cNvGrpSpPr/>
        <p:nvPr/>
      </p:nvGrpSpPr>
      <p:grpSpPr>
        <a:xfrm>
          <a:off x="0" y="0"/>
          <a:ext cx="0" cy="0"/>
          <a:chOff x="0" y="0"/>
          <a:chExt cx="0" cy="0"/>
        </a:xfrm>
      </p:grpSpPr>
      <p:sp>
        <p:nvSpPr>
          <p:cNvPr id="85" name="Google Shape;85;p10"/>
          <p:cNvSpPr/>
          <p:nvPr/>
        </p:nvSpPr>
        <p:spPr>
          <a:xfrm>
            <a:off x="0" y="4953000"/>
            <a:ext cx="9141619" cy="1905000"/>
          </a:xfrm>
          <a:prstGeom prst="rect">
            <a:avLst/>
          </a:pr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0"/>
          <p:cNvSpPr/>
          <p:nvPr/>
        </p:nvSpPr>
        <p:spPr>
          <a:xfrm>
            <a:off x="12" y="4915076"/>
            <a:ext cx="9141619" cy="64008"/>
          </a:xfrm>
          <a:prstGeom prst="rect">
            <a:avLst/>
          </a:pr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0"/>
          <p:cNvSpPr txBox="1">
            <a:spLocks noGrp="1"/>
          </p:cNvSpPr>
          <p:nvPr>
            <p:ph type="title"/>
          </p:nvPr>
        </p:nvSpPr>
        <p:spPr>
          <a:xfrm>
            <a:off x="822960" y="5074920"/>
            <a:ext cx="7589520"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0"/>
          <p:cNvSpPr>
            <a:spLocks noGrp="1"/>
          </p:cNvSpPr>
          <p:nvPr>
            <p:ph type="pic" idx="2"/>
          </p:nvPr>
        </p:nvSpPr>
        <p:spPr>
          <a:xfrm>
            <a:off x="11" y="-9994"/>
            <a:ext cx="9143989" cy="4915076"/>
          </a:xfrm>
          <a:prstGeom prst="rect">
            <a:avLst/>
          </a:prstGeom>
          <a:blipFill rotWithShape="1">
            <a:blip r:embed="rId2">
              <a:alphaModFix/>
            </a:blip>
            <a:stretch>
              <a:fillRect/>
            </a:stretch>
          </a:blipFill>
          <a:ln>
            <a:noFill/>
          </a:ln>
        </p:spPr>
        <p:txBody>
          <a:bodyPr spcFirstLastPara="1" wrap="square" lIns="457200" tIns="457200" rIns="0" bIns="45700" anchor="t" anchorCtr="0">
            <a:noAutofit/>
          </a:bodyPr>
          <a:lstStyle>
            <a:lvl1pPr marR="0" lvl="0" algn="l" rtl="0">
              <a:lnSpc>
                <a:spcPct val="90000"/>
              </a:lnSpc>
              <a:spcBef>
                <a:spcPts val="1200"/>
              </a:spcBef>
              <a:spcAft>
                <a:spcPts val="0"/>
              </a:spcAft>
              <a:buClr>
                <a:schemeClr val="accent1"/>
              </a:buClr>
              <a:buSzPts val="3200"/>
              <a:buFont typeface="Calibri"/>
              <a:buNone/>
              <a:defRPr sz="3200" b="0" i="0" u="none" strike="noStrike" cap="none">
                <a:solidFill>
                  <a:schemeClr val="lt1"/>
                </a:solidFill>
                <a:latin typeface="Calibri"/>
                <a:ea typeface="Calibri"/>
                <a:cs typeface="Calibri"/>
                <a:sym typeface="Calibri"/>
              </a:defRPr>
            </a:lvl1pPr>
            <a:lvl2pPr marR="0" lvl="1" algn="l" rtl="0">
              <a:lnSpc>
                <a:spcPct val="90000"/>
              </a:lnSpc>
              <a:spcBef>
                <a:spcPts val="200"/>
              </a:spcBef>
              <a:spcAft>
                <a:spcPts val="0"/>
              </a:spcAft>
              <a:buClr>
                <a:srgbClr val="3F3F3F"/>
              </a:buClr>
              <a:buSzPts val="2800"/>
              <a:buFont typeface="Calibri"/>
              <a:buNone/>
              <a:defRPr sz="2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rgbClr val="3F3F3F"/>
              </a:buClr>
              <a:buSzPts val="2400"/>
              <a:buFont typeface="Calibri"/>
              <a:buNone/>
              <a:defRPr sz="2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rgbClr val="3F3F3F"/>
              </a:buClr>
              <a:buSzPts val="2000"/>
              <a:buFont typeface="Calibri"/>
              <a:buNone/>
              <a:defRPr sz="20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rgbClr val="3F3F3F"/>
              </a:buClr>
              <a:buSzPts val="2000"/>
              <a:buFont typeface="Calibri"/>
              <a:buNone/>
              <a:defRPr sz="20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89" name="Google Shape;89;p10"/>
          <p:cNvSpPr txBox="1">
            <a:spLocks noGrp="1"/>
          </p:cNvSpPr>
          <p:nvPr>
            <p:ph type="body" idx="1"/>
          </p:nvPr>
        </p:nvSpPr>
        <p:spPr>
          <a:xfrm>
            <a:off x="822959" y="5907024"/>
            <a:ext cx="7589520" cy="594360"/>
          </a:xfrm>
          <a:prstGeom prst="rect">
            <a:avLst/>
          </a:prstGeom>
          <a:noFill/>
          <a:ln>
            <a:noFill/>
          </a:ln>
        </p:spPr>
        <p:txBody>
          <a:bodyPr spcFirstLastPara="1" wrap="square" lIns="91425" tIns="0" rIns="91425" bIns="0" anchor="t" anchorCtr="0">
            <a:no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90" name="Google Shape;90;p10"/>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0"/>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0"/>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400800"/>
            <a:ext cx="9144001" cy="457200"/>
          </a:xfrm>
          <a:prstGeom prst="rect">
            <a:avLst/>
          </a:prstGeom>
          <a:solidFill>
            <a:srgbClr val="3F3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p:nvPr/>
        </p:nvSpPr>
        <p:spPr>
          <a:xfrm>
            <a:off x="0" y="6334315"/>
            <a:ext cx="9144001" cy="65999"/>
          </a:xfrm>
          <a:prstGeom prst="rect">
            <a:avLst/>
          </a:prstGeom>
          <a:solidFill>
            <a:srgbClr val="FFC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1"/>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rgbClr val="3F3F3F"/>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rgbClr val="3F3F3F"/>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rgbClr val="3F3F3F"/>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rgbClr val="3F3F3F"/>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0" name="Google Shape;10;p1"/>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3" name="Google Shape;13;p1"/>
          <p:cNvCxnSpPr/>
          <p:nvPr/>
        </p:nvCxnSpPr>
        <p:spPr>
          <a:xfrm>
            <a:off x="895149" y="1737845"/>
            <a:ext cx="7475220" cy="0"/>
          </a:xfrm>
          <a:prstGeom prst="straightConnector1">
            <a:avLst/>
          </a:prstGeom>
          <a:noFill/>
          <a:ln w="9525" cap="flat" cmpd="sng">
            <a:solidFill>
              <a:srgbClr val="7F7F7F"/>
            </a:solidFill>
            <a:prstDash val="solid"/>
            <a:round/>
            <a:headEnd type="none" w="sm" len="sm"/>
            <a:tailEnd type="none" w="sm" len="sm"/>
          </a:ln>
        </p:spPr>
      </p:cxnSp>
      <p:pic>
        <p:nvPicPr>
          <p:cNvPr id="14" name="Google Shape;14;p1"/>
          <p:cNvPicPr preferRelativeResize="0"/>
          <p:nvPr/>
        </p:nvPicPr>
        <p:blipFill rotWithShape="1">
          <a:blip r:embed="rId14">
            <a:alphaModFix/>
          </a:blip>
          <a:srcRect/>
          <a:stretch/>
        </p:blipFill>
        <p:spPr>
          <a:xfrm>
            <a:off x="92383" y="52395"/>
            <a:ext cx="1097280" cy="360045"/>
          </a:xfrm>
          <a:prstGeom prst="rect">
            <a:avLst/>
          </a:prstGeom>
          <a:noFill/>
          <a:ln>
            <a:noFill/>
          </a:ln>
        </p:spPr>
      </p:pic>
      <p:pic>
        <p:nvPicPr>
          <p:cNvPr id="15" name="Google Shape;15;p1"/>
          <p:cNvPicPr preferRelativeResize="0"/>
          <p:nvPr/>
        </p:nvPicPr>
        <p:blipFill rotWithShape="1">
          <a:blip r:embed="rId15">
            <a:alphaModFix/>
          </a:blip>
          <a:srcRect/>
          <a:stretch/>
        </p:blipFill>
        <p:spPr>
          <a:xfrm>
            <a:off x="7954337" y="69540"/>
            <a:ext cx="1097280" cy="3429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4"/>
          <p:cNvSpPr txBox="1">
            <a:spLocks noGrp="1"/>
          </p:cNvSpPr>
          <p:nvPr>
            <p:ph type="ctrTitle"/>
          </p:nvPr>
        </p:nvSpPr>
        <p:spPr>
          <a:xfrm>
            <a:off x="822960" y="758952"/>
            <a:ext cx="7543800" cy="356616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8000"/>
              <a:buFont typeface="Calibri"/>
              <a:buNone/>
            </a:pPr>
            <a:r>
              <a:rPr lang="en-US"/>
              <a:t>Engineering Design Process</a:t>
            </a:r>
            <a:endParaRPr/>
          </a:p>
        </p:txBody>
      </p:sp>
      <p:sp>
        <p:nvSpPr>
          <p:cNvPr id="120" name="Google Shape;120;p14"/>
          <p:cNvSpPr txBox="1">
            <a:spLocks noGrp="1"/>
          </p:cNvSpPr>
          <p:nvPr>
            <p:ph type="subTitle" idx="1"/>
          </p:nvPr>
        </p:nvSpPr>
        <p:spPr>
          <a:xfrm>
            <a:off x="825038" y="4455621"/>
            <a:ext cx="7543800" cy="114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3"/>
          <p:cNvSpPr txBox="1">
            <a:spLocks noGrp="1"/>
          </p:cNvSpPr>
          <p:nvPr>
            <p:ph type="body" idx="1"/>
          </p:nvPr>
        </p:nvSpPr>
        <p:spPr>
          <a:xfrm>
            <a:off x="846900" y="1752600"/>
            <a:ext cx="7535100" cy="6399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480"/>
              </a:spcBef>
              <a:spcAft>
                <a:spcPts val="0"/>
              </a:spcAft>
              <a:buSzPts val="2400"/>
              <a:buNone/>
            </a:pPr>
            <a:r>
              <a:rPr lang="en-US" sz="1800">
                <a:solidFill>
                  <a:srgbClr val="262626"/>
                </a:solidFill>
              </a:rPr>
              <a:t>Question(s): </a:t>
            </a:r>
            <a:r>
              <a:rPr lang="en-US" sz="1800" b="0">
                <a:solidFill>
                  <a:srgbClr val="262626"/>
                </a:solidFill>
              </a:rPr>
              <a:t>What can be used instead? What other part instead of this one? What can be replaced by something different?</a:t>
            </a:r>
            <a:endParaRPr sz="1800" b="0">
              <a:solidFill>
                <a:srgbClr val="262626"/>
              </a:solidFill>
            </a:endParaRPr>
          </a:p>
        </p:txBody>
      </p:sp>
      <p:pic>
        <p:nvPicPr>
          <p:cNvPr id="190" name="Google Shape;190;p2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684325" y="2624489"/>
            <a:ext cx="2999850" cy="3620525"/>
          </a:xfrm>
          <a:prstGeom prst="rect">
            <a:avLst/>
          </a:prstGeom>
          <a:noFill/>
          <a:ln>
            <a:noFill/>
          </a:ln>
        </p:spPr>
      </p:pic>
      <p:sp>
        <p:nvSpPr>
          <p:cNvPr id="191" name="Google Shape;191;p23"/>
          <p:cNvSpPr txBox="1">
            <a:spLocks noGrp="1"/>
          </p:cNvSpPr>
          <p:nvPr>
            <p:ph type="body" idx="2"/>
          </p:nvPr>
        </p:nvSpPr>
        <p:spPr>
          <a:xfrm>
            <a:off x="846925" y="2544875"/>
            <a:ext cx="4548300" cy="37797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480"/>
              </a:spcBef>
              <a:spcAft>
                <a:spcPts val="0"/>
              </a:spcAft>
              <a:buSzPts val="2400"/>
              <a:buNone/>
            </a:pPr>
            <a:r>
              <a:rPr lang="en-US" sz="1800">
                <a:solidFill>
                  <a:srgbClr val="262626"/>
                </a:solidFill>
              </a:rPr>
              <a:t>Just like substitute teachers replace the actual teacher for the allotted time, engineers and designers seek to replace what is already present in a product with something more useful. If we were in the outdoors around a campfire, substituting a tree stump for a chair would be useful. There are many other situations in which this could work! As long as someone is trying to sit on the stump as they would a chair, they are engaged in substitution. </a:t>
            </a:r>
            <a:endParaRPr sz="1800">
              <a:solidFill>
                <a:srgbClr val="262626"/>
              </a:solidFill>
            </a:endParaRPr>
          </a:p>
        </p:txBody>
      </p:sp>
      <p:sp>
        <p:nvSpPr>
          <p:cNvPr id="192" name="Google Shape;192;p23"/>
          <p:cNvSpPr txBox="1">
            <a:spLocks noGrp="1"/>
          </p:cNvSpPr>
          <p:nvPr>
            <p:ph type="title"/>
          </p:nvPr>
        </p:nvSpPr>
        <p:spPr>
          <a:xfrm>
            <a:off x="846925" y="340825"/>
            <a:ext cx="7535100" cy="12594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480"/>
              </a:spcBef>
              <a:spcAft>
                <a:spcPts val="0"/>
              </a:spcAft>
              <a:buClr>
                <a:schemeClr val="dk1"/>
              </a:buClr>
              <a:buSzPts val="1100"/>
              <a:buFont typeface="Arial"/>
              <a:buNone/>
            </a:pPr>
            <a:r>
              <a:rPr lang="en-US" sz="4800" b="1">
                <a:solidFill>
                  <a:srgbClr val="CC0000"/>
                </a:solidFill>
              </a:rPr>
              <a:t>S </a:t>
            </a:r>
            <a:r>
              <a:rPr lang="en-US" sz="4800">
                <a:solidFill>
                  <a:srgbClr val="262626"/>
                </a:solidFill>
              </a:rPr>
              <a:t>- Substitute</a:t>
            </a:r>
            <a:endParaRPr sz="4800">
              <a:solidFill>
                <a:srgbClr val="262626"/>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4"/>
          <p:cNvSpPr txBox="1">
            <a:spLocks noGrp="1"/>
          </p:cNvSpPr>
          <p:nvPr>
            <p:ph type="body" idx="1"/>
          </p:nvPr>
        </p:nvSpPr>
        <p:spPr>
          <a:xfrm>
            <a:off x="877900" y="330500"/>
            <a:ext cx="7504200" cy="1437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400"/>
              <a:buNone/>
            </a:pPr>
            <a:r>
              <a:rPr lang="en-US" sz="4800">
                <a:solidFill>
                  <a:srgbClr val="CC0000"/>
                </a:solidFill>
              </a:rPr>
              <a:t>C</a:t>
            </a:r>
            <a:r>
              <a:rPr lang="en-US" sz="4800">
                <a:solidFill>
                  <a:srgbClr val="262626"/>
                </a:solidFill>
              </a:rPr>
              <a:t> </a:t>
            </a:r>
            <a:r>
              <a:rPr lang="en-US" sz="4800" b="0">
                <a:solidFill>
                  <a:srgbClr val="434343"/>
                </a:solidFill>
              </a:rPr>
              <a:t>- Combine</a:t>
            </a:r>
            <a:endParaRPr sz="4800" b="0">
              <a:solidFill>
                <a:srgbClr val="434343"/>
              </a:solidFill>
            </a:endParaRPr>
          </a:p>
        </p:txBody>
      </p:sp>
      <p:pic>
        <p:nvPicPr>
          <p:cNvPr id="199" name="Google Shape;199;p24"/>
          <p:cNvPicPr preferRelativeResize="0"/>
          <p:nvPr/>
        </p:nvPicPr>
        <p:blipFill rotWithShape="1">
          <a:blip r:embed="rId3">
            <a:alphaModFix/>
          </a:blip>
          <a:srcRect l="33038" t="5304" r="32915" b="7450"/>
          <a:stretch/>
        </p:blipFill>
        <p:spPr>
          <a:xfrm>
            <a:off x="5754425" y="2509963"/>
            <a:ext cx="2457124" cy="3544475"/>
          </a:xfrm>
          <a:prstGeom prst="rect">
            <a:avLst/>
          </a:prstGeom>
          <a:noFill/>
          <a:ln>
            <a:noFill/>
          </a:ln>
        </p:spPr>
      </p:pic>
      <p:sp>
        <p:nvSpPr>
          <p:cNvPr id="200" name="Google Shape;200;p24"/>
          <p:cNvSpPr txBox="1">
            <a:spLocks noGrp="1"/>
          </p:cNvSpPr>
          <p:nvPr>
            <p:ph type="body" idx="2"/>
          </p:nvPr>
        </p:nvSpPr>
        <p:spPr>
          <a:xfrm>
            <a:off x="877900" y="2451313"/>
            <a:ext cx="4587900" cy="3661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2400"/>
              <a:buNone/>
            </a:pPr>
            <a:r>
              <a:rPr lang="en-US" sz="1800" dirty="0">
                <a:solidFill>
                  <a:srgbClr val="262626"/>
                </a:solidFill>
              </a:rPr>
              <a:t>It is new combinations that make everyday materials become novel innovations. In the case of the chair, a designer has combined the chair with the exercise ball to form an entirely new product. Another combination would be to combine wheels with leg feet, thus making the chair mobile. Each part not novel in of themselves, but combining them makes the whole product new and useful. </a:t>
            </a:r>
            <a:endParaRPr sz="1800" dirty="0">
              <a:solidFill>
                <a:srgbClr val="262626"/>
              </a:solidFill>
            </a:endParaRPr>
          </a:p>
        </p:txBody>
      </p:sp>
      <p:sp>
        <p:nvSpPr>
          <p:cNvPr id="201" name="Google Shape;201;p24"/>
          <p:cNvSpPr txBox="1">
            <a:spLocks noGrp="1"/>
          </p:cNvSpPr>
          <p:nvPr>
            <p:ph type="title"/>
          </p:nvPr>
        </p:nvSpPr>
        <p:spPr>
          <a:xfrm>
            <a:off x="877800" y="1767375"/>
            <a:ext cx="7504200" cy="609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800" b="1">
                <a:solidFill>
                  <a:srgbClr val="262626"/>
                </a:solidFill>
              </a:rPr>
              <a:t>Question(s): </a:t>
            </a:r>
            <a:r>
              <a:rPr lang="en-US" sz="1800">
                <a:solidFill>
                  <a:srgbClr val="262626"/>
                </a:solidFill>
              </a:rPr>
              <a:t>What elements could be combined? What outside elements could be combined to make this better? </a:t>
            </a:r>
            <a:endParaRPr sz="1800">
              <a:solidFill>
                <a:srgbClr val="262626"/>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5"/>
          <p:cNvSpPr txBox="1">
            <a:spLocks noGrp="1"/>
          </p:cNvSpPr>
          <p:nvPr>
            <p:ph type="body" idx="1"/>
          </p:nvPr>
        </p:nvSpPr>
        <p:spPr>
          <a:xfrm>
            <a:off x="836600" y="309850"/>
            <a:ext cx="7550100" cy="1384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400"/>
              <a:buNone/>
            </a:pPr>
            <a:endParaRPr sz="4800">
              <a:solidFill>
                <a:srgbClr val="434343"/>
              </a:solidFill>
            </a:endParaRPr>
          </a:p>
          <a:p>
            <a:pPr marL="0" lvl="0" indent="0" algn="l" rtl="0">
              <a:lnSpc>
                <a:spcPct val="100000"/>
              </a:lnSpc>
              <a:spcBef>
                <a:spcPts val="0"/>
              </a:spcBef>
              <a:spcAft>
                <a:spcPts val="0"/>
              </a:spcAft>
              <a:buSzPts val="2400"/>
              <a:buNone/>
            </a:pPr>
            <a:r>
              <a:rPr lang="en-US" sz="4800">
                <a:solidFill>
                  <a:srgbClr val="CC0000"/>
                </a:solidFill>
              </a:rPr>
              <a:t>A</a:t>
            </a:r>
            <a:r>
              <a:rPr lang="en-US" sz="4800">
                <a:solidFill>
                  <a:srgbClr val="434343"/>
                </a:solidFill>
              </a:rPr>
              <a:t> </a:t>
            </a:r>
            <a:r>
              <a:rPr lang="en-US" sz="4800" b="0">
                <a:solidFill>
                  <a:srgbClr val="434343"/>
                </a:solidFill>
              </a:rPr>
              <a:t>- Adapt/Alter</a:t>
            </a:r>
            <a:endParaRPr sz="4800">
              <a:solidFill>
                <a:srgbClr val="434343"/>
              </a:solidFill>
            </a:endParaRPr>
          </a:p>
        </p:txBody>
      </p:sp>
      <p:pic>
        <p:nvPicPr>
          <p:cNvPr id="208" name="Google Shape;208;p2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103900" y="3056625"/>
            <a:ext cx="3582900" cy="3024501"/>
          </a:xfrm>
          <a:prstGeom prst="rect">
            <a:avLst/>
          </a:prstGeom>
          <a:noFill/>
          <a:ln>
            <a:noFill/>
          </a:ln>
        </p:spPr>
      </p:pic>
      <p:sp>
        <p:nvSpPr>
          <p:cNvPr id="209" name="Google Shape;209;p25"/>
          <p:cNvSpPr txBox="1">
            <a:spLocks noGrp="1"/>
          </p:cNvSpPr>
          <p:nvPr>
            <p:ph type="body" idx="2"/>
          </p:nvPr>
        </p:nvSpPr>
        <p:spPr>
          <a:xfrm>
            <a:off x="836600" y="2534512"/>
            <a:ext cx="4040100" cy="37797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480"/>
              </a:spcBef>
              <a:spcAft>
                <a:spcPts val="0"/>
              </a:spcAft>
              <a:buSzPts val="2400"/>
              <a:buNone/>
            </a:pPr>
            <a:r>
              <a:rPr lang="en-US" sz="1700">
                <a:solidFill>
                  <a:srgbClr val="262626"/>
                </a:solidFill>
              </a:rPr>
              <a:t>Adapt can be hard because it’s not quite Combine or Substitute, but can be a little of both. The tennis balls were brought into this classroom to help with the sound of metal chairs on the floor. The </a:t>
            </a:r>
            <a:r>
              <a:rPr lang="en-US" sz="1700" i="1">
                <a:solidFill>
                  <a:srgbClr val="262626"/>
                </a:solidFill>
              </a:rPr>
              <a:t>process </a:t>
            </a:r>
            <a:r>
              <a:rPr lang="en-US" sz="1700">
                <a:solidFill>
                  <a:srgbClr val="262626"/>
                </a:solidFill>
              </a:rPr>
              <a:t>of quieting a chair was adapted. Typically that process entails putting sticky felt pads on the bottom of each leg, but they are cheap and do not hold up to the use of classroom chairs. We substituted pads for tennis balls, combined tennis balls with chairs, and adapted the process. </a:t>
            </a:r>
            <a:endParaRPr sz="1700">
              <a:solidFill>
                <a:srgbClr val="262626"/>
              </a:solidFill>
            </a:endParaRPr>
          </a:p>
        </p:txBody>
      </p:sp>
      <p:sp>
        <p:nvSpPr>
          <p:cNvPr id="210" name="Google Shape;210;p25"/>
          <p:cNvSpPr txBox="1">
            <a:spLocks noGrp="1"/>
          </p:cNvSpPr>
          <p:nvPr>
            <p:ph type="title"/>
          </p:nvPr>
        </p:nvSpPr>
        <p:spPr>
          <a:xfrm>
            <a:off x="836600" y="1881775"/>
            <a:ext cx="7850100" cy="609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800" b="1">
                <a:solidFill>
                  <a:srgbClr val="262626"/>
                </a:solidFill>
              </a:rPr>
              <a:t>Question(s): </a:t>
            </a:r>
            <a:r>
              <a:rPr lang="en-US" sz="1800">
                <a:solidFill>
                  <a:srgbClr val="262626"/>
                </a:solidFill>
              </a:rPr>
              <a:t>What other process could be adapted? What different contexts can I put my concept in?  </a:t>
            </a:r>
            <a:endParaRPr sz="1800">
              <a:solidFill>
                <a:srgbClr val="262626"/>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6"/>
          <p:cNvSpPr txBox="1">
            <a:spLocks noGrp="1"/>
          </p:cNvSpPr>
          <p:nvPr>
            <p:ph type="body" idx="1"/>
          </p:nvPr>
        </p:nvSpPr>
        <p:spPr>
          <a:xfrm>
            <a:off x="857250" y="268525"/>
            <a:ext cx="7477800" cy="1389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480"/>
              </a:spcBef>
              <a:spcAft>
                <a:spcPts val="0"/>
              </a:spcAft>
              <a:buSzPts val="2400"/>
              <a:buNone/>
            </a:pPr>
            <a:r>
              <a:rPr lang="en-US" sz="4800">
                <a:solidFill>
                  <a:srgbClr val="CC0000"/>
                </a:solidFill>
              </a:rPr>
              <a:t>M</a:t>
            </a:r>
            <a:r>
              <a:rPr lang="en-US" sz="4800" b="0">
                <a:solidFill>
                  <a:srgbClr val="434343"/>
                </a:solidFill>
              </a:rPr>
              <a:t> - Magnify/Minimize</a:t>
            </a:r>
            <a:endParaRPr sz="4800" b="0">
              <a:solidFill>
                <a:srgbClr val="434343"/>
              </a:solidFill>
            </a:endParaRPr>
          </a:p>
        </p:txBody>
      </p:sp>
      <p:pic>
        <p:nvPicPr>
          <p:cNvPr id="217" name="Google Shape;217;p26"/>
          <p:cNvPicPr preferRelativeResize="0"/>
          <p:nvPr/>
        </p:nvPicPr>
        <p:blipFill rotWithShape="1">
          <a:blip r:embed="rId3">
            <a:alphaModFix/>
          </a:blip>
          <a:srcRect l="6109" t="6994" r="3784"/>
          <a:stretch/>
        </p:blipFill>
        <p:spPr>
          <a:xfrm>
            <a:off x="4914900" y="3143250"/>
            <a:ext cx="3610925" cy="2060925"/>
          </a:xfrm>
          <a:prstGeom prst="rect">
            <a:avLst/>
          </a:prstGeom>
          <a:noFill/>
          <a:ln>
            <a:noFill/>
          </a:ln>
        </p:spPr>
      </p:pic>
      <p:sp>
        <p:nvSpPr>
          <p:cNvPr id="218" name="Google Shape;218;p26"/>
          <p:cNvSpPr txBox="1">
            <a:spLocks noGrp="1"/>
          </p:cNvSpPr>
          <p:nvPr>
            <p:ph type="body" idx="2"/>
          </p:nvPr>
        </p:nvSpPr>
        <p:spPr>
          <a:xfrm>
            <a:off x="857250" y="2605800"/>
            <a:ext cx="3885300" cy="37797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480"/>
              </a:spcBef>
              <a:spcAft>
                <a:spcPts val="0"/>
              </a:spcAft>
              <a:buSzPts val="2400"/>
              <a:buNone/>
            </a:pPr>
            <a:r>
              <a:rPr lang="en-US" sz="1800">
                <a:solidFill>
                  <a:srgbClr val="262626"/>
                </a:solidFill>
              </a:rPr>
              <a:t>Sometimes it is simply the size that matters in design. The chairs, at right, underwent magnify and minimize alterations. The seat legs were made smaller. The chair backs were extended around to the front of the chair. The adaptation or change (last slide) of making things round exaggerated the effects. Thus, showing how SCAMPER actions can be both independent and interdependent of each other. </a:t>
            </a:r>
            <a:endParaRPr sz="1800">
              <a:solidFill>
                <a:srgbClr val="262626"/>
              </a:solidFill>
            </a:endParaRPr>
          </a:p>
        </p:txBody>
      </p:sp>
      <p:sp>
        <p:nvSpPr>
          <p:cNvPr id="219" name="Google Shape;219;p26"/>
          <p:cNvSpPr txBox="1">
            <a:spLocks noGrp="1"/>
          </p:cNvSpPr>
          <p:nvPr>
            <p:ph type="title"/>
          </p:nvPr>
        </p:nvSpPr>
        <p:spPr>
          <a:xfrm>
            <a:off x="857250" y="1863000"/>
            <a:ext cx="7934700" cy="6096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1800" b="1">
                <a:solidFill>
                  <a:srgbClr val="262626"/>
                </a:solidFill>
              </a:rPr>
              <a:t>Question(s): </a:t>
            </a:r>
            <a:r>
              <a:rPr lang="en-US" sz="1800">
                <a:solidFill>
                  <a:srgbClr val="262626"/>
                </a:solidFill>
              </a:rPr>
              <a:t>What can be exaggerated? Larger? Extended? Made smaller? Less noticeable? </a:t>
            </a:r>
            <a:endParaRPr sz="1800">
              <a:solidFill>
                <a:srgbClr val="262626"/>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7"/>
          <p:cNvSpPr txBox="1">
            <a:spLocks noGrp="1"/>
          </p:cNvSpPr>
          <p:nvPr>
            <p:ph type="body" idx="1"/>
          </p:nvPr>
        </p:nvSpPr>
        <p:spPr>
          <a:xfrm>
            <a:off x="888225" y="1752600"/>
            <a:ext cx="7979400" cy="6399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480"/>
              </a:spcBef>
              <a:spcAft>
                <a:spcPts val="0"/>
              </a:spcAft>
              <a:buSzPts val="2400"/>
              <a:buNone/>
            </a:pPr>
            <a:r>
              <a:rPr lang="en-US" sz="1800">
                <a:solidFill>
                  <a:srgbClr val="262626"/>
                </a:solidFill>
              </a:rPr>
              <a:t>Question(s):</a:t>
            </a:r>
            <a:r>
              <a:rPr lang="en-US" sz="1800" b="0">
                <a:solidFill>
                  <a:srgbClr val="262626"/>
                </a:solidFill>
              </a:rPr>
              <a:t> What else can this be used for? </a:t>
            </a:r>
            <a:endParaRPr sz="1800" b="0">
              <a:solidFill>
                <a:srgbClr val="262626"/>
              </a:solidFill>
            </a:endParaRPr>
          </a:p>
        </p:txBody>
      </p:sp>
      <p:pic>
        <p:nvPicPr>
          <p:cNvPr id="226" name="Google Shape;226;p2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889100" y="2176800"/>
            <a:ext cx="2740099" cy="4210800"/>
          </a:xfrm>
          <a:prstGeom prst="rect">
            <a:avLst/>
          </a:prstGeom>
          <a:noFill/>
          <a:ln>
            <a:noFill/>
          </a:ln>
        </p:spPr>
      </p:pic>
      <p:sp>
        <p:nvSpPr>
          <p:cNvPr id="227" name="Google Shape;227;p27"/>
          <p:cNvSpPr txBox="1">
            <a:spLocks noGrp="1"/>
          </p:cNvSpPr>
          <p:nvPr>
            <p:ph type="body" idx="2"/>
          </p:nvPr>
        </p:nvSpPr>
        <p:spPr>
          <a:xfrm>
            <a:off x="888225" y="2316150"/>
            <a:ext cx="4864800" cy="37797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480"/>
              </a:spcBef>
              <a:spcAft>
                <a:spcPts val="0"/>
              </a:spcAft>
              <a:buSzPts val="2400"/>
              <a:buNone/>
            </a:pPr>
            <a:r>
              <a:rPr lang="en-US" sz="1800">
                <a:solidFill>
                  <a:srgbClr val="262626"/>
                </a:solidFill>
              </a:rPr>
              <a:t>The question above takes what you already know about your product and helps you imagine what else can be done with it. In the case of the chair, a designer saw that the empty space created by the seat framing could be converted into a storage compartment (at right). Designers can put certain components to another use (like the chair seat) or the entire product. Such is true of the over-the-counter medication, Unisom, which was originally created as a sleeping pill and now has been recently used as an aid to help expecting mothers with decreasing morning sickness. </a:t>
            </a:r>
            <a:endParaRPr sz="1800">
              <a:solidFill>
                <a:srgbClr val="262626"/>
              </a:solidFill>
            </a:endParaRPr>
          </a:p>
        </p:txBody>
      </p:sp>
      <p:sp>
        <p:nvSpPr>
          <p:cNvPr id="228" name="Google Shape;228;p27"/>
          <p:cNvSpPr txBox="1">
            <a:spLocks noGrp="1"/>
          </p:cNvSpPr>
          <p:nvPr>
            <p:ph type="title"/>
          </p:nvPr>
        </p:nvSpPr>
        <p:spPr>
          <a:xfrm>
            <a:off x="888225" y="278875"/>
            <a:ext cx="7464300" cy="1321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480"/>
              </a:spcBef>
              <a:spcAft>
                <a:spcPts val="0"/>
              </a:spcAft>
              <a:buClr>
                <a:schemeClr val="dk1"/>
              </a:buClr>
              <a:buSzPts val="1100"/>
              <a:buFont typeface="Arial"/>
              <a:buNone/>
            </a:pPr>
            <a:r>
              <a:rPr lang="en-US" sz="4800" b="1">
                <a:solidFill>
                  <a:srgbClr val="CC0000"/>
                </a:solidFill>
              </a:rPr>
              <a:t>P</a:t>
            </a:r>
            <a:r>
              <a:rPr lang="en-US" sz="4800" b="1">
                <a:solidFill>
                  <a:srgbClr val="434343"/>
                </a:solidFill>
              </a:rPr>
              <a:t> </a:t>
            </a:r>
            <a:r>
              <a:rPr lang="en-US" sz="4800">
                <a:solidFill>
                  <a:srgbClr val="434343"/>
                </a:solidFill>
              </a:rPr>
              <a:t>- Put to Another Use</a:t>
            </a:r>
            <a:endParaRPr sz="4800">
              <a:solidFill>
                <a:srgbClr val="43434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8"/>
          <p:cNvSpPr txBox="1">
            <a:spLocks noGrp="1"/>
          </p:cNvSpPr>
          <p:nvPr>
            <p:ph type="body" idx="1"/>
          </p:nvPr>
        </p:nvSpPr>
        <p:spPr>
          <a:xfrm>
            <a:off x="867575" y="1752600"/>
            <a:ext cx="7941000" cy="6399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480"/>
              </a:spcBef>
              <a:spcAft>
                <a:spcPts val="0"/>
              </a:spcAft>
              <a:buSzPts val="2400"/>
              <a:buNone/>
            </a:pPr>
            <a:r>
              <a:rPr lang="en-US" sz="1800">
                <a:solidFill>
                  <a:srgbClr val="262626"/>
                </a:solidFill>
              </a:rPr>
              <a:t>Question(s):</a:t>
            </a:r>
            <a:r>
              <a:rPr lang="en-US" sz="1800" b="0">
                <a:solidFill>
                  <a:srgbClr val="262626"/>
                </a:solidFill>
              </a:rPr>
              <a:t> What should you subtract or delete? What is not necessary? </a:t>
            </a:r>
            <a:endParaRPr sz="1800" b="0">
              <a:solidFill>
                <a:srgbClr val="262626"/>
              </a:solidFill>
            </a:endParaRPr>
          </a:p>
        </p:txBody>
      </p:sp>
      <p:pic>
        <p:nvPicPr>
          <p:cNvPr id="235" name="Google Shape;235;p2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033895" y="2544900"/>
            <a:ext cx="3348106" cy="3779698"/>
          </a:xfrm>
          <a:prstGeom prst="rect">
            <a:avLst/>
          </a:prstGeom>
          <a:noFill/>
          <a:ln>
            <a:noFill/>
          </a:ln>
        </p:spPr>
      </p:pic>
      <p:sp>
        <p:nvSpPr>
          <p:cNvPr id="236" name="Google Shape;236;p28"/>
          <p:cNvSpPr txBox="1">
            <a:spLocks noGrp="1"/>
          </p:cNvSpPr>
          <p:nvPr>
            <p:ph type="body" idx="2"/>
          </p:nvPr>
        </p:nvSpPr>
        <p:spPr>
          <a:xfrm>
            <a:off x="867575" y="2392512"/>
            <a:ext cx="4040100" cy="37797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480"/>
              </a:spcBef>
              <a:spcAft>
                <a:spcPts val="0"/>
              </a:spcAft>
              <a:buSzPts val="2400"/>
              <a:buNone/>
            </a:pPr>
            <a:r>
              <a:rPr lang="en-US" sz="1800">
                <a:solidFill>
                  <a:srgbClr val="262626"/>
                </a:solidFill>
              </a:rPr>
              <a:t>Many solutions for problems have come from the question: “What do we not need?” In the case of the chair, this designer used only one piece of wood (thus eliminating the need for multiple pieces). They eliminated traditional legs, seat, and backing. Obviously, this does not eliminate manufacturing time (it increases). However, the answers to the questions yielded a viable result. </a:t>
            </a:r>
            <a:endParaRPr sz="1800">
              <a:solidFill>
                <a:srgbClr val="262626"/>
              </a:solidFill>
            </a:endParaRPr>
          </a:p>
        </p:txBody>
      </p:sp>
      <p:sp>
        <p:nvSpPr>
          <p:cNvPr id="237" name="Google Shape;237;p28"/>
          <p:cNvSpPr txBox="1">
            <a:spLocks noGrp="1"/>
          </p:cNvSpPr>
          <p:nvPr>
            <p:ph type="title"/>
          </p:nvPr>
        </p:nvSpPr>
        <p:spPr>
          <a:xfrm>
            <a:off x="867575" y="406700"/>
            <a:ext cx="7514400" cy="1269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800" b="1">
                <a:solidFill>
                  <a:srgbClr val="CC0000"/>
                </a:solidFill>
              </a:rPr>
              <a:t>E</a:t>
            </a:r>
            <a:r>
              <a:rPr lang="en-US" sz="4800" b="1">
                <a:solidFill>
                  <a:srgbClr val="434343"/>
                </a:solidFill>
              </a:rPr>
              <a:t> </a:t>
            </a:r>
            <a:r>
              <a:rPr lang="en-US" sz="4800">
                <a:solidFill>
                  <a:srgbClr val="434343"/>
                </a:solidFill>
              </a:rPr>
              <a:t>- Eliminate</a:t>
            </a:r>
            <a:endParaRPr sz="4800">
              <a:solidFill>
                <a:srgbClr val="43434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9"/>
          <p:cNvSpPr txBox="1">
            <a:spLocks noGrp="1"/>
          </p:cNvSpPr>
          <p:nvPr>
            <p:ph type="body" idx="1"/>
          </p:nvPr>
        </p:nvSpPr>
        <p:spPr>
          <a:xfrm>
            <a:off x="877900" y="1752600"/>
            <a:ext cx="7809000" cy="6399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480"/>
              </a:spcBef>
              <a:spcAft>
                <a:spcPts val="0"/>
              </a:spcAft>
              <a:buSzPts val="2400"/>
              <a:buNone/>
            </a:pPr>
            <a:r>
              <a:rPr lang="en-US" sz="1800">
                <a:solidFill>
                  <a:srgbClr val="262626"/>
                </a:solidFill>
              </a:rPr>
              <a:t>Question(s): </a:t>
            </a:r>
            <a:r>
              <a:rPr lang="en-US" sz="1800" b="0">
                <a:solidFill>
                  <a:srgbClr val="262626"/>
                </a:solidFill>
              </a:rPr>
              <a:t>What other arrangements are there? What are the opposites?</a:t>
            </a:r>
            <a:endParaRPr sz="1800" b="0">
              <a:solidFill>
                <a:srgbClr val="262626"/>
              </a:solidFill>
            </a:endParaRPr>
          </a:p>
        </p:txBody>
      </p:sp>
      <p:sp>
        <p:nvSpPr>
          <p:cNvPr id="244" name="Google Shape;244;p29"/>
          <p:cNvSpPr txBox="1">
            <a:spLocks noGrp="1"/>
          </p:cNvSpPr>
          <p:nvPr>
            <p:ph type="body" idx="2"/>
          </p:nvPr>
        </p:nvSpPr>
        <p:spPr>
          <a:xfrm>
            <a:off x="877900" y="2544912"/>
            <a:ext cx="4040100" cy="37797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480"/>
              </a:spcBef>
              <a:spcAft>
                <a:spcPts val="0"/>
              </a:spcAft>
              <a:buSzPts val="2400"/>
              <a:buNone/>
            </a:pPr>
            <a:r>
              <a:rPr lang="en-US" sz="1800">
                <a:solidFill>
                  <a:srgbClr val="262626"/>
                </a:solidFill>
              </a:rPr>
              <a:t>Consider what elements of the concept can be rearranged or reversed to create new or different usefulness or to change up the design. In the case of the chair, this designer took the generally assumed dimensions and sloping of a large chair and rearranged the chair so that it sits on what would normally be the back, giving the chair a new look. </a:t>
            </a:r>
            <a:endParaRPr sz="1800">
              <a:solidFill>
                <a:srgbClr val="262626"/>
              </a:solidFill>
            </a:endParaRPr>
          </a:p>
        </p:txBody>
      </p:sp>
      <p:sp>
        <p:nvSpPr>
          <p:cNvPr id="245" name="Google Shape;245;p29"/>
          <p:cNvSpPr txBox="1">
            <a:spLocks noGrp="1"/>
          </p:cNvSpPr>
          <p:nvPr>
            <p:ph type="title"/>
          </p:nvPr>
        </p:nvSpPr>
        <p:spPr>
          <a:xfrm>
            <a:off x="877900" y="303425"/>
            <a:ext cx="7504200" cy="13731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480"/>
              </a:spcBef>
              <a:spcAft>
                <a:spcPts val="0"/>
              </a:spcAft>
              <a:buClr>
                <a:schemeClr val="dk1"/>
              </a:buClr>
              <a:buSzPts val="1100"/>
              <a:buFont typeface="Arial"/>
              <a:buNone/>
            </a:pPr>
            <a:r>
              <a:rPr lang="en-US" sz="4800" b="1">
                <a:solidFill>
                  <a:srgbClr val="CC0000"/>
                </a:solidFill>
              </a:rPr>
              <a:t>R</a:t>
            </a:r>
            <a:r>
              <a:rPr lang="en-US" sz="4800" b="1">
                <a:solidFill>
                  <a:srgbClr val="434343"/>
                </a:solidFill>
              </a:rPr>
              <a:t> </a:t>
            </a:r>
            <a:r>
              <a:rPr lang="en-US" sz="4800">
                <a:solidFill>
                  <a:srgbClr val="434343"/>
                </a:solidFill>
              </a:rPr>
              <a:t>- Rearrange/Reverse</a:t>
            </a:r>
            <a:endParaRPr sz="4800">
              <a:solidFill>
                <a:srgbClr val="434343"/>
              </a:solidFill>
            </a:endParaRPr>
          </a:p>
        </p:txBody>
      </p:sp>
      <p:pic>
        <p:nvPicPr>
          <p:cNvPr id="246" name="Google Shape;246;p29"/>
          <p:cNvPicPr preferRelativeResize="0"/>
          <p:nvPr/>
        </p:nvPicPr>
        <p:blipFill rotWithShape="1">
          <a:blip r:embed="rId3" cstate="screen">
            <a:alphaModFix/>
            <a:extLst>
              <a:ext uri="{28A0092B-C50C-407E-A947-70E740481C1C}">
                <a14:useLocalDpi xmlns:a14="http://schemas.microsoft.com/office/drawing/2010/main"/>
              </a:ext>
            </a:extLst>
          </a:blip>
          <a:srcRect l="2657" r="12178" b="10466"/>
          <a:stretch/>
        </p:blipFill>
        <p:spPr>
          <a:xfrm rot="-6844932">
            <a:off x="5036058" y="2653543"/>
            <a:ext cx="1787509" cy="1617412"/>
          </a:xfrm>
          <a:prstGeom prst="rect">
            <a:avLst/>
          </a:prstGeom>
          <a:noFill/>
          <a:ln>
            <a:noFill/>
          </a:ln>
        </p:spPr>
      </p:pic>
      <p:pic>
        <p:nvPicPr>
          <p:cNvPr id="247" name="Google Shape;247;p29"/>
          <p:cNvPicPr preferRelativeResize="0"/>
          <p:nvPr/>
        </p:nvPicPr>
        <p:blipFill rotWithShape="1">
          <a:blip r:embed="rId3" cstate="screen">
            <a:alphaModFix/>
            <a:extLst>
              <a:ext uri="{28A0092B-C50C-407E-A947-70E740481C1C}">
                <a14:useLocalDpi xmlns:a14="http://schemas.microsoft.com/office/drawing/2010/main"/>
              </a:ext>
            </a:extLst>
          </a:blip>
          <a:srcRect l="2657" r="12178" b="4707"/>
          <a:stretch/>
        </p:blipFill>
        <p:spPr>
          <a:xfrm rot="-16">
            <a:off x="5346100" y="4608205"/>
            <a:ext cx="1787525" cy="1721367"/>
          </a:xfrm>
          <a:prstGeom prst="rect">
            <a:avLst/>
          </a:prstGeom>
          <a:noFill/>
          <a:ln>
            <a:noFill/>
          </a:ln>
        </p:spPr>
      </p:pic>
      <p:sp>
        <p:nvSpPr>
          <p:cNvPr id="248" name="Google Shape;248;p29"/>
          <p:cNvSpPr txBox="1"/>
          <p:nvPr/>
        </p:nvSpPr>
        <p:spPr>
          <a:xfrm>
            <a:off x="6700350" y="2766850"/>
            <a:ext cx="2049600" cy="40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Typical chair view.</a:t>
            </a:r>
            <a:endParaRPr sz="1400" b="0" i="0" u="none" strike="noStrike" cap="none">
              <a:solidFill>
                <a:srgbClr val="000000"/>
              </a:solidFill>
              <a:latin typeface="Arial"/>
              <a:ea typeface="Arial"/>
              <a:cs typeface="Arial"/>
              <a:sym typeface="Arial"/>
            </a:endParaRPr>
          </a:p>
        </p:txBody>
      </p:sp>
      <p:sp>
        <p:nvSpPr>
          <p:cNvPr id="249" name="Google Shape;249;p29"/>
          <p:cNvSpPr txBox="1"/>
          <p:nvPr/>
        </p:nvSpPr>
        <p:spPr>
          <a:xfrm>
            <a:off x="7133625" y="5402325"/>
            <a:ext cx="2049600" cy="40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Rearranged design.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0"/>
          <p:cNvSpPr txBox="1">
            <a:spLocks noGrp="1"/>
          </p:cNvSpPr>
          <p:nvPr>
            <p:ph type="title"/>
          </p:nvPr>
        </p:nvSpPr>
        <p:spPr>
          <a:xfrm>
            <a:off x="901750" y="216900"/>
            <a:ext cx="7485000" cy="1473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solidFill>
                  <a:srgbClr val="434343"/>
                </a:solidFill>
              </a:rPr>
              <a:t>Now it’s your turn...</a:t>
            </a:r>
            <a:endParaRPr>
              <a:solidFill>
                <a:srgbClr val="434343"/>
              </a:solidFill>
            </a:endParaRPr>
          </a:p>
        </p:txBody>
      </p:sp>
      <p:sp>
        <p:nvSpPr>
          <p:cNvPr id="256" name="Google Shape;256;p30"/>
          <p:cNvSpPr txBox="1">
            <a:spLocks noGrp="1"/>
          </p:cNvSpPr>
          <p:nvPr>
            <p:ph type="body" idx="2"/>
          </p:nvPr>
        </p:nvSpPr>
        <p:spPr>
          <a:xfrm>
            <a:off x="901750" y="1869002"/>
            <a:ext cx="4040100" cy="312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Clr>
                <a:schemeClr val="dk1"/>
              </a:buClr>
              <a:buSzPts val="1100"/>
              <a:buFont typeface="Arial"/>
              <a:buNone/>
            </a:pPr>
            <a:r>
              <a:rPr lang="en-US" sz="1800"/>
              <a:t>With your group, use the SCAMPER tool to help you generate as many possible designs of your </a:t>
            </a:r>
            <a:r>
              <a:rPr lang="en-US" sz="1800" i="1"/>
              <a:t>Micro Kart </a:t>
            </a:r>
            <a:r>
              <a:rPr lang="en-US" sz="1800"/>
              <a:t>as you can. Be creative! </a:t>
            </a:r>
            <a:endParaRPr/>
          </a:p>
        </p:txBody>
      </p:sp>
      <p:sp>
        <p:nvSpPr>
          <p:cNvPr id="257" name="Google Shape;257;p30"/>
          <p:cNvSpPr txBox="1">
            <a:spLocks noGrp="1"/>
          </p:cNvSpPr>
          <p:nvPr>
            <p:ph type="body" idx="1"/>
          </p:nvPr>
        </p:nvSpPr>
        <p:spPr>
          <a:xfrm>
            <a:off x="4771000" y="1797125"/>
            <a:ext cx="4171800" cy="4599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80"/>
              </a:spcBef>
              <a:spcAft>
                <a:spcPts val="0"/>
              </a:spcAft>
              <a:buSzPts val="2400"/>
              <a:buNone/>
            </a:pPr>
            <a:r>
              <a:rPr lang="en-US" sz="3000">
                <a:solidFill>
                  <a:srgbClr val="CC0000"/>
                </a:solidFill>
              </a:rPr>
              <a:t>S</a:t>
            </a:r>
            <a:r>
              <a:rPr lang="en-US" sz="3000"/>
              <a:t> </a:t>
            </a:r>
            <a:r>
              <a:rPr lang="en-US" sz="3000" b="0"/>
              <a:t>- Substitute</a:t>
            </a:r>
            <a:endParaRPr sz="3000" b="0"/>
          </a:p>
          <a:p>
            <a:pPr marL="0" lvl="0" indent="0" algn="l" rtl="0">
              <a:lnSpc>
                <a:spcPct val="115000"/>
              </a:lnSpc>
              <a:spcBef>
                <a:spcPts val="480"/>
              </a:spcBef>
              <a:spcAft>
                <a:spcPts val="0"/>
              </a:spcAft>
              <a:buSzPts val="2400"/>
              <a:buNone/>
            </a:pPr>
            <a:r>
              <a:rPr lang="en-US" sz="3000">
                <a:solidFill>
                  <a:srgbClr val="CC0000"/>
                </a:solidFill>
              </a:rPr>
              <a:t>C</a:t>
            </a:r>
            <a:r>
              <a:rPr lang="en-US" sz="3000" b="0"/>
              <a:t> - Combine</a:t>
            </a:r>
            <a:endParaRPr sz="3000" b="0"/>
          </a:p>
          <a:p>
            <a:pPr marL="0" lvl="0" indent="0" algn="l" rtl="0">
              <a:lnSpc>
                <a:spcPct val="115000"/>
              </a:lnSpc>
              <a:spcBef>
                <a:spcPts val="480"/>
              </a:spcBef>
              <a:spcAft>
                <a:spcPts val="0"/>
              </a:spcAft>
              <a:buSzPts val="2400"/>
              <a:buNone/>
            </a:pPr>
            <a:r>
              <a:rPr lang="en-US" sz="3000">
                <a:solidFill>
                  <a:srgbClr val="CC0000"/>
                </a:solidFill>
              </a:rPr>
              <a:t>A</a:t>
            </a:r>
            <a:r>
              <a:rPr lang="en-US" sz="3000"/>
              <a:t> </a:t>
            </a:r>
            <a:r>
              <a:rPr lang="en-US" sz="3000" b="0"/>
              <a:t>- Adapt/Alter</a:t>
            </a:r>
            <a:endParaRPr sz="3000" b="0"/>
          </a:p>
          <a:p>
            <a:pPr marL="0" lvl="0" indent="0" algn="l" rtl="0">
              <a:lnSpc>
                <a:spcPct val="115000"/>
              </a:lnSpc>
              <a:spcBef>
                <a:spcPts val="480"/>
              </a:spcBef>
              <a:spcAft>
                <a:spcPts val="0"/>
              </a:spcAft>
              <a:buSzPts val="2400"/>
              <a:buNone/>
            </a:pPr>
            <a:r>
              <a:rPr lang="en-US" sz="3000">
                <a:solidFill>
                  <a:srgbClr val="CC0000"/>
                </a:solidFill>
              </a:rPr>
              <a:t>M</a:t>
            </a:r>
            <a:r>
              <a:rPr lang="en-US" sz="3000"/>
              <a:t> </a:t>
            </a:r>
            <a:r>
              <a:rPr lang="en-US" sz="3000" b="0"/>
              <a:t>- Magnify/Minimize</a:t>
            </a:r>
            <a:endParaRPr sz="3000" b="0"/>
          </a:p>
          <a:p>
            <a:pPr marL="0" lvl="0" indent="0" algn="l" rtl="0">
              <a:lnSpc>
                <a:spcPct val="115000"/>
              </a:lnSpc>
              <a:spcBef>
                <a:spcPts val="480"/>
              </a:spcBef>
              <a:spcAft>
                <a:spcPts val="0"/>
              </a:spcAft>
              <a:buSzPts val="2400"/>
              <a:buNone/>
            </a:pPr>
            <a:r>
              <a:rPr lang="en-US" sz="3000">
                <a:solidFill>
                  <a:srgbClr val="CC0000"/>
                </a:solidFill>
              </a:rPr>
              <a:t>P</a:t>
            </a:r>
            <a:r>
              <a:rPr lang="en-US" sz="3000"/>
              <a:t> </a:t>
            </a:r>
            <a:r>
              <a:rPr lang="en-US" sz="3000" b="0"/>
              <a:t>- Put to Another Use</a:t>
            </a:r>
            <a:endParaRPr sz="3000" b="0"/>
          </a:p>
          <a:p>
            <a:pPr marL="0" lvl="0" indent="0" algn="l" rtl="0">
              <a:lnSpc>
                <a:spcPct val="115000"/>
              </a:lnSpc>
              <a:spcBef>
                <a:spcPts val="480"/>
              </a:spcBef>
              <a:spcAft>
                <a:spcPts val="0"/>
              </a:spcAft>
              <a:buSzPts val="2400"/>
              <a:buNone/>
            </a:pPr>
            <a:r>
              <a:rPr lang="en-US" sz="3000">
                <a:solidFill>
                  <a:srgbClr val="CC0000"/>
                </a:solidFill>
              </a:rPr>
              <a:t>E</a:t>
            </a:r>
            <a:r>
              <a:rPr lang="en-US" sz="3000"/>
              <a:t> </a:t>
            </a:r>
            <a:r>
              <a:rPr lang="en-US" sz="3000" b="0"/>
              <a:t>- Eliminate</a:t>
            </a:r>
            <a:endParaRPr sz="3000" b="0"/>
          </a:p>
          <a:p>
            <a:pPr marL="0" lvl="0" indent="0" algn="l" rtl="0">
              <a:lnSpc>
                <a:spcPct val="115000"/>
              </a:lnSpc>
              <a:spcBef>
                <a:spcPts val="480"/>
              </a:spcBef>
              <a:spcAft>
                <a:spcPts val="0"/>
              </a:spcAft>
              <a:buSzPts val="2400"/>
              <a:buNone/>
            </a:pPr>
            <a:r>
              <a:rPr lang="en-US" sz="3000">
                <a:solidFill>
                  <a:srgbClr val="CC0000"/>
                </a:solidFill>
              </a:rPr>
              <a:t>R</a:t>
            </a:r>
            <a:r>
              <a:rPr lang="en-US" sz="3000"/>
              <a:t> </a:t>
            </a:r>
            <a:r>
              <a:rPr lang="en-US" sz="3000" b="0"/>
              <a:t>- Rearrange/Reverse</a:t>
            </a:r>
            <a:endParaRPr sz="3000" b="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1"/>
          <p:cNvSpPr txBox="1">
            <a:spLocks noGrp="1"/>
          </p:cNvSpPr>
          <p:nvPr>
            <p:ph type="body" idx="1"/>
          </p:nvPr>
        </p:nvSpPr>
        <p:spPr>
          <a:xfrm>
            <a:off x="822954" y="1845725"/>
            <a:ext cx="4134600" cy="4023300"/>
          </a:xfrm>
          <a:prstGeom prst="rect">
            <a:avLst/>
          </a:prstGeom>
        </p:spPr>
        <p:txBody>
          <a:bodyPr spcFirstLastPara="1" wrap="square" lIns="0" tIns="45700" rIns="0" bIns="45700" anchor="t" anchorCtr="0">
            <a:noAutofit/>
          </a:bodyPr>
          <a:lstStyle/>
          <a:p>
            <a:pPr marL="0" lvl="0" indent="0" algn="just" rtl="0">
              <a:lnSpc>
                <a:spcPct val="100000"/>
              </a:lnSpc>
              <a:spcBef>
                <a:spcPts val="400"/>
              </a:spcBef>
              <a:spcAft>
                <a:spcPts val="0"/>
              </a:spcAft>
              <a:buClr>
                <a:schemeClr val="dk1"/>
              </a:buClr>
              <a:buSzPts val="2000"/>
              <a:buFont typeface="Arial"/>
              <a:buNone/>
            </a:pPr>
            <a:r>
              <a:rPr lang="en-US" sz="2400">
                <a:solidFill>
                  <a:srgbClr val="262626"/>
                </a:solidFill>
              </a:rPr>
              <a:t>“I tell this story to illustrate the truth of the statement I heard long ago in the Army: </a:t>
            </a:r>
            <a:r>
              <a:rPr lang="en-US" sz="2400" b="1">
                <a:solidFill>
                  <a:srgbClr val="262626"/>
                </a:solidFill>
              </a:rPr>
              <a:t>Plans are worthless, but planning is everything.</a:t>
            </a:r>
            <a:r>
              <a:rPr lang="en-US" sz="2400">
                <a:solidFill>
                  <a:srgbClr val="262626"/>
                </a:solidFill>
              </a:rPr>
              <a:t>”</a:t>
            </a:r>
            <a:endParaRPr sz="2400">
              <a:solidFill>
                <a:srgbClr val="262626"/>
              </a:solidFill>
            </a:endParaRPr>
          </a:p>
          <a:p>
            <a:pPr marL="0" lvl="0" indent="0" algn="l" rtl="0">
              <a:lnSpc>
                <a:spcPct val="100000"/>
              </a:lnSpc>
              <a:spcBef>
                <a:spcPts val="400"/>
              </a:spcBef>
              <a:spcAft>
                <a:spcPts val="0"/>
              </a:spcAft>
              <a:buClr>
                <a:schemeClr val="dk1"/>
              </a:buClr>
              <a:buSzPts val="2000"/>
              <a:buFont typeface="Arial"/>
              <a:buNone/>
            </a:pPr>
            <a:endParaRPr sz="2400">
              <a:solidFill>
                <a:srgbClr val="262626"/>
              </a:solidFill>
            </a:endParaRPr>
          </a:p>
          <a:p>
            <a:pPr marL="0" lvl="0" indent="0" algn="r" rtl="0">
              <a:lnSpc>
                <a:spcPct val="100000"/>
              </a:lnSpc>
              <a:spcBef>
                <a:spcPts val="400"/>
              </a:spcBef>
              <a:spcAft>
                <a:spcPts val="0"/>
              </a:spcAft>
              <a:buClr>
                <a:schemeClr val="dk1"/>
              </a:buClr>
              <a:buSzPts val="2000"/>
              <a:buFont typeface="Arial"/>
              <a:buNone/>
            </a:pPr>
            <a:r>
              <a:rPr lang="en-US" sz="1400">
                <a:solidFill>
                  <a:srgbClr val="262626"/>
                </a:solidFill>
              </a:rPr>
              <a:t>~ Dwight D. Eisenhowe</a:t>
            </a:r>
            <a:endParaRPr>
              <a:solidFill>
                <a:srgbClr val="262626"/>
              </a:solidFill>
            </a:endParaRPr>
          </a:p>
        </p:txBody>
      </p:sp>
      <p:sp>
        <p:nvSpPr>
          <p:cNvPr id="263" name="Google Shape;263;p31"/>
          <p:cNvSpPr txBox="1">
            <a:spLocks noGrp="1"/>
          </p:cNvSpPr>
          <p:nvPr>
            <p:ph type="title"/>
          </p:nvPr>
        </p:nvSpPr>
        <p:spPr>
          <a:xfrm>
            <a:off x="822960" y="286604"/>
            <a:ext cx="75438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Plan</a:t>
            </a:r>
            <a:endParaRPr/>
          </a:p>
        </p:txBody>
      </p:sp>
      <p:pic>
        <p:nvPicPr>
          <p:cNvPr id="264" name="Google Shape;264;p3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151075" y="1799325"/>
            <a:ext cx="3535725" cy="4401776"/>
          </a:xfrm>
          <a:prstGeom prst="rect">
            <a:avLst/>
          </a:prstGeom>
          <a:noFill/>
          <a:ln>
            <a:noFill/>
          </a:ln>
          <a:effectLst>
            <a:outerShdw blurRad="814388" dist="9525" dir="5580000" algn="bl" rotWithShape="0">
              <a:srgbClr val="000000">
                <a:alpha val="498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2"/>
          <p:cNvSpPr txBox="1">
            <a:spLocks noGrp="1"/>
          </p:cNvSpPr>
          <p:nvPr>
            <p:ph type="title"/>
          </p:nvPr>
        </p:nvSpPr>
        <p:spPr>
          <a:xfrm>
            <a:off x="822960" y="286604"/>
            <a:ext cx="7543800" cy="1450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The Components</a:t>
            </a:r>
            <a:endParaRPr/>
          </a:p>
        </p:txBody>
      </p:sp>
      <p:sp>
        <p:nvSpPr>
          <p:cNvPr id="271" name="Google Shape;271;p32"/>
          <p:cNvSpPr txBox="1">
            <a:spLocks noGrp="1"/>
          </p:cNvSpPr>
          <p:nvPr>
            <p:ph type="body" idx="1"/>
          </p:nvPr>
        </p:nvSpPr>
        <p:spPr>
          <a:xfrm>
            <a:off x="822950" y="1752600"/>
            <a:ext cx="7625700" cy="183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rgbClr val="000000"/>
                </a:solidFill>
              </a:rPr>
              <a:t>There are specific parts or components that will be added to your chassis. Make sure your chassis account for these. An additional “topper” or platform for these components is suggested, however, not necessary. </a:t>
            </a:r>
            <a:endParaRPr>
              <a:solidFill>
                <a:srgbClr val="000000"/>
              </a:solidFill>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a:p>
            <a:pPr marL="0" lvl="0" indent="0" algn="l" rtl="0">
              <a:lnSpc>
                <a:spcPct val="100000"/>
              </a:lnSpc>
              <a:spcBef>
                <a:spcPts val="0"/>
              </a:spcBef>
              <a:spcAft>
                <a:spcPts val="0"/>
              </a:spcAft>
              <a:buClr>
                <a:schemeClr val="dk1"/>
              </a:buClr>
              <a:buSzPts val="1100"/>
              <a:buFont typeface="Arial"/>
              <a:buNone/>
            </a:pPr>
            <a:r>
              <a:rPr lang="en-US">
                <a:solidFill>
                  <a:srgbClr val="000000"/>
                </a:solidFill>
              </a:rPr>
              <a:t>Create a List of components</a:t>
            </a:r>
            <a:endParaRPr>
              <a:solidFill>
                <a:srgbClr val="000000"/>
              </a:solidFill>
            </a:endParaRPr>
          </a:p>
          <a:p>
            <a:pPr marL="0" lvl="0" indent="0" algn="l" rtl="0">
              <a:lnSpc>
                <a:spcPct val="115000"/>
              </a:lnSpc>
              <a:spcBef>
                <a:spcPts val="1600"/>
              </a:spcBef>
              <a:spcAft>
                <a:spcPts val="1600"/>
              </a:spcAft>
              <a:buSzPts val="3200"/>
              <a:buNone/>
            </a:pPr>
            <a:endParaRPr>
              <a:solidFill>
                <a:srgbClr val="FF0000"/>
              </a:solidFill>
            </a:endParaRPr>
          </a:p>
        </p:txBody>
      </p:sp>
      <p:pic>
        <p:nvPicPr>
          <p:cNvPr id="272" name="Google Shape;272;p3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5400000">
            <a:off x="3150675" y="4593800"/>
            <a:ext cx="990000" cy="1026000"/>
          </a:xfrm>
          <a:prstGeom prst="ellipse">
            <a:avLst/>
          </a:prstGeom>
          <a:noFill/>
          <a:ln>
            <a:noFill/>
          </a:ln>
        </p:spPr>
      </p:pic>
      <p:pic>
        <p:nvPicPr>
          <p:cNvPr id="273" name="Google Shape;273;p3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5400000">
            <a:off x="936349" y="4165623"/>
            <a:ext cx="1449825" cy="2038349"/>
          </a:xfrm>
          <a:prstGeom prst="rect">
            <a:avLst/>
          </a:prstGeom>
          <a:noFill/>
          <a:ln>
            <a:noFill/>
          </a:ln>
        </p:spPr>
      </p:pic>
      <p:pic>
        <p:nvPicPr>
          <p:cNvPr id="274" name="Google Shape;274;p3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804412" y="4264938"/>
            <a:ext cx="1697525" cy="1729254"/>
          </a:xfrm>
          <a:prstGeom prst="rect">
            <a:avLst/>
          </a:prstGeom>
          <a:noFill/>
          <a:ln>
            <a:noFill/>
          </a:ln>
        </p:spPr>
      </p:pic>
      <p:pic>
        <p:nvPicPr>
          <p:cNvPr id="275" name="Google Shape;275;p32"/>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5400000">
            <a:off x="4968523" y="4182674"/>
            <a:ext cx="1026006" cy="1893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5"/>
          <p:cNvSpPr txBox="1">
            <a:spLocks noGrp="1"/>
          </p:cNvSpPr>
          <p:nvPr>
            <p:ph type="title"/>
          </p:nvPr>
        </p:nvSpPr>
        <p:spPr>
          <a:xfrm>
            <a:off x="822960" y="286604"/>
            <a:ext cx="7543800" cy="14508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1400"/>
              <a:buNone/>
            </a:pPr>
            <a:r>
              <a:rPr lang="en-US"/>
              <a:t>What is it?</a:t>
            </a:r>
            <a:endParaRPr/>
          </a:p>
        </p:txBody>
      </p:sp>
      <p:sp>
        <p:nvSpPr>
          <p:cNvPr id="127" name="Google Shape;127;p15"/>
          <p:cNvSpPr txBox="1">
            <a:spLocks noGrp="1"/>
          </p:cNvSpPr>
          <p:nvPr>
            <p:ph type="body" idx="4294967295"/>
          </p:nvPr>
        </p:nvSpPr>
        <p:spPr>
          <a:xfrm>
            <a:off x="822950" y="1921350"/>
            <a:ext cx="3638700" cy="430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280"/>
              </a:spcBef>
              <a:spcAft>
                <a:spcPts val="0"/>
              </a:spcAft>
              <a:buSzPts val="1400"/>
              <a:buNone/>
            </a:pPr>
            <a:r>
              <a:rPr lang="en-US"/>
              <a:t>The Engineering Design Process is a dynamic process used by engineers and designers to solve complex design problems. There is no one way that all engineers solve problems--there are multiple types of engineering design processes--but this is an example of a very basic, 5-step process. This process begins with </a:t>
            </a:r>
            <a:r>
              <a:rPr lang="en-US" i="1"/>
              <a:t>Ask</a:t>
            </a:r>
            <a:r>
              <a:rPr lang="en-US"/>
              <a:t>, and is an iterative process moving clockwise around the circle.</a:t>
            </a:r>
            <a:endParaRPr/>
          </a:p>
        </p:txBody>
      </p:sp>
      <p:pic>
        <p:nvPicPr>
          <p:cNvPr id="128" name="Google Shape;128;p15"/>
          <p:cNvPicPr preferRelativeResize="0"/>
          <p:nvPr/>
        </p:nvPicPr>
        <p:blipFill rotWithShape="1">
          <a:blip r:embed="rId3" cstate="screen">
            <a:alphaModFix/>
            <a:extLst>
              <a:ext uri="{28A0092B-C50C-407E-A947-70E740481C1C}">
                <a14:useLocalDpi xmlns:a14="http://schemas.microsoft.com/office/drawing/2010/main"/>
              </a:ext>
            </a:extLst>
          </a:blip>
          <a:srcRect t="3222"/>
          <a:stretch/>
        </p:blipFill>
        <p:spPr>
          <a:xfrm>
            <a:off x="4351425" y="2313825"/>
            <a:ext cx="4386549" cy="31532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3"/>
          <p:cNvSpPr txBox="1">
            <a:spLocks noGrp="1"/>
          </p:cNvSpPr>
          <p:nvPr>
            <p:ph type="title"/>
          </p:nvPr>
        </p:nvSpPr>
        <p:spPr>
          <a:xfrm>
            <a:off x="822960" y="286604"/>
            <a:ext cx="75438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Create</a:t>
            </a:r>
            <a:endParaRPr/>
          </a:p>
        </p:txBody>
      </p:sp>
      <p:sp>
        <p:nvSpPr>
          <p:cNvPr id="281" name="Google Shape;281;p33"/>
          <p:cNvSpPr txBox="1">
            <a:spLocks noGrp="1"/>
          </p:cNvSpPr>
          <p:nvPr>
            <p:ph type="body" idx="1"/>
          </p:nvPr>
        </p:nvSpPr>
        <p:spPr>
          <a:xfrm>
            <a:off x="822954" y="1845725"/>
            <a:ext cx="4072800" cy="4023300"/>
          </a:xfrm>
          <a:prstGeom prst="rect">
            <a:avLst/>
          </a:prstGeom>
        </p:spPr>
        <p:txBody>
          <a:bodyPr spcFirstLastPara="1" wrap="square" lIns="0" tIns="45700" rIns="0" bIns="45700" anchor="t" anchorCtr="0">
            <a:noAutofit/>
          </a:bodyPr>
          <a:lstStyle/>
          <a:p>
            <a:pPr marL="0" lvl="0" indent="0" algn="just" rtl="0">
              <a:lnSpc>
                <a:spcPct val="100000"/>
              </a:lnSpc>
              <a:spcBef>
                <a:spcPts val="400"/>
              </a:spcBef>
              <a:spcAft>
                <a:spcPts val="0"/>
              </a:spcAft>
              <a:buClr>
                <a:schemeClr val="dk1"/>
              </a:buClr>
              <a:buSzPts val="2000"/>
              <a:buFont typeface="Arial"/>
              <a:buNone/>
            </a:pPr>
            <a:r>
              <a:rPr lang="en-US" sz="2400">
                <a:solidFill>
                  <a:srgbClr val="262626"/>
                </a:solidFill>
              </a:rPr>
              <a:t>“If a picture is worth a thousand words, a prototype is worth a million words.”</a:t>
            </a:r>
            <a:endParaRPr sz="2400">
              <a:solidFill>
                <a:srgbClr val="262626"/>
              </a:solidFill>
            </a:endParaRPr>
          </a:p>
          <a:p>
            <a:pPr marL="0" lvl="0" indent="0" algn="l" rtl="0">
              <a:lnSpc>
                <a:spcPct val="100000"/>
              </a:lnSpc>
              <a:spcBef>
                <a:spcPts val="400"/>
              </a:spcBef>
              <a:spcAft>
                <a:spcPts val="0"/>
              </a:spcAft>
              <a:buClr>
                <a:schemeClr val="dk1"/>
              </a:buClr>
              <a:buSzPts val="2000"/>
              <a:buFont typeface="Arial"/>
              <a:buNone/>
            </a:pPr>
            <a:endParaRPr sz="2400">
              <a:solidFill>
                <a:srgbClr val="262626"/>
              </a:solidFill>
            </a:endParaRPr>
          </a:p>
          <a:p>
            <a:pPr marL="0" lvl="0" indent="0" algn="r" rtl="0">
              <a:lnSpc>
                <a:spcPct val="100000"/>
              </a:lnSpc>
              <a:spcBef>
                <a:spcPts val="400"/>
              </a:spcBef>
              <a:spcAft>
                <a:spcPts val="0"/>
              </a:spcAft>
              <a:buClr>
                <a:schemeClr val="dk1"/>
              </a:buClr>
              <a:buSzPts val="2000"/>
              <a:buFont typeface="Arial"/>
              <a:buNone/>
            </a:pPr>
            <a:r>
              <a:rPr lang="en-US" sz="1400">
                <a:solidFill>
                  <a:srgbClr val="262626"/>
                </a:solidFill>
              </a:rPr>
              <a:t>~ David Kelley</a:t>
            </a:r>
            <a:endParaRPr sz="1400">
              <a:solidFill>
                <a:srgbClr val="262626"/>
              </a:solidFill>
            </a:endParaRPr>
          </a:p>
          <a:p>
            <a:pPr marL="0" lvl="0" indent="0" algn="l" rtl="0">
              <a:spcBef>
                <a:spcPts val="1200"/>
              </a:spcBef>
              <a:spcAft>
                <a:spcPts val="200"/>
              </a:spcAft>
              <a:buNone/>
            </a:pPr>
            <a:endParaRPr>
              <a:solidFill>
                <a:srgbClr val="262626"/>
              </a:solidFill>
            </a:endParaRPr>
          </a:p>
        </p:txBody>
      </p:sp>
      <p:pic>
        <p:nvPicPr>
          <p:cNvPr id="282" name="Google Shape;282;p3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181390" y="1845725"/>
            <a:ext cx="3505411" cy="4335874"/>
          </a:xfrm>
          <a:prstGeom prst="rect">
            <a:avLst/>
          </a:prstGeom>
          <a:noFill/>
          <a:ln>
            <a:noFill/>
          </a:ln>
          <a:effectLst>
            <a:outerShdw blurRad="828675" dist="19050" dir="5400000" algn="bl" rotWithShape="0">
              <a:srgbClr val="000000">
                <a:alpha val="6588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4"/>
          <p:cNvSpPr txBox="1">
            <a:spLocks noGrp="1"/>
          </p:cNvSpPr>
          <p:nvPr>
            <p:ph type="title"/>
          </p:nvPr>
        </p:nvSpPr>
        <p:spPr>
          <a:xfrm>
            <a:off x="822960" y="286604"/>
            <a:ext cx="7543800" cy="1450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Rapid Prototype</a:t>
            </a:r>
            <a:endParaRPr/>
          </a:p>
        </p:txBody>
      </p:sp>
      <p:sp>
        <p:nvSpPr>
          <p:cNvPr id="289" name="Google Shape;289;p34"/>
          <p:cNvSpPr txBox="1">
            <a:spLocks noGrp="1"/>
          </p:cNvSpPr>
          <p:nvPr>
            <p:ph type="body" idx="1"/>
          </p:nvPr>
        </p:nvSpPr>
        <p:spPr>
          <a:xfrm>
            <a:off x="867575" y="1752600"/>
            <a:ext cx="7543800" cy="1515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1600"/>
              </a:spcAft>
              <a:buClr>
                <a:schemeClr val="dk1"/>
              </a:buClr>
              <a:buSzPts val="1100"/>
              <a:buFont typeface="Arial"/>
              <a:buNone/>
            </a:pPr>
            <a:r>
              <a:rPr lang="en-US">
                <a:solidFill>
                  <a:srgbClr val="000000"/>
                </a:solidFill>
              </a:rPr>
              <a:t>A rapid prototype is a prototype that is made quickly with the materials lying around you. They are simple. They are rough and very cheap. Rapid prototypes are made to answer the question: “Should we even continue playing with this idea/design?” Here is an example of a rapid prototype for a new backpack:</a:t>
            </a:r>
            <a:endParaRPr>
              <a:solidFill>
                <a:srgbClr val="000000"/>
              </a:solidFill>
            </a:endParaRPr>
          </a:p>
        </p:txBody>
      </p:sp>
      <p:pic>
        <p:nvPicPr>
          <p:cNvPr id="290" name="Google Shape;290;p3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258182" y="3359000"/>
            <a:ext cx="4627644" cy="2939050"/>
          </a:xfrm>
          <a:prstGeom prst="rect">
            <a:avLst/>
          </a:prstGeom>
          <a:noFill/>
          <a:ln>
            <a:noFill/>
          </a:ln>
          <a:effectLst>
            <a:outerShdw blurRad="142875" dist="95250" dir="5400000" algn="bl" rotWithShape="0">
              <a:srgbClr val="000000">
                <a:alpha val="498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5"/>
          <p:cNvSpPr txBox="1">
            <a:spLocks noGrp="1"/>
          </p:cNvSpPr>
          <p:nvPr>
            <p:ph type="title"/>
          </p:nvPr>
        </p:nvSpPr>
        <p:spPr>
          <a:xfrm>
            <a:off x="822960" y="286604"/>
            <a:ext cx="7543800" cy="1450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Rapid Prototype: Your turn...</a:t>
            </a:r>
            <a:endParaRPr/>
          </a:p>
        </p:txBody>
      </p:sp>
      <p:sp>
        <p:nvSpPr>
          <p:cNvPr id="297" name="Google Shape;297;p35"/>
          <p:cNvSpPr txBox="1">
            <a:spLocks noGrp="1"/>
          </p:cNvSpPr>
          <p:nvPr>
            <p:ph type="body" idx="1"/>
          </p:nvPr>
        </p:nvSpPr>
        <p:spPr>
          <a:xfrm>
            <a:off x="399475" y="2281850"/>
            <a:ext cx="3370200" cy="3394200"/>
          </a:xfrm>
          <a:prstGeom prst="rect">
            <a:avLst/>
          </a:prstGeom>
          <a:noFill/>
          <a:ln>
            <a:noFill/>
          </a:ln>
        </p:spPr>
        <p:txBody>
          <a:bodyPr spcFirstLastPara="1" wrap="square" lIns="91425" tIns="45700" rIns="91425" bIns="45700" anchor="t" anchorCtr="0">
            <a:noAutofit/>
          </a:bodyPr>
          <a:lstStyle/>
          <a:p>
            <a:pPr marL="457200" lvl="0" indent="-368300" algn="l" rtl="0">
              <a:lnSpc>
                <a:spcPct val="115000"/>
              </a:lnSpc>
              <a:spcBef>
                <a:spcPts val="0"/>
              </a:spcBef>
              <a:spcAft>
                <a:spcPts val="0"/>
              </a:spcAft>
              <a:buClr>
                <a:srgbClr val="FFCC00"/>
              </a:buClr>
              <a:buSzPts val="2200"/>
              <a:buChar char="●"/>
            </a:pPr>
            <a:r>
              <a:rPr lang="en-US" sz="2200">
                <a:solidFill>
                  <a:srgbClr val="000000"/>
                </a:solidFill>
              </a:rPr>
              <a:t>You will construct a prototype using ¼” x 2.25” x 7” plywood. </a:t>
            </a:r>
            <a:endParaRPr sz="2200">
              <a:solidFill>
                <a:srgbClr val="000000"/>
              </a:solidFill>
            </a:endParaRPr>
          </a:p>
          <a:p>
            <a:pPr marL="457200" lvl="0" indent="-368300" algn="l" rtl="0">
              <a:lnSpc>
                <a:spcPct val="115000"/>
              </a:lnSpc>
              <a:spcBef>
                <a:spcPts val="0"/>
              </a:spcBef>
              <a:spcAft>
                <a:spcPts val="0"/>
              </a:spcAft>
              <a:buClr>
                <a:srgbClr val="FFCC00"/>
              </a:buClr>
              <a:buSzPts val="2200"/>
              <a:buChar char="●"/>
            </a:pPr>
            <a:r>
              <a:rPr lang="en-US" sz="2200">
                <a:solidFill>
                  <a:srgbClr val="000000"/>
                </a:solidFill>
              </a:rPr>
              <a:t>4 - (¼” x ¾”) #6 Screw Spacers. </a:t>
            </a:r>
            <a:endParaRPr sz="2200">
              <a:solidFill>
                <a:srgbClr val="000000"/>
              </a:solidFill>
            </a:endParaRPr>
          </a:p>
          <a:p>
            <a:pPr marL="457200" lvl="0" indent="-381000" algn="l" rtl="0">
              <a:lnSpc>
                <a:spcPct val="115000"/>
              </a:lnSpc>
              <a:spcBef>
                <a:spcPts val="0"/>
              </a:spcBef>
              <a:spcAft>
                <a:spcPts val="0"/>
              </a:spcAft>
              <a:buClr>
                <a:srgbClr val="FFCC00"/>
              </a:buClr>
              <a:buSzPts val="2400"/>
              <a:buChar char="●"/>
            </a:pPr>
            <a:r>
              <a:rPr lang="en-US" sz="2200">
                <a:solidFill>
                  <a:srgbClr val="000000"/>
                </a:solidFill>
              </a:rPr>
              <a:t>EUDAX 82pcs Plastic Gear Set with Wheels and Axles. </a:t>
            </a:r>
            <a:r>
              <a:rPr lang="en-US" sz="2400">
                <a:solidFill>
                  <a:srgbClr val="000000"/>
                </a:solidFill>
              </a:rPr>
              <a:t> </a:t>
            </a:r>
            <a:endParaRPr sz="2400">
              <a:solidFill>
                <a:srgbClr val="000000"/>
              </a:solidFill>
            </a:endParaRPr>
          </a:p>
        </p:txBody>
      </p:sp>
      <p:pic>
        <p:nvPicPr>
          <p:cNvPr id="298" name="Google Shape;298;p3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922225" y="2281850"/>
            <a:ext cx="4683097" cy="351232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6"/>
          <p:cNvSpPr txBox="1">
            <a:spLocks noGrp="1"/>
          </p:cNvSpPr>
          <p:nvPr>
            <p:ph type="title"/>
          </p:nvPr>
        </p:nvSpPr>
        <p:spPr>
          <a:xfrm>
            <a:off x="822960" y="286604"/>
            <a:ext cx="75438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Prototyping Instructions</a:t>
            </a:r>
            <a:endParaRPr/>
          </a:p>
        </p:txBody>
      </p:sp>
      <p:sp>
        <p:nvSpPr>
          <p:cNvPr id="304" name="Google Shape;304;p36"/>
          <p:cNvSpPr txBox="1">
            <a:spLocks noGrp="1"/>
          </p:cNvSpPr>
          <p:nvPr>
            <p:ph type="body" idx="1"/>
          </p:nvPr>
        </p:nvSpPr>
        <p:spPr>
          <a:xfrm>
            <a:off x="822959" y="1845734"/>
            <a:ext cx="7543800" cy="4023300"/>
          </a:xfrm>
          <a:prstGeom prst="rect">
            <a:avLst/>
          </a:prstGeom>
        </p:spPr>
        <p:txBody>
          <a:bodyPr spcFirstLastPara="1" wrap="square" lIns="0" tIns="45700" rIns="0" bIns="45700" anchor="t" anchorCtr="0">
            <a:noAutofit/>
          </a:bodyPr>
          <a:lstStyle/>
          <a:p>
            <a:pPr marL="457200" lvl="0" indent="-342900" algn="just" rtl="0">
              <a:lnSpc>
                <a:spcPct val="115000"/>
              </a:lnSpc>
              <a:spcBef>
                <a:spcPts val="0"/>
              </a:spcBef>
              <a:spcAft>
                <a:spcPts val="0"/>
              </a:spcAft>
              <a:buClr>
                <a:srgbClr val="262626"/>
              </a:buClr>
              <a:buSzPts val="1800"/>
              <a:buFont typeface="Arial"/>
              <a:buAutoNum type="arabicPeriod"/>
            </a:pPr>
            <a:r>
              <a:rPr lang="en-US" sz="1800">
                <a:solidFill>
                  <a:srgbClr val="262626"/>
                </a:solidFill>
                <a:latin typeface="Arial"/>
                <a:ea typeface="Arial"/>
                <a:cs typeface="Arial"/>
                <a:sym typeface="Arial"/>
              </a:rPr>
              <a:t>Use the tape measure to accurately measure 3/4 inch from each end 1/4 inch piece of plywood.</a:t>
            </a:r>
            <a:endParaRPr sz="1800">
              <a:solidFill>
                <a:srgbClr val="262626"/>
              </a:solidFill>
              <a:latin typeface="Arial"/>
              <a:ea typeface="Arial"/>
              <a:cs typeface="Arial"/>
              <a:sym typeface="Arial"/>
            </a:endParaRPr>
          </a:p>
          <a:p>
            <a:pPr marL="457200" lvl="0" indent="-342900" algn="just" rtl="0">
              <a:lnSpc>
                <a:spcPct val="115000"/>
              </a:lnSpc>
              <a:spcBef>
                <a:spcPts val="0"/>
              </a:spcBef>
              <a:spcAft>
                <a:spcPts val="0"/>
              </a:spcAft>
              <a:buClr>
                <a:srgbClr val="262626"/>
              </a:buClr>
              <a:buSzPts val="1800"/>
              <a:buFont typeface="Arial"/>
              <a:buAutoNum type="arabicPeriod"/>
            </a:pPr>
            <a:r>
              <a:rPr lang="en-US" sz="1800">
                <a:solidFill>
                  <a:srgbClr val="262626"/>
                </a:solidFill>
                <a:latin typeface="Arial"/>
                <a:ea typeface="Arial"/>
                <a:cs typeface="Arial"/>
                <a:sym typeface="Arial"/>
              </a:rPr>
              <a:t>Use a miter saw to cut a shallow groove at each 3/4 mark. This groove will be used to insure the axle is square to the plywood.</a:t>
            </a:r>
            <a:endParaRPr sz="1800">
              <a:solidFill>
                <a:srgbClr val="262626"/>
              </a:solidFill>
              <a:latin typeface="Arial"/>
              <a:ea typeface="Arial"/>
              <a:cs typeface="Arial"/>
              <a:sym typeface="Arial"/>
            </a:endParaRPr>
          </a:p>
          <a:p>
            <a:pPr marL="457200" lvl="0" indent="-342900" algn="just" rtl="0">
              <a:lnSpc>
                <a:spcPct val="115000"/>
              </a:lnSpc>
              <a:spcBef>
                <a:spcPts val="0"/>
              </a:spcBef>
              <a:spcAft>
                <a:spcPts val="0"/>
              </a:spcAft>
              <a:buClr>
                <a:srgbClr val="262626"/>
              </a:buClr>
              <a:buSzPts val="1800"/>
              <a:buFont typeface="Arial"/>
              <a:buAutoNum type="arabicPeriod"/>
            </a:pPr>
            <a:r>
              <a:rPr lang="en-US" sz="1800">
                <a:solidFill>
                  <a:srgbClr val="262626"/>
                </a:solidFill>
                <a:latin typeface="Arial"/>
                <a:ea typeface="Arial"/>
                <a:cs typeface="Arial"/>
                <a:sym typeface="Arial"/>
              </a:rPr>
              <a:t>Hot glue four # 6 screw spacers to the plywood. Two screw spacers will be located at one end of the plywood and the other two will be located at the other end. Set screw spacers in grove by applying firm pressure when gluing</a:t>
            </a:r>
            <a:endParaRPr sz="1800">
              <a:solidFill>
                <a:srgbClr val="262626"/>
              </a:solidFill>
              <a:latin typeface="Arial"/>
              <a:ea typeface="Arial"/>
              <a:cs typeface="Arial"/>
              <a:sym typeface="Arial"/>
            </a:endParaRPr>
          </a:p>
          <a:p>
            <a:pPr marL="457200" lvl="0" indent="-342900" algn="just" rtl="0">
              <a:lnSpc>
                <a:spcPct val="115000"/>
              </a:lnSpc>
              <a:spcBef>
                <a:spcPts val="0"/>
              </a:spcBef>
              <a:spcAft>
                <a:spcPts val="0"/>
              </a:spcAft>
              <a:buClr>
                <a:srgbClr val="262626"/>
              </a:buClr>
              <a:buSzPts val="1800"/>
              <a:buFont typeface="Arial"/>
              <a:buAutoNum type="arabicPeriod"/>
            </a:pPr>
            <a:r>
              <a:rPr lang="en-US" sz="1800">
                <a:solidFill>
                  <a:srgbClr val="262626"/>
                </a:solidFill>
                <a:latin typeface="Arial"/>
                <a:ea typeface="Arial"/>
                <a:cs typeface="Arial"/>
                <a:sym typeface="Arial"/>
              </a:rPr>
              <a:t>Attach wheels and axles. The EUDAX 82 pcs plastic gear set comes with two 2-1/2 inch axle shafts and 4 wheels.</a:t>
            </a:r>
            <a:endParaRPr sz="1800">
              <a:solidFill>
                <a:srgbClr val="262626"/>
              </a:solidFill>
              <a:latin typeface="Arial"/>
              <a:ea typeface="Arial"/>
              <a:cs typeface="Arial"/>
              <a:sym typeface="Arial"/>
            </a:endParaRPr>
          </a:p>
          <a:p>
            <a:pPr marL="0" lvl="0" indent="0" algn="l" rtl="0">
              <a:spcBef>
                <a:spcPts val="1200"/>
              </a:spcBef>
              <a:spcAft>
                <a:spcPts val="200"/>
              </a:spcAft>
              <a:buNone/>
            </a:pPr>
            <a:endParaRPr sz="1800">
              <a:solidFill>
                <a:srgbClr val="262626"/>
              </a:solidFill>
            </a:endParaRPr>
          </a:p>
        </p:txBody>
      </p:sp>
      <p:pic>
        <p:nvPicPr>
          <p:cNvPr id="305" name="Google Shape;305;p36"/>
          <p:cNvPicPr preferRelativeResize="0"/>
          <p:nvPr/>
        </p:nvPicPr>
        <p:blipFill>
          <a:blip r:embed="rId3">
            <a:alphaModFix/>
          </a:blip>
          <a:stretch>
            <a:fillRect/>
          </a:stretch>
        </p:blipFill>
        <p:spPr>
          <a:xfrm>
            <a:off x="5947700" y="4730075"/>
            <a:ext cx="2743200" cy="1562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7"/>
          <p:cNvSpPr txBox="1">
            <a:spLocks noGrp="1"/>
          </p:cNvSpPr>
          <p:nvPr>
            <p:ph type="title"/>
          </p:nvPr>
        </p:nvSpPr>
        <p:spPr>
          <a:xfrm>
            <a:off x="822960" y="286604"/>
            <a:ext cx="75438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Improve</a:t>
            </a:r>
            <a:endParaRPr/>
          </a:p>
        </p:txBody>
      </p:sp>
      <p:sp>
        <p:nvSpPr>
          <p:cNvPr id="311" name="Google Shape;311;p37"/>
          <p:cNvSpPr txBox="1">
            <a:spLocks noGrp="1"/>
          </p:cNvSpPr>
          <p:nvPr>
            <p:ph type="body" idx="1"/>
          </p:nvPr>
        </p:nvSpPr>
        <p:spPr>
          <a:xfrm>
            <a:off x="822954" y="1845725"/>
            <a:ext cx="3979800" cy="4023300"/>
          </a:xfrm>
          <a:prstGeom prst="rect">
            <a:avLst/>
          </a:prstGeom>
        </p:spPr>
        <p:txBody>
          <a:bodyPr spcFirstLastPara="1" wrap="square" lIns="0" tIns="45700" rIns="0" bIns="45700" anchor="t" anchorCtr="0">
            <a:noAutofit/>
          </a:bodyPr>
          <a:lstStyle/>
          <a:p>
            <a:pPr marL="0" lvl="0" indent="0" algn="l" rtl="0">
              <a:lnSpc>
                <a:spcPct val="100000"/>
              </a:lnSpc>
              <a:spcBef>
                <a:spcPts val="400"/>
              </a:spcBef>
              <a:spcAft>
                <a:spcPts val="0"/>
              </a:spcAft>
              <a:buClr>
                <a:schemeClr val="dk1"/>
              </a:buClr>
              <a:buSzPts val="2000"/>
              <a:buFont typeface="Arial"/>
              <a:buNone/>
            </a:pPr>
            <a:r>
              <a:rPr lang="en-US" sz="2400">
                <a:solidFill>
                  <a:srgbClr val="262626"/>
                </a:solidFill>
              </a:rPr>
              <a:t>“The nature of design is to synthesize disparate perspectives and create a richer end product through collaboration and iteration.”</a:t>
            </a:r>
            <a:endParaRPr sz="2400">
              <a:solidFill>
                <a:srgbClr val="262626"/>
              </a:solidFill>
            </a:endParaRPr>
          </a:p>
          <a:p>
            <a:pPr marL="0" lvl="0" indent="0" algn="l" rtl="0">
              <a:lnSpc>
                <a:spcPct val="100000"/>
              </a:lnSpc>
              <a:spcBef>
                <a:spcPts val="400"/>
              </a:spcBef>
              <a:spcAft>
                <a:spcPts val="0"/>
              </a:spcAft>
              <a:buClr>
                <a:schemeClr val="dk1"/>
              </a:buClr>
              <a:buSzPts val="2000"/>
              <a:buFont typeface="Arial"/>
              <a:buNone/>
            </a:pPr>
            <a:endParaRPr sz="2400">
              <a:solidFill>
                <a:srgbClr val="262626"/>
              </a:solidFill>
            </a:endParaRPr>
          </a:p>
          <a:p>
            <a:pPr marL="0" lvl="0" indent="0" algn="r" rtl="0">
              <a:lnSpc>
                <a:spcPct val="100000"/>
              </a:lnSpc>
              <a:spcBef>
                <a:spcPts val="400"/>
              </a:spcBef>
              <a:spcAft>
                <a:spcPts val="0"/>
              </a:spcAft>
              <a:buClr>
                <a:schemeClr val="dk1"/>
              </a:buClr>
              <a:buSzPts val="2000"/>
              <a:buFont typeface="Arial"/>
              <a:buNone/>
            </a:pPr>
            <a:r>
              <a:rPr lang="en-US" sz="1400">
                <a:solidFill>
                  <a:srgbClr val="262626"/>
                </a:solidFill>
              </a:rPr>
              <a:t>~ Jens Martin Skibsted, designer</a:t>
            </a:r>
            <a:endParaRPr>
              <a:solidFill>
                <a:srgbClr val="262626"/>
              </a:solidFill>
            </a:endParaRPr>
          </a:p>
        </p:txBody>
      </p:sp>
      <p:pic>
        <p:nvPicPr>
          <p:cNvPr id="312" name="Google Shape;312;p3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078775" y="1793075"/>
            <a:ext cx="3608025" cy="4415175"/>
          </a:xfrm>
          <a:prstGeom prst="rect">
            <a:avLst/>
          </a:prstGeom>
          <a:noFill/>
          <a:ln>
            <a:noFill/>
          </a:ln>
          <a:effectLst>
            <a:outerShdw blurRad="714375" dist="19050" dir="5400000" algn="bl" rotWithShape="0">
              <a:srgbClr val="000000">
                <a:alpha val="8196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8"/>
          <p:cNvSpPr txBox="1">
            <a:spLocks noGrp="1"/>
          </p:cNvSpPr>
          <p:nvPr>
            <p:ph type="title"/>
          </p:nvPr>
        </p:nvSpPr>
        <p:spPr>
          <a:xfrm>
            <a:off x="822960" y="286604"/>
            <a:ext cx="7543800" cy="1450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Evaluate</a:t>
            </a:r>
            <a:endParaRPr/>
          </a:p>
        </p:txBody>
      </p:sp>
      <p:sp>
        <p:nvSpPr>
          <p:cNvPr id="319" name="Google Shape;319;p38"/>
          <p:cNvSpPr txBox="1">
            <a:spLocks noGrp="1"/>
          </p:cNvSpPr>
          <p:nvPr>
            <p:ph type="body" idx="1"/>
          </p:nvPr>
        </p:nvSpPr>
        <p:spPr>
          <a:xfrm>
            <a:off x="822959" y="1845734"/>
            <a:ext cx="7543800" cy="4023300"/>
          </a:xfrm>
          <a:prstGeom prst="rect">
            <a:avLst/>
          </a:prstGeom>
          <a:noFill/>
          <a:ln>
            <a:noFill/>
          </a:ln>
        </p:spPr>
        <p:txBody>
          <a:bodyPr spcFirstLastPara="1" wrap="square" lIns="91425" tIns="45700" rIns="91425" bIns="45700" anchor="t" anchorCtr="0">
            <a:noAutofit/>
          </a:bodyPr>
          <a:lstStyle/>
          <a:p>
            <a:pPr marL="0" marR="170815" lvl="0" indent="0" algn="l" rtl="0">
              <a:lnSpc>
                <a:spcPct val="103750"/>
              </a:lnSpc>
              <a:spcBef>
                <a:spcPts val="160"/>
              </a:spcBef>
              <a:spcAft>
                <a:spcPts val="0"/>
              </a:spcAft>
              <a:buSzPts val="3200"/>
              <a:buNone/>
            </a:pPr>
            <a:r>
              <a:rPr lang="en-US">
                <a:solidFill>
                  <a:srgbClr val="262626"/>
                </a:solidFill>
              </a:rPr>
              <a:t>In your teams, evaluate your final designs by using your rapid prototype and compare it against a checklist of final functional requirements as listed on the worksheet provided. </a:t>
            </a:r>
            <a:endParaRPr>
              <a:solidFill>
                <a:srgbClr val="262626"/>
              </a:solidFill>
            </a:endParaRPr>
          </a:p>
          <a:p>
            <a:pPr marL="0" marR="170815" lvl="0" indent="0" algn="l" rtl="0">
              <a:lnSpc>
                <a:spcPct val="103750"/>
              </a:lnSpc>
              <a:spcBef>
                <a:spcPts val="1000"/>
              </a:spcBef>
              <a:spcAft>
                <a:spcPts val="0"/>
              </a:spcAft>
              <a:buSzPts val="3200"/>
              <a:buNone/>
            </a:pPr>
            <a:r>
              <a:rPr lang="en-US">
                <a:solidFill>
                  <a:srgbClr val="262626"/>
                </a:solidFill>
              </a:rPr>
              <a:t>There is also a teacher sign-off where student teams are required to hand over the prototype to the teacher who will sign off on whether it meets the desired requirements. </a:t>
            </a:r>
            <a:endParaRPr>
              <a:solidFill>
                <a:srgbClr val="262626"/>
              </a:solidFill>
            </a:endParaRPr>
          </a:p>
          <a:p>
            <a:pPr marL="0" marR="170815" lvl="0" indent="0" algn="l" rtl="0">
              <a:lnSpc>
                <a:spcPct val="103750"/>
              </a:lnSpc>
              <a:spcBef>
                <a:spcPts val="1000"/>
              </a:spcBef>
              <a:spcAft>
                <a:spcPts val="0"/>
              </a:spcAft>
              <a:buClr>
                <a:schemeClr val="dk1"/>
              </a:buClr>
              <a:buSzPts val="1100"/>
              <a:buFont typeface="Arial"/>
              <a:buNone/>
            </a:pPr>
            <a:r>
              <a:rPr lang="en-US">
                <a:solidFill>
                  <a:srgbClr val="262626"/>
                </a:solidFill>
              </a:rPr>
              <a:t>Any prototypes that do not meet all the requirements should be redesigned. </a:t>
            </a:r>
            <a:endParaRPr>
              <a:solidFill>
                <a:srgbClr val="262626"/>
              </a:solidFill>
            </a:endParaRPr>
          </a:p>
          <a:p>
            <a:pPr marL="0" lvl="0" indent="0" algn="l" rtl="0">
              <a:lnSpc>
                <a:spcPct val="100000"/>
              </a:lnSpc>
              <a:spcBef>
                <a:spcPts val="1000"/>
              </a:spcBef>
              <a:spcAft>
                <a:spcPts val="1000"/>
              </a:spcAft>
              <a:buSzPts val="3200"/>
              <a:buNone/>
            </a:pPr>
            <a:endParaRPr>
              <a:solidFill>
                <a:srgbClr val="262626"/>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a:spLocks noGrp="1"/>
          </p:cNvSpPr>
          <p:nvPr>
            <p:ph type="title"/>
          </p:nvPr>
        </p:nvSpPr>
        <p:spPr>
          <a:xfrm>
            <a:off x="857250" y="268525"/>
            <a:ext cx="7510200" cy="12969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The Challenge</a:t>
            </a:r>
            <a:endParaRPr/>
          </a:p>
        </p:txBody>
      </p:sp>
      <p:sp>
        <p:nvSpPr>
          <p:cNvPr id="135" name="Google Shape;135;p16"/>
          <p:cNvSpPr txBox="1">
            <a:spLocks noGrp="1"/>
          </p:cNvSpPr>
          <p:nvPr>
            <p:ph type="body" idx="1"/>
          </p:nvPr>
        </p:nvSpPr>
        <p:spPr>
          <a:xfrm>
            <a:off x="857250" y="1901025"/>
            <a:ext cx="3969600" cy="407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r>
              <a:rPr lang="en-US" sz="2400"/>
              <a:t>You are going to design the frame or chassis for a toy car chassis called an </a:t>
            </a:r>
            <a:r>
              <a:rPr lang="en-US" sz="2400" i="1"/>
              <a:t>MSTEM Accel Car.</a:t>
            </a:r>
            <a:r>
              <a:rPr lang="en-US" sz="2400"/>
              <a:t> As we walk through the Engineering Design Process step-by-step, you will use engineering tools to generate ideas. By the end of today you will have a 2D pencil sketch as a prototype. </a:t>
            </a:r>
            <a:endParaRPr sz="2400"/>
          </a:p>
        </p:txBody>
      </p:sp>
      <p:pic>
        <p:nvPicPr>
          <p:cNvPr id="136" name="Google Shape;136;p1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998899" y="2365175"/>
            <a:ext cx="3969524" cy="29771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7"/>
          <p:cNvSpPr txBox="1">
            <a:spLocks noGrp="1"/>
          </p:cNvSpPr>
          <p:nvPr>
            <p:ph type="title"/>
          </p:nvPr>
        </p:nvSpPr>
        <p:spPr>
          <a:xfrm>
            <a:off x="867575" y="293000"/>
            <a:ext cx="7499700" cy="1260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A Model Chassis Example</a:t>
            </a:r>
            <a:endParaRPr i="1"/>
          </a:p>
        </p:txBody>
      </p:sp>
      <p:sp>
        <p:nvSpPr>
          <p:cNvPr id="143" name="Google Shape;143;p17"/>
          <p:cNvSpPr txBox="1"/>
          <p:nvPr/>
        </p:nvSpPr>
        <p:spPr>
          <a:xfrm>
            <a:off x="963650" y="3991525"/>
            <a:ext cx="2130900" cy="2145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1"/>
              <a:t>Electrical Energy</a:t>
            </a:r>
            <a:endParaRPr sz="1400" b="1"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This is not necessary, however designing a topper for electrical components is highly recommended. Longer chassis designs could eliminate the need for a topper. </a:t>
            </a:r>
            <a:endParaRPr sz="1400" b="0" i="0" u="none" strike="noStrike" cap="none">
              <a:solidFill>
                <a:srgbClr val="000000"/>
              </a:solidFill>
              <a:latin typeface="Arial"/>
              <a:ea typeface="Arial"/>
              <a:cs typeface="Arial"/>
              <a:sym typeface="Arial"/>
            </a:endParaRPr>
          </a:p>
        </p:txBody>
      </p:sp>
      <p:sp>
        <p:nvSpPr>
          <p:cNvPr id="144" name="Google Shape;144;p17"/>
          <p:cNvSpPr txBox="1"/>
          <p:nvPr/>
        </p:nvSpPr>
        <p:spPr>
          <a:xfrm>
            <a:off x="6190950" y="3991525"/>
            <a:ext cx="2130900" cy="2145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1"/>
              <a:t>Chemical Energy</a:t>
            </a:r>
            <a:endParaRPr sz="1400" b="1"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The main focus of this lesson is to design the chassis/frame for your </a:t>
            </a:r>
            <a:r>
              <a:rPr lang="en-US" sz="1400" b="0" i="1" u="none" strike="noStrike" cap="none">
                <a:solidFill>
                  <a:srgbClr val="000000"/>
                </a:solidFill>
                <a:latin typeface="Arial"/>
                <a:ea typeface="Arial"/>
                <a:cs typeface="Arial"/>
                <a:sym typeface="Arial"/>
              </a:rPr>
              <a:t>Micro Kart</a:t>
            </a:r>
            <a:r>
              <a:rPr lang="en-US" sz="1400" b="0" i="0" u="none" strike="noStrike" cap="none">
                <a:solidFill>
                  <a:srgbClr val="000000"/>
                </a:solidFill>
                <a:latin typeface="Arial"/>
                <a:ea typeface="Arial"/>
                <a:cs typeface="Arial"/>
                <a:sym typeface="Arial"/>
              </a:rPr>
              <a:t>. Yours does not need to look exactly like this. </a:t>
            </a:r>
            <a:endParaRPr sz="1400" b="0" i="0" u="none" strike="noStrike" cap="none">
              <a:solidFill>
                <a:srgbClr val="000000"/>
              </a:solidFill>
              <a:latin typeface="Arial"/>
              <a:ea typeface="Arial"/>
              <a:cs typeface="Arial"/>
              <a:sym typeface="Arial"/>
            </a:endParaRPr>
          </a:p>
        </p:txBody>
      </p:sp>
      <p:pic>
        <p:nvPicPr>
          <p:cNvPr id="145" name="Google Shape;145;p1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65823" y="1981190"/>
            <a:ext cx="2526552" cy="1778097"/>
          </a:xfrm>
          <a:prstGeom prst="rect">
            <a:avLst/>
          </a:prstGeom>
          <a:noFill/>
          <a:ln>
            <a:noFill/>
          </a:ln>
        </p:spPr>
      </p:pic>
      <p:pic>
        <p:nvPicPr>
          <p:cNvPr id="146" name="Google Shape;146;p1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379474" y="1981200"/>
            <a:ext cx="2526552" cy="1778082"/>
          </a:xfrm>
          <a:prstGeom prst="rect">
            <a:avLst/>
          </a:prstGeom>
          <a:noFill/>
          <a:ln>
            <a:noFill/>
          </a:ln>
        </p:spPr>
      </p:pic>
      <p:pic>
        <p:nvPicPr>
          <p:cNvPr id="147" name="Google Shape;147;p17"/>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993125" y="1981200"/>
            <a:ext cx="2526552" cy="1778082"/>
          </a:xfrm>
          <a:prstGeom prst="rect">
            <a:avLst/>
          </a:prstGeom>
          <a:noFill/>
          <a:ln>
            <a:noFill/>
          </a:ln>
        </p:spPr>
      </p:pic>
      <p:sp>
        <p:nvSpPr>
          <p:cNvPr id="148" name="Google Shape;148;p17"/>
          <p:cNvSpPr txBox="1"/>
          <p:nvPr/>
        </p:nvSpPr>
        <p:spPr>
          <a:xfrm>
            <a:off x="3506550" y="3991525"/>
            <a:ext cx="2130900" cy="2145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1"/>
              <a:t>Potential Energy Components</a:t>
            </a:r>
            <a:endParaRPr sz="1400" b="1"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This is not necessary, however designing a topper for electrical components is highly recommended. Longer chassis designs could eliminate the need for a topper.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8"/>
          <p:cNvSpPr txBox="1">
            <a:spLocks noGrp="1"/>
          </p:cNvSpPr>
          <p:nvPr>
            <p:ph type="title"/>
          </p:nvPr>
        </p:nvSpPr>
        <p:spPr>
          <a:xfrm>
            <a:off x="822960" y="286604"/>
            <a:ext cx="75438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Chassis Constraints</a:t>
            </a:r>
            <a:endParaRPr/>
          </a:p>
        </p:txBody>
      </p:sp>
      <p:sp>
        <p:nvSpPr>
          <p:cNvPr id="154" name="Google Shape;154;p18"/>
          <p:cNvSpPr txBox="1">
            <a:spLocks noGrp="1"/>
          </p:cNvSpPr>
          <p:nvPr>
            <p:ph type="body" idx="1"/>
          </p:nvPr>
        </p:nvSpPr>
        <p:spPr>
          <a:xfrm>
            <a:off x="822959" y="1845734"/>
            <a:ext cx="7543800" cy="4023300"/>
          </a:xfrm>
          <a:prstGeom prst="rect">
            <a:avLst/>
          </a:prstGeom>
        </p:spPr>
        <p:txBody>
          <a:bodyPr spcFirstLastPara="1" wrap="square" lIns="0" tIns="45700" rIns="0" bIns="45700" anchor="t" anchorCtr="0">
            <a:noAutofit/>
          </a:bodyPr>
          <a:lstStyle/>
          <a:p>
            <a:pPr marL="457200" lvl="0" indent="-355600" algn="l" rtl="0">
              <a:lnSpc>
                <a:spcPct val="100000"/>
              </a:lnSpc>
              <a:spcBef>
                <a:spcPts val="480"/>
              </a:spcBef>
              <a:spcAft>
                <a:spcPts val="0"/>
              </a:spcAft>
              <a:buClr>
                <a:srgbClr val="FFCC00"/>
              </a:buClr>
              <a:buSzPts val="2000"/>
              <a:buFont typeface="Arial"/>
              <a:buChar char="●"/>
            </a:pPr>
            <a:r>
              <a:rPr lang="en-US">
                <a:solidFill>
                  <a:srgbClr val="262626"/>
                </a:solidFill>
                <a:latin typeface="Arial"/>
                <a:ea typeface="Arial"/>
                <a:cs typeface="Arial"/>
                <a:sym typeface="Arial"/>
              </a:rPr>
              <a:t>Must be no wider than 2.25”</a:t>
            </a:r>
            <a:endParaRPr>
              <a:solidFill>
                <a:srgbClr val="262626"/>
              </a:solidFill>
              <a:latin typeface="Arial"/>
              <a:ea typeface="Arial"/>
              <a:cs typeface="Arial"/>
              <a:sym typeface="Arial"/>
            </a:endParaRPr>
          </a:p>
          <a:p>
            <a:pPr marL="457200" lvl="0" indent="-355600" algn="l" rtl="0">
              <a:lnSpc>
                <a:spcPct val="100000"/>
              </a:lnSpc>
              <a:spcBef>
                <a:spcPts val="0"/>
              </a:spcBef>
              <a:spcAft>
                <a:spcPts val="0"/>
              </a:spcAft>
              <a:buClr>
                <a:srgbClr val="FFCC00"/>
              </a:buClr>
              <a:buSzPts val="2000"/>
              <a:buFont typeface="Arial"/>
              <a:buChar char="●"/>
            </a:pPr>
            <a:r>
              <a:rPr lang="en-US">
                <a:solidFill>
                  <a:srgbClr val="262626"/>
                </a:solidFill>
                <a:latin typeface="Arial"/>
                <a:ea typeface="Arial"/>
                <a:cs typeface="Arial"/>
                <a:sym typeface="Arial"/>
              </a:rPr>
              <a:t>Must not be longer than 7”</a:t>
            </a:r>
            <a:endParaRPr>
              <a:solidFill>
                <a:srgbClr val="262626"/>
              </a:solidFill>
              <a:latin typeface="Arial"/>
              <a:ea typeface="Arial"/>
              <a:cs typeface="Arial"/>
              <a:sym typeface="Arial"/>
            </a:endParaRPr>
          </a:p>
          <a:p>
            <a:pPr marL="457200" lvl="0" indent="-355600" algn="l" rtl="0">
              <a:lnSpc>
                <a:spcPct val="100000"/>
              </a:lnSpc>
              <a:spcBef>
                <a:spcPts val="0"/>
              </a:spcBef>
              <a:spcAft>
                <a:spcPts val="0"/>
              </a:spcAft>
              <a:buClr>
                <a:srgbClr val="FFCC00"/>
              </a:buClr>
              <a:buSzPts val="2000"/>
              <a:buFont typeface="Arial"/>
              <a:buChar char="●"/>
            </a:pPr>
            <a:r>
              <a:rPr lang="en-US">
                <a:solidFill>
                  <a:srgbClr val="262626"/>
                </a:solidFill>
                <a:latin typeface="Arial"/>
                <a:ea typeface="Arial"/>
                <a:cs typeface="Arial"/>
                <a:sym typeface="Arial"/>
              </a:rPr>
              <a:t>Cannot be paper-thin (¼” thickness recommended)</a:t>
            </a:r>
            <a:endParaRPr>
              <a:solidFill>
                <a:srgbClr val="262626"/>
              </a:solidFill>
              <a:latin typeface="Arial"/>
              <a:ea typeface="Arial"/>
              <a:cs typeface="Arial"/>
              <a:sym typeface="Arial"/>
            </a:endParaRPr>
          </a:p>
          <a:p>
            <a:pPr marL="457200" lvl="0" indent="-355600" algn="l" rtl="0">
              <a:lnSpc>
                <a:spcPct val="100000"/>
              </a:lnSpc>
              <a:spcBef>
                <a:spcPts val="0"/>
              </a:spcBef>
              <a:spcAft>
                <a:spcPts val="0"/>
              </a:spcAft>
              <a:buClr>
                <a:srgbClr val="FFCC00"/>
              </a:buClr>
              <a:buSzPts val="2000"/>
              <a:buFont typeface="Arial"/>
              <a:buChar char="●"/>
            </a:pPr>
            <a:r>
              <a:rPr lang="en-US">
                <a:solidFill>
                  <a:srgbClr val="262626"/>
                </a:solidFill>
                <a:latin typeface="Arial"/>
                <a:ea typeface="Arial"/>
                <a:cs typeface="Arial"/>
                <a:sym typeface="Arial"/>
              </a:rPr>
              <a:t>Must allow for addition of pulleys on axle</a:t>
            </a:r>
            <a:endParaRPr>
              <a:solidFill>
                <a:srgbClr val="262626"/>
              </a:solidFill>
              <a:latin typeface="Arial"/>
              <a:ea typeface="Arial"/>
              <a:cs typeface="Arial"/>
              <a:sym typeface="Arial"/>
            </a:endParaRPr>
          </a:p>
          <a:p>
            <a:pPr marL="457200" lvl="0" indent="-355600" algn="l" rtl="0">
              <a:lnSpc>
                <a:spcPct val="100000"/>
              </a:lnSpc>
              <a:spcBef>
                <a:spcPts val="0"/>
              </a:spcBef>
              <a:spcAft>
                <a:spcPts val="0"/>
              </a:spcAft>
              <a:buClr>
                <a:srgbClr val="FFCC00"/>
              </a:buClr>
              <a:buSzPts val="2000"/>
              <a:buFont typeface="Arial"/>
              <a:buChar char="●"/>
            </a:pPr>
            <a:r>
              <a:rPr lang="en-US">
                <a:solidFill>
                  <a:srgbClr val="262626"/>
                </a:solidFill>
                <a:latin typeface="Arial"/>
                <a:ea typeface="Arial"/>
                <a:cs typeface="Arial"/>
                <a:sym typeface="Arial"/>
              </a:rPr>
              <a:t>Must allow for attachment of 1.5V-3V motor</a:t>
            </a:r>
            <a:endParaRPr>
              <a:solidFill>
                <a:srgbClr val="262626"/>
              </a:solidFill>
              <a:latin typeface="Arial"/>
              <a:ea typeface="Arial"/>
              <a:cs typeface="Arial"/>
              <a:sym typeface="Arial"/>
            </a:endParaRPr>
          </a:p>
          <a:p>
            <a:pPr marL="457200" lvl="0" indent="-355600" algn="l" rtl="0">
              <a:lnSpc>
                <a:spcPct val="100000"/>
              </a:lnSpc>
              <a:spcBef>
                <a:spcPts val="0"/>
              </a:spcBef>
              <a:spcAft>
                <a:spcPts val="0"/>
              </a:spcAft>
              <a:buClr>
                <a:srgbClr val="FFCC00"/>
              </a:buClr>
              <a:buSzPts val="2000"/>
              <a:buFont typeface="Arial"/>
              <a:buChar char="●"/>
            </a:pPr>
            <a:r>
              <a:rPr lang="en-US">
                <a:solidFill>
                  <a:srgbClr val="262626"/>
                </a:solidFill>
                <a:latin typeface="Arial"/>
                <a:ea typeface="Arial"/>
                <a:cs typeface="Arial"/>
                <a:sym typeface="Arial"/>
              </a:rPr>
              <a:t>Must allow for attachment of AA battery box</a:t>
            </a:r>
            <a:endParaRPr>
              <a:solidFill>
                <a:srgbClr val="262626"/>
              </a:solidFill>
              <a:latin typeface="Arial"/>
              <a:ea typeface="Arial"/>
              <a:cs typeface="Arial"/>
              <a:sym typeface="Arial"/>
            </a:endParaRPr>
          </a:p>
          <a:p>
            <a:pPr marL="457200" lvl="0" indent="-355600" algn="l" rtl="0">
              <a:lnSpc>
                <a:spcPct val="100000"/>
              </a:lnSpc>
              <a:spcBef>
                <a:spcPts val="0"/>
              </a:spcBef>
              <a:spcAft>
                <a:spcPts val="0"/>
              </a:spcAft>
              <a:buClr>
                <a:srgbClr val="FFCC00"/>
              </a:buClr>
              <a:buSzPts val="2000"/>
              <a:buFont typeface="Arial"/>
              <a:buChar char="●"/>
            </a:pPr>
            <a:r>
              <a:rPr lang="en-US">
                <a:solidFill>
                  <a:srgbClr val="262626"/>
                </a:solidFill>
                <a:latin typeface="Arial"/>
                <a:ea typeface="Arial"/>
                <a:cs typeface="Arial"/>
                <a:sym typeface="Arial"/>
              </a:rPr>
              <a:t>Profile must allow for attachment of 16oz water bottle</a:t>
            </a:r>
            <a:endParaRPr>
              <a:solidFill>
                <a:srgbClr val="262626"/>
              </a:solidFill>
              <a:latin typeface="Arial"/>
              <a:ea typeface="Arial"/>
              <a:cs typeface="Arial"/>
              <a:sym typeface="Arial"/>
            </a:endParaRPr>
          </a:p>
          <a:p>
            <a:pPr marL="457200" lvl="0" indent="-355600" algn="l" rtl="0">
              <a:lnSpc>
                <a:spcPct val="100000"/>
              </a:lnSpc>
              <a:spcBef>
                <a:spcPts val="0"/>
              </a:spcBef>
              <a:spcAft>
                <a:spcPts val="0"/>
              </a:spcAft>
              <a:buClr>
                <a:srgbClr val="FFCC00"/>
              </a:buClr>
              <a:buSzPts val="2000"/>
              <a:buFont typeface="Arial"/>
              <a:buChar char="●"/>
            </a:pPr>
            <a:r>
              <a:rPr lang="en-US">
                <a:solidFill>
                  <a:srgbClr val="262626"/>
                </a:solidFill>
                <a:latin typeface="Arial"/>
                <a:ea typeface="Arial"/>
                <a:cs typeface="Arial"/>
                <a:sym typeface="Arial"/>
              </a:rPr>
              <a:t>Will eventually be 3D printed</a:t>
            </a:r>
            <a:endParaRPr>
              <a:solidFill>
                <a:srgbClr val="262626"/>
              </a:solidFill>
              <a:latin typeface="Arial"/>
              <a:ea typeface="Arial"/>
              <a:cs typeface="Arial"/>
              <a:sym typeface="Arial"/>
            </a:endParaRPr>
          </a:p>
          <a:p>
            <a:pPr marL="457200" lvl="0" indent="-355600" algn="l" rtl="0">
              <a:lnSpc>
                <a:spcPct val="100000"/>
              </a:lnSpc>
              <a:spcBef>
                <a:spcPts val="0"/>
              </a:spcBef>
              <a:spcAft>
                <a:spcPts val="0"/>
              </a:spcAft>
              <a:buClr>
                <a:srgbClr val="FFCC00"/>
              </a:buClr>
              <a:buSzPts val="2000"/>
              <a:buFont typeface="Arial"/>
              <a:buChar char="●"/>
            </a:pPr>
            <a:r>
              <a:rPr lang="en-US">
                <a:solidFill>
                  <a:srgbClr val="262626"/>
                </a:solidFill>
                <a:latin typeface="Arial"/>
                <a:ea typeface="Arial"/>
                <a:cs typeface="Arial"/>
                <a:sym typeface="Arial"/>
              </a:rPr>
              <a:t>Will eventually need a replaceable “topper” that can be easily attached that will hold the micro electronics components</a:t>
            </a:r>
            <a:endParaRPr>
              <a:solidFill>
                <a:srgbClr val="262626"/>
              </a:solidFill>
              <a:latin typeface="Arial"/>
              <a:ea typeface="Arial"/>
              <a:cs typeface="Arial"/>
              <a:sym typeface="Arial"/>
            </a:endParaRPr>
          </a:p>
          <a:p>
            <a:pPr marL="0" lvl="0" indent="0" algn="l" rtl="0">
              <a:lnSpc>
                <a:spcPct val="100000"/>
              </a:lnSpc>
              <a:spcBef>
                <a:spcPts val="0"/>
              </a:spcBef>
              <a:spcAft>
                <a:spcPts val="1000"/>
              </a:spcAft>
              <a:buNone/>
            </a:pPr>
            <a:endParaRPr>
              <a:solidFill>
                <a:srgbClr val="26262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9"/>
          <p:cNvSpPr txBox="1">
            <a:spLocks noGrp="1"/>
          </p:cNvSpPr>
          <p:nvPr>
            <p:ph type="title"/>
          </p:nvPr>
        </p:nvSpPr>
        <p:spPr>
          <a:xfrm>
            <a:off x="822960" y="286604"/>
            <a:ext cx="75438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ASK</a:t>
            </a:r>
            <a:endParaRPr/>
          </a:p>
        </p:txBody>
      </p:sp>
      <p:sp>
        <p:nvSpPr>
          <p:cNvPr id="160" name="Google Shape;160;p19"/>
          <p:cNvSpPr txBox="1">
            <a:spLocks noGrp="1"/>
          </p:cNvSpPr>
          <p:nvPr>
            <p:ph type="body" idx="1"/>
          </p:nvPr>
        </p:nvSpPr>
        <p:spPr>
          <a:xfrm>
            <a:off x="822954" y="1845725"/>
            <a:ext cx="4237800" cy="4023300"/>
          </a:xfrm>
          <a:prstGeom prst="rect">
            <a:avLst/>
          </a:prstGeom>
        </p:spPr>
        <p:txBody>
          <a:bodyPr spcFirstLastPara="1" wrap="square" lIns="0" tIns="45700" rIns="0" bIns="45700" anchor="t" anchorCtr="0">
            <a:noAutofit/>
          </a:bodyPr>
          <a:lstStyle/>
          <a:p>
            <a:pPr marL="0" lvl="0" indent="0" algn="just" rtl="0">
              <a:lnSpc>
                <a:spcPct val="100000"/>
              </a:lnSpc>
              <a:spcBef>
                <a:spcPts val="400"/>
              </a:spcBef>
              <a:spcAft>
                <a:spcPts val="0"/>
              </a:spcAft>
              <a:buClr>
                <a:schemeClr val="dk1"/>
              </a:buClr>
              <a:buSzPts val="2000"/>
              <a:buFont typeface="Arial"/>
              <a:buNone/>
            </a:pPr>
            <a:r>
              <a:rPr lang="en-US" sz="2400">
                <a:solidFill>
                  <a:srgbClr val="262626"/>
                </a:solidFill>
              </a:rPr>
              <a:t>“The best scientists and explorers have the attributes of kids! They ask questions and have a sense of wonder. They have curiosity. 'Who, what, where, why, when, and how!' They never stop asking questions, and I never stop asking questions, just like a five year old.”</a:t>
            </a:r>
            <a:r>
              <a:rPr lang="en-US" sz="1800">
                <a:solidFill>
                  <a:srgbClr val="262626"/>
                </a:solidFill>
              </a:rPr>
              <a:t> </a:t>
            </a:r>
            <a:endParaRPr sz="1800">
              <a:solidFill>
                <a:srgbClr val="262626"/>
              </a:solidFill>
            </a:endParaRPr>
          </a:p>
          <a:p>
            <a:pPr marL="0" lvl="0" indent="0" algn="r" rtl="0">
              <a:lnSpc>
                <a:spcPct val="100000"/>
              </a:lnSpc>
              <a:spcBef>
                <a:spcPts val="400"/>
              </a:spcBef>
              <a:spcAft>
                <a:spcPts val="0"/>
              </a:spcAft>
              <a:buClr>
                <a:schemeClr val="dk1"/>
              </a:buClr>
              <a:buSzPts val="2000"/>
              <a:buFont typeface="Arial"/>
              <a:buNone/>
            </a:pPr>
            <a:r>
              <a:rPr lang="en-US" sz="1400">
                <a:solidFill>
                  <a:srgbClr val="262626"/>
                </a:solidFill>
              </a:rPr>
              <a:t>~ Slyvia Earle, marine biologist</a:t>
            </a:r>
            <a:endParaRPr sz="1400">
              <a:solidFill>
                <a:srgbClr val="262626"/>
              </a:solidFill>
            </a:endParaRPr>
          </a:p>
          <a:p>
            <a:pPr marL="0" lvl="0" indent="0" algn="l" rtl="0">
              <a:spcBef>
                <a:spcPts val="1200"/>
              </a:spcBef>
              <a:spcAft>
                <a:spcPts val="200"/>
              </a:spcAft>
              <a:buNone/>
            </a:pPr>
            <a:endParaRPr>
              <a:solidFill>
                <a:srgbClr val="262626"/>
              </a:solidFill>
            </a:endParaRPr>
          </a:p>
        </p:txBody>
      </p:sp>
      <p:pic>
        <p:nvPicPr>
          <p:cNvPr id="161" name="Google Shape;161;p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267450" y="1845725"/>
            <a:ext cx="3442750" cy="4258502"/>
          </a:xfrm>
          <a:prstGeom prst="rect">
            <a:avLst/>
          </a:prstGeom>
          <a:noFill/>
          <a:ln>
            <a:noFill/>
          </a:ln>
          <a:effectLst>
            <a:outerShdw blurRad="642938" dist="19050" dir="5400000" algn="bl" rotWithShape="0">
              <a:srgbClr val="000000">
                <a:alpha val="7098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0"/>
          <p:cNvSpPr txBox="1">
            <a:spLocks noGrp="1"/>
          </p:cNvSpPr>
          <p:nvPr>
            <p:ph type="title"/>
          </p:nvPr>
        </p:nvSpPr>
        <p:spPr>
          <a:xfrm>
            <a:off x="822960" y="286604"/>
            <a:ext cx="7543800" cy="1450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Question Storming</a:t>
            </a:r>
            <a:endParaRPr/>
          </a:p>
        </p:txBody>
      </p:sp>
      <p:sp>
        <p:nvSpPr>
          <p:cNvPr id="168" name="Google Shape;168;p20"/>
          <p:cNvSpPr txBox="1">
            <a:spLocks noGrp="1"/>
          </p:cNvSpPr>
          <p:nvPr>
            <p:ph type="body" idx="1"/>
          </p:nvPr>
        </p:nvSpPr>
        <p:spPr>
          <a:xfrm>
            <a:off x="822959" y="1845734"/>
            <a:ext cx="7543800" cy="402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200"/>
              <a:buNone/>
            </a:pPr>
            <a:r>
              <a:rPr lang="en-US">
                <a:solidFill>
                  <a:srgbClr val="262626"/>
                </a:solidFill>
              </a:rPr>
              <a:t>Brainstorming is usually where a group of people sit down and generate a list of ideas. Question storming is when a group of people sit down and generate a list of questions. </a:t>
            </a:r>
            <a:endParaRPr>
              <a:solidFill>
                <a:srgbClr val="262626"/>
              </a:solidFill>
            </a:endParaRPr>
          </a:p>
          <a:p>
            <a:pPr marL="0" lvl="0" indent="0" algn="l" rtl="0">
              <a:lnSpc>
                <a:spcPct val="100000"/>
              </a:lnSpc>
              <a:spcBef>
                <a:spcPts val="1000"/>
              </a:spcBef>
              <a:spcAft>
                <a:spcPts val="0"/>
              </a:spcAft>
              <a:buSzPts val="3200"/>
              <a:buNone/>
            </a:pPr>
            <a:r>
              <a:rPr lang="en-US">
                <a:solidFill>
                  <a:srgbClr val="262626"/>
                </a:solidFill>
              </a:rPr>
              <a:t>WHY: We may take for granted many of the elements of a problem and not see all that is possible. To get us to stop assuming and open ourselves to more creativity, we need to ask questions. The more questions we ask, the more opportunities we have to find and create answers. </a:t>
            </a:r>
            <a:endParaRPr>
              <a:solidFill>
                <a:srgbClr val="262626"/>
              </a:solidFill>
            </a:endParaRPr>
          </a:p>
          <a:p>
            <a:pPr marL="0" lvl="0" indent="0" algn="l" rtl="0">
              <a:lnSpc>
                <a:spcPct val="100000"/>
              </a:lnSpc>
              <a:spcBef>
                <a:spcPts val="1000"/>
              </a:spcBef>
              <a:spcAft>
                <a:spcPts val="0"/>
              </a:spcAft>
              <a:buSzPts val="3200"/>
              <a:buNone/>
            </a:pPr>
            <a:r>
              <a:rPr lang="en-US">
                <a:solidFill>
                  <a:srgbClr val="262626"/>
                </a:solidFill>
              </a:rPr>
              <a:t>WHAT: With your group, generate a list of at least 15 questions that relate to the design of a </a:t>
            </a:r>
            <a:r>
              <a:rPr lang="en-US" i="1">
                <a:solidFill>
                  <a:srgbClr val="262626"/>
                </a:solidFill>
              </a:rPr>
              <a:t>MSTEM Accel Car </a:t>
            </a:r>
            <a:r>
              <a:rPr lang="en-US">
                <a:solidFill>
                  <a:srgbClr val="262626"/>
                </a:solidFill>
              </a:rPr>
              <a:t>chassis. </a:t>
            </a:r>
            <a:endParaRPr>
              <a:solidFill>
                <a:srgbClr val="262626"/>
              </a:solidFill>
            </a:endParaRPr>
          </a:p>
          <a:p>
            <a:pPr marL="0" lvl="0" indent="0" algn="l" rtl="0">
              <a:lnSpc>
                <a:spcPct val="100000"/>
              </a:lnSpc>
              <a:spcBef>
                <a:spcPts val="1000"/>
              </a:spcBef>
              <a:spcAft>
                <a:spcPts val="1000"/>
              </a:spcAft>
              <a:buSzPts val="3200"/>
              <a:buNone/>
            </a:pPr>
            <a:endParaRPr>
              <a:solidFill>
                <a:srgbClr val="26262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1"/>
          <p:cNvSpPr txBox="1">
            <a:spLocks noGrp="1"/>
          </p:cNvSpPr>
          <p:nvPr>
            <p:ph type="title"/>
          </p:nvPr>
        </p:nvSpPr>
        <p:spPr>
          <a:xfrm>
            <a:off x="822960" y="286604"/>
            <a:ext cx="7543800" cy="1450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Imagine</a:t>
            </a:r>
            <a:endParaRPr/>
          </a:p>
        </p:txBody>
      </p:sp>
      <p:sp>
        <p:nvSpPr>
          <p:cNvPr id="174" name="Google Shape;174;p21"/>
          <p:cNvSpPr txBox="1">
            <a:spLocks noGrp="1"/>
          </p:cNvSpPr>
          <p:nvPr>
            <p:ph type="body" idx="1"/>
          </p:nvPr>
        </p:nvSpPr>
        <p:spPr>
          <a:xfrm>
            <a:off x="822954" y="1845725"/>
            <a:ext cx="4134600" cy="4023300"/>
          </a:xfrm>
          <a:prstGeom prst="rect">
            <a:avLst/>
          </a:prstGeom>
        </p:spPr>
        <p:txBody>
          <a:bodyPr spcFirstLastPara="1" wrap="square" lIns="0" tIns="45700" rIns="0" bIns="45700" anchor="t" anchorCtr="0">
            <a:noAutofit/>
          </a:bodyPr>
          <a:lstStyle/>
          <a:p>
            <a:pPr marL="0" lvl="0" indent="0" algn="just" rtl="0">
              <a:lnSpc>
                <a:spcPct val="100000"/>
              </a:lnSpc>
              <a:spcBef>
                <a:spcPts val="400"/>
              </a:spcBef>
              <a:spcAft>
                <a:spcPts val="0"/>
              </a:spcAft>
              <a:buClr>
                <a:schemeClr val="dk1"/>
              </a:buClr>
              <a:buSzPts val="2000"/>
              <a:buFont typeface="Arial"/>
              <a:buNone/>
            </a:pPr>
            <a:r>
              <a:rPr lang="en-US" sz="2400">
                <a:solidFill>
                  <a:srgbClr val="262626"/>
                </a:solidFill>
              </a:rPr>
              <a:t>“The best way to have a good idea is to have lots of ideas.” </a:t>
            </a:r>
            <a:endParaRPr sz="2400">
              <a:solidFill>
                <a:srgbClr val="262626"/>
              </a:solidFill>
            </a:endParaRPr>
          </a:p>
          <a:p>
            <a:pPr marL="0" lvl="0" indent="0" algn="r" rtl="0">
              <a:lnSpc>
                <a:spcPct val="100000"/>
              </a:lnSpc>
              <a:spcBef>
                <a:spcPts val="400"/>
              </a:spcBef>
              <a:spcAft>
                <a:spcPts val="0"/>
              </a:spcAft>
              <a:buClr>
                <a:schemeClr val="dk1"/>
              </a:buClr>
              <a:buSzPts val="2000"/>
              <a:buFont typeface="Arial"/>
              <a:buNone/>
            </a:pPr>
            <a:r>
              <a:rPr lang="en-US" sz="1400">
                <a:solidFill>
                  <a:srgbClr val="262626"/>
                </a:solidFill>
              </a:rPr>
              <a:t>~ Linus Pauling</a:t>
            </a:r>
            <a:endParaRPr sz="1400">
              <a:solidFill>
                <a:srgbClr val="262626"/>
              </a:solidFill>
            </a:endParaRPr>
          </a:p>
          <a:p>
            <a:pPr marL="0" lvl="0" indent="0" algn="l" rtl="0">
              <a:spcBef>
                <a:spcPts val="1200"/>
              </a:spcBef>
              <a:spcAft>
                <a:spcPts val="200"/>
              </a:spcAft>
              <a:buNone/>
            </a:pPr>
            <a:endParaRPr>
              <a:solidFill>
                <a:srgbClr val="262626"/>
              </a:solidFill>
            </a:endParaRPr>
          </a:p>
        </p:txBody>
      </p:sp>
      <p:pic>
        <p:nvPicPr>
          <p:cNvPr id="175" name="Google Shape;175;p2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163680" y="1845725"/>
            <a:ext cx="3523119" cy="4371925"/>
          </a:xfrm>
          <a:prstGeom prst="rect">
            <a:avLst/>
          </a:prstGeom>
          <a:noFill/>
          <a:ln>
            <a:noFill/>
          </a:ln>
          <a:effectLst>
            <a:outerShdw blurRad="1014413" dist="19050" dir="5400000" algn="bl" rotWithShape="0">
              <a:srgbClr val="000000">
                <a:alpha val="7098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txBox="1">
            <a:spLocks noGrp="1"/>
          </p:cNvSpPr>
          <p:nvPr>
            <p:ph type="body" idx="2"/>
          </p:nvPr>
        </p:nvSpPr>
        <p:spPr>
          <a:xfrm>
            <a:off x="854725" y="1865612"/>
            <a:ext cx="4040100" cy="37797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2400"/>
              <a:buNone/>
            </a:pPr>
            <a:r>
              <a:rPr lang="en-US" sz="1800">
                <a:solidFill>
                  <a:srgbClr val="262626"/>
                </a:solidFill>
              </a:rPr>
              <a:t>SCAMPER is an acronym for several actions engineers and designers use to brainstorm ideas. For the next few slides, we will use a basic chair as an example of what you can do with SCAMPER. As we go on, quietly think to yourself of how you can use SCAMPER on your </a:t>
            </a:r>
            <a:r>
              <a:rPr lang="en-US" sz="1800" i="1">
                <a:solidFill>
                  <a:srgbClr val="262626"/>
                </a:solidFill>
              </a:rPr>
              <a:t>MSTEM Accel Car</a:t>
            </a:r>
            <a:r>
              <a:rPr lang="en-US" sz="1800">
                <a:solidFill>
                  <a:srgbClr val="262626"/>
                </a:solidFill>
              </a:rPr>
              <a:t>. Make a note of an idea if one comes to mind. </a:t>
            </a:r>
            <a:endParaRPr sz="1800">
              <a:solidFill>
                <a:srgbClr val="262626"/>
              </a:solidFill>
            </a:endParaRPr>
          </a:p>
        </p:txBody>
      </p:sp>
      <p:sp>
        <p:nvSpPr>
          <p:cNvPr id="182" name="Google Shape;182;p22"/>
          <p:cNvSpPr txBox="1">
            <a:spLocks noGrp="1"/>
          </p:cNvSpPr>
          <p:nvPr>
            <p:ph type="title"/>
          </p:nvPr>
        </p:nvSpPr>
        <p:spPr>
          <a:xfrm>
            <a:off x="854725" y="320175"/>
            <a:ext cx="7191000" cy="1432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4800">
                <a:solidFill>
                  <a:srgbClr val="434343"/>
                </a:solidFill>
              </a:rPr>
              <a:t>SCAMPER</a:t>
            </a:r>
            <a:endParaRPr sz="4800">
              <a:solidFill>
                <a:srgbClr val="434343"/>
              </a:solidFill>
            </a:endParaRPr>
          </a:p>
        </p:txBody>
      </p:sp>
      <p:pic>
        <p:nvPicPr>
          <p:cNvPr id="183" name="Google Shape;183;p22"/>
          <p:cNvPicPr preferRelativeResize="0"/>
          <p:nvPr/>
        </p:nvPicPr>
        <p:blipFill rotWithShape="1">
          <a:blip r:embed="rId3">
            <a:alphaModFix/>
          </a:blip>
          <a:srcRect l="9561" t="5778" r="7299" b="1919"/>
          <a:stretch/>
        </p:blipFill>
        <p:spPr>
          <a:xfrm>
            <a:off x="5217025" y="1600200"/>
            <a:ext cx="3164975" cy="4571851"/>
          </a:xfrm>
          <a:prstGeom prst="rect">
            <a:avLst/>
          </a:prstGeom>
          <a:noFill/>
          <a:ln>
            <a:noFill/>
          </a:ln>
        </p:spPr>
      </p:pic>
    </p:spTree>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2228</Words>
  <Application>Microsoft Office PowerPoint</Application>
  <PresentationFormat>On-screen Show (4:3)</PresentationFormat>
  <Paragraphs>120</Paragraphs>
  <Slides>25</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Retrospect</vt:lpstr>
      <vt:lpstr>Engineering Design Process</vt:lpstr>
      <vt:lpstr>What is it?</vt:lpstr>
      <vt:lpstr>The Challenge</vt:lpstr>
      <vt:lpstr>A Model Chassis Example</vt:lpstr>
      <vt:lpstr>Chassis Constraints</vt:lpstr>
      <vt:lpstr>ASK</vt:lpstr>
      <vt:lpstr>Question Storming</vt:lpstr>
      <vt:lpstr>Imagine</vt:lpstr>
      <vt:lpstr>SCAMPER</vt:lpstr>
      <vt:lpstr>S - Substitute</vt:lpstr>
      <vt:lpstr>Question(s): What elements could be combined? What outside elements could be combined to make this better? </vt:lpstr>
      <vt:lpstr>Question(s): What other process could be adapted? What different contexts can I put my concept in?  </vt:lpstr>
      <vt:lpstr>Question(s): What can be exaggerated? Larger? Extended? Made smaller? Less noticeable? </vt:lpstr>
      <vt:lpstr>P - Put to Another Use</vt:lpstr>
      <vt:lpstr>E - Eliminate</vt:lpstr>
      <vt:lpstr>R - Rearrange/Reverse</vt:lpstr>
      <vt:lpstr>Now it’s your turn...</vt:lpstr>
      <vt:lpstr>Plan</vt:lpstr>
      <vt:lpstr>The Components</vt:lpstr>
      <vt:lpstr>Create</vt:lpstr>
      <vt:lpstr>Rapid Prototype</vt:lpstr>
      <vt:lpstr>Rapid Prototype: Your turn...</vt:lpstr>
      <vt:lpstr>Prototyping Instructions</vt:lpstr>
      <vt:lpstr>Improve</vt:lpstr>
      <vt:lpstr>Evaluate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Design Process</dc:title>
  <dc:creator>White, Stuart K</dc:creator>
  <cp:lastModifiedBy>White, Stuart K</cp:lastModifiedBy>
  <cp:revision>3</cp:revision>
  <dcterms:modified xsi:type="dcterms:W3CDTF">2021-06-21T16:28:11Z</dcterms:modified>
</cp:coreProperties>
</file>