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N16NWVRKtvRh61CUwlVil0Pk3ODd0KL/edi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34e25d2f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934e25d2fb_0_15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934e25d2fb_0_15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34e25d2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934e25d2fb_0_15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934e25d2fb_0_15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34e25d2f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934e25d2fb_0_16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934e25d2fb_0_16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34e25d2f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934e25d2fb_0_17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934e25d2fb_0_17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34e25d2f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934e25d2fb_0_17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Hand out the 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Micro Kart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Components Worksheet </a:t>
            </a:r>
            <a:endParaRPr/>
          </a:p>
        </p:txBody>
      </p:sp>
      <p:sp>
        <p:nvSpPr>
          <p:cNvPr id="310" name="Google Shape;310;g934e25d2fb_0_17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34e25d2fb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934e25d2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34e25d2f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934e25d2fb_0_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131" name="Google Shape;131;g934e25d2fb_0_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34e25d2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934e25d2fb_0_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9" name="Google Shape;139;g934e25d2fb_0_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34e25d2f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934e25d2fb_0_2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934e25d2fb_0_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4e25d2f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934e25d2fb_0_3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934e25d2fb_0_3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4e25d2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934e25d2fb_0_4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934e25d2fb_0_4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34e25d2f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934e25d2fb_0_8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934e25d2fb_0_8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34e25d2f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934e25d2fb_0_1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934e25d2fb_0_1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83" y="52395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368970" y="424720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355093" y="5533168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2"/>
          </p:nvPr>
        </p:nvSpPr>
        <p:spPr>
          <a:xfrm>
            <a:off x="457200" y="2392362"/>
            <a:ext cx="4040100" cy="3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3"/>
          </p:nvPr>
        </p:nvSpPr>
        <p:spPr>
          <a:xfrm>
            <a:off x="4645025" y="1752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4"/>
          </p:nvPr>
        </p:nvSpPr>
        <p:spPr>
          <a:xfrm>
            <a:off x="4645025" y="2392362"/>
            <a:ext cx="4041900" cy="3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52400" y="990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" name="Google Shape;4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83" y="52395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83" y="52395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6502" y="69540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11" y="-9994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383" y="52395"/>
            <a:ext cx="1097280" cy="3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54337" y="69540"/>
            <a:ext cx="1097280" cy="342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Engineering Tolerances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t="4058"/>
          <a:stretch/>
        </p:blipFill>
        <p:spPr>
          <a:xfrm>
            <a:off x="0" y="458950"/>
            <a:ext cx="9144000" cy="58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942975" y="2124450"/>
            <a:ext cx="7134300" cy="2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0">
                <a:solidFill>
                  <a:schemeClr val="dk1"/>
                </a:solidFill>
              </a:rPr>
              <a:t>As you may have noticed, applying tolerances can determine what kind of “fit” parts have when assembled together. Let’s now look at a few different kinds of fit...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Clearance Fit</a:t>
            </a:r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dimensions have applied a tolerance in such a way that there is always a type of clearance when assembling two parts together. </a:t>
            </a:r>
            <a:endParaRPr/>
          </a:p>
        </p:txBody>
      </p:sp>
      <p:pic>
        <p:nvPicPr>
          <p:cNvPr id="290" name="Google Shape;290;p24"/>
          <p:cNvPicPr preferRelativeResize="0"/>
          <p:nvPr/>
        </p:nvPicPr>
        <p:blipFill rotWithShape="1">
          <a:blip r:embed="rId3">
            <a:alphaModFix/>
          </a:blip>
          <a:srcRect t="4795" b="38585"/>
          <a:stretch/>
        </p:blipFill>
        <p:spPr>
          <a:xfrm>
            <a:off x="2419625" y="2576675"/>
            <a:ext cx="4350449" cy="3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Interference Fit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describes a fastening between two parts which is achieved by friction (or interference) after or while the parts are pushed together. </a:t>
            </a:r>
            <a:endParaRPr/>
          </a:p>
        </p:txBody>
      </p:sp>
      <p:pic>
        <p:nvPicPr>
          <p:cNvPr id="298" name="Google Shape;2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288" y="2622025"/>
            <a:ext cx="4885125" cy="36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Transition Fit</a:t>
            </a:r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Is a compromise between a clearance and interference fit. They are used for applications where accurate location is important but either a small amount of clearance or interference is permissible.  </a:t>
            </a:r>
            <a:endParaRPr/>
          </a:p>
        </p:txBody>
      </p:sp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325" y="3464975"/>
            <a:ext cx="6429050" cy="19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7"/>
          <p:cNvPicPr preferRelativeResize="0"/>
          <p:nvPr/>
        </p:nvPicPr>
        <p:blipFill rotWithShape="1">
          <a:blip r:embed="rId3">
            <a:alphaModFix/>
          </a:blip>
          <a:srcRect t="4058"/>
          <a:stretch/>
        </p:blipFill>
        <p:spPr>
          <a:xfrm>
            <a:off x="0" y="439600"/>
            <a:ext cx="9144000" cy="58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 txBox="1">
            <a:spLocks noGrp="1"/>
          </p:cNvSpPr>
          <p:nvPr>
            <p:ph type="ctrTitle"/>
          </p:nvPr>
        </p:nvSpPr>
        <p:spPr>
          <a:xfrm>
            <a:off x="575475" y="850000"/>
            <a:ext cx="77724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i="1"/>
              <a:t>MSTEM Accel Car </a:t>
            </a:r>
            <a:r>
              <a:rPr lang="en-US" sz="4800"/>
              <a:t>Component Addons</a:t>
            </a:r>
            <a:endParaRPr sz="4800"/>
          </a:p>
        </p:txBody>
      </p:sp>
      <p:sp>
        <p:nvSpPr>
          <p:cNvPr id="314" name="Google Shape;314;p27"/>
          <p:cNvSpPr txBox="1">
            <a:spLocks noGrp="1"/>
          </p:cNvSpPr>
          <p:nvPr>
            <p:ph type="subTitle" idx="1"/>
          </p:nvPr>
        </p:nvSpPr>
        <p:spPr>
          <a:xfrm>
            <a:off x="869550" y="2266950"/>
            <a:ext cx="7404900" cy="3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When finalizing your design, you will need to account for the dimensions of  various components and apply tolerances as necessary. </a:t>
            </a:r>
            <a:endParaRPr sz="24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See the worksheet for a list of components and dimensions.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Variation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822950" y="1792550"/>
            <a:ext cx="7599900" cy="1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 two manufactured objects or parts are identical in every way. Some degree of variation will always exist.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</a:t>
            </a:r>
            <a:r>
              <a:rPr lang="en-US" i="1">
                <a:solidFill>
                  <a:schemeClr val="dk1"/>
                </a:solidFill>
              </a:rPr>
              <a:t>olerances</a:t>
            </a:r>
            <a:r>
              <a:rPr lang="en-US">
                <a:solidFill>
                  <a:schemeClr val="dk1"/>
                </a:solidFill>
              </a:rPr>
              <a:t> to part dimensions to reduce the amount of variation that occurs in manufacturing.</a:t>
            </a:r>
            <a:endParaRPr/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650" y="3443800"/>
            <a:ext cx="4170700" cy="2770075"/>
          </a:xfrm>
          <a:prstGeom prst="rect">
            <a:avLst/>
          </a:prstGeom>
          <a:noFill/>
          <a:ln>
            <a:noFill/>
          </a:ln>
          <a:effectLst>
            <a:outerShdw blurRad="171450" dist="38100" dir="5400000" algn="bl" rotWithShape="0">
              <a:srgbClr val="000000">
                <a:alpha val="6078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body" idx="2"/>
          </p:nvPr>
        </p:nvSpPr>
        <p:spPr>
          <a:xfrm>
            <a:off x="828600" y="1858950"/>
            <a:ext cx="73056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tolerance is an acceptable amount of “wiggle-room” for a product’s dimensions that allows for certain variations in size. The acceptable “wiggle-room”--the tolerance--maintains a product’s ability to function correctly even with variation.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828600" y="318750"/>
            <a:ext cx="75726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rgbClr val="3F3F3F"/>
                </a:solidFill>
              </a:rPr>
              <a:t>Tolerances</a:t>
            </a:r>
            <a:endParaRPr sz="4800">
              <a:solidFill>
                <a:srgbClr val="3F3F3F"/>
              </a:solidFill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125" y="3234700"/>
            <a:ext cx="4386394" cy="2924272"/>
          </a:xfrm>
          <a:prstGeom prst="rect">
            <a:avLst/>
          </a:prstGeom>
          <a:noFill/>
          <a:ln>
            <a:noFill/>
          </a:ln>
          <a:effectLst>
            <a:outerShdw blurRad="185738" dist="47625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t="4058"/>
          <a:stretch/>
        </p:blipFill>
        <p:spPr>
          <a:xfrm>
            <a:off x="0" y="439625"/>
            <a:ext cx="9144000" cy="58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1304400" y="2429550"/>
            <a:ext cx="6535200" cy="1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0">
                <a:solidFill>
                  <a:schemeClr val="dk1"/>
                </a:solidFill>
              </a:rPr>
              <a:t>There are several different kinds of tolerances that are written on part design plans. Let’s look at a few...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Limit Dimension</a:t>
            </a:r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1330841" y="3487099"/>
            <a:ext cx="6528033" cy="2753011"/>
            <a:chOff x="971550" y="3583725"/>
            <a:chExt cx="6918221" cy="3274276"/>
          </a:xfrm>
        </p:grpSpPr>
        <p:pic>
          <p:nvPicPr>
            <p:cNvPr id="150" name="Google Shape;150;p18"/>
            <p:cNvPicPr preferRelativeResize="0"/>
            <p:nvPr/>
          </p:nvPicPr>
          <p:blipFill rotWithShape="1">
            <a:blip r:embed="rId3">
              <a:alphaModFix/>
            </a:blip>
            <a:srcRect l="3575" t="9456" r="3547" b="12394"/>
            <a:stretch/>
          </p:blipFill>
          <p:spPr>
            <a:xfrm>
              <a:off x="971550" y="3583725"/>
              <a:ext cx="6918221" cy="3274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8"/>
            <p:cNvSpPr/>
            <p:nvPr/>
          </p:nvSpPr>
          <p:spPr>
            <a:xfrm>
              <a:off x="4019550" y="4095750"/>
              <a:ext cx="1123800" cy="4764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Two dimensional values that show the largest and smallest values allowed. They provide an acceptable range of variation. Typically, they are placed on top of one another in a part design plan. Below, the red oval highlights the limit dimensions. Again, any dimension within the two values is acceptable for manufacturing.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Unilateral Tolerance</a:t>
            </a:r>
            <a:endParaRPr/>
          </a:p>
        </p:txBody>
      </p:sp>
      <p:grpSp>
        <p:nvGrpSpPr>
          <p:cNvPr id="159" name="Google Shape;159;p19"/>
          <p:cNvGrpSpPr/>
          <p:nvPr/>
        </p:nvGrpSpPr>
        <p:grpSpPr>
          <a:xfrm>
            <a:off x="1321157" y="3457940"/>
            <a:ext cx="6547404" cy="2801143"/>
            <a:chOff x="887600" y="3583725"/>
            <a:chExt cx="6918221" cy="3274276"/>
          </a:xfrm>
        </p:grpSpPr>
        <p:pic>
          <p:nvPicPr>
            <p:cNvPr id="160" name="Google Shape;160;p19"/>
            <p:cNvPicPr preferRelativeResize="0"/>
            <p:nvPr/>
          </p:nvPicPr>
          <p:blipFill rotWithShape="1">
            <a:blip r:embed="rId3">
              <a:alphaModFix/>
            </a:blip>
            <a:srcRect l="3575" t="9456" r="3547" b="12394"/>
            <a:stretch/>
          </p:blipFill>
          <p:spPr>
            <a:xfrm>
              <a:off x="887600" y="3583725"/>
              <a:ext cx="6918221" cy="3274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9"/>
            <p:cNvSpPr/>
            <p:nvPr/>
          </p:nvSpPr>
          <p:spPr>
            <a:xfrm>
              <a:off x="4010100" y="3583725"/>
              <a:ext cx="1123800" cy="5310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 target dimension is given along with a tolerance that allows for variation in only one direction (be that bigger or smaller). In the red oval below, a unilateral tolerance is given. The +0.4 indicates that the dimension can allow for variations in size up to +0.4. Note that there is no negative tolerance. This suggests that you can only vary in one direction.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Bilateral Tolerance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822950" y="1845730"/>
            <a:ext cx="7543800" cy="165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 target dimension is given along with a tolerance that allows for variation in only both a positive and negative direction (meaning bigger or smaller). In the red ovals below, bilateral tolerances are given. These are two common ways to write bilateral tolerances. There is also a unilateral tolerance (blue square) shown as a comparison.</a:t>
            </a:r>
            <a:endParaRPr/>
          </a:p>
        </p:txBody>
      </p:sp>
      <p:grpSp>
        <p:nvGrpSpPr>
          <p:cNvPr id="170" name="Google Shape;170;p20"/>
          <p:cNvGrpSpPr/>
          <p:nvPr/>
        </p:nvGrpSpPr>
        <p:grpSpPr>
          <a:xfrm>
            <a:off x="2145697" y="3438555"/>
            <a:ext cx="4934237" cy="2630884"/>
            <a:chOff x="2381250" y="3640275"/>
            <a:chExt cx="5238600" cy="2884425"/>
          </a:xfrm>
        </p:grpSpPr>
        <p:sp>
          <p:nvSpPr>
            <p:cNvPr id="171" name="Google Shape;171;p20"/>
            <p:cNvSpPr/>
            <p:nvPr/>
          </p:nvSpPr>
          <p:spPr>
            <a:xfrm>
              <a:off x="2381250" y="4572000"/>
              <a:ext cx="4257600" cy="14667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2" name="Google Shape;172;p20"/>
            <p:cNvCxnSpPr/>
            <p:nvPr/>
          </p:nvCxnSpPr>
          <p:spPr>
            <a:xfrm>
              <a:off x="2390775" y="6172200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20"/>
            <p:cNvCxnSpPr/>
            <p:nvPr/>
          </p:nvCxnSpPr>
          <p:spPr>
            <a:xfrm>
              <a:off x="6638850" y="6172200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20"/>
            <p:cNvCxnSpPr/>
            <p:nvPr/>
          </p:nvCxnSpPr>
          <p:spPr>
            <a:xfrm rot="10800000">
              <a:off x="6724500" y="6038700"/>
              <a:ext cx="514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20"/>
            <p:cNvCxnSpPr/>
            <p:nvPr/>
          </p:nvCxnSpPr>
          <p:spPr>
            <a:xfrm rot="10800000">
              <a:off x="6724500" y="4572000"/>
              <a:ext cx="514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6" name="Google Shape;176;p20"/>
            <p:cNvGrpSpPr/>
            <p:nvPr/>
          </p:nvGrpSpPr>
          <p:grpSpPr>
            <a:xfrm>
              <a:off x="2719375" y="4836250"/>
              <a:ext cx="1228875" cy="933525"/>
              <a:chOff x="2526525" y="4838700"/>
              <a:chExt cx="1228875" cy="933525"/>
            </a:xfrm>
          </p:grpSpPr>
          <p:sp>
            <p:nvSpPr>
              <p:cNvPr id="177" name="Google Shape;177;p20"/>
              <p:cNvSpPr/>
              <p:nvPr/>
            </p:nvSpPr>
            <p:spPr>
              <a:xfrm>
                <a:off x="2819400" y="4979100"/>
                <a:ext cx="652500" cy="6525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8" name="Google Shape;178;p20"/>
              <p:cNvCxnSpPr/>
              <p:nvPr/>
            </p:nvCxnSpPr>
            <p:spPr>
              <a:xfrm>
                <a:off x="3145650" y="4838700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20"/>
              <p:cNvCxnSpPr/>
              <p:nvPr/>
            </p:nvCxnSpPr>
            <p:spPr>
              <a:xfrm>
                <a:off x="3145650" y="5419725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20"/>
              <p:cNvCxnSpPr/>
              <p:nvPr/>
            </p:nvCxnSpPr>
            <p:spPr>
              <a:xfrm rot="10800000">
                <a:off x="3240900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20"/>
              <p:cNvCxnSpPr/>
              <p:nvPr/>
            </p:nvCxnSpPr>
            <p:spPr>
              <a:xfrm rot="10800000">
                <a:off x="2526525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" name="Google Shape;182;p20"/>
            <p:cNvGrpSpPr/>
            <p:nvPr/>
          </p:nvGrpSpPr>
          <p:grpSpPr>
            <a:xfrm>
              <a:off x="5069700" y="4838575"/>
              <a:ext cx="1228875" cy="933525"/>
              <a:chOff x="2526525" y="4838700"/>
              <a:chExt cx="1228875" cy="933525"/>
            </a:xfrm>
          </p:grpSpPr>
          <p:sp>
            <p:nvSpPr>
              <p:cNvPr id="183" name="Google Shape;183;p20"/>
              <p:cNvSpPr/>
              <p:nvPr/>
            </p:nvSpPr>
            <p:spPr>
              <a:xfrm>
                <a:off x="2819400" y="4979100"/>
                <a:ext cx="652500" cy="6525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4" name="Google Shape;184;p20"/>
              <p:cNvCxnSpPr/>
              <p:nvPr/>
            </p:nvCxnSpPr>
            <p:spPr>
              <a:xfrm>
                <a:off x="3145650" y="4838700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20"/>
              <p:cNvCxnSpPr/>
              <p:nvPr/>
            </p:nvCxnSpPr>
            <p:spPr>
              <a:xfrm>
                <a:off x="3145650" y="5419725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20"/>
              <p:cNvCxnSpPr/>
              <p:nvPr/>
            </p:nvCxnSpPr>
            <p:spPr>
              <a:xfrm rot="10800000">
                <a:off x="3240900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20"/>
              <p:cNvCxnSpPr/>
              <p:nvPr/>
            </p:nvCxnSpPr>
            <p:spPr>
              <a:xfrm rot="10800000">
                <a:off x="2526525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8" name="Google Shape;188;p20"/>
            <p:cNvGrpSpPr/>
            <p:nvPr/>
          </p:nvGrpSpPr>
          <p:grpSpPr>
            <a:xfrm>
              <a:off x="6724500" y="5039855"/>
              <a:ext cx="895350" cy="531000"/>
              <a:chOff x="6905625" y="5039855"/>
              <a:chExt cx="895350" cy="531000"/>
            </a:xfrm>
          </p:grpSpPr>
          <p:sp>
            <p:nvSpPr>
              <p:cNvPr id="189" name="Google Shape;189;p20"/>
              <p:cNvSpPr txBox="1"/>
              <p:nvPr/>
            </p:nvSpPr>
            <p:spPr>
              <a:xfrm>
                <a:off x="6905625" y="5219700"/>
                <a:ext cx="466800" cy="17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.66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0"/>
              <p:cNvSpPr txBox="1"/>
              <p:nvPr/>
            </p:nvSpPr>
            <p:spPr>
              <a:xfrm>
                <a:off x="7191375" y="5039855"/>
                <a:ext cx="60960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+.03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.00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20"/>
            <p:cNvSpPr txBox="1"/>
            <p:nvPr/>
          </p:nvSpPr>
          <p:spPr>
            <a:xfrm>
              <a:off x="3886200" y="3895725"/>
              <a:ext cx="4668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.50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 txBox="1"/>
            <p:nvPr/>
          </p:nvSpPr>
          <p:spPr>
            <a:xfrm>
              <a:off x="4214850" y="3763575"/>
              <a:ext cx="7143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+.003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-.001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3886189" y="6215097"/>
              <a:ext cx="11337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3.00 </a:t>
              </a:r>
              <a:r>
                <a:rPr lang="en-US" sz="1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.04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20"/>
            <p:cNvGrpSpPr/>
            <p:nvPr/>
          </p:nvGrpSpPr>
          <p:grpSpPr>
            <a:xfrm>
              <a:off x="3795920" y="3933908"/>
              <a:ext cx="152333" cy="190347"/>
              <a:chOff x="3705300" y="3919550"/>
              <a:chExt cx="181025" cy="226200"/>
            </a:xfrm>
          </p:grpSpPr>
          <p:sp>
            <p:nvSpPr>
              <p:cNvPr id="195" name="Google Shape;195;p20"/>
              <p:cNvSpPr/>
              <p:nvPr/>
            </p:nvSpPr>
            <p:spPr>
              <a:xfrm>
                <a:off x="3705300" y="3949300"/>
                <a:ext cx="180900" cy="162000"/>
              </a:xfrm>
              <a:prstGeom prst="ellipse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" name="Google Shape;196;p20"/>
              <p:cNvCxnSpPr/>
              <p:nvPr/>
            </p:nvCxnSpPr>
            <p:spPr>
              <a:xfrm rot="10800000" flipH="1">
                <a:off x="3717125" y="3919550"/>
                <a:ext cx="169200" cy="226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7" name="Google Shape;197;p20"/>
            <p:cNvCxnSpPr>
              <a:stCxn id="192" idx="2"/>
              <a:endCxn id="183" idx="1"/>
            </p:cNvCxnSpPr>
            <p:nvPr/>
          </p:nvCxnSpPr>
          <p:spPr>
            <a:xfrm>
              <a:off x="4572000" y="4294575"/>
              <a:ext cx="886200" cy="78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8" name="Google Shape;198;p20"/>
            <p:cNvCxnSpPr>
              <a:stCxn id="192" idx="2"/>
              <a:endCxn id="177" idx="7"/>
            </p:cNvCxnSpPr>
            <p:nvPr/>
          </p:nvCxnSpPr>
          <p:spPr>
            <a:xfrm flipH="1">
              <a:off x="3569100" y="4294575"/>
              <a:ext cx="1002900" cy="77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9" name="Google Shape;199;p20"/>
            <p:cNvCxnSpPr>
              <a:stCxn id="193" idx="1"/>
            </p:cNvCxnSpPr>
            <p:nvPr/>
          </p:nvCxnSpPr>
          <p:spPr>
            <a:xfrm rot="10800000">
              <a:off x="2428789" y="6334047"/>
              <a:ext cx="1457400" cy="14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0" name="Google Shape;200;p20"/>
            <p:cNvCxnSpPr>
              <a:stCxn id="193" idx="3"/>
            </p:cNvCxnSpPr>
            <p:nvPr/>
          </p:nvCxnSpPr>
          <p:spPr>
            <a:xfrm rot="10800000" flipH="1">
              <a:off x="5019889" y="6343647"/>
              <a:ext cx="1683300" cy="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1" name="Google Shape;201;p20"/>
            <p:cNvCxnSpPr/>
            <p:nvPr/>
          </p:nvCxnSpPr>
          <p:spPr>
            <a:xfrm rot="10800000">
              <a:off x="6967550" y="4643450"/>
              <a:ext cx="0" cy="53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2" name="Google Shape;202;p20"/>
            <p:cNvCxnSpPr/>
            <p:nvPr/>
          </p:nvCxnSpPr>
          <p:spPr>
            <a:xfrm>
              <a:off x="6986600" y="5491175"/>
              <a:ext cx="0" cy="47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03" name="Google Shape;203;p20"/>
            <p:cNvSpPr/>
            <p:nvPr/>
          </p:nvSpPr>
          <p:spPr>
            <a:xfrm>
              <a:off x="6796275" y="4982700"/>
              <a:ext cx="714300" cy="6453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3714825" y="3640275"/>
              <a:ext cx="1305000" cy="7776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Tolerances</a:t>
            </a:r>
            <a:endParaRPr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3751344" y="3429012"/>
            <a:ext cx="5200221" cy="2763335"/>
            <a:chOff x="3598950" y="2425150"/>
            <a:chExt cx="4857750" cy="2581350"/>
          </a:xfrm>
        </p:grpSpPr>
        <p:sp>
          <p:nvSpPr>
            <p:cNvPr id="212" name="Google Shape;212;p21"/>
            <p:cNvSpPr/>
            <p:nvPr/>
          </p:nvSpPr>
          <p:spPr>
            <a:xfrm>
              <a:off x="3598950" y="3053800"/>
              <a:ext cx="4257600" cy="14667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" name="Google Shape;213;p21"/>
            <p:cNvCxnSpPr/>
            <p:nvPr/>
          </p:nvCxnSpPr>
          <p:spPr>
            <a:xfrm>
              <a:off x="3608475" y="4654000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21"/>
            <p:cNvCxnSpPr/>
            <p:nvPr/>
          </p:nvCxnSpPr>
          <p:spPr>
            <a:xfrm>
              <a:off x="7856550" y="4654000"/>
              <a:ext cx="0" cy="35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21"/>
            <p:cNvCxnSpPr/>
            <p:nvPr/>
          </p:nvCxnSpPr>
          <p:spPr>
            <a:xfrm rot="10800000">
              <a:off x="7942200" y="4520500"/>
              <a:ext cx="514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21"/>
            <p:cNvCxnSpPr/>
            <p:nvPr/>
          </p:nvCxnSpPr>
          <p:spPr>
            <a:xfrm rot="10800000">
              <a:off x="7942200" y="3053800"/>
              <a:ext cx="514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7" name="Google Shape;217;p21"/>
            <p:cNvGrpSpPr/>
            <p:nvPr/>
          </p:nvGrpSpPr>
          <p:grpSpPr>
            <a:xfrm>
              <a:off x="3937075" y="3318050"/>
              <a:ext cx="1228875" cy="933525"/>
              <a:chOff x="2526525" y="4838700"/>
              <a:chExt cx="1228875" cy="933525"/>
            </a:xfrm>
          </p:grpSpPr>
          <p:sp>
            <p:nvSpPr>
              <p:cNvPr id="218" name="Google Shape;218;p21"/>
              <p:cNvSpPr/>
              <p:nvPr/>
            </p:nvSpPr>
            <p:spPr>
              <a:xfrm>
                <a:off x="2819400" y="4979100"/>
                <a:ext cx="652500" cy="6525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9" name="Google Shape;219;p21"/>
              <p:cNvCxnSpPr/>
              <p:nvPr/>
            </p:nvCxnSpPr>
            <p:spPr>
              <a:xfrm>
                <a:off x="3145650" y="4838700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21"/>
              <p:cNvCxnSpPr/>
              <p:nvPr/>
            </p:nvCxnSpPr>
            <p:spPr>
              <a:xfrm>
                <a:off x="3145650" y="5419725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21"/>
              <p:cNvCxnSpPr/>
              <p:nvPr/>
            </p:nvCxnSpPr>
            <p:spPr>
              <a:xfrm rot="10800000">
                <a:off x="3240900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21"/>
              <p:cNvCxnSpPr/>
              <p:nvPr/>
            </p:nvCxnSpPr>
            <p:spPr>
              <a:xfrm rot="10800000">
                <a:off x="2526525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" name="Google Shape;223;p21"/>
            <p:cNvGrpSpPr/>
            <p:nvPr/>
          </p:nvGrpSpPr>
          <p:grpSpPr>
            <a:xfrm>
              <a:off x="6287400" y="3320375"/>
              <a:ext cx="1228875" cy="933525"/>
              <a:chOff x="2526525" y="4838700"/>
              <a:chExt cx="1228875" cy="933525"/>
            </a:xfrm>
          </p:grpSpPr>
          <p:sp>
            <p:nvSpPr>
              <p:cNvPr id="224" name="Google Shape;224;p21"/>
              <p:cNvSpPr/>
              <p:nvPr/>
            </p:nvSpPr>
            <p:spPr>
              <a:xfrm>
                <a:off x="2819400" y="4979100"/>
                <a:ext cx="652500" cy="6525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5" name="Google Shape;225;p21"/>
              <p:cNvCxnSpPr/>
              <p:nvPr/>
            </p:nvCxnSpPr>
            <p:spPr>
              <a:xfrm>
                <a:off x="3145650" y="4838700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21"/>
              <p:cNvCxnSpPr/>
              <p:nvPr/>
            </p:nvCxnSpPr>
            <p:spPr>
              <a:xfrm>
                <a:off x="3145650" y="5419725"/>
                <a:ext cx="0" cy="35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21"/>
              <p:cNvCxnSpPr/>
              <p:nvPr/>
            </p:nvCxnSpPr>
            <p:spPr>
              <a:xfrm rot="10800000">
                <a:off x="3240900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21"/>
              <p:cNvCxnSpPr/>
              <p:nvPr/>
            </p:nvCxnSpPr>
            <p:spPr>
              <a:xfrm rot="10800000">
                <a:off x="2526525" y="5305350"/>
                <a:ext cx="514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9" name="Google Shape;229;p21"/>
            <p:cNvSpPr txBox="1"/>
            <p:nvPr/>
          </p:nvSpPr>
          <p:spPr>
            <a:xfrm>
              <a:off x="7942200" y="3701500"/>
              <a:ext cx="514500" cy="1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1"/>
            <p:cNvSpPr txBox="1"/>
            <p:nvPr/>
          </p:nvSpPr>
          <p:spPr>
            <a:xfrm>
              <a:off x="5275350" y="4696900"/>
              <a:ext cx="6858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4.053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1"/>
            <p:cNvGrpSpPr/>
            <p:nvPr/>
          </p:nvGrpSpPr>
          <p:grpSpPr>
            <a:xfrm>
              <a:off x="5461295" y="2425150"/>
              <a:ext cx="653680" cy="266700"/>
              <a:chOff x="5013620" y="2377525"/>
              <a:chExt cx="653680" cy="266700"/>
            </a:xfrm>
          </p:grpSpPr>
          <p:sp>
            <p:nvSpPr>
              <p:cNvPr id="232" name="Google Shape;232;p21"/>
              <p:cNvSpPr txBox="1"/>
              <p:nvPr/>
            </p:nvSpPr>
            <p:spPr>
              <a:xfrm>
                <a:off x="5103900" y="2377525"/>
                <a:ext cx="56340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.506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3" name="Google Shape;233;p21"/>
              <p:cNvGrpSpPr/>
              <p:nvPr/>
            </p:nvGrpSpPr>
            <p:grpSpPr>
              <a:xfrm>
                <a:off x="5013620" y="2415708"/>
                <a:ext cx="152333" cy="190347"/>
                <a:chOff x="3705300" y="3919550"/>
                <a:chExt cx="181025" cy="226200"/>
              </a:xfrm>
            </p:grpSpPr>
            <p:sp>
              <p:nvSpPr>
                <p:cNvPr id="234" name="Google Shape;234;p21"/>
                <p:cNvSpPr/>
                <p:nvPr/>
              </p:nvSpPr>
              <p:spPr>
                <a:xfrm>
                  <a:off x="3705300" y="3949300"/>
                  <a:ext cx="180900" cy="1620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5" name="Google Shape;235;p21"/>
                <p:cNvCxnSpPr/>
                <p:nvPr/>
              </p:nvCxnSpPr>
              <p:spPr>
                <a:xfrm rot="10800000" flipH="1">
                  <a:off x="3717125" y="3919550"/>
                  <a:ext cx="169200" cy="226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236" name="Google Shape;236;p21"/>
            <p:cNvCxnSpPr>
              <a:endCxn id="224" idx="1"/>
            </p:cNvCxnSpPr>
            <p:nvPr/>
          </p:nvCxnSpPr>
          <p:spPr>
            <a:xfrm>
              <a:off x="5789631" y="2776331"/>
              <a:ext cx="886200" cy="78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7" name="Google Shape;237;p21"/>
            <p:cNvCxnSpPr>
              <a:endCxn id="218" idx="7"/>
            </p:cNvCxnSpPr>
            <p:nvPr/>
          </p:nvCxnSpPr>
          <p:spPr>
            <a:xfrm flipH="1">
              <a:off x="4786894" y="2776406"/>
              <a:ext cx="1002900" cy="77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8" name="Google Shape;238;p21"/>
            <p:cNvCxnSpPr>
              <a:stCxn id="230" idx="1"/>
            </p:cNvCxnSpPr>
            <p:nvPr/>
          </p:nvCxnSpPr>
          <p:spPr>
            <a:xfrm rot="10800000">
              <a:off x="3657450" y="4819750"/>
              <a:ext cx="1617900" cy="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9" name="Google Shape;239;p21"/>
            <p:cNvCxnSpPr>
              <a:stCxn id="230" idx="3"/>
            </p:cNvCxnSpPr>
            <p:nvPr/>
          </p:nvCxnSpPr>
          <p:spPr>
            <a:xfrm rot="10800000" flipH="1">
              <a:off x="5961150" y="4819750"/>
              <a:ext cx="1858800" cy="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0" name="Google Shape;240;p21"/>
            <p:cNvCxnSpPr/>
            <p:nvPr/>
          </p:nvCxnSpPr>
          <p:spPr>
            <a:xfrm rot="10800000">
              <a:off x="8185250" y="3125250"/>
              <a:ext cx="0" cy="53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1" name="Google Shape;241;p21"/>
            <p:cNvCxnSpPr/>
            <p:nvPr/>
          </p:nvCxnSpPr>
          <p:spPr>
            <a:xfrm>
              <a:off x="8204300" y="3972975"/>
              <a:ext cx="0" cy="47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42" name="Google Shape;242;p21"/>
          <p:cNvGrpSpPr/>
          <p:nvPr/>
        </p:nvGrpSpPr>
        <p:grpSpPr>
          <a:xfrm>
            <a:off x="457200" y="3886750"/>
            <a:ext cx="3008400" cy="1847850"/>
            <a:chOff x="609600" y="4724400"/>
            <a:chExt cx="3008400" cy="1847850"/>
          </a:xfrm>
        </p:grpSpPr>
        <p:sp>
          <p:nvSpPr>
            <p:cNvPr id="243" name="Google Shape;243;p21"/>
            <p:cNvSpPr/>
            <p:nvPr/>
          </p:nvSpPr>
          <p:spPr>
            <a:xfrm>
              <a:off x="609600" y="4743450"/>
              <a:ext cx="3008400" cy="18288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628650" y="4724400"/>
              <a:ext cx="29892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Linear Dimensions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x.x 		=	</a:t>
              </a:r>
              <a:r>
                <a:rPr lang="en-US" sz="1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.020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x.xx		=	</a:t>
              </a:r>
              <a:r>
                <a:rPr lang="en-US" sz="1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.010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x.xxx		=	</a:t>
              </a:r>
              <a:r>
                <a:rPr lang="en-US" sz="1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.005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...and so on.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/>
              <a:t>If no limit dimensions, unilateral, or bilateral tolerances are written on design plans, then general tolerances may be applied simply by controlling how many values beyond the decimal point a dimension can go. (Hint: The farther away a value from the decimal point, the smaller the tolerance).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Total Tolerance</a:t>
            </a:r>
            <a:endParaRPr/>
          </a:p>
        </p:txBody>
      </p:sp>
      <p:cxnSp>
        <p:nvCxnSpPr>
          <p:cNvPr id="252" name="Google Shape;252;p22"/>
          <p:cNvCxnSpPr/>
          <p:nvPr/>
        </p:nvCxnSpPr>
        <p:spPr>
          <a:xfrm>
            <a:off x="933450" y="4332600"/>
            <a:ext cx="701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2"/>
          <p:cNvSpPr txBox="1"/>
          <p:nvPr/>
        </p:nvSpPr>
        <p:spPr>
          <a:xfrm>
            <a:off x="4200450" y="5113800"/>
            <a:ext cx="743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.700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590550" y="5113800"/>
            <a:ext cx="743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.650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7581900" y="5113800"/>
            <a:ext cx="743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.750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2"/>
          <p:cNvCxnSpPr/>
          <p:nvPr/>
        </p:nvCxnSpPr>
        <p:spPr>
          <a:xfrm rot="10800000">
            <a:off x="943050" y="3724350"/>
            <a:ext cx="0" cy="52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2"/>
          <p:cNvCxnSpPr/>
          <p:nvPr/>
        </p:nvCxnSpPr>
        <p:spPr>
          <a:xfrm rot="10800000">
            <a:off x="7943850" y="3724350"/>
            <a:ext cx="0" cy="52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22"/>
          <p:cNvCxnSpPr>
            <a:stCxn id="254" idx="0"/>
          </p:cNvCxnSpPr>
          <p:nvPr/>
        </p:nvCxnSpPr>
        <p:spPr>
          <a:xfrm rot="10800000">
            <a:off x="962100" y="4353000"/>
            <a:ext cx="0" cy="760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22"/>
          <p:cNvCxnSpPr>
            <a:stCxn id="253" idx="0"/>
          </p:cNvCxnSpPr>
          <p:nvPr/>
        </p:nvCxnSpPr>
        <p:spPr>
          <a:xfrm rot="10800000">
            <a:off x="4562400" y="4305300"/>
            <a:ext cx="9600" cy="808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2"/>
          <p:cNvCxnSpPr/>
          <p:nvPr/>
        </p:nvCxnSpPr>
        <p:spPr>
          <a:xfrm rot="10800000">
            <a:off x="7953450" y="4333800"/>
            <a:ext cx="0" cy="7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22"/>
          <p:cNvSpPr txBox="1"/>
          <p:nvPr/>
        </p:nvSpPr>
        <p:spPr>
          <a:xfrm>
            <a:off x="4295550" y="3724350"/>
            <a:ext cx="514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.10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22"/>
          <p:cNvCxnSpPr>
            <a:stCxn id="261" idx="1"/>
          </p:cNvCxnSpPr>
          <p:nvPr/>
        </p:nvCxnSpPr>
        <p:spPr>
          <a:xfrm rot="10800000">
            <a:off x="990450" y="3876750"/>
            <a:ext cx="3305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22"/>
          <p:cNvCxnSpPr/>
          <p:nvPr/>
        </p:nvCxnSpPr>
        <p:spPr>
          <a:xfrm>
            <a:off x="4810050" y="3876750"/>
            <a:ext cx="305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22"/>
          <p:cNvSpPr txBox="1"/>
          <p:nvPr/>
        </p:nvSpPr>
        <p:spPr>
          <a:xfrm>
            <a:off x="5086350" y="5886450"/>
            <a:ext cx="3305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target dimension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22"/>
          <p:cNvCxnSpPr/>
          <p:nvPr/>
        </p:nvCxnSpPr>
        <p:spPr>
          <a:xfrm rot="10800000">
            <a:off x="943050" y="5502125"/>
            <a:ext cx="0" cy="523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22"/>
          <p:cNvCxnSpPr/>
          <p:nvPr/>
        </p:nvCxnSpPr>
        <p:spPr>
          <a:xfrm rot="10800000">
            <a:off x="4572000" y="5502125"/>
            <a:ext cx="0" cy="523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22"/>
          <p:cNvSpPr txBox="1"/>
          <p:nvPr/>
        </p:nvSpPr>
        <p:spPr>
          <a:xfrm>
            <a:off x="2319150" y="5475450"/>
            <a:ext cx="647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.05</a:t>
            </a: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22"/>
          <p:cNvCxnSpPr>
            <a:stCxn id="264" idx="1"/>
          </p:cNvCxnSpPr>
          <p:nvPr/>
        </p:nvCxnSpPr>
        <p:spPr>
          <a:xfrm rot="10800000">
            <a:off x="4790850" y="5418750"/>
            <a:ext cx="295500" cy="72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22"/>
          <p:cNvCxnSpPr>
            <a:stCxn id="267" idx="1"/>
          </p:cNvCxnSpPr>
          <p:nvPr/>
        </p:nvCxnSpPr>
        <p:spPr>
          <a:xfrm rot="10800000">
            <a:off x="1014450" y="5737350"/>
            <a:ext cx="13047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p22"/>
          <p:cNvCxnSpPr>
            <a:stCxn id="267" idx="3"/>
          </p:cNvCxnSpPr>
          <p:nvPr/>
        </p:nvCxnSpPr>
        <p:spPr>
          <a:xfrm>
            <a:off x="2966850" y="5737350"/>
            <a:ext cx="15147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p22"/>
          <p:cNvCxnSpPr/>
          <p:nvPr/>
        </p:nvCxnSpPr>
        <p:spPr>
          <a:xfrm rot="10800000">
            <a:off x="7953450" y="5475450"/>
            <a:ext cx="0" cy="523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22"/>
          <p:cNvSpPr txBox="1"/>
          <p:nvPr/>
        </p:nvSpPr>
        <p:spPr>
          <a:xfrm>
            <a:off x="5910000" y="5475450"/>
            <a:ext cx="743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.05</a:t>
            </a:r>
            <a:endParaRPr sz="1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22"/>
          <p:cNvCxnSpPr>
            <a:stCxn id="272" idx="1"/>
          </p:cNvCxnSpPr>
          <p:nvPr/>
        </p:nvCxnSpPr>
        <p:spPr>
          <a:xfrm rot="10800000">
            <a:off x="4605300" y="5737350"/>
            <a:ext cx="13047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4" name="Google Shape;274;p22"/>
          <p:cNvCxnSpPr>
            <a:stCxn id="272" idx="3"/>
          </p:cNvCxnSpPr>
          <p:nvPr/>
        </p:nvCxnSpPr>
        <p:spPr>
          <a:xfrm>
            <a:off x="6653100" y="5737350"/>
            <a:ext cx="1252800" cy="6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5" name="Google Shape;275;p2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/>
              <a:t>Simply, this is the value that describes the maximum or total amount of variation allowed for in a dimension. For example, our target dimension was .700. We then had a bilateral tolerance written as </a:t>
            </a:r>
            <a:r>
              <a:rPr lang="en-US" sz="1800" u="sng"/>
              <a:t>+</a:t>
            </a:r>
            <a:r>
              <a:rPr lang="en-US" sz="1800"/>
              <a:t> .05 (shown in blue below). Our total tolerance would then be .10 (as shown in red below).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On-screen Show (4:3)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Retrospect</vt:lpstr>
      <vt:lpstr>Engineering Tolerances</vt:lpstr>
      <vt:lpstr>Variation</vt:lpstr>
      <vt:lpstr>Tolerances</vt:lpstr>
      <vt:lpstr>There are several different kinds of tolerances that are written on part design plans. Let’s look at a few...</vt:lpstr>
      <vt:lpstr>Limit Dimension</vt:lpstr>
      <vt:lpstr>Unilateral Tolerance</vt:lpstr>
      <vt:lpstr>Bilateral Tolerance</vt:lpstr>
      <vt:lpstr>General Tolerances</vt:lpstr>
      <vt:lpstr>Total Tolerance</vt:lpstr>
      <vt:lpstr>As you may have noticed, applying tolerances can determine what kind of “fit” parts have when assembled together. Let’s now look at a few different kinds of fit...</vt:lpstr>
      <vt:lpstr>Clearance Fit</vt:lpstr>
      <vt:lpstr>Interference Fit</vt:lpstr>
      <vt:lpstr>Transition Fit</vt:lpstr>
      <vt:lpstr>MSTEM Accel Car Component Addons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Tolerances</dc:title>
  <dc:creator>White, Stuart K</dc:creator>
  <cp:lastModifiedBy>White, Stuart K</cp:lastModifiedBy>
  <cp:revision>1</cp:revision>
  <dcterms:modified xsi:type="dcterms:W3CDTF">2021-02-11T15:51:08Z</dcterms:modified>
</cp:coreProperties>
</file>