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4" r:id="rId4"/>
    <p:sldId id="265" r:id="rId5"/>
    <p:sldId id="266" r:id="rId6"/>
    <p:sldId id="262" r:id="rId7"/>
    <p:sldId id="267" r:id="rId8"/>
    <p:sldId id="263" r:id="rId9"/>
    <p:sldId id="268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2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BBC3A7-AB73-4CCA-83DE-418ACAF4ACA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B01096-3386-45ED-AFC8-4F13FE316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8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17BE3-F5FA-42DE-B81B-73AECC7B656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658127-D392-48E1-B7DE-06399D94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81CA4-3CE6-41AC-8781-21704CFE42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8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Version: 11.19.18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295-B948-45F9-AE03-462A09B08DB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F6B7237-FCA7-4602-BE48-7DF08CA2A73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" y="52395"/>
            <a:ext cx="1097280" cy="360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4CB83D-0530-461F-955C-A7202E054B8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50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Version: 11.19.18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295-B948-45F9-AE03-462A09B0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Version: 11.19.18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295-B948-45F9-AE03-462A09B08DB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DBB97-9A44-43D4-B53C-A18EF9C61E2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45151" y="515691"/>
            <a:ext cx="1097280" cy="360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32DEE4-D832-4D4D-9600-911B38E0647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53723" y="5533168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56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Version: 11.19.18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295-B948-45F9-AE03-462A09B0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2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Version: 11.19.18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295-B948-45F9-AE03-462A09B08DB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2C91A6-28C8-461F-9095-5A0EFAC3198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" y="52395"/>
            <a:ext cx="1097280" cy="360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2650DF-E6DB-43CE-9822-01A00AA92651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03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Version: 11.19.18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295-B948-45F9-AE03-462A09B0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Version: 11.19.18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295-B948-45F9-AE03-462A09B0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9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Version: 11.19.18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295-B948-45F9-AE03-462A09B0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Version: 11.19.18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295-B948-45F9-AE03-462A09B08DB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0A03F4-2907-42FB-8375-6E269066894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" y="52395"/>
            <a:ext cx="1097280" cy="360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56DBB2-1A52-41C3-A046-52E7F97B57B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90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Version: 11.19.18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DAB295-B948-45F9-AE03-462A09B08DB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B69A91-9C25-4534-A939-721BB65BCC7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02" y="52395"/>
            <a:ext cx="1097280" cy="360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B889C7-9365-43C6-9F98-C18D4BCC3CC1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55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Version: 11.19.18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B295-B948-45F9-AE03-462A09B0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5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Version: 11.19.18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DAB295-B948-45F9-AE03-462A09B08DB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A190A-1A38-4A41-8272-C4773249322A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" y="52395"/>
            <a:ext cx="1097280" cy="360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57D54F-C4E3-450D-8565-CB59881A2611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06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82EB5C5-AFB6-4815-99AC-31E5C7FD94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Work -</a:t>
            </a:r>
            <a:br>
              <a:rPr lang="en-US" dirty="0">
                <a:latin typeface="+mn-lt"/>
              </a:rPr>
            </a:br>
            <a:r>
              <a:rPr lang="en-US" sz="4950" dirty="0">
                <a:latin typeface="+mn-lt"/>
              </a:rPr>
              <a:t>That dirty little 4 letter word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46455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35" y="2204451"/>
            <a:ext cx="4955250" cy="33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46" y="2204451"/>
            <a:ext cx="5970770" cy="33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Rectangle 2">
            <a:extLst>
              <a:ext uri="{FF2B5EF4-FFF2-40B4-BE49-F238E27FC236}">
                <a16:creationId xmlns:a16="http://schemas.microsoft.com/office/drawing/2014/main" id="{D1207AD8-F193-4801-8A7A-430A53271D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25" y="2175915"/>
            <a:ext cx="7032811" cy="34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91" y="2980042"/>
            <a:ext cx="6750844" cy="2050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145752"/>
            <a:ext cx="7543800" cy="35272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a force acts upon an object to cause a displacement of the object, it is said that </a:t>
            </a:r>
            <a:r>
              <a:rPr lang="en-US" b="1" dirty="0"/>
              <a:t>work</a:t>
            </a:r>
            <a:r>
              <a:rPr lang="en-US" dirty="0"/>
              <a:t> was done upon the object. </a:t>
            </a:r>
          </a:p>
          <a:p>
            <a:r>
              <a:rPr lang="en-US" dirty="0"/>
              <a:t>There are three key </a:t>
            </a:r>
            <a:r>
              <a:rPr lang="en-US" i="1" dirty="0"/>
              <a:t>ingredients</a:t>
            </a:r>
            <a:r>
              <a:rPr lang="en-US" dirty="0"/>
              <a:t> to work - force, displacement, and cause.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825" dirty="0"/>
          </a:p>
          <a:p>
            <a:r>
              <a:rPr lang="en-US" dirty="0"/>
              <a:t>In order for a force to qualify as having done </a:t>
            </a:r>
            <a:r>
              <a:rPr lang="en-US" i="1" dirty="0"/>
              <a:t>work</a:t>
            </a:r>
            <a:r>
              <a:rPr lang="en-US" dirty="0"/>
              <a:t> on an object, there must be a displacement and the force must </a:t>
            </a:r>
            <a:r>
              <a:rPr lang="en-US" i="1" dirty="0"/>
              <a:t>cause</a:t>
            </a:r>
            <a:r>
              <a:rPr lang="en-US" dirty="0"/>
              <a:t> the displacement.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167600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We do work when we lift a load against Earth’s gravity. The heavier the load or the higher we lift it, the more work we do.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If the force is constant and the motion takes place in a straight line in the direction of the force, the work done can be calculated by the equation</a:t>
            </a:r>
            <a:endParaRPr lang="en-US" altLang="en-US" i="1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  <a:p>
            <a:pPr marL="0" indent="0">
              <a:buNone/>
            </a:pPr>
            <a:r>
              <a:rPr lang="en-US" altLang="en-US" i="1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W </a:t>
            </a:r>
            <a:r>
              <a:rPr lang="en-US" altLang="en-US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=</a:t>
            </a:r>
            <a:r>
              <a:rPr lang="en-US" altLang="en-US" i="1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 F x 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B8E89B-0D41-43E5-B8E6-55250B230C0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22960" y="4343420"/>
            <a:ext cx="3001568" cy="613092"/>
          </a:xfrm>
          <a:prstGeom prst="rect">
            <a:avLst/>
          </a:prstGeom>
        </p:spPr>
        <p:txBody>
          <a:bodyPr vert="horz" lIns="0" tIns="34290" rIns="0" bIns="3429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500" u="sng" dirty="0">
                <a:solidFill>
                  <a:srgbClr val="FF0000"/>
                </a:solidFill>
                <a:latin typeface="Comic Sans MS" pitchFamily="64" charset="0"/>
              </a:rPr>
              <a:t>Work = Force (N) x Distance (m)</a:t>
            </a:r>
          </a:p>
          <a:p>
            <a:pPr marL="0" indent="0">
              <a:buNone/>
              <a:defRPr/>
            </a:pPr>
            <a:r>
              <a:rPr lang="en-US" sz="1500" dirty="0">
                <a:latin typeface="Comic Sans MS" pitchFamily="64" charset="0"/>
              </a:rPr>
              <a:t>1 </a:t>
            </a:r>
            <a:r>
              <a:rPr lang="en-US" sz="1500" dirty="0" err="1">
                <a:latin typeface="Comic Sans MS" pitchFamily="64" charset="0"/>
              </a:rPr>
              <a:t>N·m</a:t>
            </a:r>
            <a:r>
              <a:rPr lang="en-US" sz="1500" dirty="0">
                <a:latin typeface="Comic Sans MS" pitchFamily="64" charset="0"/>
              </a:rPr>
              <a:t> = Joule (J)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296" y="3153965"/>
            <a:ext cx="2781803" cy="245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5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24" y="2805581"/>
            <a:ext cx="6365081" cy="2686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Some work can be done against another force. </a:t>
            </a:r>
          </a:p>
          <a:p>
            <a:pPr marL="347663" lvl="1" indent="-173831">
              <a:buFontTx/>
              <a:buChar char="•"/>
            </a:pPr>
            <a:r>
              <a:rPr lang="en-US" altLang="en-US" sz="15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When you do push-ups, you do work against your own weight.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Some work can be done to change the speed of an object. </a:t>
            </a:r>
          </a:p>
          <a:p>
            <a:pPr marL="347663" indent="-173831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Bringing an automobile up to speed or in slowing it down involves work.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In both categories, work involves a transfer of energy between something and its surroundings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60" y="4262880"/>
            <a:ext cx="6400800" cy="1700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447" y="4406679"/>
            <a:ext cx="7072313" cy="1621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026" y="4399535"/>
            <a:ext cx="6965156" cy="16359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496" y="927298"/>
            <a:ext cx="2790265" cy="12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0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8E0CF44-38F1-44A7-8EE0-372A8CF9247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Work cont.,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C3CD164-E3D5-4B78-A6E6-3AF99172762C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934571" y="2286000"/>
            <a:ext cx="2944416" cy="3143250"/>
          </a:xfrm>
        </p:spPr>
        <p:txBody>
          <a:bodyPr/>
          <a:lstStyle/>
          <a:p>
            <a:pPr marL="173831" indent="-173831">
              <a:buFont typeface="Wingdings" pitchFamily="64" charset="2"/>
              <a:buChar char="§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 Input: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sz="2100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input</a:t>
            </a:r>
            <a:endParaRPr lang="en-US" sz="2100" baseline="-2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3831" indent="-173831">
              <a:buFont typeface="Wingdings" pitchFamily="64" charset="2"/>
              <a:buChar char="§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work input is the work done </a:t>
            </a:r>
            <a:r>
              <a:rPr lang="en-US" sz="21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machine</a:t>
            </a:r>
          </a:p>
          <a:p>
            <a:pPr marL="173831" indent="-173831">
              <a:buFont typeface="Wingdings" pitchFamily="64" charset="2"/>
              <a:buChar char="§"/>
              <a:defRPr/>
            </a:pP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sz="2100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input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the force on machine  x  the distance through which that applied force acts (input distance)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028391B0-12D1-40B1-BFED-07E1FF150755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>
          <a:xfrm>
            <a:off x="4832749" y="2286000"/>
            <a:ext cx="2944415" cy="3143250"/>
          </a:xfrm>
        </p:spPr>
        <p:txBody>
          <a:bodyPr>
            <a:normAutofit/>
          </a:bodyPr>
          <a:lstStyle/>
          <a:p>
            <a:pPr marL="173831" indent="-173831">
              <a:buFont typeface="Wingdings" pitchFamily="64" charset="2"/>
              <a:buChar char="§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 Output: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sz="2100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output</a:t>
            </a:r>
            <a:endParaRPr lang="en-US" sz="2100" baseline="-2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3831" indent="-173831">
              <a:buFont typeface="Wingdings" pitchFamily="64" charset="2"/>
              <a:buChar char="§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work output is the work done </a:t>
            </a:r>
            <a:r>
              <a:rPr lang="en-US" sz="21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machine</a:t>
            </a:r>
          </a:p>
          <a:p>
            <a:pPr marL="173831" indent="-173831">
              <a:buFont typeface="Wingdings" pitchFamily="64" charset="2"/>
              <a:buChar char="§"/>
              <a:defRPr/>
            </a:pP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sz="2100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output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the force by machine  x  the distance through which the resistance force acts (output distance)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11BDD-B06A-4776-A60B-B0CA27C29020}"/>
              </a:ext>
            </a:extLst>
          </p:cNvPr>
          <p:cNvSpPr txBox="1"/>
          <p:nvPr/>
        </p:nvSpPr>
        <p:spPr>
          <a:xfrm>
            <a:off x="1592104" y="5162565"/>
            <a:ext cx="60055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Work output can never be greater than work input.</a:t>
            </a:r>
          </a:p>
        </p:txBody>
      </p:sp>
    </p:spTree>
    <p:extLst>
      <p:ext uri="{BB962C8B-B14F-4D97-AF65-F5344CB8AC3E}">
        <p14:creationId xmlns:p14="http://schemas.microsoft.com/office/powerpoint/2010/main" val="18088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817" y="4589199"/>
            <a:ext cx="2402973" cy="17373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that causes a change in the motion of an object is called a </a:t>
            </a:r>
            <a:r>
              <a:rPr lang="en-US" i="1" dirty="0"/>
              <a:t>force</a:t>
            </a:r>
            <a:r>
              <a:rPr lang="en-US" dirty="0"/>
              <a:t>.</a:t>
            </a:r>
          </a:p>
          <a:p>
            <a:r>
              <a:rPr lang="en-US" dirty="0"/>
              <a:t>A </a:t>
            </a:r>
            <a:r>
              <a:rPr lang="en-US" b="1" dirty="0"/>
              <a:t>force</a:t>
            </a:r>
            <a:r>
              <a:rPr lang="en-US" dirty="0"/>
              <a:t> is a push or pull upon an object resulting from the object's </a:t>
            </a:r>
            <a:r>
              <a:rPr lang="en-US" i="1" dirty="0"/>
              <a:t>interaction</a:t>
            </a:r>
            <a:r>
              <a:rPr lang="en-US" dirty="0"/>
              <a:t> with another object. </a:t>
            </a:r>
          </a:p>
          <a:p>
            <a:r>
              <a:rPr lang="en-US" dirty="0"/>
              <a:t>Whenever there is an </a:t>
            </a:r>
            <a:r>
              <a:rPr lang="en-US" i="1" dirty="0"/>
              <a:t>interaction</a:t>
            </a:r>
            <a:r>
              <a:rPr lang="en-US" dirty="0"/>
              <a:t> between two objects, there is a force upon each of the objects. When the </a:t>
            </a:r>
            <a:r>
              <a:rPr lang="en-US" i="1" dirty="0"/>
              <a:t>interaction</a:t>
            </a:r>
            <a:r>
              <a:rPr lang="en-US" dirty="0"/>
              <a:t> ceases, the two objects no longer experience the force. </a:t>
            </a:r>
          </a:p>
          <a:p>
            <a:r>
              <a:rPr lang="en-US" dirty="0"/>
              <a:t>Forces </a:t>
            </a:r>
            <a:r>
              <a:rPr lang="en-US" u="sng" dirty="0"/>
              <a:t>only</a:t>
            </a:r>
            <a:r>
              <a:rPr lang="en-US" dirty="0"/>
              <a:t> exist as a result of an interaction.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949" y="4272912"/>
            <a:ext cx="1378274" cy="20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D74D5FEA-34D4-48D0-8CB7-AD6B2079B05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Force cont.,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446A55F-47A8-4987-97C0-C403FCC6CD37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894230" y="2286000"/>
            <a:ext cx="2944416" cy="3143250"/>
          </a:xfrm>
        </p:spPr>
        <p:txBody>
          <a:bodyPr>
            <a:normAutofit/>
          </a:bodyPr>
          <a:lstStyle/>
          <a:p>
            <a:pPr marL="173831" indent="-173831">
              <a:buFont typeface="Wingdings" pitchFamily="64" charset="2"/>
              <a:buChar char="§"/>
              <a:defRPr/>
            </a:pPr>
            <a:r>
              <a:rPr lang="en-US" sz="2100" dirty="0"/>
              <a:t>Input Force: </a:t>
            </a:r>
            <a:r>
              <a:rPr lang="en-US" sz="2100" dirty="0" err="1"/>
              <a:t>F</a:t>
            </a:r>
            <a:r>
              <a:rPr lang="en-US" sz="2100" baseline="-25000" dirty="0" err="1"/>
              <a:t>input</a:t>
            </a:r>
            <a:endParaRPr lang="en-US" sz="2100" baseline="-25000" dirty="0"/>
          </a:p>
          <a:p>
            <a:pPr marL="173831" indent="-173831">
              <a:buFont typeface="Wingdings" pitchFamily="64" charset="2"/>
              <a:buChar char="§"/>
              <a:defRPr/>
            </a:pPr>
            <a:r>
              <a:rPr lang="en-US" sz="2100" dirty="0"/>
              <a:t>The force input is the force applied </a:t>
            </a:r>
            <a:r>
              <a:rPr lang="en-US" sz="2100" u="sng" dirty="0"/>
              <a:t>to</a:t>
            </a:r>
            <a:r>
              <a:rPr lang="en-US" sz="2100" dirty="0"/>
              <a:t> the machine</a:t>
            </a:r>
            <a:endParaRPr lang="en-US" sz="2100" baseline="-25000" dirty="0"/>
          </a:p>
          <a:p>
            <a:pPr marL="173831" indent="-173831">
              <a:buFont typeface="Wingdings" pitchFamily="64" charset="2"/>
              <a:buChar char="§"/>
              <a:defRPr/>
            </a:pPr>
            <a:r>
              <a:rPr lang="en-US" sz="2100" dirty="0" err="1"/>
              <a:t>F</a:t>
            </a:r>
            <a:r>
              <a:rPr lang="en-US" sz="2100" baseline="-25000" dirty="0" err="1"/>
              <a:t>input</a:t>
            </a:r>
            <a:r>
              <a:rPr lang="en-US" sz="2100" dirty="0"/>
              <a:t> = </a:t>
            </a:r>
            <a:r>
              <a:rPr lang="en-US" sz="2100" dirty="0" err="1"/>
              <a:t>m</a:t>
            </a:r>
            <a:r>
              <a:rPr lang="en-US" sz="2100" baseline="-25000" dirty="0" err="1"/>
              <a:t>input</a:t>
            </a:r>
            <a:r>
              <a:rPr lang="en-US" sz="2100" dirty="0" err="1"/>
              <a:t>a</a:t>
            </a:r>
            <a:r>
              <a:rPr lang="en-US" sz="2100" baseline="-25000" dirty="0" err="1"/>
              <a:t>input</a:t>
            </a:r>
            <a:endParaRPr lang="en-US" sz="2100" baseline="-25000" dirty="0"/>
          </a:p>
          <a:p>
            <a:pPr marL="0" indent="0">
              <a:buNone/>
              <a:defRPr/>
            </a:pPr>
            <a:r>
              <a:rPr lang="en-US" sz="2100" dirty="0"/>
              <a:t>or</a:t>
            </a:r>
          </a:p>
          <a:p>
            <a:pPr marL="173831" indent="-173831">
              <a:buFont typeface="Wingdings" pitchFamily="64" charset="2"/>
              <a:buChar char="§"/>
              <a:defRPr/>
            </a:pPr>
            <a:r>
              <a:rPr lang="en-US" sz="2100" dirty="0" err="1"/>
              <a:t>F</a:t>
            </a:r>
            <a:r>
              <a:rPr lang="en-US" sz="2100" baseline="-25000" dirty="0" err="1"/>
              <a:t>input</a:t>
            </a:r>
            <a:r>
              <a:rPr lang="en-US" sz="2100" dirty="0"/>
              <a:t> = </a:t>
            </a:r>
            <a:r>
              <a:rPr lang="en-US" sz="2100" dirty="0" err="1"/>
              <a:t>m</a:t>
            </a:r>
            <a:r>
              <a:rPr lang="en-US" sz="2100" baseline="-25000" dirty="0" err="1"/>
              <a:t>input</a:t>
            </a:r>
            <a:r>
              <a:rPr lang="en-US" sz="2100" dirty="0" err="1"/>
              <a:t>g</a:t>
            </a:r>
            <a:endParaRPr lang="en-US" sz="2100" dirty="0"/>
          </a:p>
          <a:p>
            <a:pPr lvl="1" eaLnBrk="1" hangingPunct="1">
              <a:buFont typeface="Wingdings" pitchFamily="64" charset="2"/>
              <a:buNone/>
              <a:defRPr/>
            </a:pPr>
            <a:endParaRPr lang="en-US" sz="2100" dirty="0"/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18DC0487-9569-4BFA-A54D-5D533CFE1262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>
          <a:xfrm>
            <a:off x="4832749" y="2286000"/>
            <a:ext cx="2944415" cy="3143250"/>
          </a:xfrm>
        </p:spPr>
        <p:txBody>
          <a:bodyPr>
            <a:normAutofit/>
          </a:bodyPr>
          <a:lstStyle/>
          <a:p>
            <a:pPr marL="173831" indent="-173831">
              <a:buFont typeface="Wingdings" pitchFamily="64" charset="2"/>
              <a:buChar char="§"/>
              <a:defRPr/>
            </a:pPr>
            <a:r>
              <a:rPr lang="en-US" sz="2100" dirty="0"/>
              <a:t>Output Force: </a:t>
            </a:r>
            <a:r>
              <a:rPr lang="en-US" sz="2100" dirty="0" err="1"/>
              <a:t>F</a:t>
            </a:r>
            <a:r>
              <a:rPr lang="en-US" sz="2100" baseline="-25000" dirty="0" err="1"/>
              <a:t>output</a:t>
            </a:r>
            <a:endParaRPr lang="en-US" sz="2100" baseline="-25000" dirty="0"/>
          </a:p>
          <a:p>
            <a:pPr marL="173831" indent="-173831">
              <a:buFont typeface="Wingdings" pitchFamily="64" charset="2"/>
              <a:buChar char="§"/>
              <a:defRPr/>
            </a:pPr>
            <a:r>
              <a:rPr lang="en-US" sz="2100" dirty="0"/>
              <a:t>The force output is the force applied </a:t>
            </a:r>
            <a:r>
              <a:rPr lang="en-US" sz="2100" u="sng" dirty="0"/>
              <a:t>by</a:t>
            </a:r>
            <a:r>
              <a:rPr lang="en-US" sz="2100" dirty="0"/>
              <a:t> the machine</a:t>
            </a:r>
            <a:endParaRPr lang="en-US" sz="2100" baseline="-25000" dirty="0"/>
          </a:p>
          <a:p>
            <a:pPr marL="173831" indent="-173831">
              <a:buFont typeface="Wingdings" pitchFamily="64" charset="2"/>
              <a:buChar char="§"/>
              <a:defRPr/>
            </a:pPr>
            <a:r>
              <a:rPr lang="en-US" sz="2100" dirty="0" err="1"/>
              <a:t>F</a:t>
            </a:r>
            <a:r>
              <a:rPr lang="en-US" sz="2100" baseline="-25000" dirty="0" err="1"/>
              <a:t>output</a:t>
            </a:r>
            <a:r>
              <a:rPr lang="en-US" sz="2100" dirty="0"/>
              <a:t> = </a:t>
            </a:r>
            <a:r>
              <a:rPr lang="en-US" sz="2100" dirty="0" err="1"/>
              <a:t>m</a:t>
            </a:r>
            <a:r>
              <a:rPr lang="en-US" sz="2100" baseline="-25000" dirty="0" err="1"/>
              <a:t>output</a:t>
            </a:r>
            <a:r>
              <a:rPr lang="en-US" sz="2100" dirty="0" err="1"/>
              <a:t>a</a:t>
            </a:r>
            <a:r>
              <a:rPr lang="en-US" sz="2100" baseline="-25000" dirty="0" err="1"/>
              <a:t>output</a:t>
            </a:r>
            <a:endParaRPr lang="en-US" sz="2100" baseline="-25000" dirty="0"/>
          </a:p>
          <a:p>
            <a:pPr marL="0" indent="0">
              <a:buNone/>
              <a:defRPr/>
            </a:pPr>
            <a:r>
              <a:rPr lang="en-US" sz="2100" dirty="0"/>
              <a:t>or</a:t>
            </a:r>
          </a:p>
          <a:p>
            <a:pPr marL="173831" indent="-173831">
              <a:buFont typeface="Wingdings" pitchFamily="64" charset="2"/>
              <a:buChar char="§"/>
              <a:defRPr/>
            </a:pPr>
            <a:r>
              <a:rPr lang="en-US" sz="2100" dirty="0" err="1"/>
              <a:t>F</a:t>
            </a:r>
            <a:r>
              <a:rPr lang="en-US" sz="2100" baseline="-25000" dirty="0" err="1"/>
              <a:t>output</a:t>
            </a:r>
            <a:r>
              <a:rPr lang="en-US" sz="2100" dirty="0"/>
              <a:t> = </a:t>
            </a:r>
            <a:r>
              <a:rPr lang="en-US" sz="2100" dirty="0" err="1"/>
              <a:t>m</a:t>
            </a:r>
            <a:r>
              <a:rPr lang="en-US" sz="2100" baseline="-25000" dirty="0" err="1"/>
              <a:t>output</a:t>
            </a:r>
            <a:r>
              <a:rPr lang="en-US" sz="2100" dirty="0" err="1"/>
              <a:t>g</a:t>
            </a:r>
            <a:endParaRPr lang="en-US" sz="2100" dirty="0"/>
          </a:p>
          <a:p>
            <a:pPr lvl="1" eaLnBrk="1" hangingPunct="1">
              <a:buFont typeface="Wingdings" pitchFamily="64" charset="2"/>
              <a:buChar char="§"/>
              <a:defRPr/>
            </a:pPr>
            <a:endParaRPr lang="en-US" sz="21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</p:spTree>
    <p:extLst>
      <p:ext uri="{BB962C8B-B14F-4D97-AF65-F5344CB8AC3E}">
        <p14:creationId xmlns:p14="http://schemas.microsoft.com/office/powerpoint/2010/main" val="357393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the Work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Work: The amount of force applied to an object over a specific distance.</a:t>
                </a:r>
              </a:p>
              <a:p>
                <a:pPr lvl="1"/>
                <a:r>
                  <a:rPr lang="en-US" dirty="0"/>
                  <a:t>Measured in units of Joules (J) 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Force: A push or pull upon an object resulting from the object’s interaction with another object.</a:t>
                </a:r>
              </a:p>
              <a:p>
                <a:pPr lvl="1"/>
                <a:r>
                  <a:rPr lang="en-US" dirty="0"/>
                  <a:t>Measured in units of </a:t>
                </a:r>
                <a:r>
                  <a:rPr lang="en-US" dirty="0" err="1"/>
                  <a:t>Newtons</a:t>
                </a:r>
                <a:r>
                  <a:rPr lang="en-US" dirty="0"/>
                  <a:t> (N)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𝑘𝑔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distance/displacement: The interval between two points of position.</a:t>
                </a:r>
              </a:p>
              <a:p>
                <a:pPr lvl="1"/>
                <a:r>
                  <a:rPr lang="en-US" dirty="0"/>
                  <a:t>Measured in units of Kilometers (KM or Meters (m)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80" t="-1515" r="-3289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Version: 12.16.19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7767" y="3098959"/>
            <a:ext cx="831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1517" y="309895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7925" y="3098959"/>
            <a:ext cx="502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812" y="3098959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2880" y="3237459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x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049202" y="3574733"/>
            <a:ext cx="6223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31517" y="309895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31517" y="309895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97767" y="3098959"/>
            <a:ext cx="831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57925" y="3098959"/>
            <a:ext cx="502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48812" y="3098959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62880" y="3237459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x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997768" y="3489512"/>
            <a:ext cx="682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2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2.70833E-6 -0.06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2.08333E-7 3.7037E-7 C -0.00052 0.00741 -0.00039 0.01505 -0.00117 0.02268 C -0.0013 0.02477 -0.00234 0.02662 -0.00313 0.0287 C -0.00547 0.03565 -0.00234 0.02708 -0.00612 0.03565 C -0.00703 0.03773 -0.00768 0.04167 -0.00898 0.04375 C -0.01016 0.04491 -0.01172 0.0456 -0.01302 0.04653 C -0.01341 0.04745 -0.01341 0.04884 -0.01393 0.04954 L -0.02292 0.05856 C -0.02396 0.05949 -0.02513 0.06042 -0.02591 0.06134 C -0.0293 0.06643 -0.02695 0.06389 -0.03385 0.06852 C -0.0349 0.06898 -0.03568 0.06991 -0.03685 0.07037 C -0.03776 0.0706 -0.03893 0.07106 -0.03984 0.0713 C -0.04089 0.07199 -0.0418 0.07268 -0.04271 0.07338 C -0.04401 0.07407 -0.04557 0.07477 -0.04674 0.07546 C -0.04779 0.07593 -0.0487 0.07685 -0.04974 0.07731 C -0.05156 0.07824 -0.05365 0.07893 -0.05573 0.0794 C -0.05833 0.08009 -0.0612 0.08009 -0.06354 0.08125 C -0.06497 0.08194 -0.06615 0.08287 -0.06758 0.08333 C -0.06875 0.0838 -0.07018 0.08403 -0.07161 0.08426 C -0.0819 0.08704 -0.07513 0.08588 -0.08646 0.0875 L -0.16172 0.08634 C -0.18073 0.08588 -0.16862 0.08634 -0.1806 0.08333 C -0.18398 0.08264 -0.18737 0.08241 -0.19063 0.08125 C -0.19245 0.08056 -0.1944 0.07986 -0.19648 0.0794 C -0.19818 0.07893 -0.19987 0.07893 -0.20143 0.07847 C -0.20195 0.07824 -0.20208 0.07778 -0.20234 0.07731 L -0.20052 0.07847 " pathEditMode="relative" rAng="0" ptsTypes="AAAAAAAAAAAAAAAAAAAAAA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0013 -0.087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437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46 L -0.00013 0.00069 C -0.00052 0.01667 -0.00039 0.0331 -0.0013 0.04954 C -0.00156 0.05393 -0.00273 0.0581 -0.00338 0.06273 C -0.00377 0.06505 -0.0039 0.06782 -0.00429 0.07037 C -0.00585 0.0794 -0.00638 0.08079 -0.00846 0.08843 C -0.01015 0.10486 -0.00872 0.09583 -0.01367 0.11458 C -0.01367 0.11481 -0.01783 0.13009 -0.01783 0.13032 C -0.02135 0.13912 -0.02057 0.13773 -0.02499 0.14537 C -0.02695 0.14907 -0.02864 0.15417 -0.03111 0.15602 C -0.03216 0.15671 -0.0332 0.15741 -0.03411 0.15856 C -0.03567 0.16018 -0.03684 0.16227 -0.03828 0.16389 C -0.04348 0.16875 -0.05338 0.16829 -0.0569 0.16921 C -0.06601 0.16829 -0.07526 0.16782 -0.0845 0.16643 C -0.08619 0.16597 -0.0901 0.16273 -0.09179 0.16111 C -0.09726 0.14028 -0.0901 0.16551 -0.09687 0.14815 C -0.09804 0.14514 -0.09895 0.1412 -0.09987 0.13773 C -0.10079 0.13125 -0.10105 0.12731 -0.10313 0.12222 C -0.10391 0.11991 -0.10521 0.11875 -0.10612 0.1169 C -0.10652 0.11458 -0.10665 0.11134 -0.10717 0.10926 C -0.10795 0.10625 -0.10925 0.1044 -0.11029 0.10139 C -0.11133 0.09815 -0.11237 0.09444 -0.11342 0.0912 C -0.11368 0.08843 -0.11394 0.08565 -0.11433 0.0831 C -0.11745 0.06806 -0.11576 0.08287 -0.11758 0.06759 C -0.11784 0.06412 -0.11849 0.05741 -0.11849 0.05764 L -0.11941 0.05741 " pathEditMode="relative" rAng="0" ptsTypes="AAAAAAAAAAAAAAAAAAAAAAAA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07812 0.0004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8" grpId="1"/>
      <p:bldP spid="9" grpId="0"/>
      <p:bldP spid="9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255</TotalTime>
  <Words>584</Words>
  <Application>Microsoft Office PowerPoint</Application>
  <PresentationFormat>On-screen Show (4:3)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Comic Sans MS</vt:lpstr>
      <vt:lpstr>Minion-Regular</vt:lpstr>
      <vt:lpstr>Times New Roman</vt:lpstr>
      <vt:lpstr>Wingdings</vt:lpstr>
      <vt:lpstr>Retrospect</vt:lpstr>
      <vt:lpstr>Work - That dirty little 4 letter word</vt:lpstr>
      <vt:lpstr>What is Work?</vt:lpstr>
      <vt:lpstr>Defining Work</vt:lpstr>
      <vt:lpstr>Work</vt:lpstr>
      <vt:lpstr>Work</vt:lpstr>
      <vt:lpstr>Work cont.,</vt:lpstr>
      <vt:lpstr>Force</vt:lpstr>
      <vt:lpstr>Force cont.,</vt:lpstr>
      <vt:lpstr>Manipulating the Work Equation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- That dirty little 4 letter word</dc:title>
  <dc:creator>White, Stuart K.</dc:creator>
  <cp:lastModifiedBy>White, Stuart K</cp:lastModifiedBy>
  <cp:revision>26</cp:revision>
  <cp:lastPrinted>2018-11-19T18:08:34Z</cp:lastPrinted>
  <dcterms:created xsi:type="dcterms:W3CDTF">2018-08-15T12:38:11Z</dcterms:created>
  <dcterms:modified xsi:type="dcterms:W3CDTF">2020-08-26T17:47:12Z</dcterms:modified>
</cp:coreProperties>
</file>