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1104" r:id="rId4"/>
    <p:sldId id="1105" r:id="rId5"/>
    <p:sldId id="1171" r:id="rId6"/>
    <p:sldId id="1174" r:id="rId7"/>
    <p:sldId id="1175" r:id="rId8"/>
    <p:sldId id="1106" r:id="rId9"/>
    <p:sldId id="1176" r:id="rId10"/>
    <p:sldId id="291" r:id="rId11"/>
    <p:sldId id="272" r:id="rId12"/>
    <p:sldId id="1184" r:id="rId13"/>
    <p:sldId id="1185" r:id="rId14"/>
    <p:sldId id="1186" r:id="rId15"/>
    <p:sldId id="1187" r:id="rId16"/>
    <p:sldId id="1188" r:id="rId17"/>
    <p:sldId id="1189" r:id="rId18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FFFF00"/>
    <a:srgbClr val="FF3300"/>
    <a:srgbClr val="6600FF"/>
    <a:srgbClr val="009999"/>
    <a:srgbClr val="F8F8F8"/>
    <a:srgbClr val="FF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74" d="100"/>
          <a:sy n="74" d="100"/>
        </p:scale>
        <p:origin x="7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347E1E-1D37-4071-ACE9-1000BAF9B9A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85C46E-5001-4284-A950-93CAF006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9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3BBC10-EED0-4034-AD7C-08987B4A66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481CA4-3CE6-41AC-8781-21704CFE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0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B352-0811-4530-9B59-4364C199D95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9335EE7-6F95-46BD-85EE-85031852684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" y="52395"/>
            <a:ext cx="1097280" cy="3600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1CC556-580E-4239-9C66-A32835D8F303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337" y="69540"/>
            <a:ext cx="109728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9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9C94-0B77-4321-93E1-1AB7D824B9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18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B471-2576-44BC-B810-CFEF91F32E9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7A61EF-2C9B-477A-B1B8-765AFEC3CBD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61033" y="597218"/>
            <a:ext cx="1097280" cy="3600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4B95DA-3B75-4033-9F82-232BAB54E457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748" y="5533168"/>
            <a:ext cx="109728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02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2144-3AE7-41D7-AE28-45B1B86F4D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8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B23D-1AF6-497A-B3CE-2C37079AAA2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F966C8A-6073-4C28-830D-D180A69F530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" y="52395"/>
            <a:ext cx="1097280" cy="3600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EC20A3-5604-4FEE-9D9D-33D5522A0585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337" y="69540"/>
            <a:ext cx="109728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20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7B27-BC2F-448C-917A-DF76F1E80D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01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9C5C-FE2B-4553-AFF0-06E99749B1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6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24AD-95C8-4BC4-921E-459190A886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47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8E92-F67E-4BDA-A3EF-D12D7952142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146A81-AB2B-44C0-AE1F-8541CEE2AD5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" y="52395"/>
            <a:ext cx="1097280" cy="3600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88607D-810B-4078-9927-E7C286CED7A5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337" y="69540"/>
            <a:ext cx="109728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260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288" y="-33089"/>
            <a:ext cx="30380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FF2E1-6F50-4EE8-B660-7C8131C4F45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C477D0-C6D8-431E-A65B-93201A3928C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02" y="52395"/>
            <a:ext cx="1097280" cy="3600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0C04DE-513B-491E-B5DE-0D59AF0A2EC3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337" y="69540"/>
            <a:ext cx="109728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083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35AC-A2B3-4ACF-8CCF-27DA5FC5A7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1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B5765C-9F3B-4635-9722-A43051D7CB0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BB63DF8-6A90-4A0C-B32C-F941ACAF727F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" y="52395"/>
            <a:ext cx="1097280" cy="3600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3F0FF0-F861-405E-92B8-F186B9225F9C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337" y="69540"/>
            <a:ext cx="109728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252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E82EB5C5-AFB6-4815-99AC-31E5C7FD94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</a:rPr>
              <a:t>Levers and Equilibrium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Straight Connector 5">
            <a:extLst>
              <a:ext uri="{FF2B5EF4-FFF2-40B4-BE49-F238E27FC236}">
                <a16:creationId xmlns:a16="http://schemas.microsoft.com/office/drawing/2014/main" id="{FCD57A8A-E3DF-4DF8-832F-BCB28E12EF9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52600" y="2514600"/>
            <a:ext cx="624840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Straight Connector 7">
            <a:extLst>
              <a:ext uri="{FF2B5EF4-FFF2-40B4-BE49-F238E27FC236}">
                <a16:creationId xmlns:a16="http://schemas.microsoft.com/office/drawing/2014/main" id="{3093000E-29CC-4C2B-85CB-9C64393347C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52600" y="2743200"/>
            <a:ext cx="624840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2" name="Straight Connector 10">
            <a:extLst>
              <a:ext uri="{FF2B5EF4-FFF2-40B4-BE49-F238E27FC236}">
                <a16:creationId xmlns:a16="http://schemas.microsoft.com/office/drawing/2014/main" id="{F8A2B5A8-4C2E-4B36-B859-78BF43B021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3657600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3" name="Straight Connector 12">
            <a:extLst>
              <a:ext uri="{FF2B5EF4-FFF2-40B4-BE49-F238E27FC236}">
                <a16:creationId xmlns:a16="http://schemas.microsoft.com/office/drawing/2014/main" id="{4CA3397A-F9A5-4370-93E6-3D60674280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1000" y="2514600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4" name="Isosceles Triangle 13">
            <a:extLst>
              <a:ext uri="{FF2B5EF4-FFF2-40B4-BE49-F238E27FC236}">
                <a16:creationId xmlns:a16="http://schemas.microsoft.com/office/drawing/2014/main" id="{B452BB42-4F66-4425-8626-BDAA39EB2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505200"/>
            <a:ext cx="3810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35" name="Down Arrow 14">
            <a:extLst>
              <a:ext uri="{FF2B5EF4-FFF2-40B4-BE49-F238E27FC236}">
                <a16:creationId xmlns:a16="http://schemas.microsoft.com/office/drawing/2014/main" id="{BD1661B6-3C44-48FF-A240-FB400CDA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371600"/>
            <a:ext cx="381000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36" name="TextBox 15">
            <a:extLst>
              <a:ext uri="{FF2B5EF4-FFF2-40B4-BE49-F238E27FC236}">
                <a16:creationId xmlns:a16="http://schemas.microsoft.com/office/drawing/2014/main" id="{DA76FF77-02AC-40A7-A92C-8BF195DD0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1143000"/>
            <a:ext cx="144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INPUT FORCE (EFFORT FORCE)</a:t>
            </a:r>
          </a:p>
        </p:txBody>
      </p:sp>
      <p:sp>
        <p:nvSpPr>
          <p:cNvPr id="22537" name="Up Arrow 16">
            <a:extLst>
              <a:ext uri="{FF2B5EF4-FFF2-40B4-BE49-F238E27FC236}">
                <a16:creationId xmlns:a16="http://schemas.microsoft.com/office/drawing/2014/main" id="{1EAC0DAA-5BFA-4E9E-BA8E-1860EC393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14600"/>
            <a:ext cx="304800" cy="990600"/>
          </a:xfrm>
          <a:prstGeom prst="up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38" name="TextBox 17">
            <a:extLst>
              <a:ext uri="{FF2B5EF4-FFF2-40B4-BE49-F238E27FC236}">
                <a16:creationId xmlns:a16="http://schemas.microsoft.com/office/drawing/2014/main" id="{C6BC72C2-8F1A-450A-AC32-AA0966C96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2232025"/>
            <a:ext cx="16129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OUTPUT FORCE (Resistance Force)</a:t>
            </a:r>
          </a:p>
        </p:txBody>
      </p:sp>
      <p:cxnSp>
        <p:nvCxnSpPr>
          <p:cNvPr id="22539" name="Straight Connector 19">
            <a:extLst>
              <a:ext uri="{FF2B5EF4-FFF2-40B4-BE49-F238E27FC236}">
                <a16:creationId xmlns:a16="http://schemas.microsoft.com/office/drawing/2014/main" id="{F7151816-5FED-42D5-81FB-C2A5485443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33800" y="3676650"/>
            <a:ext cx="85725" cy="304800"/>
          </a:xfrm>
          <a:prstGeom prst="line">
            <a:avLst/>
          </a:prstGeom>
          <a:noFill/>
          <a:ln w="190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Straight Connector 25">
            <a:extLst>
              <a:ext uri="{FF2B5EF4-FFF2-40B4-BE49-F238E27FC236}">
                <a16:creationId xmlns:a16="http://schemas.microsoft.com/office/drawing/2014/main" id="{F02485B2-A160-4C46-941D-CAECA0D3FF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39100" y="2873375"/>
            <a:ext cx="76200" cy="266700"/>
          </a:xfrm>
          <a:prstGeom prst="line">
            <a:avLst/>
          </a:prstGeom>
          <a:noFill/>
          <a:ln w="190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Straight Connector 27">
            <a:extLst>
              <a:ext uri="{FF2B5EF4-FFF2-40B4-BE49-F238E27FC236}">
                <a16:creationId xmlns:a16="http://schemas.microsoft.com/office/drawing/2014/main" id="{54392161-2E7E-4F53-9EFC-DFE38314C4A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76663" y="3009900"/>
            <a:ext cx="4300537" cy="819150"/>
          </a:xfrm>
          <a:prstGeom prst="line">
            <a:avLst/>
          </a:prstGeom>
          <a:noFill/>
          <a:ln w="190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F41A2AB-1393-405E-8E0D-5A9B33735F0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926138" y="3505200"/>
            <a:ext cx="169862" cy="60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6818E77-1827-4D1A-BCD5-F04D4E037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7200"/>
            <a:ext cx="2095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INPUT ARM (EFFORT DISTANCE)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6E7982-BB9E-4D0A-9E66-D54FC5DD3F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3930650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08319C-EB63-493D-8689-AF8B5CBABF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2800" y="3676650"/>
            <a:ext cx="0" cy="209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DA7E67-85A6-4D70-BEF9-A9713C6B037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52600" y="3740150"/>
            <a:ext cx="16383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95144B-571B-4519-875D-F9519C86B9B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33600" y="3981450"/>
            <a:ext cx="304800" cy="7477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8FA87D-B317-4BC9-BA6B-17E426A7D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729163"/>
            <a:ext cx="1752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OUTPUT ARM (RESISTANCE DISTANCE)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B2640EC-5887-4076-92EA-CBB5AA519EF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733800" y="4354513"/>
            <a:ext cx="381000" cy="1296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F9D769F-0DB5-47BA-9763-741FC8E10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91200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FULCRUM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A8F56F-1A36-4977-AD26-AAB012CAB1AA}"/>
                  </a:ext>
                </a:extLst>
              </p:cNvPr>
              <p:cNvSpPr/>
              <p:nvPr/>
            </p:nvSpPr>
            <p:spPr>
              <a:xfrm>
                <a:off x="874763" y="815154"/>
                <a:ext cx="3007426" cy="702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𝑴𝑨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𝒐𝒖𝒕𝒑𝒖𝒕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𝒊𝒏𝒑𝒖𝒕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𝒊𝒏𝒑𝒖𝒕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𝒂𝒓𝒎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𝒐𝒖𝒕𝒑𝒖𝒕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𝒂𝒓𝒎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A8F56F-1A36-4977-AD26-AAB012CAB1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63" y="815154"/>
                <a:ext cx="3007426" cy="7021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CE3504D-ECBF-4A8A-8799-C5FDD328AA9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Different mechanical advantages: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0B87BFE-BA4F-411C-A42A-F6CD1CA6133C}"/>
              </a:ext>
            </a:extLst>
          </p:cNvPr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905000"/>
            <a:ext cx="3925888" cy="4191000"/>
          </a:xfrm>
        </p:spPr>
        <p:txBody>
          <a:bodyPr/>
          <a:lstStyle/>
          <a:p>
            <a:pPr marL="231775" indent="-231775" eaLnBrk="1" hangingPunct="1">
              <a:buFont typeface="Wingdings" pitchFamily="64" charset="2"/>
              <a:buChar char="§"/>
              <a:defRPr/>
            </a:pPr>
            <a:r>
              <a:rPr lang="en-US" dirty="0"/>
              <a:t>MA equal to one. (</a:t>
            </a:r>
            <a:r>
              <a:rPr lang="en-US" dirty="0" err="1"/>
              <a:t>F</a:t>
            </a:r>
            <a:r>
              <a:rPr lang="en-US" baseline="-25000" dirty="0" err="1"/>
              <a:t>output</a:t>
            </a:r>
            <a:r>
              <a:rPr lang="en-US" dirty="0"/>
              <a:t> = </a:t>
            </a:r>
            <a:r>
              <a:rPr lang="en-US" dirty="0" err="1"/>
              <a:t>F</a:t>
            </a:r>
            <a:r>
              <a:rPr lang="en-US" baseline="-25000" dirty="0" err="1"/>
              <a:t>input</a:t>
            </a:r>
            <a:r>
              <a:rPr lang="en-US" dirty="0"/>
              <a:t>)</a:t>
            </a:r>
          </a:p>
          <a:p>
            <a:pPr marL="231775" indent="-231775" eaLnBrk="1" hangingPunct="1">
              <a:buFont typeface="Wingdings" pitchFamily="64" charset="2"/>
              <a:buChar char="§"/>
              <a:defRPr/>
            </a:pPr>
            <a:r>
              <a:rPr lang="en-US" dirty="0"/>
              <a:t>Change to the direction of the applied force only.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4CBC49DF-A645-4E0E-9307-1507C28E33CA}"/>
              </a:ext>
            </a:extLst>
          </p:cNvPr>
          <p:cNvSpPr>
            <a:spLocks noGrp="1" noRot="1" noChangeArrowheads="1"/>
          </p:cNvSpPr>
          <p:nvPr>
            <p:ph sz="half" idx="2"/>
          </p:nvPr>
        </p:nvSpPr>
        <p:spPr>
          <a:xfrm>
            <a:off x="4919663" y="1905000"/>
            <a:ext cx="3925887" cy="4191000"/>
          </a:xfrm>
        </p:spPr>
        <p:txBody>
          <a:bodyPr/>
          <a:lstStyle/>
          <a:p>
            <a:pPr marL="231775" indent="-231775" eaLnBrk="1" hangingPunct="1">
              <a:buFont typeface="Wingdings" pitchFamily="64" charset="2"/>
              <a:buChar char="§"/>
              <a:defRPr/>
            </a:pPr>
            <a:r>
              <a:rPr lang="en-US" dirty="0"/>
              <a:t>MA less than one</a:t>
            </a:r>
          </a:p>
          <a:p>
            <a:pPr marL="231775" indent="-231775" eaLnBrk="1" hangingPunct="1">
              <a:buFont typeface="Wingdings" pitchFamily="64" charset="2"/>
              <a:buChar char="§"/>
              <a:defRPr/>
            </a:pPr>
            <a:r>
              <a:rPr lang="en-US" dirty="0"/>
              <a:t>An increase in the distance an object is moved (</a:t>
            </a:r>
            <a:r>
              <a:rPr lang="en-US" dirty="0" err="1"/>
              <a:t>d</a:t>
            </a:r>
            <a:r>
              <a:rPr lang="en-US" baseline="-25000" dirty="0" err="1"/>
              <a:t>output</a:t>
            </a:r>
            <a:r>
              <a:rPr lang="en-US" dirty="0"/>
              <a:t>)</a:t>
            </a:r>
          </a:p>
        </p:txBody>
      </p:sp>
      <p:pic>
        <p:nvPicPr>
          <p:cNvPr id="83973" name="Picture 5" descr="HH01439_">
            <a:extLst>
              <a:ext uri="{FF2B5EF4-FFF2-40B4-BE49-F238E27FC236}">
                <a16:creationId xmlns:a16="http://schemas.microsoft.com/office/drawing/2014/main" id="{249F49AB-CE99-47C8-88D4-F40259742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345" y="3810000"/>
            <a:ext cx="243840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6" descr="AG00326_">
            <a:extLst>
              <a:ext uri="{FF2B5EF4-FFF2-40B4-BE49-F238E27FC236}">
                <a16:creationId xmlns:a16="http://schemas.microsoft.com/office/drawing/2014/main" id="{57FA829A-51A5-4E7D-90C9-F320362492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540" y="3429000"/>
            <a:ext cx="2667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Forces and Interaction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In the simplest sense, a force is a push or a pull. </a:t>
            </a:r>
          </a:p>
          <a:p>
            <a:pPr marL="0" lvl="0" indent="0">
              <a:spcBef>
                <a:spcPts val="480"/>
              </a:spcBef>
              <a:buNone/>
            </a:pPr>
            <a:r>
              <a:rPr lang="en-US" dirty="0"/>
              <a:t>A mutual action is an </a:t>
            </a:r>
            <a:r>
              <a:rPr lang="en-US" b="1" dirty="0"/>
              <a:t>interaction </a:t>
            </a:r>
            <a:r>
              <a:rPr lang="en-US" dirty="0"/>
              <a:t>between one thing and another.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interaction that drives the nail is the same as the one that halts the hammer.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pic>
        <p:nvPicPr>
          <p:cNvPr id="8" name="Google Shape;5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78399" y="2895600"/>
            <a:ext cx="374904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101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Forces and Interactions cont.,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 hammer exerts a force on the nail and drives it into a board. </a:t>
            </a:r>
            <a:endParaRPr lang="en-US" dirty="0"/>
          </a:p>
          <a:p>
            <a:pPr marL="461963" lvl="1" indent="-288925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There must also be a force exerted on the hammer to halt it in the process. </a:t>
            </a:r>
            <a:endParaRPr lang="en-US" sz="2000" dirty="0"/>
          </a:p>
          <a:p>
            <a:pPr marL="461963" lvl="1" indent="-288925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Newton reasoned that while the hammer exerts a force on the nail, the nail exerts a force on the hammer. </a:t>
            </a:r>
            <a:endParaRPr lang="en-US" sz="2000" dirty="0"/>
          </a:p>
          <a:p>
            <a:pPr marL="461963" lvl="1" indent="-288925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In the interaction, there are a pair of forces, one acting on the nail and the other acting on the hammer.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pic>
        <p:nvPicPr>
          <p:cNvPr id="5" name="Google Shape;5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3200" y="4130040"/>
            <a:ext cx="2286000" cy="2194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6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Third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2646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Newton’s third law is often stated: “To every action there is always an equal opposing reaction.”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b="1" dirty="0">
                <a:solidFill>
                  <a:srgbClr val="000000"/>
                </a:solidFill>
                <a:sym typeface="Arial"/>
              </a:rPr>
              <a:t>Newton’s third law </a:t>
            </a:r>
            <a:r>
              <a:rPr lang="en-US" dirty="0">
                <a:solidFill>
                  <a:srgbClr val="000000"/>
                </a:solidFill>
                <a:sym typeface="Arial"/>
              </a:rPr>
              <a:t>describes the relationship between two forces in an interaction.</a:t>
            </a:r>
            <a:endParaRPr lang="en-US" dirty="0"/>
          </a:p>
          <a:p>
            <a:pPr marL="461963" lvl="1" indent="-3429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sym typeface="Arial"/>
              </a:rPr>
              <a:t>One force is called the </a:t>
            </a:r>
            <a:r>
              <a:rPr lang="en-US" sz="2000" b="1" dirty="0">
                <a:solidFill>
                  <a:srgbClr val="000000"/>
                </a:solidFill>
                <a:sym typeface="Arial"/>
              </a:rPr>
              <a:t>action force. </a:t>
            </a:r>
            <a:endParaRPr lang="en-US" sz="2000" dirty="0"/>
          </a:p>
          <a:p>
            <a:pPr marL="461963" lvl="1" indent="-3429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sym typeface="Arial"/>
              </a:rPr>
              <a:t>The other force is called the </a:t>
            </a:r>
            <a:r>
              <a:rPr lang="en-US" sz="2000" b="1" dirty="0">
                <a:solidFill>
                  <a:srgbClr val="000000"/>
                </a:solidFill>
                <a:sym typeface="Arial"/>
              </a:rPr>
              <a:t>reaction force. </a:t>
            </a:r>
            <a:endParaRPr lang="en-US" sz="2000" dirty="0"/>
          </a:p>
          <a:p>
            <a:pPr marL="461963" lvl="1" indent="-3429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sym typeface="Arial"/>
              </a:rPr>
              <a:t>Neither force exists without the other. </a:t>
            </a:r>
            <a:endParaRPr lang="en-US" sz="2000" dirty="0"/>
          </a:p>
          <a:p>
            <a:pPr marL="461963" lvl="1" indent="-3429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sym typeface="Arial"/>
              </a:rPr>
              <a:t>They are equal in strength and opposite in direction. </a:t>
            </a:r>
            <a:endParaRPr lang="en-US" sz="2000" dirty="0"/>
          </a:p>
          <a:p>
            <a:pPr marL="461963" lvl="1" indent="-3429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sym typeface="Arial"/>
              </a:rPr>
              <a:t>They occur at the same time (simultaneously).</a:t>
            </a:r>
          </a:p>
          <a:p>
            <a:pPr marL="461963" lvl="1" indent="-3429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sym typeface="Arial"/>
            </a:endParaRPr>
          </a:p>
          <a:p>
            <a:pPr marL="0" lvl="1" inden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000" dirty="0"/>
              <a:t>It doesn’t matter which force we call </a:t>
            </a:r>
            <a:r>
              <a:rPr lang="en-US" sz="2000" i="1" dirty="0"/>
              <a:t>action </a:t>
            </a:r>
            <a:r>
              <a:rPr lang="en-US" sz="2000" dirty="0"/>
              <a:t>and which we call </a:t>
            </a:r>
            <a:r>
              <a:rPr lang="en-US" sz="2000" i="1" dirty="0"/>
              <a:t>reaction</a:t>
            </a:r>
            <a:r>
              <a:rPr lang="en-US" sz="20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2612015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660" y="2827327"/>
            <a:ext cx="3657600" cy="14859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945" y="4485165"/>
            <a:ext cx="5486400" cy="1314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107" y="2771986"/>
            <a:ext cx="4572000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Action Reaction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action is 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exerts force on B, </a:t>
            </a: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reaction is simply 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 exerts force on 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sp>
        <p:nvSpPr>
          <p:cNvPr id="8" name="Rectangle 7"/>
          <p:cNvSpPr/>
          <p:nvPr/>
        </p:nvSpPr>
        <p:spPr>
          <a:xfrm>
            <a:off x="352107" y="3610186"/>
            <a:ext cx="2162493" cy="276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59615" y="3610186"/>
            <a:ext cx="2264492" cy="276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12064" y="3189976"/>
            <a:ext cx="2162493" cy="276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12064" y="3881887"/>
            <a:ext cx="2162493" cy="276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5562600"/>
            <a:ext cx="2543493" cy="276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5562600"/>
            <a:ext cx="2819400" cy="276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219200" y="3505200"/>
            <a:ext cx="609600" cy="0"/>
          </a:xfrm>
          <a:prstGeom prst="straightConnector1">
            <a:avLst/>
          </a:prstGeom>
          <a:ln w="38100">
            <a:solidFill>
              <a:srgbClr val="FF66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33600" y="3443595"/>
            <a:ext cx="381000" cy="22395"/>
          </a:xfrm>
          <a:prstGeom prst="straightConnector1">
            <a:avLst/>
          </a:prstGeom>
          <a:ln w="38100">
            <a:solidFill>
              <a:srgbClr val="FF66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546736" y="3795040"/>
            <a:ext cx="6464" cy="423959"/>
          </a:xfrm>
          <a:prstGeom prst="straightConnector1">
            <a:avLst/>
          </a:prstGeom>
          <a:ln w="38100">
            <a:solidFill>
              <a:srgbClr val="FF66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53200" y="3381695"/>
            <a:ext cx="0" cy="377164"/>
          </a:xfrm>
          <a:prstGeom prst="straightConnector1">
            <a:avLst/>
          </a:prstGeom>
          <a:ln w="38100">
            <a:solidFill>
              <a:srgbClr val="FF66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895600" y="5017594"/>
            <a:ext cx="616064" cy="9837"/>
          </a:xfrm>
          <a:prstGeom prst="straightConnector1">
            <a:avLst/>
          </a:prstGeom>
          <a:ln w="38100">
            <a:solidFill>
              <a:srgbClr val="FF66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49916" y="5027431"/>
            <a:ext cx="708229" cy="11309"/>
          </a:xfrm>
          <a:prstGeom prst="straightConnector1">
            <a:avLst/>
          </a:prstGeom>
          <a:ln w="38100">
            <a:solidFill>
              <a:srgbClr val="FF66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68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Reaction Pairs cont.,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33400" lvl="0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football is kicked. </a:t>
            </a:r>
            <a:endParaRPr lang="en-US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lvl="0" indent="-533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lphaLcPeriod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acts on B and B accelerates. </a:t>
            </a:r>
            <a:endParaRPr lang="en-US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lvl="0" indent="-533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lphaLcPeriod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Both A and C act on B. They can cancel each other so B does not accelerate.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  <p:pic>
        <p:nvPicPr>
          <p:cNvPr id="7" name="Google Shape;429;p56"/>
          <p:cNvPicPr preferRelativeResize="0">
            <a:picLocks noGrp="1"/>
          </p:cNvPicPr>
          <p:nvPr>
            <p:ph sz="half" idx="2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956294" y="1846263"/>
            <a:ext cx="3117611" cy="4022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322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Reaction Pairs cont.,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Version: 12.16.19</a:t>
            </a:r>
            <a:endParaRPr lang="en-US" dirty="0"/>
          </a:p>
        </p:txBody>
      </p:sp>
      <p:pic>
        <p:nvPicPr>
          <p:cNvPr id="7" name="Google Shape;130;p17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943100" y="1828800"/>
            <a:ext cx="5303520" cy="448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11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5A93E6A-4312-4AFE-8349-D89004659F9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latin typeface="Verdana" pitchFamily="64" charset="0"/>
              </a:rPr>
              <a:t>Machines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513224E9-2093-4780-8794-86437E336D3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Font typeface="Wingdings" pitchFamily="64" charset="2"/>
              <a:buChar char="§"/>
              <a:defRPr/>
            </a:pPr>
            <a:r>
              <a:rPr lang="en-US" dirty="0"/>
              <a:t>A device that makes work </a:t>
            </a:r>
            <a:r>
              <a:rPr lang="en-US" dirty="0">
                <a:solidFill>
                  <a:srgbClr val="FF0000"/>
                </a:solidFill>
              </a:rPr>
              <a:t>easier</a:t>
            </a:r>
            <a:r>
              <a:rPr lang="en-US" dirty="0"/>
              <a:t>.</a:t>
            </a:r>
          </a:p>
          <a:p>
            <a:pPr marL="228600" indent="-228600" eaLnBrk="1" hangingPunct="1">
              <a:buFont typeface="Wingdings" pitchFamily="64" charset="2"/>
              <a:buChar char="§"/>
              <a:defRPr/>
            </a:pPr>
            <a:r>
              <a:rPr lang="en-US" dirty="0"/>
              <a:t>A machine can change the size, the direction, or the distance over which a force acts.</a:t>
            </a:r>
          </a:p>
        </p:txBody>
      </p:sp>
      <p:pic>
        <p:nvPicPr>
          <p:cNvPr id="76804" name="Picture 4" descr="bd06500_">
            <a:extLst>
              <a:ext uri="{FF2B5EF4-FFF2-40B4-BE49-F238E27FC236}">
                <a16:creationId xmlns:a16="http://schemas.microsoft.com/office/drawing/2014/main" id="{5613FF50-627C-421C-BFEF-DC54DB131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40944"/>
            <a:ext cx="1768475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 descr="in00443_">
            <a:extLst>
              <a:ext uri="{FF2B5EF4-FFF2-40B4-BE49-F238E27FC236}">
                <a16:creationId xmlns:a16="http://schemas.microsoft.com/office/drawing/2014/main" id="{F937E319-9B6E-4F23-81E2-015EA45AE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2667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8" name="Picture 8" descr="BD05165_">
            <a:extLst>
              <a:ext uri="{FF2B5EF4-FFF2-40B4-BE49-F238E27FC236}">
                <a16:creationId xmlns:a16="http://schemas.microsoft.com/office/drawing/2014/main" id="{F6F28678-A498-4C2E-9E0F-5F956CD05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76638"/>
            <a:ext cx="1879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E9B1-7BD0-465D-81EA-962F9FA45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790B0-8AE6-4210-8BA2-00067EB47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5730241" cy="45550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Lever: A bar that is free to pivot, or move about a fixed point when an input force is applied.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Wheel and Axle: Consists of 2 discs or cylinders, each one with a different radius.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Inclined plane: a slanted surface along which a force moves an object to a different elevation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Wedge: a V-shaped object whose sides are two inclined planes sloped toward each other.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Screw: an inclined plane wrapped around a cylinder.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Pulley: A chain, belt , or rope wrapped around a wheel.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1043" descr="inclined plane">
            <a:extLst>
              <a:ext uri="{FF2B5EF4-FFF2-40B4-BE49-F238E27FC236}">
                <a16:creationId xmlns:a16="http://schemas.microsoft.com/office/drawing/2014/main" id="{631E13A2-EA8E-41FD-8D43-31982136A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2712156"/>
            <a:ext cx="1905000" cy="1411111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5" descr="6528_a_screw">
            <a:extLst>
              <a:ext uri="{FF2B5EF4-FFF2-40B4-BE49-F238E27FC236}">
                <a16:creationId xmlns:a16="http://schemas.microsoft.com/office/drawing/2014/main" id="{C00A0D0D-AD5F-4B34-B518-D21FED87D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94283" y="2243876"/>
            <a:ext cx="1526757" cy="281891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8" descr="MCj02154890000[1]">
            <a:extLst>
              <a:ext uri="{FF2B5EF4-FFF2-40B4-BE49-F238E27FC236}">
                <a16:creationId xmlns:a16="http://schemas.microsoft.com/office/drawing/2014/main" id="{3E8A5A63-2F0C-4EC2-9F9E-1842F7628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0593" y="3376505"/>
            <a:ext cx="4145127" cy="229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5" descr="j0286398">
            <a:extLst>
              <a:ext uri="{FF2B5EF4-FFF2-40B4-BE49-F238E27FC236}">
                <a16:creationId xmlns:a16="http://schemas.microsoft.com/office/drawing/2014/main" id="{3594183C-30E4-4F3A-A38F-D22630289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546" y="3830678"/>
            <a:ext cx="1776413" cy="157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6CF653-7946-4FCA-9205-F17FF07D28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50"/>
          <a:stretch>
            <a:fillRect/>
          </a:stretch>
        </p:blipFill>
        <p:spPr bwMode="auto">
          <a:xfrm>
            <a:off x="6992166" y="2049110"/>
            <a:ext cx="1238972" cy="161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j0259652">
            <a:extLst>
              <a:ext uri="{FF2B5EF4-FFF2-40B4-BE49-F238E27FC236}">
                <a16:creationId xmlns:a16="http://schemas.microsoft.com/office/drawing/2014/main" id="{84F5FC85-BD07-41BC-9CEE-B6E3578DB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6624" y="2112553"/>
            <a:ext cx="2112111" cy="329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66045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58B9-9008-4588-9B3E-CE09B2CAC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9591-15A0-4378-B489-EE3A76EB7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5882641" cy="4023360"/>
          </a:xfrm>
        </p:spPr>
        <p:txBody>
          <a:bodyPr/>
          <a:lstStyle/>
          <a:p>
            <a:pPr marL="231775" indent="-231775">
              <a:buFont typeface="Wingdings" pitchFamily="64" charset="2"/>
              <a:buChar char="§"/>
              <a:defRPr/>
            </a:pPr>
            <a:r>
              <a:rPr lang="en-US" dirty="0"/>
              <a:t>A bar that is free to pivot, or move about a fixed point when an input force is applied.</a:t>
            </a:r>
          </a:p>
          <a:p>
            <a:pPr marL="231775" indent="-231775">
              <a:buFont typeface="Wingdings" pitchFamily="64" charset="2"/>
              <a:buChar char="§"/>
              <a:defRPr/>
            </a:pPr>
            <a:r>
              <a:rPr lang="en-US" i="1" u="sng" dirty="0">
                <a:solidFill>
                  <a:srgbClr val="FF0000"/>
                </a:solidFill>
              </a:rPr>
              <a:t>Fulcrum</a:t>
            </a:r>
            <a:r>
              <a:rPr lang="en-US" dirty="0"/>
              <a:t> = the pivot point of a lever.</a:t>
            </a:r>
          </a:p>
          <a:p>
            <a:pPr marL="231775" indent="-231775">
              <a:buFont typeface="Wingdings" pitchFamily="64" charset="2"/>
              <a:buChar char="§"/>
              <a:defRPr/>
            </a:pPr>
            <a:r>
              <a:rPr lang="en-US" dirty="0"/>
              <a:t>There are three classes of levers based on the positioning of the effort force, resistance force, and fulcrum.</a:t>
            </a:r>
            <a:endParaRPr lang="en-US" i="1" u="sng" dirty="0"/>
          </a:p>
          <a:p>
            <a:endParaRPr lang="en-US" dirty="0"/>
          </a:p>
        </p:txBody>
      </p:sp>
      <p:cxnSp>
        <p:nvCxnSpPr>
          <p:cNvPr id="4" name="Straight Connector 5">
            <a:extLst>
              <a:ext uri="{FF2B5EF4-FFF2-40B4-BE49-F238E27FC236}">
                <a16:creationId xmlns:a16="http://schemas.microsoft.com/office/drawing/2014/main" id="{3957F10E-39BD-4058-9556-3EC3DA94D4F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28800" y="3810000"/>
            <a:ext cx="624840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908BE0FE-1705-4351-B005-C0EE69F7DE2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28800" y="4038600"/>
            <a:ext cx="624840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0">
            <a:extLst>
              <a:ext uri="{FF2B5EF4-FFF2-40B4-BE49-F238E27FC236}">
                <a16:creationId xmlns:a16="http://schemas.microsoft.com/office/drawing/2014/main" id="{882B677A-7840-440E-B344-CD601AA28E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953000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2">
            <a:extLst>
              <a:ext uri="{FF2B5EF4-FFF2-40B4-BE49-F238E27FC236}">
                <a16:creationId xmlns:a16="http://schemas.microsoft.com/office/drawing/2014/main" id="{FDF39F56-BDDF-4C0C-AFF4-359B2BE8E6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77200" y="3810000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Isosceles Triangle 13">
            <a:extLst>
              <a:ext uri="{FF2B5EF4-FFF2-40B4-BE49-F238E27FC236}">
                <a16:creationId xmlns:a16="http://schemas.microsoft.com/office/drawing/2014/main" id="{663FC1C3-CBC3-45F2-855C-7ECCE8DC2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4876845"/>
            <a:ext cx="3810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1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Down Arrow 14">
            <a:extLst>
              <a:ext uri="{FF2B5EF4-FFF2-40B4-BE49-F238E27FC236}">
                <a16:creationId xmlns:a16="http://schemas.microsoft.com/office/drawing/2014/main" id="{514BDA08-6093-4DA6-8ADA-D8C18836B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2769401"/>
            <a:ext cx="381000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1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A6953837-F3B8-4549-AE4C-5551A5F1E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571" y="2918738"/>
            <a:ext cx="1447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INPUT FORCE (Effort Force)</a:t>
            </a:r>
          </a:p>
        </p:txBody>
      </p:sp>
      <p:sp>
        <p:nvSpPr>
          <p:cNvPr id="11" name="Up Arrow 16">
            <a:extLst>
              <a:ext uri="{FF2B5EF4-FFF2-40B4-BE49-F238E27FC236}">
                <a16:creationId xmlns:a16="http://schemas.microsoft.com/office/drawing/2014/main" id="{206F9BE3-4FFC-434E-95F8-92BA1CC2B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304800" cy="990600"/>
          </a:xfrm>
          <a:prstGeom prst="up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1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6E0B35A9-7655-4240-9A85-DB49FDB17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436" y="4112758"/>
            <a:ext cx="16129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OUTPUT FORCE (Resistance Force)</a:t>
            </a:r>
          </a:p>
        </p:txBody>
      </p:sp>
      <p:cxnSp>
        <p:nvCxnSpPr>
          <p:cNvPr id="13" name="Straight Connector 19">
            <a:extLst>
              <a:ext uri="{FF2B5EF4-FFF2-40B4-BE49-F238E27FC236}">
                <a16:creationId xmlns:a16="http://schemas.microsoft.com/office/drawing/2014/main" id="{1D14AB06-B445-4DF4-8639-6AF7FC414B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0" y="4972050"/>
            <a:ext cx="85725" cy="304800"/>
          </a:xfrm>
          <a:prstGeom prst="line">
            <a:avLst/>
          </a:prstGeom>
          <a:noFill/>
          <a:ln w="190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25">
            <a:extLst>
              <a:ext uri="{FF2B5EF4-FFF2-40B4-BE49-F238E27FC236}">
                <a16:creationId xmlns:a16="http://schemas.microsoft.com/office/drawing/2014/main" id="{366DFEE6-15CB-4D97-A68E-62B6BA0BCA1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15300" y="4168775"/>
            <a:ext cx="76200" cy="266700"/>
          </a:xfrm>
          <a:prstGeom prst="line">
            <a:avLst/>
          </a:prstGeom>
          <a:noFill/>
          <a:ln w="190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27">
            <a:extLst>
              <a:ext uri="{FF2B5EF4-FFF2-40B4-BE49-F238E27FC236}">
                <a16:creationId xmlns:a16="http://schemas.microsoft.com/office/drawing/2014/main" id="{10BD52CA-1E71-4460-B4B8-4DBD65A61CB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852863" y="4305300"/>
            <a:ext cx="4300537" cy="819150"/>
          </a:xfrm>
          <a:prstGeom prst="line">
            <a:avLst/>
          </a:prstGeom>
          <a:noFill/>
          <a:ln w="190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E94685-525C-48C0-9B81-2004C8ED3B0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002338" y="4800600"/>
            <a:ext cx="169862" cy="60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661A3B2-C7D6-41E3-87DF-3460FE4C3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730" y="5317103"/>
            <a:ext cx="20955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INPUT ARM </a:t>
            </a:r>
          </a:p>
          <a:p>
            <a:r>
              <a:rPr lang="en-US" alt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(Effort Distance)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B29D162-41E9-48D0-8218-A3B72A3B1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5226050"/>
            <a:ext cx="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7729202-65BD-4A7C-851A-2C71E3B94A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29000" y="4972050"/>
            <a:ext cx="0" cy="209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B318394-4B15-4266-8C15-DB97B479991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28800" y="5035550"/>
            <a:ext cx="16383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54C5DD9-93A5-4870-9740-30B974D54ED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63739" y="5261857"/>
            <a:ext cx="304800" cy="7477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963855C-6F11-44F4-97D5-963477387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36" y="5742039"/>
            <a:ext cx="1752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OUTPUT ARM (Resistance Distance)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5B469C-8708-4912-BB93-18BE87D85E8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687778" y="5620280"/>
            <a:ext cx="142860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0CFB536-E1AE-499E-B31E-AB1F44FF9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6019800"/>
            <a:ext cx="18669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>
                <a:solidFill>
                  <a:schemeClr val="tx1">
                    <a:lumMod val="85000"/>
                    <a:lumOff val="15000"/>
                  </a:schemeClr>
                </a:solidFill>
              </a:rPr>
              <a:t>FULCRUM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365677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/>
      <p:bldP spid="17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9606-2216-479B-92D3-F122BAE1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9C794-0B86-4851-8E98-939B4401D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ea typeface="Times New Roman" panose="02020603050405020304" pitchFamily="18" charset="0"/>
                <a:cs typeface="Minion-Regular" charset="0"/>
              </a:rPr>
              <a:t>In the lever, the work (Force × displacement) done at one end is equal to the work done on the load at the other end.</a:t>
            </a:r>
          </a:p>
          <a:p>
            <a:endParaRPr lang="en-US" dirty="0"/>
          </a:p>
        </p:txBody>
      </p:sp>
      <p:pic>
        <p:nvPicPr>
          <p:cNvPr id="4" name="Picture 4" descr="CPPE-Ch9-8_p155-Lever">
            <a:extLst>
              <a:ext uri="{FF2B5EF4-FFF2-40B4-BE49-F238E27FC236}">
                <a16:creationId xmlns:a16="http://schemas.microsoft.com/office/drawing/2014/main" id="{9BFB8948-D7AA-4E3E-868F-57687F617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209800"/>
            <a:ext cx="5543550" cy="395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246099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33A6-0FB8-47DC-A5CA-C18188404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Classes of Levers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BE97C-734A-4A2D-AE2D-DB1BC69A0A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For a type 1 lever, push down on one end and you lift a load at the other. The directions of input and output are opposite.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0B2D87F-EAF3-439D-9290-63473E91AD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48250" y="1885950"/>
            <a:ext cx="2933700" cy="394335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273808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ACF2B-4E10-4E60-9644-CBD2870A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Classes of Levers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DCAAE-7817-4EE3-943B-6391343944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For a type 2 lever, you </a:t>
            </a:r>
            <a:r>
              <a:rPr lang="en-US" altLang="en-US" i="1" dirty="0"/>
              <a:t>lift </a:t>
            </a:r>
            <a:r>
              <a:rPr lang="en-US" altLang="en-US" dirty="0"/>
              <a:t>the end of the lever. Since the input and output forces are on the same side of the fulcrum, the forces have the same direction.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9AE2F3-3521-4F63-B725-9D22FA183C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2" y="1909763"/>
            <a:ext cx="2886075" cy="38957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282995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E7E9-75A6-463B-B4C0-4D22C6E8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Classes Levers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43E34-B9A1-42B3-8A02-80AAA8943C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For a type 3 lever, the input force is applied between the fulcrum and the load. The input and output forces are on the same side of the fulcrum and have the same direction.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1E6DF9-FF4B-4BB4-AD9E-54630BC47F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91125" y="1985963"/>
            <a:ext cx="2647950" cy="37433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175567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635446-C8FD-47B7-8EE7-1C61449F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Advantage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C3108CF-3CF7-4F9B-8277-C12E96ADD3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Mechanical Advantage is the number of times a machine multiplies the input force.</a:t>
                </a:r>
              </a:p>
              <a:p>
                <a:r>
                  <a:rPr lang="en-US" dirty="0"/>
                  <a:t>Ratio of the output force compared to the input force.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𝑜𝑢𝑡𝑝𝑢𝑡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𝑖𝑛𝑝𝑢𝑡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There are two types of mechanical advantage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C3108CF-3CF7-4F9B-8277-C12E96ADD3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8" t="-1667" r="-1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>
            <a:extLst>
              <a:ext uri="{FF2B5EF4-FFF2-40B4-BE49-F238E27FC236}">
                <a16:creationId xmlns:a16="http://schemas.microsoft.com/office/drawing/2014/main" id="{7900AC7D-D80D-4462-8F72-D75C475FD148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371600" y="4053840"/>
            <a:ext cx="3352800" cy="2133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buFont typeface="Wingdings" pitchFamily="64" charset="2"/>
              <a:buChar char="§"/>
              <a:defRPr/>
            </a:pPr>
            <a:r>
              <a:rPr lang="en-US" sz="1800" dirty="0">
                <a:solidFill>
                  <a:schemeClr val="accent1"/>
                </a:solidFill>
              </a:rPr>
              <a:t>IDEAL</a:t>
            </a:r>
          </a:p>
          <a:p>
            <a:pPr marL="578358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Involves </a:t>
            </a:r>
            <a:r>
              <a:rPr lang="en-US" u="sng" dirty="0">
                <a:solidFill>
                  <a:srgbClr val="FF0000"/>
                </a:solidFill>
              </a:rPr>
              <a:t>no</a:t>
            </a:r>
            <a:r>
              <a:rPr lang="en-US" dirty="0"/>
              <a:t> resistance.</a:t>
            </a:r>
          </a:p>
          <a:p>
            <a:pPr marL="578358" lvl="1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Is calculated differently for different machines</a:t>
            </a:r>
          </a:p>
          <a:p>
            <a:pPr marL="578358" lvl="1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Usually input distance/output distance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BD4DCF3-8FD2-4C75-8DF7-BB4207E47916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5453063" y="4053840"/>
            <a:ext cx="3352799" cy="21336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buFont typeface="Wingdings" pitchFamily="64" charset="2"/>
              <a:buChar char="§"/>
              <a:defRPr/>
            </a:pPr>
            <a:r>
              <a:rPr lang="en-US" sz="1800" dirty="0">
                <a:solidFill>
                  <a:schemeClr val="accent1"/>
                </a:solidFill>
              </a:rPr>
              <a:t>ACTUAL</a:t>
            </a:r>
          </a:p>
          <a:p>
            <a:pPr marL="578358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Involves resistance.</a:t>
            </a:r>
          </a:p>
          <a:p>
            <a:pPr marL="578358" lvl="1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Calculated the same for all machines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Version: 12.16.19</a:t>
            </a:r>
          </a:p>
        </p:txBody>
      </p:sp>
    </p:spTree>
    <p:extLst>
      <p:ext uri="{BB962C8B-B14F-4D97-AF65-F5344CB8AC3E}">
        <p14:creationId xmlns:p14="http://schemas.microsoft.com/office/powerpoint/2010/main" val="13485425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1844</TotalTime>
  <Words>821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Verdana</vt:lpstr>
      <vt:lpstr>Wingdings</vt:lpstr>
      <vt:lpstr>Retrospect</vt:lpstr>
      <vt:lpstr>Levers and Equilibrium</vt:lpstr>
      <vt:lpstr>Machines</vt:lpstr>
      <vt:lpstr>Simple Machines</vt:lpstr>
      <vt:lpstr>Levers</vt:lpstr>
      <vt:lpstr>Levers</vt:lpstr>
      <vt:lpstr>Three Classes of Levers</vt:lpstr>
      <vt:lpstr>Three Classes of Levers</vt:lpstr>
      <vt:lpstr>Three Classes Levers</vt:lpstr>
      <vt:lpstr>Mechanical Advantage</vt:lpstr>
      <vt:lpstr>PowerPoint Presentation</vt:lpstr>
      <vt:lpstr>Different mechanical advantages:</vt:lpstr>
      <vt:lpstr>Forces and Interaction</vt:lpstr>
      <vt:lpstr>Forces and Interactions cont.,</vt:lpstr>
      <vt:lpstr>Newton’s Third Law</vt:lpstr>
      <vt:lpstr>Identifying Action Reaction Pairs</vt:lpstr>
      <vt:lpstr>Action Reaction Pairs cont.,</vt:lpstr>
      <vt:lpstr>Action Reaction Pairs cont.,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Work, Power, &amp; Simple Machines</dc:title>
  <dc:creator>Freeman High School</dc:creator>
  <cp:lastModifiedBy>White, Stuart K</cp:lastModifiedBy>
  <cp:revision>84</cp:revision>
  <cp:lastPrinted>2018-11-19T18:05:57Z</cp:lastPrinted>
  <dcterms:created xsi:type="dcterms:W3CDTF">2002-02-07T15:20:07Z</dcterms:created>
  <dcterms:modified xsi:type="dcterms:W3CDTF">2020-07-22T14:28:59Z</dcterms:modified>
</cp:coreProperties>
</file>