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0"/>
  </p:notesMasterIdLst>
  <p:sldIdLst>
    <p:sldId id="28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2pPr>
            <a:lvl3pPr marL="914400" marR="0" lvl="2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3pPr>
            <a:lvl4pPr marL="1371600" marR="0" lvl="3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4pPr>
            <a:lvl5pPr marL="1828800" marR="0" lvl="4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2pPr>
            <a:lvl3pPr marL="914400" marR="0" lvl="2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3pPr>
            <a:lvl4pPr marL="1371600" marR="0" lvl="3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4pPr>
            <a:lvl5pPr marL="1828800" marR="0" lvl="4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2pPr>
            <a:lvl3pPr marL="914400" marR="0" lvl="2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3pPr>
            <a:lvl4pPr marL="1371600" marR="0" lvl="3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4pPr>
            <a:lvl5pPr marL="1828800" marR="0" lvl="4" indent="88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6E79AD-CC38-4F41-B8BD-2B02B4A42DD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" y="52395"/>
            <a:ext cx="1097280" cy="36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7EB627-1D84-4763-A8E2-F32796CC037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81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14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95741-4072-4F95-9976-1E4FD4E06AF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1034" y="515691"/>
            <a:ext cx="1097280" cy="360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55AC2-CDA2-4505-88C9-06EDB446325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2460" y="5533168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0964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10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4D2C9F9-7F1A-4CF3-A712-0710010A2BF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" y="52395"/>
            <a:ext cx="1097280" cy="36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E6C541-653B-42E2-BD95-45A74CE9FBF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2637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11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92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30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880B4-FA6B-4CED-A760-1C72031CCA1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" y="52395"/>
            <a:ext cx="1097280" cy="36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FBD0D-3597-43E9-B893-5D9681E6AD1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699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06DFC4-B524-4F99-957D-92A2A8488BD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5" y="52395"/>
            <a:ext cx="1097280" cy="36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CBCF04-C91B-4141-83F9-FDF76B9B6EB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6270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385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75A141D-85B3-40E3-AC7B-52D4E8DEE477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" y="52395"/>
            <a:ext cx="1097280" cy="360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40737-B751-41E0-A3FB-C8A928F88C9A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74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Causes of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Balanced </a:t>
            </a:r>
            <a:r>
              <a:rPr lang="en-US"/>
              <a:t>and Unbalanced Forces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190868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Law of Inertia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25757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Newton’s first law, usually called the law of inertia, is a restatement of Galileo’s idea that a force is not needed to keep an object moving. </a:t>
            </a:r>
          </a:p>
          <a:p>
            <a:pPr marL="0" indent="0">
              <a:buNone/>
            </a:pPr>
            <a:r>
              <a:rPr lang="en-US" altLang="en-US" sz="2400" i="1" dirty="0"/>
              <a:t>“An object in motion tends to stay in motion and an object at rest tends to stay at rest, unless the object is acted upon by an outside force.”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hlink"/>
                </a:solidFill>
                <a:ea typeface="Arial"/>
                <a:cs typeface="Arial"/>
                <a:sym typeface="Arial"/>
              </a:rPr>
              <a:t>OBJECTS AT REST</a:t>
            </a: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Simply put, things tend to keep on doing what they’re already doing. </a:t>
            </a:r>
            <a:endParaRPr lang="en-US" sz="24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Objects in a state of rest tend to remain at rest. </a:t>
            </a:r>
            <a:endParaRPr lang="en-US" sz="24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Only a force will change that state.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227731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Law of Inertia cont.,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b="1" dirty="0">
                <a:solidFill>
                  <a:schemeClr val="hlink"/>
                </a:solidFill>
                <a:ea typeface="Arial"/>
                <a:cs typeface="Arial"/>
                <a:sym typeface="Arial"/>
              </a:rPr>
              <a:t>OBJECTS IN MOTION</a:t>
            </a:r>
            <a:endParaRPr lang="en-US"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Now consider an object in motion.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In the absence of forces, a moving object tends to move in a straight line indefinitely.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Toss an object from a space station located in the vacuum of outer space, and the object will move forever due to inertia.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299113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and Unbalanced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dirty="0"/>
              <a:t>A force is a push or pull on an object resulting in a change in the objects motion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dirty="0"/>
              <a:t>Forces occur in pairs and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dirty="0"/>
              <a:t>can either be balanced or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dirty="0"/>
              <a:t>unbalanced.</a:t>
            </a:r>
          </a:p>
          <a:p>
            <a:endParaRPr lang="en-US" dirty="0"/>
          </a:p>
        </p:txBody>
      </p:sp>
      <p:pic>
        <p:nvPicPr>
          <p:cNvPr id="4" name="Picture 4" descr="MCj01052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2733"/>
            <a:ext cx="36576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Cj010520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08605"/>
            <a:ext cx="3685324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2" y="3400076"/>
            <a:ext cx="3766444" cy="246888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6170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and Unbalanced Forces cont.,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918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dirty="0"/>
              <a:t>When the two forces acting on an object are equal in size but are in opposite directions, they are said to be balanced.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6875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1800" dirty="0"/>
              <a:t>Equal force (100N) in opposite directions (left vs. right)</a:t>
            </a:r>
            <a:endParaRPr lang="en-US" sz="1800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61" y="3844489"/>
            <a:ext cx="3743382" cy="173736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96761" y="2918690"/>
            <a:ext cx="878797" cy="35098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5461346" y="2931612"/>
            <a:ext cx="878797" cy="35098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84805" y="2586349"/>
            <a:ext cx="56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648" y="2832570"/>
            <a:ext cx="1971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Pushing the box to the right with a 100N force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9930" y="2828898"/>
            <a:ext cx="1971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Pushing the box to the left with a 100N force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406031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and Unbalanced Forces cont.,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forces acting on an object can be shown using a force diagram.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In a force diagram, the force is shown with an arrow – the larger the arrow, the larger the force acting on the object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direction the arrow is pointing shows the direction that the force is acting.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Often the arrow will be accompanied by a label indicating the size of the force in </a:t>
            </a:r>
            <a:r>
              <a:rPr lang="en-US" sz="2200" dirty="0" err="1"/>
              <a:t>Newtons</a:t>
            </a:r>
            <a:r>
              <a:rPr lang="en-US" sz="2200" dirty="0"/>
              <a:t> (N)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77" y="4443041"/>
            <a:ext cx="6305550" cy="1743075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162039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and Unbalanced Forces con.,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When two forces are acting on an object and are not equal in size we say that the forces are unbalanced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Unbalanced forces cause a change in motion by changing the objects velocity (speed or direction)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56" y="3956019"/>
            <a:ext cx="5991225" cy="2257425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394153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Diagrams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439561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man and the parachute are slowly falling to the ground.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Which forces are acting on the parachute?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Which force is bigger?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How can you tell?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18883" y="3205800"/>
            <a:ext cx="375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Force of Gravity and Air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8883" y="4314155"/>
            <a:ext cx="375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Force of Gravity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8883" y="5175221"/>
            <a:ext cx="375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direction of motion is the same as the direction of the force of gravity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35980" y="2504047"/>
            <a:ext cx="2306116" cy="322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" name="AutoShape 11"/>
          <p:cNvSpPr>
            <a:spLocks noChangeArrowheads="1"/>
          </p:cNvSpPr>
          <p:nvPr/>
        </p:nvSpPr>
        <p:spPr bwMode="ltGray">
          <a:xfrm>
            <a:off x="1964638" y="5145580"/>
            <a:ext cx="848799" cy="85618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ltGray">
          <a:xfrm>
            <a:off x="526812" y="6001673"/>
            <a:ext cx="42210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latin typeface="Tahoma" panose="020B0604030504040204" pitchFamily="34" charset="0"/>
              </a:rPr>
              <a:t>Gravity is pulling the man to the ground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ltGray">
          <a:xfrm>
            <a:off x="2132224" y="2233923"/>
            <a:ext cx="505097" cy="507439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ltGray">
          <a:xfrm>
            <a:off x="899362" y="1781503"/>
            <a:ext cx="3565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latin typeface="Tahoma" panose="020B0604030504040204" pitchFamily="34" charset="0"/>
              </a:rPr>
              <a:t>Air resistance is pushing upwards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2207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Diagrams cont.,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object in question is normally represented by a box.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Arrows indicating direction and magnitude of force are added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83" y="2457396"/>
            <a:ext cx="2926080" cy="3629246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ltGray">
          <a:xfrm>
            <a:off x="918021" y="5978973"/>
            <a:ext cx="29954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latin typeface="Tahoma" panose="020B0604030504040204" pitchFamily="34" charset="0"/>
              </a:rPr>
              <a:t>Gravity is pulling downward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ltGray">
          <a:xfrm>
            <a:off x="937544" y="1862709"/>
            <a:ext cx="3565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latin typeface="Tahoma" panose="020B0604030504040204" pitchFamily="34" charset="0"/>
              </a:rPr>
              <a:t>Air resistance is pushing upwards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1852558" y="4736274"/>
            <a:ext cx="1126331" cy="105144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110923" y="2357389"/>
            <a:ext cx="609600" cy="685800"/>
          </a:xfrm>
          <a:prstGeom prst="up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6091814" y="2502568"/>
            <a:ext cx="808523" cy="741146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1814" y="4628147"/>
            <a:ext cx="808523" cy="741146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6496075" y="4196615"/>
            <a:ext cx="1" cy="43153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6496075" y="5369293"/>
            <a:ext cx="1" cy="800676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6101" y="4042726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5N - </a:t>
            </a:r>
            <a:r>
              <a:rPr lang="en-US" dirty="0" err="1"/>
              <a:t>F</a:t>
            </a:r>
            <a:r>
              <a:rPr lang="en-US" baseline="-25000" dirty="0" err="1"/>
              <a:t>resistance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46101" y="5982101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150N - </a:t>
            </a:r>
            <a:r>
              <a:rPr lang="en-US" dirty="0" err="1"/>
              <a:t>F</a:t>
            </a:r>
            <a:r>
              <a:rPr lang="en-US" baseline="-25000" dirty="0" err="1"/>
              <a:t>gravity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41449" y="2719252"/>
            <a:ext cx="92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elephant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1448" y="4844831"/>
            <a:ext cx="92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elephant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311673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Diagrams cont.,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paperclip is moving towards the magnet.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Which forces are acting on the paperclip?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Create a force diagram indicating the forces acting on the paperclip.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Are the forces balanced or unbalanced? 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How can you tell?</a:t>
            </a:r>
          </a:p>
          <a:p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ltGray">
          <a:xfrm>
            <a:off x="1083156" y="5963934"/>
            <a:ext cx="29954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latin typeface="Tahoma" panose="020B0604030504040204" pitchFamily="34" charset="0"/>
              </a:rPr>
              <a:t>Gravity pulling downward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ltGray">
          <a:xfrm>
            <a:off x="1211848" y="1845736"/>
            <a:ext cx="2636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latin typeface="Tahoma" panose="020B0604030504040204" pitchFamily="34" charset="0"/>
              </a:rPr>
              <a:t>Magnet pulling upwards</a:t>
            </a:r>
          </a:p>
        </p:txBody>
      </p:sp>
      <p:pic>
        <p:nvPicPr>
          <p:cNvPr id="7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136467" y="2204312"/>
            <a:ext cx="2888783" cy="32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AutoShape 1031"/>
          <p:cNvSpPr>
            <a:spLocks noChangeArrowheads="1"/>
          </p:cNvSpPr>
          <p:nvPr/>
        </p:nvSpPr>
        <p:spPr bwMode="ltGray">
          <a:xfrm>
            <a:off x="1749896" y="3116893"/>
            <a:ext cx="1371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AutoShape 1033"/>
          <p:cNvSpPr>
            <a:spLocks noChangeArrowheads="1"/>
          </p:cNvSpPr>
          <p:nvPr/>
        </p:nvSpPr>
        <p:spPr bwMode="ltGray">
          <a:xfrm>
            <a:off x="2054696" y="5017406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086127" y="4164140"/>
            <a:ext cx="888079" cy="87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267676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 on Motion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Natural motion on Earth was thought to be either straight up or straight down.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Objects seek their natural resting places: boulders on the ground and smoke high in the air like the clouds.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Heavy things fall and very light things rise.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Circular motion was natural for the heavens.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These motions were considered natural–not caused by forces.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14789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 on Motion cont.,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Violent motion, on the other hand, was imposed motion.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It was the result of forces that pushed or pulled.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The important thing about defining violent motion was that it had an external cause.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Violent motion was imparted to objects.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Objects in their natural resting places could not move by themselves.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165958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Boulders do not move without cause.</a:t>
            </a:r>
            <a:endParaRPr lang="en-US" dirty="0"/>
          </a:p>
        </p:txBody>
      </p:sp>
      <p:pic>
        <p:nvPicPr>
          <p:cNvPr id="4" name="Google Shape;104;p19" descr="CPPE-Ch3-1_p29-Boulde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2172852"/>
            <a:ext cx="45720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21990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on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/>
              <a:t>One of Galileo’s great contributions to physics was demolishing the notion that a force is necessary to keep an object moving.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800" b="1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800" dirty="0">
                <a:ea typeface="Arial"/>
                <a:cs typeface="Arial"/>
                <a:sym typeface="Arial"/>
              </a:rPr>
              <a:t>A resistive force acts between materials that touch and slide past each other. </a:t>
            </a:r>
            <a:endParaRPr lang="en-US" sz="28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200" dirty="0">
                <a:ea typeface="Arial"/>
                <a:cs typeface="Arial"/>
                <a:sym typeface="Arial"/>
              </a:rPr>
              <a:t>Resistance is caused by the irregularities in the surfaces of objects that are touching. </a:t>
            </a:r>
            <a:endParaRPr lang="en-US" sz="22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200" dirty="0">
                <a:ea typeface="Arial"/>
                <a:cs typeface="Arial"/>
                <a:sym typeface="Arial"/>
              </a:rPr>
              <a:t>Even very smooth surfaces have microscopic irregularities that obstruct motion. </a:t>
            </a:r>
            <a:endParaRPr lang="en-US" sz="2200" dirty="0"/>
          </a:p>
          <a:p>
            <a:pPr marL="7461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200" dirty="0">
                <a:ea typeface="Arial"/>
                <a:cs typeface="Arial"/>
                <a:sym typeface="Arial"/>
              </a:rPr>
              <a:t>If resistance were absent, a moving object would need no force whatever to remain in motion.</a:t>
            </a:r>
            <a:endParaRPr lang="en-US" sz="22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202969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on Motion cont.,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5666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Galileo tested his idea by rolling balls along an inclined plane tilted at different angles. </a:t>
            </a:r>
            <a:endParaRPr lang="en-US" sz="2800" dirty="0"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solidFill>
                  <a:schemeClr val="tx1"/>
                </a:solidFill>
                <a:sym typeface="Arial"/>
              </a:rPr>
              <a:t>a. </a:t>
            </a:r>
            <a:r>
              <a:rPr lang="en-US" sz="2400" dirty="0">
                <a:solidFill>
                  <a:schemeClr val="bg1"/>
                </a:solidFill>
              </a:rPr>
              <a:t>.				</a:t>
            </a:r>
            <a:r>
              <a:rPr lang="en-US" sz="2800" dirty="0"/>
              <a:t>b.</a:t>
            </a: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889000" lvl="1" indent="-4572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endParaRPr lang="en-US" sz="2400" dirty="0">
              <a:solidFill>
                <a:schemeClr val="bg1"/>
              </a:solidFill>
            </a:endParaRPr>
          </a:p>
          <a:p>
            <a:pPr marL="3205163" lvl="1" indent="-3195638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 startAt="3"/>
            </a:pPr>
            <a:r>
              <a:rPr lang="en-US" sz="2600" dirty="0">
                <a:solidFill>
                  <a:srgbClr val="000000"/>
                </a:solidFill>
                <a:sym typeface="Arial"/>
              </a:rPr>
              <a:t>A ball rolling on a smooth horizontal plane has almost constant velocity.</a:t>
            </a:r>
            <a:r>
              <a:rPr lang="en-US" sz="2600" b="1" dirty="0">
                <a:solidFill>
                  <a:srgbClr val="000000"/>
                </a:solidFill>
                <a:sym typeface="Arial"/>
              </a:rPr>
              <a:t> </a:t>
            </a:r>
          </a:p>
          <a:p>
            <a:pPr marL="3205163" lvl="0" indent="0">
              <a:buNone/>
            </a:pPr>
            <a:r>
              <a:rPr lang="en-US" sz="2600" dirty="0"/>
              <a:t>Galileo stated that if resistance were entirely absent, a ball moving horizontally would move forever. No push or pull would be required to keep it moving once it is set in motion.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3" y="2518333"/>
            <a:ext cx="23431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16" y="2528436"/>
            <a:ext cx="22669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54" y="4712681"/>
            <a:ext cx="2447925" cy="1323975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245286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on Motion cont.,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2575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Galileo’s supported his theory by describing two inclined planes facing each other.</a:t>
            </a:r>
            <a:endParaRPr lang="en-US" sz="2800" dirty="0"/>
          </a:p>
          <a:p>
            <a:pPr marL="3143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 ball released to roll down one plane would roll up the other to reach nearly the same height. </a:t>
            </a:r>
          </a:p>
          <a:p>
            <a:pPr marL="3143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800" dirty="0"/>
          </a:p>
          <a:p>
            <a:pPr marL="3143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800" dirty="0"/>
          </a:p>
          <a:p>
            <a:pPr marL="3143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800" dirty="0"/>
          </a:p>
          <a:p>
            <a:pPr marL="3143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800" dirty="0"/>
          </a:p>
          <a:p>
            <a:pPr marL="3143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800" dirty="0"/>
          </a:p>
          <a:p>
            <a:pPr marL="314325" lvl="1" indent="-314325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Experimentation showed that the ball tended to attain the same height…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05" y="3375314"/>
            <a:ext cx="5576261" cy="1645920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234706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on Motion cont.,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536593"/>
          </a:xfrm>
        </p:spPr>
        <p:txBody>
          <a:bodyPr>
            <a:noAutofit/>
          </a:bodyPr>
          <a:lstStyle/>
          <a:p>
            <a:pPr lvl="0">
              <a:buSzPts val="2800"/>
            </a:pPr>
            <a:r>
              <a:rPr lang="en-US" sz="1800" dirty="0"/>
              <a:t>… even when the second plane was longer and inclined at a smaller angle than the first plane.</a:t>
            </a:r>
          </a:p>
          <a:p>
            <a:pPr lvl="0">
              <a:buSzPts val="2800"/>
            </a:pPr>
            <a:endParaRPr lang="en-US" sz="1800" dirty="0"/>
          </a:p>
          <a:p>
            <a:pPr lvl="0">
              <a:buSzPts val="2800"/>
            </a:pPr>
            <a:endParaRPr lang="en-US" sz="1800" dirty="0"/>
          </a:p>
          <a:p>
            <a:pPr lvl="0">
              <a:buSzPts val="2800"/>
            </a:pPr>
            <a:endParaRPr lang="en-US" sz="1800" dirty="0"/>
          </a:p>
          <a:p>
            <a:pPr lvl="0">
              <a:buSzPts val="2800"/>
            </a:pPr>
            <a:endParaRPr lang="en-US" sz="1800" dirty="0"/>
          </a:p>
          <a:p>
            <a:pPr lvl="0">
              <a:buSzPts val="2800"/>
            </a:pPr>
            <a:endParaRPr lang="en-US" sz="1800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The ball rolling down the incline rolls up the opposite incline and reaches its initial height.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1800" dirty="0"/>
          </a:p>
          <a:p>
            <a:pPr marL="461963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1800" dirty="0"/>
              <a:t>and...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18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+mj-lt"/>
              <a:buAutoNum type="alphaLcPeriod" startAt="2"/>
            </a:pPr>
            <a:r>
              <a:rPr lang="en-US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The ball rolls a greater distance to reach its initial height. </a:t>
            </a:r>
            <a:endParaRPr lang="en-US" sz="18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51" y="2460913"/>
            <a:ext cx="6668816" cy="1645920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31409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on Motion cont.,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71939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If the angle of incline of the second plane were reduced to zero so that the plane was perfectly horizontal, only friction would keep it from rolling forever.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400" dirty="0"/>
          </a:p>
          <a:p>
            <a:pPr marL="0" lvl="0" indent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Galileo Concluded:</a:t>
            </a:r>
          </a:p>
          <a:p>
            <a:pPr marL="230188" lvl="0" algn="just"/>
            <a:r>
              <a:rPr lang="en-US" dirty="0"/>
              <a:t>The tendency of a moving body to keep moving is natural and that every material object resists changes to its state of motion. </a:t>
            </a:r>
          </a:p>
          <a:p>
            <a:pPr marL="230188" lvl="0" algn="just">
              <a:spcBef>
                <a:spcPts val="480"/>
              </a:spcBef>
            </a:pPr>
            <a:r>
              <a:rPr lang="en-US" dirty="0"/>
              <a:t>The property of a body to resist changes to its state of motion is called </a:t>
            </a:r>
            <a:r>
              <a:rPr lang="en-US" b="1" dirty="0"/>
              <a:t>inertia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2938321"/>
            <a:ext cx="7498080" cy="1253411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18940758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</TotalTime>
  <Words>1089</Words>
  <Application>Microsoft Office PowerPoint</Application>
  <PresentationFormat>On-screen Show (4:3)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 Light</vt:lpstr>
      <vt:lpstr>Calibri</vt:lpstr>
      <vt:lpstr>Times New Roman</vt:lpstr>
      <vt:lpstr>Arial</vt:lpstr>
      <vt:lpstr>Tahoma</vt:lpstr>
      <vt:lpstr>Retrospect</vt:lpstr>
      <vt:lpstr>Causes of Motion</vt:lpstr>
      <vt:lpstr>Aristotle on Motion</vt:lpstr>
      <vt:lpstr>Aristotle on Motion cont.,</vt:lpstr>
      <vt:lpstr>PowerPoint Presentation</vt:lpstr>
      <vt:lpstr>Galileo on Motion</vt:lpstr>
      <vt:lpstr>Galileo on Motion cont.,</vt:lpstr>
      <vt:lpstr>Galileo on Motion cont.,</vt:lpstr>
      <vt:lpstr>Galileo on Motion cont.,</vt:lpstr>
      <vt:lpstr>Galileo on Motion cont.,</vt:lpstr>
      <vt:lpstr>Newton’s Law of Inertia</vt:lpstr>
      <vt:lpstr>Newton’s Law of Inertia cont.,</vt:lpstr>
      <vt:lpstr>Balanced and Unbalanced Forces</vt:lpstr>
      <vt:lpstr>Balanced and Unbalanced Forces cont.,</vt:lpstr>
      <vt:lpstr>Balanced and Unbalanced Forces cont.,</vt:lpstr>
      <vt:lpstr>Balanced and Unbalanced Forces con.,</vt:lpstr>
      <vt:lpstr>Force Diagrams</vt:lpstr>
      <vt:lpstr>Force Diagrams cont.,</vt:lpstr>
      <vt:lpstr>Force Diagrams cont.,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Stuart K</dc:creator>
  <cp:lastModifiedBy>White, Stuart K</cp:lastModifiedBy>
  <cp:revision>21</cp:revision>
  <dcterms:modified xsi:type="dcterms:W3CDTF">2020-08-26T17:47:08Z</dcterms:modified>
</cp:coreProperties>
</file>