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8"/>
  </p:notesMasterIdLst>
  <p:sldIdLst>
    <p:sldId id="263" r:id="rId2"/>
    <p:sldId id="261" r:id="rId3"/>
    <p:sldId id="259" r:id="rId4"/>
    <p:sldId id="262" r:id="rId5"/>
    <p:sldId id="260" r:id="rId6"/>
    <p:sldId id="264" r:id="rId7"/>
  </p:sldIdLst>
  <p:sldSz cx="9144000" cy="6858000" type="screen4x3"/>
  <p:notesSz cx="6858000" cy="9144000"/>
  <p:embeddedFontLst>
    <p:embeddedFont>
      <p:font typeface="ＭＳ Ｐゴシック" panose="020B0600070205080204" pitchFamily="34" charset="-128"/>
      <p:regular r:id="rId9"/>
    </p:embeddedFont>
    <p:embeddedFont>
      <p:font typeface="Acumin Pro" panose="020B0604020202020204" charset="0"/>
      <p:regular r:id="rId10"/>
      <p:bold r:id="rId11"/>
      <p:italic r:id="rId12"/>
      <p:boldItalic r:id="rId13"/>
    </p:embeddedFont>
    <p:embeddedFont>
      <p:font typeface="Acumin Pro ExtraCondensed" panose="020B0604020202020204" charset="0"/>
      <p:regular r:id="rId14"/>
      <p:bold r:id="rId15"/>
      <p:italic r:id="rId16"/>
      <p:boldItalic r:id="rId17"/>
    </p:embeddedFont>
    <p:embeddedFont>
      <p:font typeface="Acumin Pro ExtraCondensed Smbd" panose="020B0604020202020204" charset="0"/>
      <p:regular r:id="rId18"/>
      <p:bold r:id="rId19"/>
      <p:italic r:id="rId20"/>
      <p:boldItalic r:id="rId21"/>
    </p:embeddedFont>
    <p:embeddedFont>
      <p:font typeface="Acumin Pro Medium" panose="020B0604020202020204" charset="0"/>
      <p:regular r:id="rId22"/>
      <p:italic r:id="rId23"/>
    </p:embeddedFont>
    <p:embeddedFont>
      <p:font typeface="Acumin Pro Semibold" panose="020B0604020202020204" charset="0"/>
      <p:regular r:id="rId24"/>
      <p:bold r:id="rId25"/>
      <p:italic r:id="rId26"/>
      <p:boldItalic r:id="rId27"/>
    </p:embeddedFont>
    <p:embeddedFont>
      <p:font typeface="Acumin Pro SemiCondensed"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United Sans Cd Md" pitchFamily="50" charset="0"/>
      <p:regular r:id="rId36"/>
    </p:embeddedFont>
    <p:embeddedFont>
      <p:font typeface="United Sans Reg Medium"/>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19"/>
  </p:normalViewPr>
  <p:slideViewPr>
    <p:cSldViewPr snapToGrid="0" snapToObjects="1">
      <p:cViewPr varScale="1">
        <p:scale>
          <a:sx n="69" d="100"/>
          <a:sy n="69" d="100"/>
        </p:scale>
        <p:origin x="132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9" Type="http://schemas.openxmlformats.org/officeDocument/2006/relationships/viewProps" Target="viewProps.xml"/><Relationship Id="rId21" Type="http://schemas.openxmlformats.org/officeDocument/2006/relationships/font" Target="fonts/font13.fntdata"/><Relationship Id="rId34" Type="http://schemas.openxmlformats.org/officeDocument/2006/relationships/font" Target="fonts/font2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font" Target="fonts/font24.fntdata"/><Relationship Id="rId37" Type="http://schemas.openxmlformats.org/officeDocument/2006/relationships/font" Target="fonts/font2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36" Type="http://schemas.openxmlformats.org/officeDocument/2006/relationships/font" Target="fonts/font28.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35" Type="http://schemas.openxmlformats.org/officeDocument/2006/relationships/font" Target="fonts/font27.fntdata"/><Relationship Id="rId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font" Target="fonts/font2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6/24/2021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9" y="6220740"/>
            <a:ext cx="766418" cy="323968"/>
          </a:xfrm>
        </p:spPr>
        <p:txBody>
          <a:bodyPr/>
          <a:lstStyle>
            <a:lvl1pPr>
              <a:defRPr>
                <a:solidFill>
                  <a:schemeClr val="bg1">
                    <a:alpha val="70000"/>
                  </a:schemeClr>
                </a:solidFill>
              </a:defRPr>
            </a:lvl1pPr>
          </a:lstStyle>
          <a:p>
            <a:fld id="{D47A9A36-4EB0-BF46-AE48-7CDA251B954B}" type="datetime1">
              <a:rPr lang="en-US" smtClean="0"/>
              <a:t>6/24/2021</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6/24/2021</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406" y="5864591"/>
            <a:ext cx="3679553" cy="72420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7997" y="5672992"/>
            <a:ext cx="1315888" cy="1107404"/>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93C70D44-4D52-E745-B943-20C0DA58653C}" type="datetime1">
              <a:rPr lang="en-US" smtClean="0"/>
              <a:pPr/>
              <a:t>6/24/2021</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406" y="5899796"/>
            <a:ext cx="3679553" cy="65379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7997" y="5672992"/>
            <a:ext cx="1315888" cy="1107404"/>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7" name="Date"/>
          <p:cNvSpPr>
            <a:spLocks noGrp="1"/>
          </p:cNvSpPr>
          <p:nvPr>
            <p:ph type="dt" sz="half" idx="10"/>
          </p:nvPr>
        </p:nvSpPr>
        <p:spPr>
          <a:xfrm>
            <a:off x="6936377" y="6220740"/>
            <a:ext cx="766420" cy="323968"/>
          </a:xfrm>
        </p:spPr>
        <p:txBody>
          <a:bodyPr/>
          <a:lstStyle>
            <a:lvl1pPr>
              <a:defRPr>
                <a:solidFill>
                  <a:schemeClr val="bg1">
                    <a:alpha val="70000"/>
                  </a:schemeClr>
                </a:solidFill>
              </a:defRPr>
            </a:lvl1pPr>
          </a:lstStyle>
          <a:p>
            <a:fld id="{4127BF28-8E52-EB4D-8A7B-6C7DC4946F53}" type="datetime1">
              <a:rPr lang="en-US" smtClean="0"/>
              <a:t>6/24/2021</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406" y="5899796"/>
            <a:ext cx="3679553" cy="65379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7997" y="5672992"/>
            <a:ext cx="1315888" cy="1107404"/>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7" name="Date"/>
          <p:cNvSpPr>
            <a:spLocks noGrp="1"/>
          </p:cNvSpPr>
          <p:nvPr>
            <p:ph type="dt" sz="half" idx="10"/>
          </p:nvPr>
        </p:nvSpPr>
        <p:spPr>
          <a:xfrm>
            <a:off x="6936384" y="6220740"/>
            <a:ext cx="766414" cy="323968"/>
          </a:xfrm>
        </p:spPr>
        <p:txBody>
          <a:bodyPr/>
          <a:lstStyle>
            <a:lvl1pPr>
              <a:defRPr>
                <a:solidFill>
                  <a:schemeClr val="bg1">
                    <a:alpha val="70000"/>
                  </a:schemeClr>
                </a:solidFill>
              </a:defRPr>
            </a:lvl1pPr>
          </a:lstStyle>
          <a:p>
            <a:fld id="{D47A9A36-4EB0-BF46-AE48-7CDA251B954B}" type="datetime1">
              <a:rPr lang="en-US" smtClean="0"/>
              <a:t>6/24/2021</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406" y="5899796"/>
            <a:ext cx="3679553" cy="65379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7997" y="5672992"/>
            <a:ext cx="1315888" cy="1107404"/>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6/24/2021</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406" y="5899796"/>
            <a:ext cx="3679553" cy="65379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7997" y="5672992"/>
            <a:ext cx="1315888" cy="1107404"/>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6/24/2021</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406" y="5864591"/>
            <a:ext cx="3679553" cy="72420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7997" y="5640040"/>
            <a:ext cx="1315888" cy="1107404"/>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6/24/2021</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urdue.ca1.qualtrics.com/jfe/form/SV_6lfovWAuHKjdsc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urdue.ca1.qualtrics.com/jfe/form/SV_ePuaPHRX4VnL7Ap"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703" y="1501741"/>
            <a:ext cx="5933959" cy="1661993"/>
          </a:xfrm>
        </p:spPr>
        <p:txBody>
          <a:bodyPr/>
          <a:lstStyle/>
          <a:p>
            <a:r>
              <a:rPr lang="en-US" dirty="0"/>
              <a:t>NISO welcome for Graduate Students</a:t>
            </a:r>
          </a:p>
        </p:txBody>
      </p:sp>
      <p:sp>
        <p:nvSpPr>
          <p:cNvPr id="3" name="Subtitle 2"/>
          <p:cNvSpPr>
            <a:spLocks noGrp="1"/>
          </p:cNvSpPr>
          <p:nvPr>
            <p:ph type="subTitle" idx="1"/>
          </p:nvPr>
        </p:nvSpPr>
        <p:spPr>
          <a:xfrm>
            <a:off x="1585703" y="3937833"/>
            <a:ext cx="5322202" cy="677108"/>
          </a:xfrm>
        </p:spPr>
        <p:txBody>
          <a:bodyPr/>
          <a:lstStyle/>
          <a:p>
            <a:r>
              <a:rPr lang="en-US" dirty="0"/>
              <a:t>Fulbright and Boren to fund U.S. graduate student research abroad</a:t>
            </a:r>
          </a:p>
        </p:txBody>
      </p:sp>
      <p:sp>
        <p:nvSpPr>
          <p:cNvPr id="4" name="Date Placeholder 3"/>
          <p:cNvSpPr>
            <a:spLocks noGrp="1"/>
          </p:cNvSpPr>
          <p:nvPr>
            <p:ph type="dt" sz="half" idx="10"/>
          </p:nvPr>
        </p:nvSpPr>
        <p:spPr/>
        <p:txBody>
          <a:bodyPr/>
          <a:lstStyle/>
          <a:p>
            <a:fld id="{049DC8E1-D369-0F48-9062-BB068AFD07CE}" type="datetime1">
              <a:rPr lang="en-US" smtClean="0"/>
              <a:pPr/>
              <a:t>6/24/2021</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244012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703" y="1501741"/>
            <a:ext cx="5933959" cy="1661993"/>
          </a:xfrm>
        </p:spPr>
        <p:txBody>
          <a:bodyPr/>
          <a:lstStyle/>
          <a:p>
            <a:r>
              <a:rPr lang="en-US" dirty="0"/>
              <a:t>Fulbright U.S. Student Program</a:t>
            </a:r>
          </a:p>
        </p:txBody>
      </p:sp>
      <p:sp>
        <p:nvSpPr>
          <p:cNvPr id="3" name="Subtitle 2"/>
          <p:cNvSpPr>
            <a:spLocks noGrp="1"/>
          </p:cNvSpPr>
          <p:nvPr>
            <p:ph type="subTitle" idx="1"/>
          </p:nvPr>
        </p:nvSpPr>
        <p:spPr>
          <a:xfrm>
            <a:off x="1585703" y="3937833"/>
            <a:ext cx="5322202" cy="338554"/>
          </a:xfrm>
        </p:spPr>
        <p:txBody>
          <a:bodyPr/>
          <a:lstStyle/>
          <a:p>
            <a:r>
              <a:rPr lang="en-US" dirty="0"/>
              <a:t>Way more than just a funding mechanism</a:t>
            </a:r>
          </a:p>
        </p:txBody>
      </p:sp>
      <p:sp>
        <p:nvSpPr>
          <p:cNvPr id="4" name="Date Placeholder 3"/>
          <p:cNvSpPr>
            <a:spLocks noGrp="1"/>
          </p:cNvSpPr>
          <p:nvPr>
            <p:ph type="dt" sz="half" idx="10"/>
          </p:nvPr>
        </p:nvSpPr>
        <p:spPr/>
        <p:txBody>
          <a:bodyPr/>
          <a:lstStyle/>
          <a:p>
            <a:fld id="{049DC8E1-D369-0F48-9062-BB068AFD07CE}" type="datetime1">
              <a:rPr lang="en-US" smtClean="0"/>
              <a:pPr/>
              <a:t>6/24/2021</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94911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a:xfrm>
            <a:off x="1128502" y="437030"/>
            <a:ext cx="6925732" cy="498598"/>
          </a:xfrm>
        </p:spPr>
        <p:txBody>
          <a:bodyPr/>
          <a:lstStyle/>
          <a:p>
            <a:r>
              <a:rPr lang="en-US" dirty="0"/>
              <a:t>FULBRIGHT U.S. STUDENT PROGRAM</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875909" y="935628"/>
            <a:ext cx="7414075" cy="1107996"/>
          </a:xfrm>
        </p:spPr>
        <p:txBody>
          <a:bodyPr/>
          <a:lstStyle/>
          <a:p>
            <a:r>
              <a:rPr lang="en-US" sz="2400" dirty="0">
                <a:latin typeface="+mj-lt"/>
              </a:rPr>
              <a:t>The largest U.S. international exchange program offering opportunities for students and professionals to undertake international advanced research, graduate study, or teach English worldwide.</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875909" y="2165145"/>
            <a:ext cx="5395495" cy="3411537"/>
          </a:xfrm>
        </p:spPr>
        <p:txBody>
          <a:bodyPr>
            <a:normAutofit fontScale="92500" lnSpcReduction="20000"/>
          </a:bodyPr>
          <a:lstStyle/>
          <a:p>
            <a:r>
              <a:rPr lang="en-US" sz="2200" dirty="0">
                <a:solidFill>
                  <a:srgbClr val="404040"/>
                </a:solidFill>
                <a:latin typeface="+mn-lt"/>
              </a:rPr>
              <a:t>1900 grants awarded each year to over 140 countries.</a:t>
            </a:r>
          </a:p>
          <a:p>
            <a:pPr marL="0" indent="0">
              <a:buNone/>
            </a:pPr>
            <a:endParaRPr lang="en-US" sz="2100" dirty="0">
              <a:latin typeface="+mn-lt"/>
            </a:endParaRPr>
          </a:p>
          <a:p>
            <a:pPr>
              <a:spcAft>
                <a:spcPts val="400"/>
              </a:spcAft>
              <a:defRPr/>
            </a:pPr>
            <a:r>
              <a:rPr lang="en-US" sz="2200" dirty="0">
                <a:solidFill>
                  <a:srgbClr val="404040"/>
                </a:solidFill>
                <a:latin typeface="+mn-lt"/>
                <a:ea typeface="ＭＳ Ｐゴシック" pitchFamily="63" charset="-128"/>
                <a:cs typeface="Calibri" pitchFamily="34" charset="0"/>
              </a:rPr>
              <a:t>Funding for 9-12 months abroad</a:t>
            </a:r>
          </a:p>
          <a:p>
            <a:pPr marL="0" indent="0">
              <a:buNone/>
              <a:defRPr/>
            </a:pPr>
            <a:endParaRPr lang="en-US" sz="2100" dirty="0">
              <a:solidFill>
                <a:srgbClr val="404040"/>
              </a:solidFill>
              <a:latin typeface="+mn-lt"/>
              <a:ea typeface="ＭＳ Ｐゴシック" pitchFamily="63" charset="-128"/>
              <a:cs typeface="Calibri" pitchFamily="34" charset="0"/>
            </a:endParaRPr>
          </a:p>
          <a:p>
            <a:pPr>
              <a:defRPr/>
            </a:pPr>
            <a:r>
              <a:rPr lang="en-US" sz="2200" dirty="0">
                <a:solidFill>
                  <a:srgbClr val="404040"/>
                </a:solidFill>
                <a:latin typeface="+mn-lt"/>
                <a:ea typeface="ＭＳ Ｐゴシック" pitchFamily="63" charset="-128"/>
                <a:cs typeface="Calibri" pitchFamily="34" charset="0"/>
              </a:rPr>
              <a:t>Grant provides: </a:t>
            </a:r>
          </a:p>
          <a:p>
            <a:pPr lvl="1">
              <a:spcBef>
                <a:spcPts val="0"/>
              </a:spcBef>
              <a:defRPr/>
            </a:pPr>
            <a:r>
              <a:rPr lang="en-US" sz="1900" dirty="0">
                <a:solidFill>
                  <a:srgbClr val="404040"/>
                </a:solidFill>
                <a:ea typeface="ＭＳ Ｐゴシック" pitchFamily="63" charset="-128"/>
                <a:cs typeface="Calibri" pitchFamily="34" charset="0"/>
              </a:rPr>
              <a:t>Round-trip Airfare</a:t>
            </a:r>
          </a:p>
          <a:p>
            <a:pPr lvl="1">
              <a:spcBef>
                <a:spcPts val="0"/>
              </a:spcBef>
              <a:defRPr/>
            </a:pPr>
            <a:r>
              <a:rPr lang="en-US" sz="1900" dirty="0">
                <a:solidFill>
                  <a:srgbClr val="404040"/>
                </a:solidFill>
                <a:ea typeface="ＭＳ Ｐゴシック" pitchFamily="63" charset="-128"/>
                <a:cs typeface="Calibri" pitchFamily="34" charset="0"/>
              </a:rPr>
              <a:t>Monthly Stipend </a:t>
            </a:r>
            <a:endParaRPr lang="en-US" sz="1900" b="1" dirty="0">
              <a:solidFill>
                <a:srgbClr val="404040"/>
              </a:solidFill>
              <a:ea typeface="ＭＳ Ｐゴシック" pitchFamily="63" charset="-128"/>
              <a:cs typeface="Calibri" pitchFamily="34" charset="0"/>
            </a:endParaRPr>
          </a:p>
          <a:p>
            <a:pPr lvl="1">
              <a:spcBef>
                <a:spcPts val="0"/>
              </a:spcBef>
              <a:defRPr/>
            </a:pPr>
            <a:r>
              <a:rPr lang="en-US" sz="1900" dirty="0">
                <a:solidFill>
                  <a:srgbClr val="404040"/>
                </a:solidFill>
                <a:ea typeface="ＭＳ Ｐゴシック" pitchFamily="63" charset="-128"/>
                <a:cs typeface="Calibri" pitchFamily="34" charset="0"/>
              </a:rPr>
              <a:t>Accident &amp; Sickness Coverage</a:t>
            </a:r>
          </a:p>
          <a:p>
            <a:pPr lvl="1">
              <a:spcBef>
                <a:spcPts val="0"/>
              </a:spcBef>
              <a:defRPr/>
            </a:pPr>
            <a:r>
              <a:rPr lang="en-US" sz="1900" dirty="0">
                <a:solidFill>
                  <a:srgbClr val="404040"/>
                </a:solidFill>
                <a:ea typeface="ＭＳ Ｐゴシック" pitchFamily="63" charset="-128"/>
                <a:cs typeface="Calibri" pitchFamily="34" charset="0"/>
              </a:rPr>
              <a:t>Other </a:t>
            </a:r>
            <a:r>
              <a:rPr lang="en-US" sz="1900" u="sng" dirty="0">
                <a:solidFill>
                  <a:srgbClr val="404040"/>
                </a:solidFill>
                <a:ea typeface="ＭＳ Ｐゴシック" pitchFamily="63" charset="-128"/>
                <a:cs typeface="Calibri" pitchFamily="34" charset="0"/>
              </a:rPr>
              <a:t>Possible</a:t>
            </a:r>
            <a:r>
              <a:rPr lang="en-US" sz="1900" dirty="0">
                <a:solidFill>
                  <a:srgbClr val="404040"/>
                </a:solidFill>
                <a:ea typeface="ＭＳ Ｐゴシック" pitchFamily="63" charset="-128"/>
                <a:cs typeface="Calibri" pitchFamily="34" charset="0"/>
              </a:rPr>
              <a:t> Benefits in some countries</a:t>
            </a:r>
            <a:r>
              <a:rPr lang="en-US" sz="1900" b="1" dirty="0">
                <a:solidFill>
                  <a:srgbClr val="404040"/>
                </a:solidFill>
                <a:ea typeface="ＭＳ Ｐゴシック" pitchFamily="63" charset="-128"/>
                <a:cs typeface="Calibri" pitchFamily="34" charset="0"/>
              </a:rPr>
              <a:t> </a:t>
            </a:r>
            <a:r>
              <a:rPr lang="en-US" sz="1900" dirty="0">
                <a:solidFill>
                  <a:srgbClr val="404040"/>
                </a:solidFill>
                <a:ea typeface="ＭＳ Ｐゴシック" pitchFamily="63" charset="-128"/>
                <a:cs typeface="Calibri" pitchFamily="34" charset="0"/>
              </a:rPr>
              <a:t>(dependent support, tuition, language lessons, disability-related accommodations)</a:t>
            </a:r>
          </a:p>
          <a:p>
            <a:pPr lvl="1">
              <a:spcBef>
                <a:spcPts val="0"/>
              </a:spcBef>
              <a:defRPr/>
            </a:pPr>
            <a:endParaRPr lang="en-US" sz="2000" dirty="0">
              <a:solidFill>
                <a:srgbClr val="404040"/>
              </a:solidFill>
              <a:ea typeface="ＭＳ Ｐゴシック" pitchFamily="63" charset="-128"/>
              <a:cs typeface="Calibri" pitchFamily="34" charset="0"/>
            </a:endParaRPr>
          </a:p>
          <a:p>
            <a:pPr>
              <a:defRPr/>
            </a:pPr>
            <a:r>
              <a:rPr lang="en-US" sz="2200" dirty="0">
                <a:solidFill>
                  <a:srgbClr val="404040"/>
                </a:solidFill>
                <a:latin typeface="+mn-lt"/>
                <a:ea typeface="ＭＳ Ｐゴシック" pitchFamily="63" charset="-128"/>
                <a:cs typeface="Calibri" pitchFamily="34" charset="0"/>
              </a:rPr>
              <a:t>Requires US citizenship</a:t>
            </a:r>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p:txBody>
          <a:bodyPr/>
          <a:lstStyle/>
          <a:p>
            <a:fld id="{4127BF28-8E52-EB4D-8A7B-6C7DC4946F53}" type="datetime1">
              <a:rPr lang="en-US" smtClean="0"/>
              <a:t>6/24/2021</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5" name="TextBox 4"/>
          <p:cNvSpPr txBox="1"/>
          <p:nvPr/>
        </p:nvSpPr>
        <p:spPr>
          <a:xfrm>
            <a:off x="6337425" y="3525844"/>
            <a:ext cx="1964326" cy="2062103"/>
          </a:xfrm>
          <a:prstGeom prst="rect">
            <a:avLst/>
          </a:prstGeom>
          <a:noFill/>
        </p:spPr>
        <p:txBody>
          <a:bodyPr wrap="square" rtlCol="0">
            <a:spAutoFit/>
          </a:bodyPr>
          <a:lstStyle/>
          <a:p>
            <a:r>
              <a:rPr lang="en-US" sz="1600" dirty="0"/>
              <a:t>Scan this QR code or click this link to indicate interest in Fulbright: </a:t>
            </a:r>
            <a:r>
              <a:rPr lang="en-US" sz="1600" dirty="0">
                <a:hlinkClick r:id="rId2"/>
              </a:rPr>
              <a:t>https://purdue.ca1.qualtrics.com/jfe/form/SV_6lfovWAuHKjdscl</a:t>
            </a:r>
            <a:endParaRPr lang="en-US" sz="1600" dirty="0"/>
          </a:p>
        </p:txBody>
      </p:sp>
      <p:pic>
        <p:nvPicPr>
          <p:cNvPr id="10" name="Picture 9"/>
          <p:cNvPicPr>
            <a:picLocks noChangeAspect="1"/>
          </p:cNvPicPr>
          <p:nvPr/>
        </p:nvPicPr>
        <p:blipFill>
          <a:blip r:embed="rId3"/>
          <a:stretch>
            <a:fillRect/>
          </a:stretch>
        </p:blipFill>
        <p:spPr>
          <a:xfrm>
            <a:off x="6325658" y="1647778"/>
            <a:ext cx="1964326" cy="1964326"/>
          </a:xfrm>
          <a:prstGeom prst="rect">
            <a:avLst/>
          </a:prstGeom>
        </p:spPr>
      </p:pic>
    </p:spTree>
    <p:extLst>
      <p:ext uri="{BB962C8B-B14F-4D97-AF65-F5344CB8AC3E}">
        <p14:creationId xmlns:p14="http://schemas.microsoft.com/office/powerpoint/2010/main" val="128632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85703" y="1501741"/>
            <a:ext cx="5933959" cy="830997"/>
          </a:xfrm>
        </p:spPr>
        <p:txBody>
          <a:bodyPr/>
          <a:lstStyle/>
          <a:p>
            <a:r>
              <a:rPr lang="en-US" dirty="0"/>
              <a:t>Boren Fellowship</a:t>
            </a:r>
          </a:p>
        </p:txBody>
      </p:sp>
      <p:sp>
        <p:nvSpPr>
          <p:cNvPr id="9" name="Subtitle 8"/>
          <p:cNvSpPr>
            <a:spLocks noGrp="1"/>
          </p:cNvSpPr>
          <p:nvPr>
            <p:ph type="subTitle" idx="1"/>
          </p:nvPr>
        </p:nvSpPr>
        <p:spPr>
          <a:xfrm>
            <a:off x="1585703" y="3937833"/>
            <a:ext cx="5322202" cy="677108"/>
          </a:xfrm>
        </p:spPr>
        <p:txBody>
          <a:bodyPr/>
          <a:lstStyle/>
          <a:p>
            <a:r>
              <a:rPr lang="en-US" dirty="0"/>
              <a:t>International Research, Language Acquisition, and National Security</a:t>
            </a:r>
          </a:p>
        </p:txBody>
      </p:sp>
      <p:sp>
        <p:nvSpPr>
          <p:cNvPr id="6" name="Date Placeholder 5"/>
          <p:cNvSpPr>
            <a:spLocks noGrp="1"/>
          </p:cNvSpPr>
          <p:nvPr>
            <p:ph type="dt" sz="half" idx="10"/>
          </p:nvPr>
        </p:nvSpPr>
        <p:spPr/>
        <p:txBody>
          <a:bodyPr/>
          <a:lstStyle/>
          <a:p>
            <a:fld id="{4127BF28-8E52-EB4D-8A7B-6C7DC4946F53}" type="datetime1">
              <a:rPr lang="en-US" smtClean="0"/>
              <a:t>6/24/2021</a:t>
            </a:fld>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72203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a:xfrm>
            <a:off x="1128502" y="437030"/>
            <a:ext cx="6925732" cy="498598"/>
          </a:xfrm>
        </p:spPr>
        <p:txBody>
          <a:bodyPr/>
          <a:lstStyle/>
          <a:p>
            <a:r>
              <a:rPr lang="en-US" dirty="0"/>
              <a:t>Boren Fellowship</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915057" y="935628"/>
            <a:ext cx="7374927" cy="1015663"/>
          </a:xfrm>
        </p:spPr>
        <p:txBody>
          <a:bodyPr/>
          <a:lstStyle/>
          <a:p>
            <a:r>
              <a:rPr lang="en-US" b="0" dirty="0">
                <a:latin typeface="+mj-lt"/>
              </a:rPr>
              <a:t>Enables self-designed research, internship, and study programs. Fellows are also eligible to receive funding for domestic summer language programs immediately prior to their overseas study.</a:t>
            </a:r>
            <a:endParaRPr lang="en-US" sz="2400" dirty="0">
              <a:latin typeface="+mj-lt"/>
            </a:endParaRP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929827" y="1951291"/>
            <a:ext cx="5623767" cy="3840480"/>
          </a:xfrm>
        </p:spPr>
        <p:txBody>
          <a:bodyPr>
            <a:normAutofit/>
          </a:bodyPr>
          <a:lstStyle/>
          <a:p>
            <a:pPr marL="0" indent="0">
              <a:buNone/>
              <a:defRPr/>
            </a:pPr>
            <a:endParaRPr lang="en-US" sz="1900" dirty="0">
              <a:solidFill>
                <a:srgbClr val="404040"/>
              </a:solidFill>
              <a:latin typeface="+mn-lt"/>
              <a:ea typeface="ＭＳ Ｐゴシック" pitchFamily="63" charset="-128"/>
              <a:cs typeface="Calibri" pitchFamily="34" charset="0"/>
            </a:endParaRPr>
          </a:p>
          <a:p>
            <a:pPr>
              <a:defRPr/>
            </a:pPr>
            <a:r>
              <a:rPr lang="en-US" sz="2000" dirty="0">
                <a:solidFill>
                  <a:srgbClr val="404040"/>
                </a:solidFill>
                <a:latin typeface="+mn-lt"/>
                <a:ea typeface="ＭＳ Ｐゴシック" pitchFamily="63" charset="-128"/>
                <a:cs typeface="Calibri" pitchFamily="34" charset="0"/>
              </a:rPr>
              <a:t>Grant provides </a:t>
            </a:r>
            <a:r>
              <a:rPr lang="en-US" sz="2000" dirty="0">
                <a:solidFill>
                  <a:srgbClr val="404040"/>
                </a:solidFill>
                <a:ea typeface="ＭＳ Ｐゴシック" pitchFamily="63" charset="-128"/>
                <a:cs typeface="Calibri" pitchFamily="34" charset="0"/>
              </a:rPr>
              <a:t>up to $30,000 for</a:t>
            </a:r>
            <a:r>
              <a:rPr lang="en-US" sz="2000" dirty="0">
                <a:solidFill>
                  <a:srgbClr val="404040"/>
                </a:solidFill>
                <a:latin typeface="+mn-lt"/>
                <a:ea typeface="ＭＳ Ｐゴシック" pitchFamily="63" charset="-128"/>
                <a:cs typeface="Calibri" pitchFamily="34" charset="0"/>
              </a:rPr>
              <a:t>:</a:t>
            </a:r>
          </a:p>
          <a:p>
            <a:pPr lvl="1">
              <a:spcBef>
                <a:spcPts val="0"/>
              </a:spcBef>
              <a:defRPr/>
            </a:pPr>
            <a:r>
              <a:rPr lang="en-US" sz="1800" dirty="0">
                <a:solidFill>
                  <a:srgbClr val="404040"/>
                </a:solidFill>
                <a:ea typeface="ＭＳ Ｐゴシック" pitchFamily="63" charset="-128"/>
                <a:cs typeface="Calibri" pitchFamily="34" charset="0"/>
              </a:rPr>
              <a:t>12-52 weeks in a country deemed critical to national security</a:t>
            </a:r>
          </a:p>
          <a:p>
            <a:pPr lvl="1">
              <a:spcBef>
                <a:spcPts val="0"/>
              </a:spcBef>
              <a:defRPr/>
            </a:pPr>
            <a:r>
              <a:rPr lang="en-US" sz="1800" dirty="0">
                <a:solidFill>
                  <a:srgbClr val="404040"/>
                </a:solidFill>
                <a:ea typeface="ＭＳ Ｐゴシック" pitchFamily="63" charset="-128"/>
                <a:cs typeface="Calibri" pitchFamily="34" charset="0"/>
              </a:rPr>
              <a:t>Research/study in areas critical to national security as defined broadly. </a:t>
            </a:r>
          </a:p>
          <a:p>
            <a:pPr lvl="1">
              <a:spcBef>
                <a:spcPts val="0"/>
              </a:spcBef>
              <a:defRPr/>
            </a:pPr>
            <a:endParaRPr lang="en-US" sz="1800" dirty="0">
              <a:solidFill>
                <a:srgbClr val="404040"/>
              </a:solidFill>
              <a:ea typeface="ＭＳ Ｐゴシック" pitchFamily="63" charset="-128"/>
              <a:cs typeface="Calibri" pitchFamily="34" charset="0"/>
            </a:endParaRPr>
          </a:p>
          <a:p>
            <a:pPr>
              <a:defRPr/>
            </a:pPr>
            <a:r>
              <a:rPr lang="en-US" sz="2000" dirty="0">
                <a:solidFill>
                  <a:srgbClr val="404040"/>
                </a:solidFill>
                <a:ea typeface="ＭＳ Ｐゴシック" pitchFamily="63" charset="-128"/>
                <a:cs typeface="Calibri" pitchFamily="34" charset="0"/>
              </a:rPr>
              <a:t>Must include study of a critical language</a:t>
            </a:r>
          </a:p>
          <a:p>
            <a:pPr lvl="1">
              <a:spcBef>
                <a:spcPts val="0"/>
              </a:spcBef>
              <a:defRPr/>
            </a:pPr>
            <a:endParaRPr lang="en-US" sz="1800" dirty="0">
              <a:solidFill>
                <a:srgbClr val="404040"/>
              </a:solidFill>
              <a:ea typeface="ＭＳ Ｐゴシック" pitchFamily="63" charset="-128"/>
              <a:cs typeface="Calibri" pitchFamily="34" charset="0"/>
            </a:endParaRPr>
          </a:p>
          <a:p>
            <a:pPr>
              <a:defRPr/>
            </a:pPr>
            <a:r>
              <a:rPr lang="en-US" sz="2000" dirty="0">
                <a:solidFill>
                  <a:srgbClr val="404040"/>
                </a:solidFill>
                <a:ea typeface="ＭＳ Ｐゴシック" pitchFamily="63" charset="-128"/>
                <a:cs typeface="Calibri" pitchFamily="34" charset="0"/>
              </a:rPr>
              <a:t>Required 1 year of US Federal Government Service after graduation </a:t>
            </a:r>
          </a:p>
          <a:p>
            <a:pPr lvl="1">
              <a:spcBef>
                <a:spcPts val="0"/>
              </a:spcBef>
              <a:defRPr/>
            </a:pPr>
            <a:endParaRPr lang="en-US" sz="1800" dirty="0">
              <a:solidFill>
                <a:srgbClr val="404040"/>
              </a:solidFill>
              <a:ea typeface="ＭＳ Ｐゴシック" pitchFamily="63" charset="-128"/>
              <a:cs typeface="Calibri" pitchFamily="34" charset="0"/>
            </a:endParaRPr>
          </a:p>
          <a:p>
            <a:pPr>
              <a:defRPr/>
            </a:pPr>
            <a:r>
              <a:rPr lang="en-US" sz="2000" dirty="0">
                <a:solidFill>
                  <a:srgbClr val="404040"/>
                </a:solidFill>
                <a:latin typeface="+mn-lt"/>
                <a:ea typeface="ＭＳ Ｐゴシック" pitchFamily="63" charset="-128"/>
                <a:cs typeface="Calibri" pitchFamily="34" charset="0"/>
              </a:rPr>
              <a:t>Requires US citizenship</a:t>
            </a:r>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p:txBody>
          <a:bodyPr/>
          <a:lstStyle/>
          <a:p>
            <a:fld id="{4127BF28-8E52-EB4D-8A7B-6C7DC4946F53}" type="datetime1">
              <a:rPr lang="en-US" smtClean="0"/>
              <a:t>6/24/2021</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
        <p:nvSpPr>
          <p:cNvPr id="8" name="TextBox 7"/>
          <p:cNvSpPr txBox="1"/>
          <p:nvPr/>
        </p:nvSpPr>
        <p:spPr>
          <a:xfrm>
            <a:off x="6628751" y="3459129"/>
            <a:ext cx="1773557" cy="2062103"/>
          </a:xfrm>
          <a:prstGeom prst="rect">
            <a:avLst/>
          </a:prstGeom>
          <a:noFill/>
        </p:spPr>
        <p:txBody>
          <a:bodyPr wrap="square" rtlCol="0">
            <a:spAutoFit/>
          </a:bodyPr>
          <a:lstStyle/>
          <a:p>
            <a:r>
              <a:rPr lang="en-US" sz="1600" dirty="0"/>
              <a:t>Scan this QR code or click this link to indicate interest in Boren: </a:t>
            </a:r>
            <a:r>
              <a:rPr lang="en-US" sz="1600" dirty="0">
                <a:hlinkClick r:id="rId2"/>
              </a:rPr>
              <a:t>https://purdue.ca1.qualtrics.com/jfe/form/SV_ePuaPHRX4VnL7Ap</a:t>
            </a:r>
            <a:endParaRPr lang="en-US" sz="1600" dirty="0"/>
          </a:p>
        </p:txBody>
      </p:sp>
      <p:pic>
        <p:nvPicPr>
          <p:cNvPr id="5" name="Picture 4"/>
          <p:cNvPicPr>
            <a:picLocks noChangeAspect="1"/>
          </p:cNvPicPr>
          <p:nvPr/>
        </p:nvPicPr>
        <p:blipFill>
          <a:blip r:embed="rId3"/>
          <a:stretch>
            <a:fillRect/>
          </a:stretch>
        </p:blipFill>
        <p:spPr>
          <a:xfrm>
            <a:off x="6478438" y="1635136"/>
            <a:ext cx="1923870" cy="1923870"/>
          </a:xfrm>
          <a:prstGeom prst="rect">
            <a:avLst/>
          </a:prstGeom>
        </p:spPr>
      </p:pic>
    </p:spTree>
    <p:extLst>
      <p:ext uri="{BB962C8B-B14F-4D97-AF65-F5344CB8AC3E}">
        <p14:creationId xmlns:p14="http://schemas.microsoft.com/office/powerpoint/2010/main" val="388666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85703" y="105013"/>
            <a:ext cx="5500897" cy="3323987"/>
          </a:xfrm>
        </p:spPr>
        <p:txBody>
          <a:bodyPr/>
          <a:lstStyle/>
          <a:p>
            <a:pPr algn="ctr"/>
            <a:r>
              <a:rPr lang="en-US" dirty="0"/>
              <a:t>We are excited you are Here and cannot wait to see the future of your research</a:t>
            </a:r>
          </a:p>
        </p:txBody>
      </p:sp>
      <p:sp>
        <p:nvSpPr>
          <p:cNvPr id="9" name="Text Placeholder 8"/>
          <p:cNvSpPr>
            <a:spLocks noGrp="1"/>
          </p:cNvSpPr>
          <p:nvPr>
            <p:ph type="body" sz="quarter" idx="14"/>
          </p:nvPr>
        </p:nvSpPr>
        <p:spPr>
          <a:xfrm>
            <a:off x="1585709" y="4290646"/>
            <a:ext cx="5842033" cy="1308296"/>
          </a:xfrm>
        </p:spPr>
        <p:txBody>
          <a:bodyPr/>
          <a:lstStyle/>
          <a:p>
            <a:r>
              <a:rPr lang="en-US" dirty="0"/>
              <a:t>Annual Information Sessions: </a:t>
            </a:r>
            <a:r>
              <a:rPr lang="en-US" i="1" dirty="0"/>
              <a:t>NISO Week </a:t>
            </a:r>
            <a:r>
              <a:rPr lang="en-US" dirty="0"/>
              <a:t>in September </a:t>
            </a:r>
          </a:p>
          <a:p>
            <a:pPr algn="ctr"/>
            <a:r>
              <a:rPr lang="en-US" i="1" dirty="0"/>
              <a:t>						 Fulbright Week </a:t>
            </a:r>
            <a:r>
              <a:rPr lang="en-US" dirty="0"/>
              <a:t>in February </a:t>
            </a:r>
          </a:p>
          <a:p>
            <a:pPr algn="ctr"/>
            <a:endParaRPr lang="en-US" dirty="0"/>
          </a:p>
          <a:p>
            <a:pPr algn="ctr"/>
            <a:r>
              <a:rPr lang="en-US" dirty="0"/>
              <a:t>Learn more on our website: www.purdue.edu/niso</a:t>
            </a:r>
          </a:p>
          <a:p>
            <a:endParaRPr lang="en-US" dirty="0"/>
          </a:p>
        </p:txBody>
      </p:sp>
      <p:sp>
        <p:nvSpPr>
          <p:cNvPr id="6" name="Date Placeholder 5"/>
          <p:cNvSpPr>
            <a:spLocks noGrp="1"/>
          </p:cNvSpPr>
          <p:nvPr>
            <p:ph type="dt" sz="half" idx="10"/>
          </p:nvPr>
        </p:nvSpPr>
        <p:spPr/>
        <p:txBody>
          <a:bodyPr/>
          <a:lstStyle/>
          <a:p>
            <a:fld id="{4127BF28-8E52-EB4D-8A7B-6C7DC4946F53}" type="datetime1">
              <a:rPr lang="en-US" smtClean="0"/>
              <a:t>6/24/2021</a:t>
            </a:fld>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2427180029"/>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Template_Black-Theme_Std-Screen-2.pptx" id="{CC211354-C280-E747-9FB1-E4C91B521AFA}" vid="{66EA668E-AE88-1D4D-A6EB-6375B5A4A8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PU-CoBrand-Template_Black-Theme_Std-Screen-2</Template>
  <TotalTime>1313</TotalTime>
  <Words>330</Words>
  <Application>Microsoft Office PowerPoint</Application>
  <PresentationFormat>On-screen Show (4:3)</PresentationFormat>
  <Paragraphs>50</Paragraphs>
  <Slides>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vt:i4>
      </vt:variant>
    </vt:vector>
  </HeadingPairs>
  <TitlesOfParts>
    <vt:vector size="19" baseType="lpstr">
      <vt:lpstr>United Sans Cd Md</vt:lpstr>
      <vt:lpstr>Acumin Pro Semibold</vt:lpstr>
      <vt:lpstr>Acumin Pro ExtraCondensed Smbd</vt:lpstr>
      <vt:lpstr>Acumin Pro ExtraCondensed</vt:lpstr>
      <vt:lpstr>Calibri</vt:lpstr>
      <vt:lpstr>ＭＳ Ｐゴシック</vt:lpstr>
      <vt:lpstr>Acumin Pro</vt:lpstr>
      <vt:lpstr>United Sans Reg Medium</vt:lpstr>
      <vt:lpstr>Acumin Pro Medium</vt:lpstr>
      <vt:lpstr>Acumin Pro SemiCondensed</vt:lpstr>
      <vt:lpstr>Wingdings</vt:lpstr>
      <vt:lpstr>Arial</vt:lpstr>
      <vt:lpstr>Purdue2</vt:lpstr>
      <vt:lpstr>NISO welcome for Graduate Students</vt:lpstr>
      <vt:lpstr>Fulbright U.S. Student Program</vt:lpstr>
      <vt:lpstr>FULBRIGHT U.S. STUDENT PROGRAM</vt:lpstr>
      <vt:lpstr>Boren Fellowship</vt:lpstr>
      <vt:lpstr>Boren Fellowship</vt:lpstr>
      <vt:lpstr>We are excited you are Here and cannot wait to see the future of your research</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Logan R</dc:creator>
  <cp:lastModifiedBy>Russell, Michael J</cp:lastModifiedBy>
  <cp:revision>21</cp:revision>
  <dcterms:created xsi:type="dcterms:W3CDTF">2020-02-19T16:58:42Z</dcterms:created>
  <dcterms:modified xsi:type="dcterms:W3CDTF">2021-06-24T19:19:55Z</dcterms:modified>
</cp:coreProperties>
</file>