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64" r:id="rId4"/>
    <p:sldId id="263" r:id="rId5"/>
    <p:sldId id="258" r:id="rId6"/>
    <p:sldId id="257" r:id="rId7"/>
    <p:sldId id="259" r:id="rId8"/>
    <p:sldId id="262" r:id="rId9"/>
  </p:sldIdLst>
  <p:sldSz cx="18288000" cy="10287000"/>
  <p:notesSz cx="6858000" cy="9144000"/>
  <p:embeddedFontLst>
    <p:embeddedFont>
      <p:font typeface="Barlow SemiCondensed Bold Bold" panose="020B0604020202020204" charset="0"/>
      <p:regular r:id="rId11"/>
      <p:bold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Libre Franklin Bold" panose="020B0604020202020204" charset="0"/>
      <p:regular r:id="rId17"/>
      <p:bold r:id="rId18"/>
    </p:embeddedFont>
    <p:embeddedFont>
      <p:font typeface="Libre Franklin Bold Bold" panose="020B0604020202020204" charset="0"/>
      <p:regular r:id="rId19"/>
      <p:bold r:id="rId20"/>
    </p:embeddedFont>
    <p:embeddedFont>
      <p:font typeface="Libre Franklin Medium Bold" panose="020B0604020202020204" charset="0"/>
      <p:regular r:id="rId21"/>
      <p:bold r:id="rId22"/>
    </p:embeddedFont>
    <p:embeddedFont>
      <p:font typeface="Libre Franklin Medium Bold Italics" panose="020B0604020202020204" charset="0"/>
      <p:regular r:id="rId23"/>
      <p:bold r:id="rId24"/>
      <p:italic r:id="rId25"/>
      <p:boldItalic r:id="rId26"/>
    </p:embeddedFont>
    <p:embeddedFont>
      <p:font typeface="Overpass Light" panose="020B0604020202020204" charset="0"/>
      <p:regular r:id="rId27"/>
    </p:embeddedFont>
    <p:embeddedFont>
      <p:font typeface="Overpass Light Bold" panose="020B0604020202020204" charset="0"/>
      <p:regular r:id="rId28"/>
    </p:embeddedFont>
    <p:embeddedFont>
      <p:font typeface="Overpass Light Italics" panose="020B060402020202020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3250" autoAdjust="0"/>
  </p:normalViewPr>
  <p:slideViewPr>
    <p:cSldViewPr>
      <p:cViewPr varScale="1">
        <p:scale>
          <a:sx n="43" d="100"/>
          <a:sy n="43" d="100"/>
        </p:scale>
        <p:origin x="93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95C001-A992-4249-AA4D-2D9083C3D095}" type="datetimeFigureOut">
              <a:rPr lang="en-US" smtClean="0"/>
              <a:t>6/6/2023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CE998-9424-DC49-8848-DE7FDABCA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9256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E998-9424-DC49-8848-DE7FDABCAB6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032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CE998-9424-DC49-8848-DE7FDABCAB6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43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spd.gosignmeup.com/Public/Course/Browse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44000" y="3515759"/>
            <a:ext cx="8847532" cy="5313295"/>
            <a:chOff x="0" y="0"/>
            <a:chExt cx="11796709" cy="7084393"/>
          </a:xfrm>
        </p:grpSpPr>
        <p:sp>
          <p:nvSpPr>
            <p:cNvPr id="3" name="TextBox 3"/>
            <p:cNvSpPr txBox="1"/>
            <p:nvPr/>
          </p:nvSpPr>
          <p:spPr>
            <a:xfrm>
              <a:off x="0" y="95250"/>
              <a:ext cx="11796709" cy="566250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061"/>
                </a:lnSpc>
              </a:pPr>
              <a:r>
                <a:rPr lang="en-US" sz="10056">
                  <a:solidFill>
                    <a:srgbClr val="000000"/>
                  </a:solidFill>
                  <a:latin typeface="Libre Franklin Bold Bold"/>
                </a:rPr>
                <a:t>Graduate Professional</a:t>
              </a:r>
            </a:p>
            <a:p>
              <a:pPr>
                <a:lnSpc>
                  <a:spcPts val="11061"/>
                </a:lnSpc>
              </a:pPr>
              <a:r>
                <a:rPr lang="en-US" sz="10056">
                  <a:solidFill>
                    <a:srgbClr val="000000"/>
                  </a:solidFill>
                  <a:latin typeface="Libre Franklin Bold Bold"/>
                </a:rPr>
                <a:t>Development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302950"/>
              <a:ext cx="11796709" cy="7814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399"/>
                </a:lnSpc>
              </a:pPr>
              <a:endParaRPr/>
            </a:p>
          </p:txBody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144000" y="2334616"/>
            <a:ext cx="7498485" cy="79983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7796" y="150459"/>
            <a:ext cx="7971779" cy="983360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 rot="5400000">
            <a:off x="5587835" y="4575769"/>
            <a:ext cx="5769661" cy="917437"/>
            <a:chOff x="0" y="0"/>
            <a:chExt cx="3594100" cy="571500"/>
          </a:xfrm>
        </p:grpSpPr>
        <p:sp>
          <p:nvSpPr>
            <p:cNvPr id="8" name="Freeform 8"/>
            <p:cNvSpPr/>
            <p:nvPr/>
          </p:nvSpPr>
          <p:spPr>
            <a:xfrm>
              <a:off x="0" y="255270"/>
              <a:ext cx="3594100" cy="69850"/>
            </a:xfrm>
            <a:custGeom>
              <a:avLst/>
              <a:gdLst/>
              <a:ahLst/>
              <a:cxnLst/>
              <a:rect l="l" t="t" r="r" b="b"/>
              <a:pathLst>
                <a:path w="3594100" h="69850">
                  <a:moveTo>
                    <a:pt x="3303270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3594100" y="69850"/>
                  </a:lnTo>
                  <a:lnTo>
                    <a:pt x="359410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88197" y="6417039"/>
            <a:ext cx="619662" cy="58586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968357" y="311705"/>
            <a:ext cx="5890599" cy="944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6272592" y="1028700"/>
            <a:ext cx="619662" cy="58586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02726" y="1007367"/>
            <a:ext cx="5280597" cy="825093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66378" y="347841"/>
            <a:ext cx="5747390" cy="89548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362969"/>
            <a:ext cx="1939729" cy="193972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968429" y="7497182"/>
            <a:ext cx="2974810" cy="167130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944858"/>
            <a:ext cx="6359723" cy="280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99"/>
              </a:lnSpc>
              <a:spcBef>
                <a:spcPct val="0"/>
              </a:spcBef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Topics Include:</a:t>
            </a:r>
          </a:p>
          <a:p>
            <a:pPr>
              <a:lnSpc>
                <a:spcPts val="1250"/>
              </a:lnSpc>
            </a:pPr>
            <a:endParaRPr lang="en-US" sz="2500" dirty="0">
              <a:solidFill>
                <a:srgbClr val="000000"/>
              </a:solidFill>
              <a:latin typeface="Overpass Light Bold"/>
            </a:endParaRPr>
          </a:p>
          <a:p>
            <a:pPr marL="539750" lvl="1" indent="-269875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Communication &amp; Networking</a:t>
            </a:r>
          </a:p>
          <a:p>
            <a:pPr marL="539750" lvl="1" indent="-269875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Diversity &amp; Inclusion</a:t>
            </a:r>
          </a:p>
          <a:p>
            <a:pPr marL="539750" lvl="1" indent="-269875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Mental Health </a:t>
            </a:r>
          </a:p>
          <a:p>
            <a:pPr marL="539750" lvl="1" indent="-269875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Teaching &amp; Research</a:t>
            </a:r>
          </a:p>
          <a:p>
            <a:pPr marL="539750" lvl="1" indent="-269875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Industry &amp; Academic Career Preparation </a:t>
            </a:r>
          </a:p>
          <a:p>
            <a:pPr marL="539750" lvl="1" indent="-269875">
              <a:lnSpc>
                <a:spcPts val="3000"/>
              </a:lnSpc>
              <a:buFont typeface="Arial"/>
              <a:buChar char="•"/>
            </a:pPr>
            <a:r>
              <a:rPr lang="en-US" sz="2500" dirty="0">
                <a:solidFill>
                  <a:srgbClr val="000000"/>
                </a:solidFill>
                <a:latin typeface="Overpass Light Bold"/>
              </a:rPr>
              <a:t>Grantsmanship &amp; More!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1114425"/>
            <a:ext cx="7479703" cy="145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0"/>
              </a:lnSpc>
            </a:pPr>
            <a:r>
              <a:rPr lang="en-US" sz="10100" dirty="0">
                <a:solidFill>
                  <a:srgbClr val="000000"/>
                </a:solidFill>
                <a:latin typeface="Libre Franklin Bold"/>
              </a:rPr>
              <a:t>Workshops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736532"/>
            <a:ext cx="7124700" cy="593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8E6F3E"/>
                </a:solidFill>
                <a:latin typeface="Libre Franklin Medium Bold Italics"/>
              </a:rPr>
              <a:t>300+ Free </a:t>
            </a:r>
            <a:r>
              <a:rPr lang="en-US" sz="3600" dirty="0">
                <a:solidFill>
                  <a:srgbClr val="8E6F3E"/>
                </a:solidFill>
                <a:latin typeface="Libre Franklin Medium Bold Italics"/>
                <a:hlinkClick r:id="rId6"/>
              </a:rPr>
              <a:t>Workshops</a:t>
            </a:r>
            <a:r>
              <a:rPr lang="en-US" sz="3600" dirty="0">
                <a:solidFill>
                  <a:srgbClr val="8E6F3E"/>
                </a:solidFill>
                <a:latin typeface="Libre Franklin Medium Bold Italics"/>
              </a:rPr>
              <a:t> Annually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333433" y="6692187"/>
            <a:ext cx="7555737" cy="261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79"/>
              </a:lnSpc>
            </a:pPr>
            <a:endParaRPr dirty="0"/>
          </a:p>
          <a:p>
            <a:pPr>
              <a:lnSpc>
                <a:spcPts val="6779"/>
              </a:lnSpc>
            </a:pPr>
            <a:r>
              <a:rPr lang="en-US" sz="6779" dirty="0">
                <a:solidFill>
                  <a:srgbClr val="000000"/>
                </a:solidFill>
                <a:latin typeface="Barlow SemiCondensed Bold Bold"/>
              </a:rPr>
              <a:t>SCAN FOR</a:t>
            </a:r>
          </a:p>
          <a:p>
            <a:pPr>
              <a:lnSpc>
                <a:spcPts val="6779"/>
              </a:lnSpc>
            </a:pPr>
            <a:r>
              <a:rPr lang="en-US" sz="6779" dirty="0">
                <a:solidFill>
                  <a:srgbClr val="000000"/>
                </a:solidFill>
                <a:latin typeface="Barlow SemiCondensed Bold Bold"/>
              </a:rPr>
              <a:t>WORKSHOPS!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442256" y="1840025"/>
            <a:ext cx="9106200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 dirty="0">
                <a:solidFill>
                  <a:srgbClr val="000000"/>
                </a:solidFill>
                <a:latin typeface="Libre Franklin Bold"/>
              </a:rPr>
              <a:t>Top 3 Workshops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442256" y="4295267"/>
            <a:ext cx="7543188" cy="3793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02"/>
              </a:lnSpc>
            </a:pPr>
            <a:endParaRPr dirty="0"/>
          </a:p>
          <a:p>
            <a:pPr marL="906780" lvl="1" indent="-453390">
              <a:lnSpc>
                <a:spcPts val="9366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Overpass Light Italics"/>
              </a:rPr>
              <a:t>Impostor Syndrome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Overpass Light Italics"/>
              </a:rPr>
              <a:t>Responsible Conduct of Research (RCR) </a:t>
            </a:r>
          </a:p>
          <a:p>
            <a:pPr marL="906780" lvl="1" indent="-453390">
              <a:lnSpc>
                <a:spcPts val="5880"/>
              </a:lnSpc>
              <a:buFont typeface="Arial"/>
              <a:buChar char="•"/>
            </a:pPr>
            <a:r>
              <a:rPr lang="en-US" sz="4200" dirty="0">
                <a:solidFill>
                  <a:srgbClr val="000000"/>
                </a:solidFill>
                <a:latin typeface="Overpass Light Italics"/>
              </a:rPr>
              <a:t>Thesis &amp; Dissertation Prep 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28700" y="1605293"/>
            <a:ext cx="7117338" cy="706557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931123" y="2258327"/>
            <a:ext cx="605315" cy="57229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4667383"/>
            <a:ext cx="463852" cy="9413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856268" y="1763825"/>
            <a:ext cx="5987112" cy="691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47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724723" y="7488465"/>
            <a:ext cx="2633045" cy="14792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856024" y="1654114"/>
            <a:ext cx="5884836" cy="5919369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663885"/>
            <a:ext cx="9791700" cy="27199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34568" lvl="1" indent="-367284">
              <a:lnSpc>
                <a:spcPts val="30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verpass Light"/>
              </a:rPr>
              <a:t>Gain Work Experience, Refine Soft Skills, Establish Career Connections</a:t>
            </a:r>
            <a:br>
              <a:rPr lang="en-US" sz="3200" dirty="0">
                <a:solidFill>
                  <a:srgbClr val="000000"/>
                </a:solidFill>
                <a:latin typeface="Overpass Light"/>
              </a:rPr>
            </a:br>
            <a:endParaRPr lang="en-US" sz="3200" dirty="0">
              <a:solidFill>
                <a:srgbClr val="000000"/>
              </a:solidFill>
              <a:latin typeface="Overpass Light"/>
            </a:endParaRPr>
          </a:p>
          <a:p>
            <a:pPr marL="734568" lvl="1" indent="-367284">
              <a:lnSpc>
                <a:spcPts val="30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verpass Light"/>
              </a:rPr>
              <a:t>$7,500 Stipend to Pursue an Unpaid Summer Internship </a:t>
            </a:r>
            <a:br>
              <a:rPr lang="en-US" sz="3200" dirty="0">
                <a:solidFill>
                  <a:srgbClr val="000000"/>
                </a:solidFill>
                <a:latin typeface="Overpass Light"/>
              </a:rPr>
            </a:br>
            <a:endParaRPr lang="en-US" sz="3200" dirty="0">
              <a:solidFill>
                <a:srgbClr val="000000"/>
              </a:solidFill>
              <a:latin typeface="Overpass Light"/>
            </a:endParaRPr>
          </a:p>
          <a:p>
            <a:pPr marL="734568" lvl="1" indent="-367284">
              <a:lnSpc>
                <a:spcPts val="304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verpass Light"/>
              </a:rPr>
              <a:t>Deadline: April 5, 2024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37539"/>
            <a:ext cx="10331559" cy="15819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0000" dirty="0">
                <a:solidFill>
                  <a:srgbClr val="000000"/>
                </a:solidFill>
                <a:latin typeface="Libre Franklin Bold"/>
              </a:rPr>
              <a:t>Boilers Work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659483"/>
            <a:ext cx="846209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 dirty="0">
                <a:solidFill>
                  <a:srgbClr val="8E6F3E"/>
                </a:solidFill>
                <a:latin typeface="Libre Franklin Medium Bold"/>
              </a:rPr>
              <a:t>Internship Program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167836" y="6614693"/>
            <a:ext cx="2788840" cy="283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3"/>
              </a:lnSpc>
            </a:pPr>
            <a:endParaRPr dirty="0"/>
          </a:p>
          <a:p>
            <a:pPr>
              <a:lnSpc>
                <a:spcPts val="7783"/>
              </a:lnSpc>
            </a:pPr>
            <a:r>
              <a:rPr lang="en-US" sz="6533" dirty="0">
                <a:solidFill>
                  <a:srgbClr val="000000"/>
                </a:solidFill>
                <a:latin typeface="Barlow SemiCondensed Bold Bold"/>
              </a:rPr>
              <a:t>LEARN</a:t>
            </a:r>
          </a:p>
          <a:p>
            <a:pPr>
              <a:lnSpc>
                <a:spcPts val="7783"/>
              </a:lnSpc>
            </a:pPr>
            <a:r>
              <a:rPr lang="en-US" sz="7783" dirty="0">
                <a:solidFill>
                  <a:srgbClr val="000000"/>
                </a:solidFill>
                <a:latin typeface="Barlow SemiCondensed Bold Bold"/>
              </a:rPr>
              <a:t>MORE!</a:t>
            </a:r>
          </a:p>
        </p:txBody>
      </p:sp>
      <p:pic>
        <p:nvPicPr>
          <p:cNvPr id="11" name="Picture 10" descr="Qr code&#10;&#10;Description automatically generated">
            <a:extLst>
              <a:ext uri="{FF2B5EF4-FFF2-40B4-BE49-F238E27FC236}">
                <a16:creationId xmlns:a16="http://schemas.microsoft.com/office/drawing/2014/main" id="{EEBC6215-34E6-6947-84EF-2AB859BC43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057" y="7141143"/>
            <a:ext cx="2308317" cy="23083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1D002B-C943-5745-9E07-B5E9DC568F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9405" y="2019300"/>
            <a:ext cx="5919369" cy="5919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5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3643914" y="7424483"/>
            <a:ext cx="3260476" cy="183179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215321" y="321073"/>
            <a:ext cx="5537194" cy="865186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7139122"/>
            <a:ext cx="2402517" cy="24025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918373"/>
            <a:ext cx="8997197" cy="24231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568" lvl="1" indent="-367284">
              <a:lnSpc>
                <a:spcPts val="6464"/>
              </a:lnSpc>
              <a:buFont typeface="Arial"/>
              <a:buChar char="•"/>
            </a:pPr>
            <a:r>
              <a:rPr lang="en-US" sz="3402" dirty="0">
                <a:solidFill>
                  <a:srgbClr val="000000"/>
                </a:solidFill>
                <a:latin typeface="Overpass Light"/>
              </a:rPr>
              <a:t>$1,000 Prize</a:t>
            </a:r>
          </a:p>
          <a:p>
            <a:pPr marL="734568" lvl="1" indent="-367284">
              <a:lnSpc>
                <a:spcPts val="6464"/>
              </a:lnSpc>
              <a:buFont typeface="Arial"/>
              <a:buChar char="•"/>
            </a:pPr>
            <a:r>
              <a:rPr lang="en-US" sz="3402" dirty="0">
                <a:solidFill>
                  <a:srgbClr val="000000"/>
                </a:solidFill>
                <a:latin typeface="Overpass Light"/>
              </a:rPr>
              <a:t>Capture Your Graduate Experience</a:t>
            </a:r>
          </a:p>
          <a:p>
            <a:pPr marL="734568" lvl="1" indent="-367284">
              <a:lnSpc>
                <a:spcPts val="6464"/>
              </a:lnSpc>
              <a:buFont typeface="Arial"/>
              <a:buChar char="•"/>
            </a:pPr>
            <a:r>
              <a:rPr lang="en-US" sz="3402" dirty="0">
                <a:solidFill>
                  <a:srgbClr val="000000"/>
                </a:solidFill>
                <a:latin typeface="Overpass Light"/>
              </a:rPr>
              <a:t>Deadline: 02/23/24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837539"/>
            <a:ext cx="8462095" cy="172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3200"/>
              </a:lnSpc>
            </a:pPr>
            <a:r>
              <a:rPr lang="en-US" sz="12000">
                <a:solidFill>
                  <a:srgbClr val="000000"/>
                </a:solidFill>
                <a:latin typeface="Libre Franklin Bold"/>
              </a:rPr>
              <a:t>Say It In 6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201775" y="2877569"/>
            <a:ext cx="846209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E6F3E"/>
                </a:solidFill>
                <a:latin typeface="Libre Franklin Medium Bold"/>
              </a:rPr>
              <a:t>Six Words, Your Story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433847" y="6569895"/>
            <a:ext cx="2788840" cy="2834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33"/>
              </a:lnSpc>
            </a:pPr>
            <a:endParaRPr dirty="0"/>
          </a:p>
          <a:p>
            <a:pPr>
              <a:lnSpc>
                <a:spcPts val="7783"/>
              </a:lnSpc>
            </a:pPr>
            <a:r>
              <a:rPr lang="en-US" sz="6533" dirty="0">
                <a:solidFill>
                  <a:srgbClr val="000000"/>
                </a:solidFill>
                <a:latin typeface="Barlow SemiCondensed Bold Bold"/>
              </a:rPr>
              <a:t>SEE</a:t>
            </a:r>
          </a:p>
          <a:p>
            <a:pPr>
              <a:lnSpc>
                <a:spcPts val="7783"/>
              </a:lnSpc>
            </a:pPr>
            <a:r>
              <a:rPr lang="en-US" sz="7783" dirty="0">
                <a:solidFill>
                  <a:srgbClr val="000000"/>
                </a:solidFill>
                <a:latin typeface="Barlow SemiCondensed Bold Bold"/>
              </a:rPr>
              <a:t>MORE!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743925-15A3-60BE-31BE-26730E27F2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6416" y="837538"/>
            <a:ext cx="5749809" cy="858304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3279637" y="792317"/>
            <a:ext cx="4534037" cy="708443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14633" y="7892660"/>
            <a:ext cx="2440232" cy="13709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759672" y="1104900"/>
            <a:ext cx="8462095" cy="255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900"/>
              </a:lnSpc>
            </a:pPr>
            <a:r>
              <a:rPr lang="en-US" sz="9000">
                <a:solidFill>
                  <a:srgbClr val="000000"/>
                </a:solidFill>
                <a:latin typeface="Libre Franklin Bold"/>
              </a:rPr>
              <a:t>Three Minute Thesis (3MT)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59672" y="4534643"/>
            <a:ext cx="8462095" cy="27392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>
              <a:lnSpc>
                <a:spcPts val="7232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verpass Light"/>
              </a:rPr>
              <a:t>Three Minutes, One Slide, $4,000 Prize</a:t>
            </a:r>
          </a:p>
          <a:p>
            <a:pPr marL="690880" lvl="1" indent="-345440">
              <a:lnSpc>
                <a:spcPts val="4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verpass Light"/>
              </a:rPr>
              <a:t>Learn to share your research with a non-specialist audience!</a:t>
            </a:r>
          </a:p>
          <a:p>
            <a:pPr marL="690880" lvl="1" indent="-345440">
              <a:lnSpc>
                <a:spcPts val="4800"/>
              </a:lnSpc>
              <a:buFont typeface="Arial"/>
              <a:buChar char="•"/>
            </a:pPr>
            <a:r>
              <a:rPr lang="en-US" sz="3200" dirty="0">
                <a:solidFill>
                  <a:srgbClr val="000000"/>
                </a:solidFill>
                <a:latin typeface="Overpass Light"/>
              </a:rPr>
              <a:t>Deadline: 02/09/24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9672" y="3886711"/>
            <a:ext cx="8462095" cy="438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00"/>
              </a:lnSpc>
            </a:pPr>
            <a:r>
              <a:rPr lang="en-US" sz="3000">
                <a:solidFill>
                  <a:srgbClr val="8E6F3E"/>
                </a:solidFill>
                <a:latin typeface="Libre Franklin Medium Bold"/>
              </a:rPr>
              <a:t>Research Communication Competition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19800" y="7111054"/>
            <a:ext cx="5754857" cy="22698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5"/>
              </a:lnSpc>
            </a:pPr>
            <a:endParaRPr dirty="0"/>
          </a:p>
          <a:p>
            <a:pPr>
              <a:lnSpc>
                <a:spcPts val="5875"/>
              </a:lnSpc>
            </a:pPr>
            <a:r>
              <a:rPr lang="en-US" sz="5875" dirty="0">
                <a:solidFill>
                  <a:srgbClr val="000000"/>
                </a:solidFill>
                <a:latin typeface="Barlow SemiCondensed Bold Bold"/>
              </a:rPr>
              <a:t>LEARN</a:t>
            </a:r>
          </a:p>
          <a:p>
            <a:pPr>
              <a:lnSpc>
                <a:spcPts val="5875"/>
              </a:lnSpc>
            </a:pPr>
            <a:r>
              <a:rPr lang="en-US" sz="5875" dirty="0">
                <a:solidFill>
                  <a:srgbClr val="000000"/>
                </a:solidFill>
                <a:latin typeface="Barlow SemiCondensed Bold Bold"/>
              </a:rPr>
              <a:t>MORE!</a:t>
            </a:r>
          </a:p>
        </p:txBody>
      </p:sp>
      <p:pic>
        <p:nvPicPr>
          <p:cNvPr id="12" name="Picture 11" descr="Qr code&#10;&#10;Description automatically generated">
            <a:extLst>
              <a:ext uri="{FF2B5EF4-FFF2-40B4-BE49-F238E27FC236}">
                <a16:creationId xmlns:a16="http://schemas.microsoft.com/office/drawing/2014/main" id="{FCE0191D-9741-9A4B-BD81-59B3400EF2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772" y="7658100"/>
            <a:ext cx="1994281" cy="1994281"/>
          </a:xfrm>
          <a:prstGeom prst="rect">
            <a:avLst/>
          </a:prstGeom>
        </p:spPr>
      </p:pic>
      <p:pic>
        <p:nvPicPr>
          <p:cNvPr id="11" name="Picture 10" descr="A picture containing text, person, sign, posing&#10;&#10;Description automatically generated">
            <a:extLst>
              <a:ext uri="{FF2B5EF4-FFF2-40B4-BE49-F238E27FC236}">
                <a16:creationId xmlns:a16="http://schemas.microsoft.com/office/drawing/2014/main" id="{3E8B4CCF-9B11-E64C-23BB-2B97160FC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400" y="1104900"/>
            <a:ext cx="7218929" cy="721892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099402" y="235348"/>
            <a:ext cx="5774689" cy="902295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130081" y="7421187"/>
            <a:ext cx="2577971" cy="1448351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3812880"/>
            <a:ext cx="9823878" cy="2403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2062" lvl="1" indent="-401031">
              <a:lnSpc>
                <a:spcPts val="4657"/>
              </a:lnSpc>
              <a:buFont typeface="Arial"/>
              <a:buChar char="•"/>
            </a:pPr>
            <a:r>
              <a:rPr lang="en-US" sz="3714" dirty="0">
                <a:solidFill>
                  <a:srgbClr val="000000"/>
                </a:solidFill>
                <a:latin typeface="Overpass Light"/>
              </a:rPr>
              <a:t>Annual Publication</a:t>
            </a:r>
          </a:p>
          <a:p>
            <a:pPr marL="802062" lvl="1" indent="-401031">
              <a:lnSpc>
                <a:spcPts val="4657"/>
              </a:lnSpc>
              <a:buFont typeface="Arial"/>
              <a:buChar char="•"/>
            </a:pPr>
            <a:r>
              <a:rPr lang="en-US" sz="3714" dirty="0">
                <a:solidFill>
                  <a:srgbClr val="000000"/>
                </a:solidFill>
                <a:latin typeface="Overpass Light"/>
              </a:rPr>
              <a:t>Learn to Write Popular Press Articles</a:t>
            </a:r>
          </a:p>
          <a:p>
            <a:pPr marL="802062" lvl="1" indent="-401031">
              <a:lnSpc>
                <a:spcPts val="4657"/>
              </a:lnSpc>
              <a:buFont typeface="Arial"/>
              <a:buChar char="•"/>
            </a:pPr>
            <a:r>
              <a:rPr lang="en-US" sz="3714" dirty="0">
                <a:solidFill>
                  <a:srgbClr val="000000"/>
                </a:solidFill>
                <a:latin typeface="Overpass Light"/>
              </a:rPr>
              <a:t>Share Your Research</a:t>
            </a:r>
          </a:p>
          <a:p>
            <a:pPr marL="802062" lvl="1" indent="-401031">
              <a:lnSpc>
                <a:spcPts val="4657"/>
              </a:lnSpc>
              <a:buFont typeface="Arial"/>
              <a:buChar char="•"/>
            </a:pPr>
            <a:r>
              <a:rPr lang="en-US" sz="3714" dirty="0">
                <a:solidFill>
                  <a:srgbClr val="000000"/>
                </a:solidFill>
                <a:latin typeface="Overpass Light"/>
              </a:rPr>
              <a:t>Monetary Awards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84532" y="6919532"/>
            <a:ext cx="2245549" cy="224554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689950"/>
            <a:ext cx="7523538" cy="145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0"/>
              </a:lnSpc>
            </a:pPr>
            <a:r>
              <a:rPr lang="en-US" sz="10100" dirty="0">
                <a:solidFill>
                  <a:srgbClr val="000000"/>
                </a:solidFill>
                <a:latin typeface="Libre Franklin Bold"/>
              </a:rPr>
              <a:t>InnovatED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447294"/>
            <a:ext cx="6433688" cy="622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8E6F3E"/>
                </a:solidFill>
                <a:latin typeface="Libre Franklin Medium Bold Italics"/>
              </a:rPr>
              <a:t>Graduate Research Magazine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216894" y="6604737"/>
            <a:ext cx="6547801" cy="226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75"/>
              </a:lnSpc>
            </a:pPr>
            <a:endParaRPr/>
          </a:p>
          <a:p>
            <a:pPr>
              <a:lnSpc>
                <a:spcPts val="5875"/>
              </a:lnSpc>
            </a:pPr>
            <a:r>
              <a:rPr lang="en-US" sz="5875">
                <a:solidFill>
                  <a:srgbClr val="000000"/>
                </a:solidFill>
                <a:latin typeface="Barlow SemiCondensed Bold Bold"/>
              </a:rPr>
              <a:t>CHECK </a:t>
            </a:r>
          </a:p>
          <a:p>
            <a:pPr>
              <a:lnSpc>
                <a:spcPts val="5875"/>
              </a:lnSpc>
            </a:pPr>
            <a:r>
              <a:rPr lang="en-US" sz="5875">
                <a:solidFill>
                  <a:srgbClr val="000000"/>
                </a:solidFill>
                <a:latin typeface="Barlow SemiCondensed Bold Bold"/>
              </a:rPr>
              <a:t>IT OUT!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737FB6-95DC-4023-8E12-58D498EEC56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451"/>
          <a:stretch/>
        </p:blipFill>
        <p:spPr>
          <a:xfrm>
            <a:off x="10430420" y="594847"/>
            <a:ext cx="6863430" cy="889205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625575" y="773479"/>
            <a:ext cx="539890" cy="51044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07360" y="1028700"/>
            <a:ext cx="5280597" cy="825093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7370" y="8741532"/>
            <a:ext cx="413717" cy="8396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60543" y="1588133"/>
            <a:ext cx="4665032" cy="799304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0056831" y="7237562"/>
            <a:ext cx="2974810" cy="16713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421836" y="6432567"/>
            <a:ext cx="7555737" cy="2610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779"/>
              </a:lnSpc>
            </a:pPr>
            <a:endParaRPr/>
          </a:p>
          <a:p>
            <a:pPr>
              <a:lnSpc>
                <a:spcPts val="6779"/>
              </a:lnSpc>
            </a:pPr>
            <a:r>
              <a:rPr lang="en-US" sz="6779">
                <a:solidFill>
                  <a:srgbClr val="000000"/>
                </a:solidFill>
                <a:latin typeface="Barlow SemiCondensed Bold Bold"/>
              </a:rPr>
              <a:t>ALL THINGS</a:t>
            </a:r>
          </a:p>
          <a:p>
            <a:pPr>
              <a:lnSpc>
                <a:spcPts val="6779"/>
              </a:lnSpc>
            </a:pPr>
            <a:r>
              <a:rPr lang="en-US" sz="6779">
                <a:solidFill>
                  <a:srgbClr val="000000"/>
                </a:solidFill>
                <a:latin typeface="Barlow SemiCondensed Bold Bold"/>
              </a:rPr>
              <a:t>PROF DEV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7574979" y="6679503"/>
            <a:ext cx="2481852" cy="2481852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574979" y="1906220"/>
            <a:ext cx="7005953" cy="1452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1110"/>
              </a:lnSpc>
            </a:pPr>
            <a:r>
              <a:rPr lang="en-US" sz="10100">
                <a:solidFill>
                  <a:srgbClr val="000000"/>
                </a:solidFill>
                <a:latin typeface="Libre Franklin Bold"/>
              </a:rPr>
              <a:t>Thank you!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78758" y="4069761"/>
            <a:ext cx="9417979" cy="16549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Overpass Light"/>
              </a:rPr>
              <a:t>Office of Graduate Professional Development</a:t>
            </a:r>
          </a:p>
          <a:p>
            <a:pPr>
              <a:lnSpc>
                <a:spcPts val="4320"/>
              </a:lnSpc>
            </a:pPr>
            <a:r>
              <a:rPr lang="en-US" sz="3600" dirty="0" err="1">
                <a:solidFill>
                  <a:srgbClr val="000000"/>
                </a:solidFill>
                <a:latin typeface="Overpass Light"/>
              </a:rPr>
              <a:t>profdev@purdue.edu</a:t>
            </a:r>
            <a:endParaRPr lang="en-US" sz="3600" dirty="0">
              <a:solidFill>
                <a:srgbClr val="000000"/>
              </a:solidFill>
              <a:latin typeface="Overpass Light"/>
            </a:endParaRPr>
          </a:p>
          <a:p>
            <a:pPr>
              <a:lnSpc>
                <a:spcPts val="4320"/>
              </a:lnSpc>
            </a:pPr>
            <a:r>
              <a:rPr lang="en-US" sz="3600" dirty="0">
                <a:solidFill>
                  <a:srgbClr val="000000"/>
                </a:solidFill>
                <a:latin typeface="Overpass Light"/>
              </a:rPr>
              <a:t>(765) 496-0475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187</Words>
  <Application>Microsoft Office PowerPoint</Application>
  <PresentationFormat>Custom</PresentationFormat>
  <Paragraphs>62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9" baseType="lpstr">
      <vt:lpstr>Libre Franklin Bold Bold</vt:lpstr>
      <vt:lpstr>Overpass Light</vt:lpstr>
      <vt:lpstr>Barlow SemiCondensed Bold Bold</vt:lpstr>
      <vt:lpstr>Libre Franklin Medium Bold Italics</vt:lpstr>
      <vt:lpstr>Overpass Light Bold</vt:lpstr>
      <vt:lpstr>Arial</vt:lpstr>
      <vt:lpstr>Libre Franklin Medium Bold</vt:lpstr>
      <vt:lpstr>Overpass Light Italics</vt:lpstr>
      <vt:lpstr>Calibri</vt:lpstr>
      <vt:lpstr>Libre Franklin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Graduate Professional Development</dc:title>
  <dc:creator>Loy, Allison L</dc:creator>
  <cp:lastModifiedBy>Loy, Allison L</cp:lastModifiedBy>
  <cp:revision>7</cp:revision>
  <dcterms:created xsi:type="dcterms:W3CDTF">2006-08-16T00:00:00Z</dcterms:created>
  <dcterms:modified xsi:type="dcterms:W3CDTF">2023-06-06T17:06:30Z</dcterms:modified>
  <dc:identifier>DAEHar5fHDw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2023-06-06T17:06:29Z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428e1b4a-8b9d-4a7b-bfc3-c5a73840ed3b</vt:lpwstr>
  </property>
  <property fmtid="{D5CDD505-2E9C-101B-9397-08002B2CF9AE}" pid="8" name="MSIP_Label_4044bd30-2ed7-4c9d-9d12-46200872a97b_ContentBits">
    <vt:lpwstr>0</vt:lpwstr>
  </property>
</Properties>
</file>