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58" r:id="rId5"/>
    <p:sldId id="261" r:id="rId6"/>
    <p:sldId id="265" r:id="rId7"/>
    <p:sldId id="266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/>
    <p:restoredTop sz="94659"/>
  </p:normalViewPr>
  <p:slideViewPr>
    <p:cSldViewPr snapToGrid="0" snapToObjects="1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AFDE5-E6FB-40C4-9E7C-331E24D3CB33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87EB-5593-4C84-AEFC-FF7BA986F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80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8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9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yP0f8u8aUk" TargetMode="External"/><Relationship Id="rId2" Type="http://schemas.openxmlformats.org/officeDocument/2006/relationships/hyperlink" Target="mailto:mbitting@purdue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PRVfzO5ThiY&amp;t=14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" y="16626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9462" y="822961"/>
            <a:ext cx="6027915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pPr algn="ctr"/>
            <a:endParaRPr lang="en-US" sz="6000" i="1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pPr algn="ctr"/>
            <a:r>
              <a:rPr lang="en-US" sz="7000" dirty="0">
                <a:latin typeface="Impact" charset="0"/>
                <a:ea typeface="Impact" charset="0"/>
                <a:cs typeface="Impact" charset="0"/>
              </a:rPr>
              <a:t>Program Title</a:t>
            </a:r>
          </a:p>
          <a:p>
            <a:pPr algn="ctr"/>
            <a:r>
              <a:rPr lang="en-US" dirty="0">
                <a:latin typeface="Impact" charset="0"/>
                <a:ea typeface="Impact" charset="0"/>
                <a:cs typeface="Impact" charset="0"/>
              </a:rPr>
              <a:t>with a photo that typifies the experience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10651" y="6348549"/>
            <a:ext cx="1972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Impact" panose="020B0806030902050204" pitchFamily="34" charset="0"/>
              </a:rPr>
              <a:t>@</a:t>
            </a:r>
            <a:r>
              <a:rPr lang="en-US" dirty="0" err="1">
                <a:latin typeface="Impact" panose="020B0806030902050204" pitchFamily="34" charset="0"/>
              </a:rPr>
              <a:t>BoilersAbroad</a:t>
            </a:r>
            <a:endParaRPr lang="en-US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90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0081" y="1050085"/>
            <a:ext cx="1132549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General Program Overview &amp; “Hook”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pPr>
              <a:buClr>
                <a:srgbClr val="E7B500"/>
              </a:buClr>
            </a:pP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55816" y="2590205"/>
            <a:ext cx="8514608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Example:  </a:t>
            </a:r>
            <a:r>
              <a:rPr lang="en-US" sz="3500" dirty="0">
                <a:latin typeface="Impact" panose="020B0806030902050204" pitchFamily="34" charset="0"/>
              </a:rPr>
              <a:t>“Earn 6 credits in 6 weeks while exploring medieval Florence, Italy and the surrounding hills of Tuscany. “</a:t>
            </a:r>
          </a:p>
          <a:p>
            <a:endParaRPr lang="en-US" sz="3500" dirty="0">
              <a:latin typeface="Impact" panose="020B0806030902050204" pitchFamily="34" charset="0"/>
            </a:endParaRPr>
          </a:p>
          <a:p>
            <a:r>
              <a:rPr lang="en-US" dirty="0">
                <a:latin typeface="Impact" panose="020B0806030902050204" pitchFamily="34" charset="0"/>
              </a:rPr>
              <a:t>Photo:  Smiling students in the foreground, location iconography in the background</a:t>
            </a:r>
          </a:p>
          <a:p>
            <a:endParaRPr lang="en-US" sz="35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77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96715" y="1050085"/>
            <a:ext cx="98492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Course Overview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r>
              <a:rPr lang="en-US" sz="4000" dirty="0">
                <a:solidFill>
                  <a:srgbClr val="E7B500"/>
                </a:solidFill>
                <a:latin typeface="Impact" charset="0"/>
                <a:ea typeface="Arial" charset="0"/>
                <a:cs typeface="Arial" charset="0"/>
              </a:rPr>
              <a:t>	</a:t>
            </a: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69771" y="2902632"/>
            <a:ext cx="798021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500" dirty="0">
                <a:latin typeface="Impact" panose="020B0806030902050204" pitchFamily="34" charset="0"/>
              </a:rPr>
              <a:t>Credit offerings &amp; brief description</a:t>
            </a:r>
          </a:p>
          <a:p>
            <a:pPr marL="457200" indent="-457200">
              <a:buFontTx/>
              <a:buChar char="-"/>
            </a:pPr>
            <a:r>
              <a:rPr lang="en-US" sz="3500" dirty="0">
                <a:latin typeface="Impact" panose="020B0806030902050204" pitchFamily="34" charset="0"/>
              </a:rPr>
              <a:t>How credit fits degree requirements</a:t>
            </a:r>
          </a:p>
          <a:p>
            <a:pPr marL="457200" indent="-457200">
              <a:buFontTx/>
              <a:buChar char="-"/>
            </a:pPr>
            <a:r>
              <a:rPr lang="en-US" sz="3500" dirty="0">
                <a:latin typeface="Impact" panose="020B0806030902050204" pitchFamily="34" charset="0"/>
              </a:rPr>
              <a:t>Benefits to participating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3823523" y="4772688"/>
            <a:ext cx="4918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Impact" panose="020B0806030902050204" pitchFamily="34" charset="0"/>
              </a:rPr>
              <a:t>Photo:  Students reading, studying, etc. on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92212" y="1050085"/>
            <a:ext cx="98492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Accommodations</a:t>
            </a:r>
            <a:endParaRPr lang="en-US" sz="50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Clr>
                <a:srgbClr val="E7B500"/>
              </a:buClr>
              <a:buFont typeface="Arial" charset="0"/>
              <a:buChar char="•"/>
            </a:pP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95896" y="2966152"/>
            <a:ext cx="83602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mpact" panose="020B0806030902050204" pitchFamily="34" charset="0"/>
              </a:rPr>
              <a:t>Brief description of where students will be living</a:t>
            </a:r>
          </a:p>
          <a:p>
            <a:endParaRPr lang="en-US" sz="3000" dirty="0">
              <a:latin typeface="Impact" panose="020B0806030902050204" pitchFamily="34" charset="0"/>
            </a:endParaRPr>
          </a:p>
          <a:p>
            <a:r>
              <a:rPr lang="en-US" sz="3000" dirty="0">
                <a:latin typeface="Impact" panose="020B0806030902050204" pitchFamily="34" charset="0"/>
              </a:rPr>
              <a:t>May include hotel details or interior photos of a typical apartment</a:t>
            </a:r>
          </a:p>
        </p:txBody>
      </p:sp>
    </p:spTree>
    <p:extLst>
      <p:ext uri="{BB962C8B-B14F-4D97-AF65-F5344CB8AC3E}">
        <p14:creationId xmlns:p14="http://schemas.microsoft.com/office/powerpoint/2010/main" val="29905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96715" y="1050085"/>
            <a:ext cx="1079528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Excursions &amp; Site Visits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r>
              <a:rPr lang="en-US" sz="4000" dirty="0">
                <a:solidFill>
                  <a:srgbClr val="E7B500"/>
                </a:solidFill>
                <a:latin typeface="Impact" charset="0"/>
                <a:ea typeface="Arial" charset="0"/>
                <a:cs typeface="Arial" charset="0"/>
              </a:rPr>
              <a:t>	</a:t>
            </a: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48148" y="2772889"/>
            <a:ext cx="7980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mpact" panose="020B0806030902050204" pitchFamily="34" charset="0"/>
              </a:rPr>
              <a:t>Briefly describe the “beyond the classroom” opportunities students will experience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9588" y="4433054"/>
            <a:ext cx="2805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Impact" panose="020B0806030902050204" pitchFamily="34" charset="0"/>
              </a:rPr>
              <a:t>Photo:  Students on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33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3984" y="875273"/>
            <a:ext cx="1079528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Financial considerations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r>
              <a:rPr lang="en-US" sz="4000" dirty="0">
                <a:solidFill>
                  <a:srgbClr val="E7B500"/>
                </a:solidFill>
                <a:latin typeface="Impact" charset="0"/>
                <a:ea typeface="Arial" charset="0"/>
                <a:cs typeface="Arial" charset="0"/>
              </a:rPr>
              <a:t>	</a:t>
            </a: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28863" y="1825358"/>
            <a:ext cx="9656939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u="sng" dirty="0">
                <a:latin typeface="Impact" panose="020B0806030902050204" pitchFamily="34" charset="0"/>
                <a:ea typeface="Cambria" panose="02040503050406030204" pitchFamily="18" charset="0"/>
              </a:rPr>
              <a:t>Estimated program fee - </a:t>
            </a: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$XXXX</a:t>
            </a:r>
          </a:p>
          <a:p>
            <a:r>
              <a:rPr lang="en-US" sz="1200" dirty="0">
                <a:solidFill>
                  <a:srgbClr val="E7B500"/>
                </a:solidFill>
                <a:ea typeface="Cambria" panose="02040503050406030204" pitchFamily="18" charset="0"/>
              </a:rPr>
              <a:t>(be sure to include the SA fee and insurance in the fee total)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Tell them what is included in the fee: </a:t>
            </a:r>
          </a:p>
          <a:p>
            <a:pPr lvl="2"/>
            <a:r>
              <a:rPr lang="en-US" sz="2000" dirty="0">
                <a:latin typeface="Impact" panose="020B0806030902050204" pitchFamily="34" charset="0"/>
                <a:ea typeface="Cambria" panose="02040503050406030204" pitchFamily="18" charset="0"/>
              </a:rPr>
              <a:t>	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Impact" panose="020B0806030902050204" pitchFamily="34" charset="0"/>
                <a:ea typeface="Cambria" panose="02040503050406030204" pitchFamily="18" charset="0"/>
              </a:rPr>
              <a:t>(i.e. credit, insurance, housing, excursions, etc.)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What’s not included:</a:t>
            </a:r>
          </a:p>
          <a:p>
            <a:pPr lvl="2"/>
            <a:r>
              <a:rPr lang="en-US" sz="2000" dirty="0">
                <a:latin typeface="Impact" panose="020B0806030902050204" pitchFamily="34" charset="0"/>
                <a:ea typeface="Cambria" panose="02040503050406030204" pitchFamily="18" charset="0"/>
              </a:rPr>
              <a:t>	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Impact" panose="020B0806030902050204" pitchFamily="34" charset="0"/>
                <a:ea typeface="Cambria" panose="02040503050406030204" pitchFamily="18" charset="0"/>
              </a:rPr>
              <a:t> (i.e. airfare, some meals, passport, etc.)</a:t>
            </a:r>
          </a:p>
          <a:p>
            <a:endParaRPr lang="en-US" sz="3000" dirty="0">
              <a:latin typeface="Impact" panose="020B0806030902050204" pitchFamily="34" charset="0"/>
            </a:endParaRPr>
          </a:p>
          <a:p>
            <a:r>
              <a:rPr lang="en-US" sz="3000" u="sng" dirty="0">
                <a:latin typeface="Impact" panose="020B0806030902050204" pitchFamily="34" charset="0"/>
                <a:ea typeface="Cambria" panose="02040503050406030204" pitchFamily="18" charset="0"/>
              </a:rPr>
              <a:t>Potential funding resources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Purdue Moves Scholarship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Division of Financial Aid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Academic department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Impact" panose="020B0806030902050204" pitchFamily="34" charset="0"/>
                <a:ea typeface="Cambria" panose="02040503050406030204" pitchFamily="18" charset="0"/>
              </a:rPr>
              <a:t>General scholarships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Impact" panose="020B0806030902050204" pitchFamily="34" charset="0"/>
                <a:ea typeface="Cambria" panose="02040503050406030204" pitchFamily="18" charset="0"/>
              </a:rPr>
              <a:t>(students can check the Study Abroad website)</a:t>
            </a:r>
          </a:p>
          <a:p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5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1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96715" y="1050085"/>
            <a:ext cx="1079528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Student Testimonial &amp; Contact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r>
              <a:rPr lang="en-US" sz="4000" dirty="0">
                <a:solidFill>
                  <a:srgbClr val="E7B500"/>
                </a:solidFill>
                <a:latin typeface="Impact" charset="0"/>
                <a:ea typeface="Arial" charset="0"/>
                <a:cs typeface="Arial" charset="0"/>
              </a:rPr>
              <a:t>	</a:t>
            </a: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0887" y="2237615"/>
            <a:ext cx="859536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mpact" panose="020B0806030902050204" pitchFamily="34" charset="0"/>
              </a:rPr>
              <a:t>Include a profile of a past participant with a quote that highlights their positive experience</a:t>
            </a:r>
          </a:p>
          <a:p>
            <a:endParaRPr lang="en-US" sz="3000" dirty="0">
              <a:latin typeface="Impact" panose="020B0806030902050204" pitchFamily="34" charset="0"/>
            </a:endParaRPr>
          </a:p>
          <a:p>
            <a:r>
              <a:rPr lang="en-US" sz="3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(Ask for a show of hands who would like a printed brochure including contact information; distribute)</a:t>
            </a:r>
          </a:p>
        </p:txBody>
      </p:sp>
    </p:spTree>
    <p:extLst>
      <p:ext uri="{BB962C8B-B14F-4D97-AF65-F5344CB8AC3E}">
        <p14:creationId xmlns:p14="http://schemas.microsoft.com/office/powerpoint/2010/main" val="203462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95989" y="2344397"/>
            <a:ext cx="101863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As educators, aim to depict academic ventures, as opposed to strictly touristic activities.  Try to produce photos of students: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700" dirty="0">
                <a:latin typeface="Impact" charset="0"/>
                <a:ea typeface="Impact" charset="0"/>
                <a:cs typeface="Impact" charset="0"/>
              </a:rPr>
              <a:t>In classroom settings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700" dirty="0">
                <a:latin typeface="Impact" charset="0"/>
                <a:ea typeface="Impact" charset="0"/>
                <a:cs typeface="Impact" charset="0"/>
              </a:rPr>
              <a:t>On site visits; walking tours,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700" dirty="0">
                <a:latin typeface="Impact" charset="0"/>
                <a:ea typeface="Impact" charset="0"/>
                <a:cs typeface="Impact" charset="0"/>
              </a:rPr>
              <a:t>Engaging with local residents</a:t>
            </a:r>
          </a:p>
          <a:p>
            <a:endParaRPr lang="en-US" sz="3600" dirty="0">
              <a:latin typeface="Impact" charset="0"/>
              <a:ea typeface="Impact" charset="0"/>
              <a:cs typeface="Impact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9576" y="820903"/>
            <a:ext cx="1132549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A Picture Says 1000 Words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pPr>
              <a:buClr>
                <a:srgbClr val="E7B500"/>
              </a:buClr>
            </a:pP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50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6504" y="671707"/>
            <a:ext cx="1132549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E7B500"/>
                </a:solidFill>
                <a:latin typeface="Impact" charset="0"/>
                <a:ea typeface="Impact" charset="0"/>
                <a:cs typeface="Impact" charset="0"/>
              </a:rPr>
              <a:t>A Picture Says 1000 Words</a:t>
            </a:r>
          </a:p>
          <a:p>
            <a:endParaRPr lang="en-US" sz="1500" dirty="0">
              <a:solidFill>
                <a:srgbClr val="E7B500"/>
              </a:solidFill>
              <a:latin typeface="Impact" charset="0"/>
              <a:ea typeface="Impact" charset="0"/>
              <a:cs typeface="Impact" charset="0"/>
            </a:endParaRPr>
          </a:p>
          <a:p>
            <a:pPr>
              <a:buClr>
                <a:srgbClr val="E7B500"/>
              </a:buClr>
            </a:pPr>
            <a:endParaRPr lang="en-US" dirty="0"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81497" y="2195201"/>
            <a:ext cx="960120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First-time program leaders can contact </a:t>
            </a:r>
            <a:r>
              <a:rPr lang="en-US" sz="3300" dirty="0">
                <a:latin typeface="Impact" charset="0"/>
                <a:ea typeface="Impact" charset="0"/>
                <a:cs typeface="Impact" charset="0"/>
                <a:hlinkClick r:id="rId2"/>
              </a:rPr>
              <a:t>mbitting@purdue.edu</a:t>
            </a:r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 for help procuring photos</a:t>
            </a:r>
          </a:p>
          <a:p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		</a:t>
            </a:r>
          </a:p>
          <a:p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A slideshow of examples can be found </a:t>
            </a:r>
            <a:r>
              <a:rPr lang="en-US" sz="3300" dirty="0">
                <a:latin typeface="Impact" charset="0"/>
                <a:ea typeface="Impact" charset="0"/>
                <a:cs typeface="Impact" charset="0"/>
                <a:hlinkClick r:id="rId3"/>
              </a:rPr>
              <a:t>here</a:t>
            </a:r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 and </a:t>
            </a:r>
            <a:r>
              <a:rPr lang="en-US" sz="3300" dirty="0">
                <a:latin typeface="Impact" charset="0"/>
                <a:ea typeface="Impact" charset="0"/>
                <a:cs typeface="Impact" charset="0"/>
                <a:hlinkClick r:id="rId4"/>
              </a:rPr>
              <a:t>here</a:t>
            </a:r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.  </a:t>
            </a:r>
          </a:p>
          <a:p>
            <a:endParaRPr lang="en-US" sz="2800" dirty="0">
              <a:latin typeface="Impact" charset="0"/>
              <a:ea typeface="Impact" charset="0"/>
              <a:cs typeface="Impact" charset="0"/>
            </a:endParaRPr>
          </a:p>
          <a:p>
            <a:r>
              <a:rPr lang="en-US" sz="3300" dirty="0">
                <a:latin typeface="Impact" charset="0"/>
                <a:ea typeface="Impact" charset="0"/>
                <a:cs typeface="Impact" charset="0"/>
              </a:rPr>
              <a:t>If time allows, consider playing one of these videos at the start of any class presentation.  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11417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346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Impact</vt:lpstr>
      <vt:lpstr>Myriad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Memmer, Paula R.</cp:lastModifiedBy>
  <cp:revision>31</cp:revision>
  <dcterms:created xsi:type="dcterms:W3CDTF">2017-08-18T19:29:53Z</dcterms:created>
  <dcterms:modified xsi:type="dcterms:W3CDTF">2020-11-13T22:25:32Z</dcterms:modified>
</cp:coreProperties>
</file>